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59" r:id="rId4"/>
    <p:sldId id="260" r:id="rId6"/>
    <p:sldId id="320" r:id="rId7"/>
    <p:sldId id="258" r:id="rId8"/>
    <p:sldId id="263" r:id="rId9"/>
    <p:sldId id="322" r:id="rId10"/>
    <p:sldId id="265" r:id="rId11"/>
    <p:sldId id="268" r:id="rId12"/>
    <p:sldId id="321" r:id="rId13"/>
    <p:sldId id="269" r:id="rId14"/>
    <p:sldId id="271" r:id="rId15"/>
    <p:sldId id="273" r:id="rId16"/>
    <p:sldId id="274" r:id="rId17"/>
    <p:sldId id="323" r:id="rId18"/>
    <p:sldId id="275" r:id="rId19"/>
    <p:sldId id="297" r:id="rId20"/>
    <p:sldId id="296" r:id="rId21"/>
    <p:sldId id="298" r:id="rId22"/>
    <p:sldId id="299" r:id="rId23"/>
    <p:sldId id="324" r:id="rId24"/>
    <p:sldId id="293" r:id="rId25"/>
    <p:sldId id="295" r:id="rId26"/>
    <p:sldId id="300" r:id="rId27"/>
    <p:sldId id="325" r:id="rId28"/>
    <p:sldId id="301" r:id="rId29"/>
    <p:sldId id="326" r:id="rId30"/>
    <p:sldId id="302" r:id="rId31"/>
    <p:sldId id="303" r:id="rId32"/>
    <p:sldId id="327" r:id="rId33"/>
    <p:sldId id="319" r:id="rId34"/>
    <p:sldId id="304" r:id="rId35"/>
    <p:sldId id="305" r:id="rId36"/>
    <p:sldId id="306" r:id="rId37"/>
    <p:sldId id="351" r:id="rId38"/>
    <p:sldId id="352"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微软中国" initials="微" lastIdx="0" clrIdx="0"/>
  <p:cmAuthor id="2" name="weihua" initials="w"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3" Type="http://schemas.openxmlformats.org/officeDocument/2006/relationships/commentAuthors" Target="commentAuthors.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幻灯片图像占位符 1"/>
          <p:cNvSpPr>
            <a:spLocks noGrp="1" noRot="1" noTextEdit="1"/>
          </p:cNvSpPr>
          <p:nvPr>
            <p:ph type="sldImg"/>
          </p:nvPr>
        </p:nvSpPr>
        <p:spPr>
          <a:ln>
            <a:miter/>
          </a:ln>
        </p:spPr>
      </p:sp>
      <p:sp>
        <p:nvSpPr>
          <p:cNvPr id="15362" name="文本占位符 2"/>
          <p:cNvSpPr>
            <a:spLocks noGrp="1"/>
          </p:cNvSpPr>
          <p:nvPr>
            <p:ph type="body"/>
          </p:nvPr>
        </p:nvSpPr>
        <p:spPr/>
        <p:txBody>
          <a:bodyPr wrap="square" lIns="91440" tIns="45720" rIns="91440" bIns="45720" anchor="t"/>
          <a:p>
            <a:pPr lvl="0" eaLnBrk="1" hangingPunct="1"/>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幻灯片图像占位符 1"/>
          <p:cNvSpPr>
            <a:spLocks noGrp="1" noRot="1" noTextEdit="1"/>
          </p:cNvSpPr>
          <p:nvPr>
            <p:ph type="sldImg"/>
          </p:nvPr>
        </p:nvSpPr>
        <p:spPr>
          <a:ln>
            <a:miter/>
          </a:ln>
        </p:spPr>
      </p:sp>
      <p:sp>
        <p:nvSpPr>
          <p:cNvPr id="17410" name="文本占位符 2"/>
          <p:cNvSpPr>
            <a:spLocks noGrp="1"/>
          </p:cNvSpPr>
          <p:nvPr>
            <p:ph type="body"/>
          </p:nvPr>
        </p:nvSpPr>
        <p:spPr/>
        <p:txBody>
          <a:bodyPr wrap="square" lIns="91440" tIns="45720" rIns="91440" bIns="45720" anchor="t"/>
          <a:p>
            <a:pPr lvl="0" eaLnBrk="1" hangingPunct="1"/>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幻灯片图像占位符 1"/>
          <p:cNvSpPr>
            <a:spLocks noGrp="1" noRot="1"/>
          </p:cNvSpPr>
          <p:nvPr>
            <p:ph type="sldImg"/>
          </p:nvPr>
        </p:nvSpPr>
        <p:spPr/>
      </p:sp>
      <p:sp>
        <p:nvSpPr>
          <p:cNvPr id="16386" name="文本占位符 2"/>
          <p:cNvSpPr>
            <a:spLocks noGrp="1"/>
          </p:cNvSpPr>
          <p:nvPr>
            <p:ph type="body"/>
          </p:nvPr>
        </p:nvSpPr>
        <p:spPr/>
        <p:txBody>
          <a:bodyPr lIns="91440" tIns="45720" rIns="91440" bIns="45720" anchor="t"/>
          <a:p>
            <a:pPr lvl="0"/>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ln>
        </p:spPr>
      </p:sp>
      <p:sp>
        <p:nvSpPr>
          <p:cNvPr id="28675"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en-US" altLang="zh-CN" smtClean="0"/>
              <a:t> </a:t>
            </a:r>
            <a:endParaRPr lang="en-US" altLang="zh-CN" smtClean="0"/>
          </a:p>
        </p:txBody>
      </p:sp>
      <p:sp>
        <p:nvSpPr>
          <p:cNvPr id="28676"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62DBA930-E2BA-4852-84E3-916723D1414D}" type="slidenum">
              <a:rPr lang="en-US" altLang="zh-CN" sz="1200" b="0">
                <a:solidFill>
                  <a:srgbClr val="000000"/>
                </a:solidFill>
                <a:latin typeface="Calibri" panose="020F0502020204030204" charset="0"/>
              </a:rPr>
            </a:fld>
            <a:endParaRPr lang="en-US" altLang="zh-CN" sz="1200" b="0">
              <a:solidFill>
                <a:srgbClr val="000000"/>
              </a:solidFill>
              <a:latin typeface="Calibri" panose="020F050202020403020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BC227D9-DD57-48AE-8A4F-074CA251804F}"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正文】一部分">
    <p:spTree>
      <p:nvGrpSpPr>
        <p:cNvPr id="1" name=""/>
        <p:cNvGrpSpPr/>
        <p:nvPr/>
      </p:nvGrpSpPr>
      <p:grpSpPr>
        <a:xfrm>
          <a:off x="0" y="0"/>
          <a:ext cx="0" cy="0"/>
          <a:chOff x="0" y="0"/>
          <a:chExt cx="0" cy="0"/>
        </a:xfrm>
      </p:grpSpPr>
      <p:cxnSp>
        <p:nvCxnSpPr>
          <p:cNvPr id="41" name="直接箭头连接符 79"/>
          <p:cNvCxnSpPr>
            <a:stCxn id="40" idx="3"/>
          </p:cNvCxnSpPr>
          <p:nvPr userDrawn="1"/>
        </p:nvCxnSpPr>
        <p:spPr bwMode="auto">
          <a:xfrm>
            <a:off x="4945380" y="258274"/>
            <a:ext cx="6911260" cy="2374"/>
          </a:xfrm>
          <a:prstGeom prst="straightConnector1">
            <a:avLst/>
          </a:prstGeom>
          <a:ln w="6350">
            <a:solidFill>
              <a:srgbClr val="C0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350874" y="6582976"/>
            <a:ext cx="7549394"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 name="Group 9"/>
          <p:cNvGrpSpPr/>
          <p:nvPr userDrawn="1"/>
        </p:nvGrpSpPr>
        <p:grpSpPr>
          <a:xfrm>
            <a:off x="10792460" y="-12700"/>
            <a:ext cx="1351915" cy="538480"/>
            <a:chOff x="0" y="0"/>
            <a:chExt cx="1135203" cy="341359"/>
          </a:xfrm>
        </p:grpSpPr>
        <p:pic>
          <p:nvPicPr>
            <p:cNvPr id="7" name="image3.png"/>
            <p:cNvPicPr/>
            <p:nvPr/>
          </p:nvPicPr>
          <p:blipFill>
            <a:blip r:embed="rId2"/>
            <a:stretch>
              <a:fillRect/>
            </a:stretch>
          </p:blipFill>
          <p:spPr>
            <a:xfrm>
              <a:off x="281542" y="0"/>
              <a:ext cx="490406" cy="177474"/>
            </a:xfrm>
            <a:prstGeom prst="rect">
              <a:avLst/>
            </a:prstGeom>
            <a:ln w="12700" cap="flat">
              <a:noFill/>
              <a:miter lim="400000"/>
              <a:headEnd/>
              <a:tailEnd/>
            </a:ln>
            <a:effectLst/>
          </p:spPr>
        </p:pic>
        <p:pic>
          <p:nvPicPr>
            <p:cNvPr id="8" name="image4.png"/>
            <p:cNvPicPr/>
            <p:nvPr/>
          </p:nvPicPr>
          <p:blipFill>
            <a:blip r:embed="rId3"/>
            <a:stretch>
              <a:fillRect/>
            </a:stretch>
          </p:blipFill>
          <p:spPr>
            <a:xfrm>
              <a:off x="0" y="187459"/>
              <a:ext cx="1135204" cy="153901"/>
            </a:xfrm>
            <a:prstGeom prst="rect">
              <a:avLst/>
            </a:prstGeom>
            <a:ln w="12700" cap="flat">
              <a:noFill/>
              <a:miter lim="400000"/>
              <a:headEnd/>
              <a:tailEnd/>
            </a:ln>
            <a:effectLst/>
          </p:spPr>
        </p:pic>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02168" y="685802"/>
            <a:ext cx="11391900" cy="5181599"/>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3"/>
          <p:cNvSpPr>
            <a:spLocks noGrp="1"/>
          </p:cNvSpPr>
          <p:nvPr>
            <p:ph type="dt" sz="half" idx="10"/>
          </p:nvPr>
        </p:nvSpPr>
        <p:spPr/>
        <p:txBody>
          <a:bodyPr/>
          <a:lstStyle>
            <a:lvl1pPr>
              <a:defRPr/>
            </a:lvl1pPr>
          </a:lstStyle>
          <a:p>
            <a:pPr>
              <a:defRPr/>
            </a:pPr>
            <a:endParaRPr lang="en-US" altLang="zh-CN"/>
          </a:p>
        </p:txBody>
      </p:sp>
      <p:sp>
        <p:nvSpPr>
          <p:cNvPr id="4" name="页脚占位符 4"/>
          <p:cNvSpPr>
            <a:spLocks noGrp="1"/>
          </p:cNvSpPr>
          <p:nvPr>
            <p:ph type="ftr" sz="quarter" idx="11"/>
          </p:nvPr>
        </p:nvSpPr>
        <p:spPr/>
        <p:txBody>
          <a:bodyPr/>
          <a:lstStyle>
            <a:lvl1pPr>
              <a:defRPr/>
            </a:lvl1pPr>
          </a:lstStyle>
          <a:p>
            <a:pPr>
              <a:defRPr/>
            </a:pPr>
            <a:endParaRPr lang="en-US" altLang="zh-CN"/>
          </a:p>
        </p:txBody>
      </p:sp>
      <p:sp>
        <p:nvSpPr>
          <p:cNvPr id="5" name="灯片编号占位符 5"/>
          <p:cNvSpPr>
            <a:spLocks noGrp="1"/>
          </p:cNvSpPr>
          <p:nvPr>
            <p:ph type="sldNum" sz="quarter" idx="12"/>
          </p:nvPr>
        </p:nvSpPr>
        <p:spPr/>
        <p:txBody>
          <a:bodyPr/>
          <a:lstStyle>
            <a:lvl1pPr>
              <a:defRPr/>
            </a:lvl1pPr>
          </a:lstStyle>
          <a:p>
            <a:pPr>
              <a:defRPr/>
            </a:pPr>
            <a:fld id="{0F138292-D9D5-4133-8255-7A20F554BDEC}"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3.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3.xml"/><Relationship Id="rId2" Type="http://schemas.openxmlformats.org/officeDocument/2006/relationships/slide" Target="slide2.xml"/><Relationship Id="rId1" Type="http://schemas.openxmlformats.org/officeDocument/2006/relationships/tags" Target="../tags/tag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tags" Target="../tags/tag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5008" name="矩形 725007"/>
          <p:cNvSpPr/>
          <p:nvPr/>
        </p:nvSpPr>
        <p:spPr>
          <a:xfrm>
            <a:off x="1627188" y="2192655"/>
            <a:ext cx="8909050" cy="1333500"/>
          </a:xfrm>
          <a:prstGeom prst="rect">
            <a:avLst/>
          </a:prstGeom>
          <a:noFill/>
          <a:ln w="9525">
            <a:noFill/>
          </a:ln>
        </p:spPr>
        <p:txBody>
          <a:bodyPr anchor="ctr"/>
          <a:p>
            <a:pPr algn="ctr" fontAlgn="auto">
              <a:lnSpc>
                <a:spcPct val="150000"/>
              </a:lnSpc>
            </a:pPr>
            <a:r>
              <a:rPr lang="zh-CN" altLang="en-US" sz="4000" dirty="0">
                <a:solidFill>
                  <a:srgbClr val="FF0000"/>
                </a:solidFill>
                <a:latin typeface="黑体" panose="02010609060101010101" pitchFamily="2" charset="-122"/>
                <a:ea typeface="黑体" panose="02010609060101010101" pitchFamily="2" charset="-122"/>
              </a:rPr>
              <a:t>第一单元：公民的政治生活</a:t>
            </a:r>
            <a:endParaRPr lang="zh-CN" altLang="en-US" sz="4000" dirty="0">
              <a:solidFill>
                <a:srgbClr val="FF0000"/>
              </a:solidFill>
              <a:latin typeface="黑体" panose="02010609060101010101" pitchFamily="2" charset="-122"/>
              <a:ea typeface="黑体" panose="02010609060101010101" pitchFamily="2" charset="-122"/>
            </a:endParaRPr>
          </a:p>
          <a:p>
            <a:pPr algn="ctr" fontAlgn="auto">
              <a:lnSpc>
                <a:spcPct val="150000"/>
              </a:lnSpc>
            </a:pPr>
            <a:r>
              <a:rPr lang="zh-CN" altLang="en-US" sz="4000" dirty="0">
                <a:solidFill>
                  <a:schemeClr val="tx1"/>
                </a:solidFill>
                <a:latin typeface="黑体" panose="02010609060101010101" pitchFamily="2" charset="-122"/>
                <a:ea typeface="黑体" panose="02010609060101010101" pitchFamily="2" charset="-122"/>
              </a:rPr>
              <a:t>知识梳理</a:t>
            </a:r>
            <a:endParaRPr lang="zh-CN" altLang="en-US" sz="4000" dirty="0">
              <a:solidFill>
                <a:schemeClr val="tx1"/>
              </a:solidFill>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25008"/>
                                        </p:tgtEl>
                                        <p:attrNameLst>
                                          <p:attrName>style.visibility</p:attrName>
                                        </p:attrNameLst>
                                      </p:cBhvr>
                                      <p:to>
                                        <p:strVal val="visible"/>
                                      </p:to>
                                    </p:set>
                                    <p:animEffect transition="in" filter="slide(fromLeft)">
                                      <p:cBhvr>
                                        <p:cTn id="7" dur="500"/>
                                        <p:tgtEl>
                                          <p:spTgt spid="7250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500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文本框 6"/>
          <p:cNvSpPr txBox="1"/>
          <p:nvPr/>
        </p:nvSpPr>
        <p:spPr>
          <a:xfrm>
            <a:off x="636588" y="1450975"/>
            <a:ext cx="3481387" cy="584200"/>
          </a:xfrm>
          <a:prstGeom prst="rect">
            <a:avLst/>
          </a:prstGeom>
          <a:noFill/>
          <a:ln w="9525">
            <a:noFill/>
          </a:ln>
        </p:spPr>
        <p:txBody>
          <a:bodyPr anchor="t">
            <a:spAutoFit/>
          </a:bodyPr>
          <a:p>
            <a:r>
              <a:rPr lang="en-US" altLang="zh-CN" sz="3200" b="1" dirty="0">
                <a:latin typeface="黑体" panose="02010609060101010101" pitchFamily="2" charset="-122"/>
                <a:ea typeface="黑体" panose="02010609060101010101" pitchFamily="2" charset="-122"/>
              </a:rPr>
              <a:t>1.</a:t>
            </a:r>
            <a:r>
              <a:rPr lang="zh-CN" altLang="en-US" sz="3200" b="1" dirty="0">
                <a:latin typeface="黑体" panose="02010609060101010101" pitchFamily="2" charset="-122"/>
                <a:ea typeface="黑体" panose="02010609060101010101" pitchFamily="2" charset="-122"/>
              </a:rPr>
              <a:t>国家</a:t>
            </a:r>
            <a:endParaRPr lang="zh-CN" altLang="en-US" sz="3200" b="1" dirty="0">
              <a:latin typeface="黑体" panose="02010609060101010101" pitchFamily="2" charset="-122"/>
              <a:ea typeface="黑体" panose="02010609060101010101" pitchFamily="2" charset="-122"/>
            </a:endParaRPr>
          </a:p>
        </p:txBody>
      </p:sp>
      <p:sp>
        <p:nvSpPr>
          <p:cNvPr id="8" name="Text Box 3"/>
          <p:cNvSpPr txBox="1"/>
          <p:nvPr/>
        </p:nvSpPr>
        <p:spPr>
          <a:xfrm>
            <a:off x="249238" y="2035175"/>
            <a:ext cx="8424862" cy="585788"/>
          </a:xfrm>
          <a:prstGeom prst="rect">
            <a:avLst/>
          </a:prstGeom>
          <a:noFill/>
          <a:ln w="9525">
            <a:noFill/>
          </a:ln>
        </p:spPr>
        <p:txBody>
          <a:bodyPr anchor="t">
            <a:spAutoFit/>
          </a:bodyPr>
          <a:p>
            <a:pPr>
              <a:lnSpc>
                <a:spcPct val="115000"/>
              </a:lnSpc>
            </a:pPr>
            <a:r>
              <a:rPr lang="en-US" altLang="zh-CN" sz="2800" b="1" dirty="0">
                <a:latin typeface="黑体" panose="02010609060101010101" pitchFamily="2" charset="-122"/>
                <a:ea typeface="黑体" panose="02010609060101010101" pitchFamily="2" charset="-122"/>
              </a:rPr>
              <a:t> </a:t>
            </a:r>
            <a:r>
              <a:rPr lang="zh-CN" altLang="en-US" sz="2800" b="1" dirty="0">
                <a:latin typeface="黑体" panose="02010609060101010101" pitchFamily="2" charset="-122"/>
                <a:ea typeface="黑体" panose="02010609060101010101" pitchFamily="2" charset="-122"/>
              </a:rPr>
              <a:t>（</a:t>
            </a:r>
            <a:r>
              <a:rPr lang="en-US" altLang="zh-CN" sz="2800" b="1" dirty="0">
                <a:latin typeface="黑体" panose="02010609060101010101" pitchFamily="2" charset="-122"/>
                <a:ea typeface="黑体" panose="02010609060101010101" pitchFamily="2" charset="-122"/>
              </a:rPr>
              <a:t>1</a:t>
            </a:r>
            <a:r>
              <a:rPr lang="zh-CN" altLang="en-US" sz="2800" b="1" dirty="0">
                <a:latin typeface="黑体" panose="02010609060101010101" pitchFamily="2" charset="-122"/>
                <a:ea typeface="黑体" panose="02010609060101010101" pitchFamily="2" charset="-122"/>
              </a:rPr>
              <a:t>）含义：</a:t>
            </a:r>
            <a:endParaRPr lang="zh-CN" altLang="en-US" sz="2800" b="1" dirty="0">
              <a:latin typeface="黑体" panose="02010609060101010101" pitchFamily="2" charset="-122"/>
              <a:ea typeface="黑体" panose="02010609060101010101" pitchFamily="2" charset="-122"/>
            </a:endParaRPr>
          </a:p>
        </p:txBody>
      </p:sp>
      <p:sp>
        <p:nvSpPr>
          <p:cNvPr id="11" name="矩形 10"/>
          <p:cNvSpPr/>
          <p:nvPr/>
        </p:nvSpPr>
        <p:spPr>
          <a:xfrm>
            <a:off x="2411413" y="2098675"/>
            <a:ext cx="4114800" cy="522288"/>
          </a:xfrm>
          <a:prstGeom prst="rect">
            <a:avLst/>
          </a:prstGeom>
          <a:noFill/>
          <a:ln w="9525">
            <a:noFill/>
          </a:ln>
        </p:spPr>
        <p:txBody>
          <a:bodyPr wrap="none" anchor="t">
            <a:spAutoFit/>
          </a:bodyPr>
          <a:p>
            <a:r>
              <a:rPr lang="zh-CN" altLang="en-US" sz="2800" b="1" dirty="0">
                <a:latin typeface="黑体" panose="02010609060101010101" pitchFamily="2" charset="-122"/>
                <a:ea typeface="黑体" panose="02010609060101010101" pitchFamily="2" charset="-122"/>
              </a:rPr>
              <a:t>国家是阶级统治的工具。</a:t>
            </a:r>
            <a:endParaRPr lang="zh-CN" altLang="en-US" sz="2800" b="1" dirty="0">
              <a:latin typeface="黑体" panose="02010609060101010101" pitchFamily="2" charset="-122"/>
              <a:ea typeface="黑体" panose="02010609060101010101" pitchFamily="2" charset="-122"/>
            </a:endParaRPr>
          </a:p>
        </p:txBody>
      </p:sp>
      <p:sp>
        <p:nvSpPr>
          <p:cNvPr id="12" name="Rectangle 9"/>
          <p:cNvSpPr/>
          <p:nvPr/>
        </p:nvSpPr>
        <p:spPr>
          <a:xfrm>
            <a:off x="481013" y="2636838"/>
            <a:ext cx="2865437" cy="520700"/>
          </a:xfrm>
          <a:prstGeom prst="rect">
            <a:avLst/>
          </a:prstGeom>
          <a:noFill/>
          <a:ln w="9525">
            <a:noFill/>
          </a:ln>
        </p:spPr>
        <p:txBody>
          <a:bodyPr wrap="none" anchor="ctr">
            <a:spAutoFit/>
          </a:bodyPr>
          <a:p>
            <a:r>
              <a:rPr lang="zh-CN" altLang="en-US" sz="2800" b="1" dirty="0">
                <a:solidFill>
                  <a:srgbClr val="FF0000"/>
                </a:solidFill>
                <a:latin typeface="黑体" panose="02010609060101010101" pitchFamily="2" charset="-122"/>
                <a:ea typeface="黑体" panose="02010609060101010101" pitchFamily="2" charset="-122"/>
              </a:rPr>
              <a:t>（</a:t>
            </a:r>
            <a:r>
              <a:rPr lang="en-US" altLang="zh-CN" sz="2800" b="1" dirty="0">
                <a:solidFill>
                  <a:srgbClr val="FF0000"/>
                </a:solidFill>
                <a:latin typeface="黑体" panose="02010609060101010101" pitchFamily="2" charset="-122"/>
                <a:ea typeface="黑体" panose="02010609060101010101" pitchFamily="2" charset="-122"/>
              </a:rPr>
              <a:t>2</a:t>
            </a:r>
            <a:r>
              <a:rPr lang="zh-CN" altLang="en-US" sz="2800" b="1" dirty="0">
                <a:solidFill>
                  <a:srgbClr val="FF0000"/>
                </a:solidFill>
                <a:latin typeface="黑体" panose="02010609060101010101" pitchFamily="2" charset="-122"/>
                <a:ea typeface="黑体" panose="02010609060101010101" pitchFamily="2" charset="-122"/>
              </a:rPr>
              <a:t>）根本属性： </a:t>
            </a:r>
            <a:endParaRPr lang="zh-CN" altLang="en-US" sz="2800" b="1" dirty="0">
              <a:solidFill>
                <a:srgbClr val="FF0000"/>
              </a:solidFill>
              <a:latin typeface="黑体" panose="02010609060101010101" pitchFamily="2" charset="-122"/>
              <a:ea typeface="黑体" panose="02010609060101010101" pitchFamily="2" charset="-122"/>
            </a:endParaRPr>
          </a:p>
        </p:txBody>
      </p:sp>
      <p:sp>
        <p:nvSpPr>
          <p:cNvPr id="13" name="矩形 7"/>
          <p:cNvSpPr/>
          <p:nvPr/>
        </p:nvSpPr>
        <p:spPr>
          <a:xfrm>
            <a:off x="3105150" y="2627313"/>
            <a:ext cx="1943100" cy="522287"/>
          </a:xfrm>
          <a:prstGeom prst="rect">
            <a:avLst/>
          </a:prstGeom>
          <a:noFill/>
          <a:ln w="9525">
            <a:noFill/>
          </a:ln>
        </p:spPr>
        <p:txBody>
          <a:bodyPr anchor="t">
            <a:spAutoFit/>
          </a:bodyPr>
          <a:p>
            <a:r>
              <a:rPr lang="zh-CN" altLang="en-US" sz="2800" b="1" dirty="0">
                <a:latin typeface="黑体" panose="02010609060101010101" pitchFamily="2" charset="-122"/>
                <a:ea typeface="黑体" panose="02010609060101010101" pitchFamily="2" charset="-122"/>
              </a:rPr>
              <a:t>阶级性</a:t>
            </a:r>
            <a:endParaRPr lang="zh-CN" altLang="en-US" sz="2800" b="1" dirty="0">
              <a:latin typeface="黑体" panose="02010609060101010101" pitchFamily="2" charset="-122"/>
              <a:ea typeface="黑体" panose="02010609060101010101" pitchFamily="2" charset="-122"/>
            </a:endParaRPr>
          </a:p>
        </p:txBody>
      </p:sp>
      <p:sp>
        <p:nvSpPr>
          <p:cNvPr id="14" name="矩形 8"/>
          <p:cNvSpPr/>
          <p:nvPr/>
        </p:nvSpPr>
        <p:spPr>
          <a:xfrm>
            <a:off x="481013" y="3232150"/>
            <a:ext cx="2687637" cy="522288"/>
          </a:xfrm>
          <a:prstGeom prst="rect">
            <a:avLst/>
          </a:prstGeom>
          <a:noFill/>
          <a:ln w="9525">
            <a:noFill/>
          </a:ln>
        </p:spPr>
        <p:txBody>
          <a:bodyPr wrap="none" anchor="t">
            <a:spAutoFit/>
          </a:bodyPr>
          <a:p>
            <a:r>
              <a:rPr lang="zh-CN" altLang="en-US" sz="2800" b="1" dirty="0">
                <a:solidFill>
                  <a:srgbClr val="FF0000"/>
                </a:solidFill>
                <a:latin typeface="黑体" panose="02010609060101010101" pitchFamily="2" charset="-122"/>
                <a:ea typeface="黑体" panose="02010609060101010101" pitchFamily="2" charset="-122"/>
              </a:rPr>
              <a:t>（</a:t>
            </a:r>
            <a:r>
              <a:rPr lang="en-US" altLang="zh-CN" sz="2800" b="1" dirty="0">
                <a:solidFill>
                  <a:srgbClr val="FF0000"/>
                </a:solidFill>
                <a:latin typeface="黑体" panose="02010609060101010101" pitchFamily="2" charset="-122"/>
                <a:ea typeface="黑体" panose="02010609060101010101" pitchFamily="2" charset="-122"/>
              </a:rPr>
              <a:t>3</a:t>
            </a:r>
            <a:r>
              <a:rPr lang="zh-CN" altLang="en-US" sz="2800" b="1" dirty="0">
                <a:solidFill>
                  <a:srgbClr val="FF0000"/>
                </a:solidFill>
                <a:latin typeface="黑体" panose="02010609060101010101" pitchFamily="2" charset="-122"/>
                <a:ea typeface="黑体" panose="02010609060101010101" pitchFamily="2" charset="-122"/>
              </a:rPr>
              <a:t>）</a:t>
            </a:r>
            <a:r>
              <a:rPr lang="zh-CN" altLang="zh-CN" sz="2800" b="1" dirty="0">
                <a:solidFill>
                  <a:srgbClr val="FF0000"/>
                </a:solidFill>
                <a:latin typeface="黑体" panose="02010609060101010101" pitchFamily="2" charset="-122"/>
                <a:ea typeface="黑体" panose="02010609060101010101" pitchFamily="2" charset="-122"/>
              </a:rPr>
              <a:t>国家性质</a:t>
            </a:r>
            <a:r>
              <a:rPr lang="en-US" altLang="zh-CN" sz="2800" b="1" dirty="0">
                <a:solidFill>
                  <a:srgbClr val="FF0000"/>
                </a:solidFill>
                <a:latin typeface="黑体" panose="02010609060101010101" pitchFamily="2" charset="-122"/>
                <a:ea typeface="黑体" panose="02010609060101010101" pitchFamily="2" charset="-122"/>
              </a:rPr>
              <a:t>:</a:t>
            </a:r>
            <a:endParaRPr lang="en-US" altLang="zh-CN" sz="2800" b="1" dirty="0">
              <a:solidFill>
                <a:srgbClr val="FF0000"/>
              </a:solidFill>
              <a:latin typeface="黑体" panose="02010609060101010101" pitchFamily="2" charset="-122"/>
              <a:ea typeface="黑体" panose="02010609060101010101" pitchFamily="2" charset="-122"/>
            </a:endParaRPr>
          </a:p>
        </p:txBody>
      </p:sp>
      <p:sp>
        <p:nvSpPr>
          <p:cNvPr id="15" name="Rectangle 10"/>
          <p:cNvSpPr/>
          <p:nvPr/>
        </p:nvSpPr>
        <p:spPr>
          <a:xfrm>
            <a:off x="3105150" y="3076575"/>
            <a:ext cx="10848975" cy="1384300"/>
          </a:xfrm>
          <a:prstGeom prst="rect">
            <a:avLst/>
          </a:prstGeom>
          <a:noFill/>
          <a:ln w="9525">
            <a:noFill/>
          </a:ln>
        </p:spPr>
        <p:txBody>
          <a:bodyPr anchor="t">
            <a:spAutoFit/>
          </a:bodyPr>
          <a:p>
            <a:pPr>
              <a:lnSpc>
                <a:spcPct val="150000"/>
              </a:lnSpc>
            </a:pPr>
            <a:r>
              <a:rPr lang="zh-CN" altLang="en-US" sz="2800" b="1" dirty="0">
                <a:latin typeface="黑体" panose="02010609060101010101" pitchFamily="2" charset="-122"/>
                <a:ea typeface="黑体" panose="02010609060101010101" pitchFamily="2" charset="-122"/>
              </a:rPr>
              <a:t>即</a:t>
            </a:r>
            <a:r>
              <a:rPr lang="zh-CN" altLang="en-US" sz="2800" b="1" dirty="0">
                <a:solidFill>
                  <a:srgbClr val="FF0000"/>
                </a:solidFill>
                <a:latin typeface="黑体" panose="02010609060101010101" pitchFamily="2" charset="-122"/>
                <a:ea typeface="黑体" panose="02010609060101010101" pitchFamily="2" charset="-122"/>
              </a:rPr>
              <a:t>国体</a:t>
            </a:r>
            <a:r>
              <a:rPr lang="zh-CN" altLang="en-US" sz="2800" b="1" dirty="0">
                <a:latin typeface="黑体" panose="02010609060101010101" pitchFamily="2" charset="-122"/>
                <a:ea typeface="黑体" panose="02010609060101010101" pitchFamily="2" charset="-122"/>
              </a:rPr>
              <a:t>，指社会各阶级在国家中的地位。</a:t>
            </a:r>
            <a:endParaRPr lang="en-US" altLang="zh-CN" sz="2800" b="1" dirty="0">
              <a:latin typeface="黑体" panose="02010609060101010101" pitchFamily="2" charset="-122"/>
              <a:ea typeface="黑体" panose="02010609060101010101" pitchFamily="2" charset="-122"/>
            </a:endParaRPr>
          </a:p>
          <a:p>
            <a:pPr>
              <a:lnSpc>
                <a:spcPct val="150000"/>
              </a:lnSpc>
            </a:pPr>
            <a:r>
              <a:rPr lang="zh-CN" altLang="en-US" sz="2800" b="1" dirty="0">
                <a:latin typeface="黑体" panose="02010609060101010101" pitchFamily="2" charset="-122"/>
                <a:ea typeface="黑体" panose="02010609060101010101" pitchFamily="2" charset="-122"/>
              </a:rPr>
              <a:t>国家性质由</a:t>
            </a:r>
            <a:r>
              <a:rPr lang="zh-CN" altLang="en-US" sz="2800" b="1" dirty="0">
                <a:solidFill>
                  <a:srgbClr val="FF0000"/>
                </a:solidFill>
                <a:latin typeface="黑体" panose="02010609060101010101" pitchFamily="2" charset="-122"/>
                <a:ea typeface="黑体" panose="02010609060101010101" pitchFamily="2" charset="-122"/>
              </a:rPr>
              <a:t>占统治地位的阶级的性质</a:t>
            </a:r>
            <a:r>
              <a:rPr lang="zh-CN" altLang="en-US" sz="2800" b="1" dirty="0">
                <a:latin typeface="黑体" panose="02010609060101010101" pitchFamily="2" charset="-122"/>
                <a:ea typeface="黑体" panose="02010609060101010101" pitchFamily="2" charset="-122"/>
              </a:rPr>
              <a:t>决定。</a:t>
            </a:r>
            <a:endParaRPr lang="zh-CN" altLang="en-US" sz="2800" b="1" i="1" dirty="0">
              <a:latin typeface="黑体" panose="02010609060101010101" pitchFamily="2" charset="-122"/>
              <a:ea typeface="黑体" panose="02010609060101010101" pitchFamily="2" charset="-122"/>
            </a:endParaRPr>
          </a:p>
        </p:txBody>
      </p:sp>
      <p:sp>
        <p:nvSpPr>
          <p:cNvPr id="14344" name="文本框 2"/>
          <p:cNvSpPr txBox="1"/>
          <p:nvPr/>
        </p:nvSpPr>
        <p:spPr>
          <a:xfrm>
            <a:off x="2144713" y="1450975"/>
            <a:ext cx="1285875" cy="584200"/>
          </a:xfrm>
          <a:prstGeom prst="rect">
            <a:avLst/>
          </a:prstGeom>
          <a:noFill/>
          <a:ln w="9525">
            <a:noFill/>
          </a:ln>
        </p:spPr>
        <p:txBody>
          <a:bodyPr anchor="t">
            <a:spAutoFit/>
          </a:bodyPr>
          <a:p>
            <a:r>
              <a:rPr lang="en-US" altLang="zh-CN" sz="3200" b="1" dirty="0">
                <a:latin typeface="黑体" panose="02010609060101010101" pitchFamily="2" charset="-122"/>
                <a:ea typeface="黑体" panose="02010609060101010101" pitchFamily="2" charset="-122"/>
              </a:rPr>
              <a:t>P5</a:t>
            </a:r>
            <a:endParaRPr lang="en-US" altLang="zh-CN" sz="3200" b="1" dirty="0">
              <a:latin typeface="黑体" panose="02010609060101010101" pitchFamily="2" charset="-122"/>
              <a:ea typeface="黑体" panose="02010609060101010101" pitchFamily="2" charset="-122"/>
            </a:endParaRPr>
          </a:p>
        </p:txBody>
      </p:sp>
      <p:sp>
        <p:nvSpPr>
          <p:cNvPr id="19" name="矩形 8"/>
          <p:cNvSpPr/>
          <p:nvPr/>
        </p:nvSpPr>
        <p:spPr>
          <a:xfrm>
            <a:off x="482600" y="4486275"/>
            <a:ext cx="3222625" cy="522288"/>
          </a:xfrm>
          <a:prstGeom prst="rect">
            <a:avLst/>
          </a:prstGeom>
          <a:noFill/>
          <a:ln w="9525">
            <a:noFill/>
          </a:ln>
        </p:spPr>
        <p:txBody>
          <a:bodyPr wrap="none" anchor="t">
            <a:spAutoFit/>
          </a:bodyPr>
          <a:p>
            <a:r>
              <a:rPr lang="zh-CN" altLang="en-US" sz="2800" b="1" dirty="0">
                <a:latin typeface="黑体" panose="02010609060101010101" pitchFamily="2" charset="-122"/>
                <a:ea typeface="黑体" panose="02010609060101010101" pitchFamily="2" charset="-122"/>
              </a:rPr>
              <a:t>（</a:t>
            </a:r>
            <a:r>
              <a:rPr lang="en-US" altLang="zh-CN" sz="2800" b="1" dirty="0">
                <a:latin typeface="黑体" panose="02010609060101010101" pitchFamily="2" charset="-122"/>
                <a:ea typeface="黑体" panose="02010609060101010101" pitchFamily="2" charset="-122"/>
              </a:rPr>
              <a:t>4</a:t>
            </a:r>
            <a:r>
              <a:rPr lang="zh-CN" altLang="en-US" sz="2800" b="1" dirty="0">
                <a:latin typeface="黑体" panose="02010609060101010101" pitchFamily="2" charset="-122"/>
                <a:ea typeface="黑体" panose="02010609060101010101" pitchFamily="2" charset="-122"/>
              </a:rPr>
              <a:t>）</a:t>
            </a:r>
            <a:r>
              <a:rPr lang="zh-CN" altLang="zh-CN" sz="2800" b="1" dirty="0">
                <a:latin typeface="黑体" panose="02010609060101010101" pitchFamily="2" charset="-122"/>
                <a:ea typeface="黑体" panose="02010609060101010101" pitchFamily="2" charset="-122"/>
              </a:rPr>
              <a:t>国家</a:t>
            </a:r>
            <a:r>
              <a:rPr lang="zh-CN" altLang="en-US" sz="2800" b="1" dirty="0">
                <a:latin typeface="黑体" panose="02010609060101010101" pitchFamily="2" charset="-122"/>
                <a:ea typeface="黑体" panose="02010609060101010101" pitchFamily="2" charset="-122"/>
              </a:rPr>
              <a:t>的类型：</a:t>
            </a:r>
            <a:endParaRPr lang="zh-CN" altLang="en-US" sz="2800" b="1" dirty="0">
              <a:latin typeface="黑体" panose="02010609060101010101" pitchFamily="2" charset="-122"/>
              <a:ea typeface="黑体" panose="02010609060101010101" pitchFamily="2" charset="-122"/>
            </a:endParaRPr>
          </a:p>
        </p:txBody>
      </p:sp>
      <p:grpSp>
        <p:nvGrpSpPr>
          <p:cNvPr id="24" name="组合 23"/>
          <p:cNvGrpSpPr/>
          <p:nvPr/>
        </p:nvGrpSpPr>
        <p:grpSpPr>
          <a:xfrm>
            <a:off x="1262063" y="5056188"/>
            <a:ext cx="9920287" cy="522287"/>
            <a:chOff x="1023" y="7952"/>
            <a:chExt cx="15623" cy="822"/>
          </a:xfrm>
        </p:grpSpPr>
        <p:sp>
          <p:nvSpPr>
            <p:cNvPr id="14347" name="矩形 7"/>
            <p:cNvSpPr/>
            <p:nvPr/>
          </p:nvSpPr>
          <p:spPr>
            <a:xfrm>
              <a:off x="1023" y="7952"/>
              <a:ext cx="15623" cy="822"/>
            </a:xfrm>
            <a:prstGeom prst="rect">
              <a:avLst/>
            </a:prstGeom>
            <a:noFill/>
            <a:ln w="9525">
              <a:noFill/>
            </a:ln>
          </p:spPr>
          <p:txBody>
            <a:bodyPr anchor="t">
              <a:spAutoFit/>
            </a:bodyPr>
            <a:p>
              <a:r>
                <a:rPr lang="zh-CN" altLang="en-US" sz="2800" b="1" dirty="0">
                  <a:latin typeface="黑体" panose="02010609060101010101" pitchFamily="2" charset="-122"/>
                  <a:ea typeface="黑体" panose="02010609060101010101" pitchFamily="2" charset="-122"/>
                </a:rPr>
                <a:t>奴隶制国家   封建制国家   资本主义国家   社会主义国家</a:t>
              </a:r>
              <a:endParaRPr lang="zh-CN" altLang="en-US" sz="2800" b="1" dirty="0">
                <a:latin typeface="黑体" panose="02010609060101010101" pitchFamily="2" charset="-122"/>
                <a:ea typeface="黑体" panose="02010609060101010101" pitchFamily="2" charset="-122"/>
              </a:endParaRPr>
            </a:p>
          </p:txBody>
        </p:sp>
        <p:cxnSp>
          <p:nvCxnSpPr>
            <p:cNvPr id="21" name="直接箭头连接符 20"/>
            <p:cNvCxnSpPr/>
            <p:nvPr/>
          </p:nvCxnSpPr>
          <p:spPr>
            <a:xfrm>
              <a:off x="4001" y="8329"/>
              <a:ext cx="610" cy="20"/>
            </a:xfrm>
            <a:prstGeom prst="straightConnector1">
              <a:avLst/>
            </a:prstGeom>
            <a:ln>
              <a:tailEnd type="arrow" w="med" len="med"/>
            </a:ln>
          </p:spPr>
          <p:style>
            <a:lnRef idx="3">
              <a:schemeClr val="dk1"/>
            </a:lnRef>
            <a:fillRef idx="0">
              <a:schemeClr val="dk1"/>
            </a:fillRef>
            <a:effectRef idx="2">
              <a:schemeClr val="dk1"/>
            </a:effectRef>
            <a:fontRef idx="minor">
              <a:schemeClr val="tx1"/>
            </a:fontRef>
          </p:style>
        </p:cxnSp>
        <p:cxnSp>
          <p:nvCxnSpPr>
            <p:cNvPr id="22" name="直接箭头连接符 21"/>
            <p:cNvCxnSpPr/>
            <p:nvPr/>
          </p:nvCxnSpPr>
          <p:spPr>
            <a:xfrm>
              <a:off x="7703" y="8304"/>
              <a:ext cx="610" cy="17"/>
            </a:xfrm>
            <a:prstGeom prst="straightConnector1">
              <a:avLst/>
            </a:prstGeom>
            <a:ln>
              <a:tailEnd type="arrow" w="med" len="med"/>
            </a:ln>
          </p:spPr>
          <p:style>
            <a:lnRef idx="3">
              <a:schemeClr val="dk1"/>
            </a:lnRef>
            <a:fillRef idx="0">
              <a:schemeClr val="dk1"/>
            </a:fillRef>
            <a:effectRef idx="2">
              <a:schemeClr val="dk1"/>
            </a:effectRef>
            <a:fontRef idx="minor">
              <a:schemeClr val="tx1"/>
            </a:fontRef>
          </p:style>
        </p:cxnSp>
        <p:cxnSp>
          <p:nvCxnSpPr>
            <p:cNvPr id="23" name="直接箭头连接符 22"/>
            <p:cNvCxnSpPr/>
            <p:nvPr/>
          </p:nvCxnSpPr>
          <p:spPr>
            <a:xfrm>
              <a:off x="11886" y="8304"/>
              <a:ext cx="610" cy="17"/>
            </a:xfrm>
            <a:prstGeom prst="straightConnector1">
              <a:avLst/>
            </a:prstGeom>
            <a:ln>
              <a:tailEnd type="arrow" w="med" len="med"/>
            </a:ln>
          </p:spPr>
          <p:style>
            <a:lnRef idx="3">
              <a:schemeClr val="dk1"/>
            </a:lnRef>
            <a:fillRef idx="0">
              <a:schemeClr val="dk1"/>
            </a:fillRef>
            <a:effectRef idx="2">
              <a:schemeClr val="dk1"/>
            </a:effectRef>
            <a:fontRef idx="minor">
              <a:schemeClr val="tx1"/>
            </a:fontRef>
          </p:style>
        </p:cxnSp>
      </p:grpSp>
      <p:sp>
        <p:nvSpPr>
          <p:cNvPr id="25" name="矩形 24"/>
          <p:cNvSpPr/>
          <p:nvPr/>
        </p:nvSpPr>
        <p:spPr>
          <a:xfrm>
            <a:off x="8572500" y="5013325"/>
            <a:ext cx="2332038" cy="647700"/>
          </a:xfrm>
          <a:prstGeom prst="rect">
            <a:avLst/>
          </a:prstGeom>
          <a:noFill/>
          <a:ln w="38100">
            <a:solidFill>
              <a:srgbClr val="1D41D5"/>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sp>
        <p:nvSpPr>
          <p:cNvPr id="12307" name="文本框 26"/>
          <p:cNvSpPr txBox="1"/>
          <p:nvPr/>
        </p:nvSpPr>
        <p:spPr>
          <a:xfrm>
            <a:off x="4191000" y="5786438"/>
            <a:ext cx="7943850" cy="522287"/>
          </a:xfrm>
          <a:prstGeom prst="rect">
            <a:avLst/>
          </a:prstGeom>
          <a:noFill/>
          <a:ln w="9525">
            <a:noFill/>
          </a:ln>
        </p:spPr>
        <p:txBody>
          <a:bodyPr anchor="t">
            <a:spAutoFit/>
          </a:bodyPr>
          <a:p>
            <a:r>
              <a:rPr lang="zh-CN" altLang="en-US" sz="2800" b="1" dirty="0">
                <a:solidFill>
                  <a:srgbClr val="1D41D5"/>
                </a:solidFill>
                <a:latin typeface="黑体" panose="02010609060101010101" pitchFamily="2" charset="-122"/>
                <a:ea typeface="黑体" panose="02010609060101010101" pitchFamily="2" charset="-122"/>
              </a:rPr>
              <a:t>我国是工人阶级领导的人民当家作主的新型国家</a:t>
            </a:r>
            <a:endParaRPr lang="zh-CN" altLang="en-US" sz="2800" b="1" dirty="0">
              <a:solidFill>
                <a:srgbClr val="1D41D5"/>
              </a:solidFill>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Text Box 5"/>
          <p:cNvSpPr txBox="1"/>
          <p:nvPr/>
        </p:nvSpPr>
        <p:spPr>
          <a:xfrm>
            <a:off x="210820" y="1878965"/>
            <a:ext cx="6824980" cy="1445260"/>
          </a:xfrm>
          <a:prstGeom prst="rect">
            <a:avLst/>
          </a:prstGeom>
          <a:noFill/>
          <a:ln w="28575" cap="flat" cmpd="sng">
            <a:solidFill>
              <a:schemeClr val="accent1"/>
            </a:solidFill>
            <a:prstDash val="solid"/>
            <a:miter/>
            <a:headEnd type="none" w="med" len="med"/>
            <a:tailEnd type="none" w="med" len="med"/>
          </a:ln>
        </p:spPr>
        <p:txBody>
          <a:bodyPr wrap="square" anchor="t">
            <a:spAutoFit/>
          </a:bodyPr>
          <a:p>
            <a:pPr fontAlgn="auto">
              <a:lnSpc>
                <a:spcPct val="100000"/>
              </a:lnSpc>
            </a:pPr>
            <a:r>
              <a:rPr lang="en-US" altLang="zh-CN" sz="3200" b="1" dirty="0">
                <a:latin typeface="黑体" panose="02010609060101010101" pitchFamily="2" charset="-122"/>
                <a:ea typeface="黑体" panose="02010609060101010101" pitchFamily="2" charset="-122"/>
              </a:rPr>
              <a:t>    </a:t>
            </a:r>
            <a:r>
              <a:rPr lang="zh-CN" altLang="en-US" sz="2800" b="1" dirty="0">
                <a:latin typeface="黑体" panose="02010609060101010101" pitchFamily="2" charset="-122"/>
                <a:ea typeface="黑体" panose="02010609060101010101" pitchFamily="2" charset="-122"/>
              </a:rPr>
              <a:t>我国宪法第一条规定：中华人民共和国是</a:t>
            </a:r>
            <a:r>
              <a:rPr lang="zh-CN" altLang="en-US" sz="2800" b="1" dirty="0">
                <a:solidFill>
                  <a:srgbClr val="1552D1"/>
                </a:solidFill>
                <a:latin typeface="黑体" panose="02010609060101010101" pitchFamily="2" charset="-122"/>
                <a:ea typeface="黑体" panose="02010609060101010101" pitchFamily="2" charset="-122"/>
              </a:rPr>
              <a:t>工人阶级</a:t>
            </a:r>
            <a:r>
              <a:rPr lang="zh-CN" altLang="en-US" sz="2800" b="1" dirty="0">
                <a:latin typeface="黑体" panose="02010609060101010101" pitchFamily="2" charset="-122"/>
                <a:ea typeface="黑体" panose="02010609060101010101" pitchFamily="2" charset="-122"/>
              </a:rPr>
              <a:t>领导的、以</a:t>
            </a:r>
            <a:r>
              <a:rPr lang="zh-CN" altLang="en-US" sz="2800" b="1" dirty="0">
                <a:solidFill>
                  <a:srgbClr val="1552D1"/>
                </a:solidFill>
                <a:latin typeface="黑体" panose="02010609060101010101" pitchFamily="2" charset="-122"/>
                <a:ea typeface="黑体" panose="02010609060101010101" pitchFamily="2" charset="-122"/>
              </a:rPr>
              <a:t>工农联盟</a:t>
            </a:r>
            <a:r>
              <a:rPr lang="zh-CN" altLang="en-US" sz="2800" b="1" dirty="0">
                <a:solidFill>
                  <a:srgbClr val="0D0D0D"/>
                </a:solidFill>
                <a:latin typeface="黑体" panose="02010609060101010101" pitchFamily="2" charset="-122"/>
                <a:ea typeface="黑体" panose="02010609060101010101" pitchFamily="2" charset="-122"/>
              </a:rPr>
              <a:t>为基础</a:t>
            </a:r>
            <a:r>
              <a:rPr lang="zh-CN" altLang="en-US" sz="2800" b="1" dirty="0">
                <a:latin typeface="黑体" panose="02010609060101010101" pitchFamily="2" charset="-122"/>
                <a:ea typeface="黑体" panose="02010609060101010101" pitchFamily="2" charset="-122"/>
              </a:rPr>
              <a:t>的</a:t>
            </a:r>
            <a:r>
              <a:rPr lang="zh-CN" altLang="en-US" sz="2800" b="1" dirty="0">
                <a:solidFill>
                  <a:srgbClr val="FF0000"/>
                </a:solidFill>
                <a:latin typeface="黑体" panose="02010609060101010101" pitchFamily="2" charset="-122"/>
                <a:ea typeface="黑体" panose="02010609060101010101" pitchFamily="2" charset="-122"/>
              </a:rPr>
              <a:t>人民民主专政</a:t>
            </a:r>
            <a:r>
              <a:rPr lang="zh-CN" altLang="en-US" sz="2800" b="1" dirty="0">
                <a:solidFill>
                  <a:srgbClr val="0D0D0D"/>
                </a:solidFill>
                <a:latin typeface="黑体" panose="02010609060101010101" pitchFamily="2" charset="-122"/>
                <a:ea typeface="黑体" panose="02010609060101010101" pitchFamily="2" charset="-122"/>
              </a:rPr>
              <a:t>的</a:t>
            </a:r>
            <a:r>
              <a:rPr lang="zh-CN" altLang="en-US" sz="2800" b="1" dirty="0">
                <a:solidFill>
                  <a:srgbClr val="0000FF"/>
                </a:solidFill>
                <a:latin typeface="黑体" panose="02010609060101010101" pitchFamily="2" charset="-122"/>
                <a:ea typeface="黑体" panose="02010609060101010101" pitchFamily="2" charset="-122"/>
              </a:rPr>
              <a:t>社会主义国家</a:t>
            </a:r>
            <a:r>
              <a:rPr lang="zh-CN" altLang="en-US" sz="2800" b="1" dirty="0">
                <a:solidFill>
                  <a:srgbClr val="0D0D0D"/>
                </a:solidFill>
                <a:latin typeface="黑体" panose="02010609060101010101" pitchFamily="2" charset="-122"/>
                <a:ea typeface="黑体" panose="02010609060101010101" pitchFamily="2" charset="-122"/>
              </a:rPr>
              <a:t>。</a:t>
            </a:r>
            <a:endParaRPr lang="zh-CN" altLang="en-US" sz="2800" b="1" dirty="0">
              <a:solidFill>
                <a:srgbClr val="0D0D0D"/>
              </a:solidFill>
              <a:latin typeface="黑体" panose="02010609060101010101" pitchFamily="2" charset="-122"/>
              <a:ea typeface="黑体" panose="02010609060101010101" pitchFamily="2" charset="-122"/>
            </a:endParaRPr>
          </a:p>
        </p:txBody>
      </p:sp>
      <p:grpSp>
        <p:nvGrpSpPr>
          <p:cNvPr id="4" name="组合 3"/>
          <p:cNvGrpSpPr/>
          <p:nvPr/>
        </p:nvGrpSpPr>
        <p:grpSpPr>
          <a:xfrm>
            <a:off x="394653" y="795338"/>
            <a:ext cx="8976576" cy="587375"/>
            <a:chOff x="758" y="1943"/>
            <a:chExt cx="14135" cy="925"/>
          </a:xfrm>
        </p:grpSpPr>
        <p:sp>
          <p:nvSpPr>
            <p:cNvPr id="3" name="Rectangle 5"/>
            <p:cNvSpPr txBox="1">
              <a:spLocks noChangeArrowheads="1"/>
            </p:cNvSpPr>
            <p:nvPr/>
          </p:nvSpPr>
          <p:spPr bwMode="auto">
            <a:xfrm>
              <a:off x="758" y="1943"/>
              <a:ext cx="7842" cy="925"/>
            </a:xfrm>
            <a:prstGeom prst="rect">
              <a:avLst/>
            </a:prstGeom>
            <a:ln>
              <a:noFill/>
            </a:ln>
          </p:spPr>
          <p:style>
            <a:lnRef idx="2">
              <a:schemeClr val="dk1"/>
            </a:lnRef>
            <a:fillRef idx="1">
              <a:schemeClr val="lt1"/>
            </a:fillRef>
            <a:effectRef idx="0">
              <a:schemeClr val="dk1"/>
            </a:effectRef>
            <a:fontRef idx="minor">
              <a:schemeClr val="dk1"/>
            </a:fontRef>
          </p:style>
          <p:txBody>
            <a:bodyPr anchor="ctr"/>
            <a:lstStyle>
              <a:lvl1pPr eaLnBrk="0" hangingPunct="0">
                <a:defRPr sz="4400" b="1">
                  <a:solidFill>
                    <a:srgbClr val="FF0066"/>
                  </a:solidFill>
                  <a:latin typeface="Arial" panose="020B0604020202020204" pitchFamily="34" charset="0"/>
                  <a:ea typeface="宋体" panose="02010600030101010101" pitchFamily="2" charset="-122"/>
                </a:defRPr>
              </a:lvl1pPr>
              <a:lvl2pPr marL="742950" indent="-285750" eaLnBrk="0" hangingPunct="0">
                <a:defRPr sz="4400" b="1">
                  <a:solidFill>
                    <a:srgbClr val="FF0066"/>
                  </a:solidFill>
                  <a:latin typeface="Arial" panose="020B0604020202020204" pitchFamily="34" charset="0"/>
                  <a:ea typeface="宋体" panose="02010600030101010101" pitchFamily="2" charset="-122"/>
                </a:defRPr>
              </a:lvl2pPr>
              <a:lvl3pPr marL="1143000" indent="-228600" eaLnBrk="0" hangingPunct="0">
                <a:defRPr sz="4400" b="1">
                  <a:solidFill>
                    <a:srgbClr val="FF0066"/>
                  </a:solidFill>
                  <a:latin typeface="Arial" panose="020B0604020202020204" pitchFamily="34" charset="0"/>
                  <a:ea typeface="宋体" panose="02010600030101010101" pitchFamily="2" charset="-122"/>
                </a:defRPr>
              </a:lvl3pPr>
              <a:lvl4pPr marL="1600200" indent="-228600" eaLnBrk="0" hangingPunct="0">
                <a:defRPr sz="4400" b="1">
                  <a:solidFill>
                    <a:srgbClr val="FF0066"/>
                  </a:solidFill>
                  <a:latin typeface="Arial" panose="020B0604020202020204" pitchFamily="34" charset="0"/>
                  <a:ea typeface="宋体" panose="02010600030101010101" pitchFamily="2" charset="-122"/>
                </a:defRPr>
              </a:lvl4pPr>
              <a:lvl5pPr marL="2057400" indent="-228600" eaLnBrk="0" hangingPunct="0">
                <a:defRPr sz="4400" b="1">
                  <a:solidFill>
                    <a:srgbClr val="FF0066"/>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4400" b="1">
                  <a:solidFill>
                    <a:srgbClr val="FF0066"/>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4400" b="1">
                  <a:solidFill>
                    <a:srgbClr val="FF0066"/>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4400" b="1">
                  <a:solidFill>
                    <a:srgbClr val="FF0066"/>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4400" b="1">
                  <a:solidFill>
                    <a:srgbClr val="FF0066"/>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3200" b="1" i="0" u="none" strike="noStrike" kern="1200" cap="none" spc="0" normalizeH="0" baseline="0" noProof="1">
                  <a:ln>
                    <a:noFill/>
                  </a:ln>
                  <a:solidFill>
                    <a:schemeClr val="tx1"/>
                  </a:solidFill>
                  <a:effectLst/>
                  <a:uLnTx/>
                  <a:uFillTx/>
                  <a:latin typeface="黑体" panose="02010609060101010101" pitchFamily="2" charset="-122"/>
                  <a:ea typeface="黑体" panose="02010609060101010101" pitchFamily="2" charset="-122"/>
                  <a:cs typeface="+mn-cs"/>
                </a:rPr>
                <a:t>2.我国</a:t>
              </a:r>
              <a:r>
                <a:rPr kumimoji="0" lang="zh-CN" altLang="en-US" sz="3200" b="1" i="0" u="none" strike="noStrike" kern="1200" cap="none" spc="0" normalizeH="0" baseline="0" noProof="1">
                  <a:ln>
                    <a:noFill/>
                  </a:ln>
                  <a:solidFill>
                    <a:schemeClr val="tx1"/>
                  </a:solidFill>
                  <a:effectLst/>
                  <a:uLnTx/>
                  <a:uFillTx/>
                  <a:latin typeface="黑体" panose="02010609060101010101" pitchFamily="2" charset="-122"/>
                  <a:ea typeface="黑体" panose="02010609060101010101" pitchFamily="2" charset="-122"/>
                  <a:cs typeface="+mn-cs"/>
                </a:rPr>
                <a:t>的国体（国家性质）</a:t>
              </a:r>
              <a:endParaRPr kumimoji="0" lang="zh-CN" altLang="en-US" sz="3200" b="1" i="0" u="none" strike="noStrike" kern="1200" cap="none" spc="0" normalizeH="0" baseline="0" noProof="1">
                <a:ln>
                  <a:noFill/>
                </a:ln>
                <a:solidFill>
                  <a:schemeClr val="tx1"/>
                </a:solidFill>
                <a:effectLst/>
                <a:uLnTx/>
                <a:uFillTx/>
                <a:latin typeface="黑体" panose="02010609060101010101" pitchFamily="2" charset="-122"/>
                <a:ea typeface="黑体" panose="02010609060101010101" pitchFamily="2" charset="-122"/>
                <a:cs typeface="+mn-cs"/>
              </a:endParaRPr>
            </a:p>
          </p:txBody>
        </p:sp>
        <p:sp>
          <p:nvSpPr>
            <p:cNvPr id="16390" name="文本框 5"/>
            <p:cNvSpPr txBox="1"/>
            <p:nvPr/>
          </p:nvSpPr>
          <p:spPr>
            <a:xfrm>
              <a:off x="8448" y="1943"/>
              <a:ext cx="6445" cy="920"/>
            </a:xfrm>
            <a:prstGeom prst="rect">
              <a:avLst/>
            </a:prstGeom>
            <a:noFill/>
            <a:ln w="9525">
              <a:noFill/>
            </a:ln>
          </p:spPr>
          <p:txBody>
            <a:bodyPr anchor="t">
              <a:spAutoFit/>
            </a:bodyPr>
            <a:p>
              <a:r>
                <a:rPr lang="en-US" altLang="zh-CN" sz="3200" b="1" dirty="0">
                  <a:latin typeface="黑体" panose="02010609060101010101" pitchFamily="2" charset="-122"/>
                  <a:ea typeface="黑体" panose="02010609060101010101" pitchFamily="2" charset="-122"/>
                </a:rPr>
                <a:t>——</a:t>
              </a:r>
              <a:r>
                <a:rPr lang="zh-CN" altLang="en-US" sz="3200" b="1" dirty="0">
                  <a:latin typeface="黑体" panose="02010609060101010101" pitchFamily="2" charset="-122"/>
                  <a:ea typeface="黑体" panose="02010609060101010101" pitchFamily="2" charset="-122"/>
                </a:rPr>
                <a:t>人民民主专政</a:t>
              </a:r>
              <a:endParaRPr lang="zh-CN" altLang="en-US" sz="3200" b="1" dirty="0">
                <a:latin typeface="黑体" panose="02010609060101010101" pitchFamily="2" charset="-122"/>
                <a:ea typeface="黑体" panose="02010609060101010101" pitchFamily="2" charset="-122"/>
              </a:endParaRPr>
            </a:p>
          </p:txBody>
        </p:sp>
      </p:grpSp>
      <p:sp>
        <p:nvSpPr>
          <p:cNvPr id="2" name="椭圆 1"/>
          <p:cNvSpPr/>
          <p:nvPr/>
        </p:nvSpPr>
        <p:spPr>
          <a:xfrm>
            <a:off x="394970" y="2748280"/>
            <a:ext cx="2574925" cy="857885"/>
          </a:xfrm>
          <a:prstGeom prst="ellipse">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103505" y="4322763"/>
            <a:ext cx="5327650" cy="584200"/>
          </a:xfrm>
          <a:prstGeom prst="rect">
            <a:avLst/>
          </a:prstGeom>
          <a:noFill/>
          <a:ln w="9525">
            <a:noFill/>
          </a:ln>
        </p:spPr>
        <p:txBody>
          <a:bodyPr anchor="t">
            <a:spAutoFit/>
          </a:bodyPr>
          <a:p>
            <a:r>
              <a:rPr lang="zh-CN" altLang="en-US" sz="3200" b="1" dirty="0">
                <a:gradFill>
                  <a:gsLst>
                    <a:gs pos="0">
                      <a:srgbClr val="012D86"/>
                    </a:gs>
                    <a:gs pos="100000">
                      <a:srgbClr val="0E2557"/>
                    </a:gs>
                  </a:gsLst>
                  <a:lin scaled="0"/>
                </a:gradFill>
                <a:latin typeface="黑体" panose="02010609060101010101" pitchFamily="2" charset="-122"/>
                <a:ea typeface="黑体" panose="02010609060101010101" pitchFamily="2" charset="-122"/>
              </a:rPr>
              <a:t>（本质：人民当家作主）</a:t>
            </a:r>
            <a:endParaRPr lang="zh-CN" altLang="en-US" sz="3200" b="1" dirty="0">
              <a:gradFill>
                <a:gsLst>
                  <a:gs pos="0">
                    <a:srgbClr val="012D86"/>
                  </a:gs>
                  <a:gs pos="100000">
                    <a:srgbClr val="0E2557"/>
                  </a:gs>
                </a:gsLst>
                <a:lin scaled="0"/>
              </a:gradFill>
              <a:latin typeface="黑体" panose="02010609060101010101" pitchFamily="2" charset="-122"/>
              <a:ea typeface="黑体" panose="02010609060101010101" pitchFamily="2" charset="-122"/>
            </a:endParaRPr>
          </a:p>
        </p:txBody>
      </p:sp>
      <p:sp>
        <p:nvSpPr>
          <p:cNvPr id="35844" name="文本框 4"/>
          <p:cNvSpPr txBox="1"/>
          <p:nvPr/>
        </p:nvSpPr>
        <p:spPr>
          <a:xfrm>
            <a:off x="317818" y="5101273"/>
            <a:ext cx="6610350" cy="644525"/>
          </a:xfrm>
          <a:prstGeom prst="rect">
            <a:avLst/>
          </a:prstGeom>
          <a:noFill/>
          <a:ln w="9525">
            <a:noFill/>
          </a:ln>
        </p:spPr>
        <p:txBody>
          <a:bodyPr wrap="none" anchor="t">
            <a:spAutoFit/>
          </a:bodyPr>
          <a:p>
            <a:r>
              <a:rPr lang="en-US" altLang="zh-CN" sz="3600" b="1" dirty="0">
                <a:latin typeface="黑体" panose="02010609060101010101" pitchFamily="2" charset="-122"/>
                <a:ea typeface="黑体" panose="02010609060101010101" pitchFamily="2" charset="-122"/>
              </a:rPr>
              <a:t>“</a:t>
            </a:r>
            <a:r>
              <a:rPr lang="zh-CN" altLang="en-US" sz="3600" b="1" dirty="0">
                <a:latin typeface="黑体" panose="02010609060101010101" pitchFamily="2" charset="-122"/>
                <a:ea typeface="黑体" panose="02010609060101010101" pitchFamily="2" charset="-122"/>
              </a:rPr>
              <a:t>人民</a:t>
            </a:r>
            <a:r>
              <a:rPr lang="en-US" altLang="zh-CN" sz="3600" b="1" dirty="0">
                <a:latin typeface="黑体" panose="02010609060101010101" pitchFamily="2" charset="-122"/>
                <a:ea typeface="黑体" panose="02010609060101010101" pitchFamily="2" charset="-122"/>
              </a:rPr>
              <a:t>”</a:t>
            </a:r>
            <a:r>
              <a:rPr lang="zh-CN" altLang="en-US" sz="3600" b="1" dirty="0">
                <a:latin typeface="黑体" panose="02010609060101010101" pitchFamily="2" charset="-122"/>
                <a:ea typeface="黑体" panose="02010609060101010101" pitchFamily="2" charset="-122"/>
              </a:rPr>
              <a:t>与</a:t>
            </a:r>
            <a:r>
              <a:rPr lang="en-US" altLang="zh-CN" sz="3600" b="1" dirty="0">
                <a:latin typeface="黑体" panose="02010609060101010101" pitchFamily="2" charset="-122"/>
                <a:ea typeface="黑体" panose="02010609060101010101" pitchFamily="2" charset="-122"/>
              </a:rPr>
              <a:t>“</a:t>
            </a:r>
            <a:r>
              <a:rPr lang="zh-CN" altLang="en-US" sz="3600" b="1" dirty="0">
                <a:latin typeface="黑体" panose="02010609060101010101" pitchFamily="2" charset="-122"/>
                <a:ea typeface="黑体" panose="02010609060101010101" pitchFamily="2" charset="-122"/>
              </a:rPr>
              <a:t>公民</a:t>
            </a:r>
            <a:r>
              <a:rPr lang="en-US" altLang="zh-CN" sz="3600" b="1" dirty="0">
                <a:latin typeface="黑体" panose="02010609060101010101" pitchFamily="2" charset="-122"/>
                <a:ea typeface="黑体" panose="02010609060101010101" pitchFamily="2" charset="-122"/>
              </a:rPr>
              <a:t>”</a:t>
            </a:r>
            <a:r>
              <a:rPr lang="zh-CN" altLang="en-US" sz="3600" b="1" dirty="0">
                <a:latin typeface="黑体" panose="02010609060101010101" pitchFamily="2" charset="-122"/>
                <a:ea typeface="黑体" panose="02010609060101010101" pitchFamily="2" charset="-122"/>
              </a:rPr>
              <a:t>有何区别？</a:t>
            </a:r>
            <a:endParaRPr lang="zh-CN" altLang="en-US" sz="3600" b="1" dirty="0">
              <a:latin typeface="黑体" panose="02010609060101010101" pitchFamily="2" charset="-122"/>
              <a:ea typeface="黑体" panose="02010609060101010101" pitchFamily="2" charset="-122"/>
            </a:endParaRPr>
          </a:p>
        </p:txBody>
      </p:sp>
      <p:sp>
        <p:nvSpPr>
          <p:cNvPr id="5" name="文本框 4"/>
          <p:cNvSpPr txBox="1"/>
          <p:nvPr/>
        </p:nvSpPr>
        <p:spPr>
          <a:xfrm>
            <a:off x="7487920" y="1944370"/>
            <a:ext cx="4411345" cy="3415030"/>
          </a:xfrm>
          <a:prstGeom prst="rect">
            <a:avLst/>
          </a:prstGeom>
          <a:noFill/>
        </p:spPr>
        <p:txBody>
          <a:bodyPr wrap="square" rtlCol="0">
            <a:spAutoFit/>
          </a:bodyPr>
          <a:p>
            <a:pPr marL="0" marR="0" lvl="0" indent="0" algn="l" defTabSz="914400" rtl="0" fontAlgn="base">
              <a:lnSpc>
                <a:spcPct val="150000"/>
              </a:lnSpc>
              <a:spcBef>
                <a:spcPts val="0"/>
              </a:spcBef>
              <a:spcAft>
                <a:spcPct val="0"/>
              </a:spcAft>
              <a:buClrTx/>
              <a:buSzTx/>
              <a:buFontTx/>
              <a:buNone/>
              <a:defRPr/>
            </a:pPr>
            <a:r>
              <a:rPr lang="zh-CN" altLang="zh-CN" sz="2400" noProof="0" dirty="0">
                <a:ln>
                  <a:noFill/>
                </a:ln>
                <a:solidFill>
                  <a:schemeClr val="tx1"/>
                </a:solidFill>
                <a:effectLst/>
                <a:uLnTx/>
                <a:uFillTx/>
                <a:sym typeface="+mn-ea"/>
              </a:rPr>
              <a:t>公民是法律概念，人民是政治概念，公民比人民的范围大，公民包括全体社会成员，而人民不包括依法被剥夺政治权利的人和敌对分子。</a:t>
            </a:r>
            <a:endParaRPr lang="zh-CN" altLang="zh-CN" sz="2400" noProof="0" dirty="0">
              <a:ln>
                <a:noFill/>
              </a:ln>
              <a:solidFill>
                <a:schemeClr val="tx1"/>
              </a:solidFill>
              <a:effectLst/>
              <a:uLnTx/>
              <a:uFillTx/>
              <a:sym typeface="+mn-ea"/>
            </a:endParaRPr>
          </a:p>
          <a:p>
            <a:pPr marL="0" marR="0" lvl="0" indent="0" algn="l" defTabSz="914400" rtl="0" fontAlgn="base">
              <a:lnSpc>
                <a:spcPct val="150000"/>
              </a:lnSpc>
              <a:spcBef>
                <a:spcPts val="0"/>
              </a:spcBef>
              <a:spcAft>
                <a:spcPct val="0"/>
              </a:spcAft>
              <a:buClrTx/>
              <a:buSzTx/>
              <a:buFontTx/>
              <a:buNone/>
              <a:defRPr/>
            </a:pPr>
            <a:r>
              <a:rPr lang="zh-CN" altLang="en-US" sz="2400" dirty="0">
                <a:solidFill>
                  <a:srgbClr val="FF0000"/>
                </a:solidFill>
                <a:latin typeface="Times New Roman" panose="02020603050405020304" pitchFamily="18" charset="0"/>
                <a:ea typeface="微软雅黑" panose="020B0503020204020204" charset="-122"/>
                <a:sym typeface="+mn-ea"/>
              </a:rPr>
              <a:t>（公民</a:t>
            </a:r>
            <a:r>
              <a:rPr lang="en-US" altLang="zh-CN" sz="2400" dirty="0">
                <a:solidFill>
                  <a:srgbClr val="FF0000"/>
                </a:solidFill>
                <a:latin typeface="Times New Roman" panose="02020603050405020304" pitchFamily="18" charset="0"/>
                <a:ea typeface="微软雅黑" panose="020B0503020204020204" charset="-122"/>
                <a:sym typeface="+mn-ea"/>
              </a:rPr>
              <a:t>=</a:t>
            </a:r>
            <a:r>
              <a:rPr lang="zh-CN" altLang="en-US" sz="2400" dirty="0">
                <a:solidFill>
                  <a:srgbClr val="FF0000"/>
                </a:solidFill>
                <a:latin typeface="Times New Roman" panose="02020603050405020304" pitchFamily="18" charset="0"/>
                <a:ea typeface="微软雅黑" panose="020B0503020204020204" charset="-122"/>
                <a:sym typeface="+mn-ea"/>
              </a:rPr>
              <a:t>人民</a:t>
            </a:r>
            <a:r>
              <a:rPr lang="en-US" altLang="zh-CN" sz="2400" dirty="0">
                <a:solidFill>
                  <a:srgbClr val="FF0000"/>
                </a:solidFill>
                <a:latin typeface="Times New Roman" panose="02020603050405020304" pitchFamily="18" charset="0"/>
                <a:ea typeface="微软雅黑" panose="020B0503020204020204" charset="-122"/>
                <a:sym typeface="+mn-ea"/>
              </a:rPr>
              <a:t>+</a:t>
            </a:r>
            <a:r>
              <a:rPr lang="zh-CN" altLang="en-US" sz="2400" dirty="0">
                <a:solidFill>
                  <a:srgbClr val="FF0000"/>
                </a:solidFill>
                <a:latin typeface="Times New Roman" panose="02020603050405020304" pitchFamily="18" charset="0"/>
                <a:ea typeface="微软雅黑" panose="020B0503020204020204" charset="-122"/>
                <a:sym typeface="+mn-ea"/>
              </a:rPr>
              <a:t>敌人）</a:t>
            </a:r>
            <a:endParaRPr lang="zh-CN" altLang="zh-CN" sz="2400" noProof="0" dirty="0" smtClean="0">
              <a:ln>
                <a:noFill/>
              </a:ln>
              <a:solidFill>
                <a:srgbClr val="FF0000"/>
              </a:solidFill>
              <a:effectLst/>
              <a:uLnTx/>
              <a:uFillTx/>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844"/>
                                        </p:tgtEl>
                                        <p:attrNameLst>
                                          <p:attrName>style.visibility</p:attrName>
                                        </p:attrNameLst>
                                      </p:cBhvr>
                                      <p:to>
                                        <p:strVal val="visible"/>
                                      </p:to>
                                    </p:set>
                                    <p:anim calcmode="lin" valueType="num">
                                      <p:cBhvr additive="base">
                                        <p:cTn id="19" dur="500" fill="hold"/>
                                        <p:tgtEl>
                                          <p:spTgt spid="35844"/>
                                        </p:tgtEl>
                                        <p:attrNameLst>
                                          <p:attrName>ppt_x</p:attrName>
                                        </p:attrNameLst>
                                      </p:cBhvr>
                                      <p:tavLst>
                                        <p:tav tm="0">
                                          <p:val>
                                            <p:strVal val="#ppt_x"/>
                                          </p:val>
                                        </p:tav>
                                        <p:tav tm="100000">
                                          <p:val>
                                            <p:strVal val="#ppt_x"/>
                                          </p:val>
                                        </p:tav>
                                      </p:tavLst>
                                    </p:anim>
                                    <p:anim calcmode="lin" valueType="num">
                                      <p:cBhvr additive="base">
                                        <p:cTn id="20" dur="500" fill="hold"/>
                                        <p:tgtEl>
                                          <p:spTgt spid="3584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0" grpId="0"/>
      <p:bldP spid="3584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74625" y="628015"/>
            <a:ext cx="11673205" cy="3969385"/>
          </a:xfrm>
          <a:prstGeom prst="rect">
            <a:avLst/>
          </a:prstGeom>
          <a:noFill/>
        </p:spPr>
        <p:txBody>
          <a:bodyPr wrap="square" rtlCol="0">
            <a:spAutoFit/>
          </a:bodyPr>
          <a:p>
            <a:pPr fontAlgn="auto">
              <a:lnSpc>
                <a:spcPct val="150000"/>
              </a:lnSpc>
            </a:pPr>
            <a:r>
              <a:rPr lang="en-US" altLang="zh-CN" sz="2800">
                <a:latin typeface="微软雅黑" panose="020B0503020204020204" charset="-122"/>
                <a:ea typeface="微软雅黑" panose="020B0503020204020204" charset="-122"/>
                <a:cs typeface="微软雅黑" panose="020B0503020204020204" charset="-122"/>
              </a:rPr>
              <a:t>1</a:t>
            </a:r>
            <a:r>
              <a:rPr lang="zh-CN" altLang="en-US" sz="2800">
                <a:latin typeface="微软雅黑" panose="020B0503020204020204" charset="-122"/>
                <a:ea typeface="微软雅黑" panose="020B0503020204020204" charset="-122"/>
                <a:cs typeface="微软雅黑" panose="020B0503020204020204" charset="-122"/>
              </a:rPr>
              <a:t>．2019年春节前的人口大流动仍然保持在历史高位，期间矛盾纠纷易发多发，各种安全隐患和风险急增，为此，各地公安机关都要动用大量的警力来切实维护社会治安稳定、为人民群众欢度春节创造安全祥和的社会治安环境。这样做的</a:t>
            </a:r>
            <a:r>
              <a:rPr lang="zh-CN" altLang="en-US" sz="2800">
                <a:solidFill>
                  <a:srgbClr val="FF0000"/>
                </a:solidFill>
                <a:latin typeface="微软雅黑" panose="020B0503020204020204" charset="-122"/>
                <a:ea typeface="微软雅黑" panose="020B0503020204020204" charset="-122"/>
                <a:cs typeface="微软雅黑" panose="020B0503020204020204" charset="-122"/>
              </a:rPr>
              <a:t>根本原因</a:t>
            </a:r>
            <a:r>
              <a:rPr lang="zh-CN" altLang="en-US" sz="2800">
                <a:latin typeface="微软雅黑" panose="020B0503020204020204" charset="-122"/>
                <a:ea typeface="微软雅黑" panose="020B0503020204020204" charset="-122"/>
                <a:cs typeface="微软雅黑" panose="020B0503020204020204" charset="-122"/>
              </a:rPr>
              <a:t>是</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A．我国对极少数敌人实行专政	B．人民拥有管理国家事务的权利</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solidFill>
                  <a:schemeClr val="tx1"/>
                </a:solidFill>
                <a:latin typeface="微软雅黑" panose="020B0503020204020204" charset="-122"/>
                <a:ea typeface="微软雅黑" panose="020B0503020204020204" charset="-122"/>
                <a:cs typeface="微软雅黑" panose="020B0503020204020204" charset="-122"/>
              </a:rPr>
              <a:t>C．人民民主专政是我国的国体</a:t>
            </a:r>
            <a:r>
              <a:rPr lang="zh-CN" altLang="en-US" sz="2800">
                <a:latin typeface="微软雅黑" panose="020B0503020204020204" charset="-122"/>
                <a:ea typeface="微软雅黑" panose="020B0503020204020204" charset="-122"/>
                <a:cs typeface="微软雅黑" panose="020B0503020204020204" charset="-122"/>
              </a:rPr>
              <a:t>	D．人民的民主意识不断提高</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7793355" y="4770755"/>
            <a:ext cx="1875790" cy="1322070"/>
          </a:xfrm>
          <a:prstGeom prst="rect">
            <a:avLst/>
          </a:prstGeom>
          <a:noFill/>
        </p:spPr>
        <p:txBody>
          <a:bodyPr wrap="square" rtlCol="0">
            <a:spAutoFit/>
          </a:bodyPr>
          <a:p>
            <a:r>
              <a:rPr lang="en-US" altLang="zh-CN" sz="8000">
                <a:solidFill>
                  <a:srgbClr val="FF0000"/>
                </a:solidFill>
                <a:latin typeface="微软雅黑" panose="020B0503020204020204" charset="-122"/>
                <a:ea typeface="微软雅黑" panose="020B0503020204020204" charset="-122"/>
              </a:rPr>
              <a:t>C</a:t>
            </a:r>
            <a:endParaRPr lang="en-US" altLang="zh-CN" sz="8000">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51765" y="567690"/>
            <a:ext cx="5395595" cy="829945"/>
          </a:xfrm>
          <a:prstGeom prst="rect">
            <a:avLst/>
          </a:prstGeom>
          <a:noFill/>
        </p:spPr>
        <p:txBody>
          <a:bodyPr wrap="none" rtlCol="0" anchor="t">
            <a:spAutoFit/>
          </a:bodyPr>
          <a:p>
            <a:pPr fontAlgn="auto">
              <a:lnSpc>
                <a:spcPct val="150000"/>
              </a:lnSpc>
            </a:pPr>
            <a:r>
              <a:rPr lang="en-US" altLang="zh-CN" sz="3200">
                <a:latin typeface="微软雅黑" panose="020B0503020204020204" charset="-122"/>
                <a:ea typeface="微软雅黑" panose="020B0503020204020204" charset="-122"/>
                <a:cs typeface="微软雅黑" panose="020B0503020204020204" charset="-122"/>
                <a:sym typeface="+mn-ea"/>
              </a:rPr>
              <a:t>3.人民民主专政的最大特点</a:t>
            </a:r>
            <a:r>
              <a:rPr lang="zh-CN" altLang="en-US" sz="3200">
                <a:latin typeface="微软雅黑" panose="020B0503020204020204" charset="-122"/>
                <a:ea typeface="微软雅黑" panose="020B0503020204020204" charset="-122"/>
                <a:cs typeface="微软雅黑" panose="020B0503020204020204" charset="-122"/>
                <a:sym typeface="+mn-ea"/>
              </a:rPr>
              <a:t>：</a:t>
            </a:r>
            <a:endParaRPr lang="zh-CN" altLang="en-US" sz="32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878840" y="1397635"/>
            <a:ext cx="11313160" cy="798830"/>
          </a:xfrm>
          <a:prstGeom prst="rect">
            <a:avLst/>
          </a:prstGeom>
          <a:noFill/>
        </p:spPr>
        <p:txBody>
          <a:bodyPr wrap="square" rtlCol="0">
            <a:spAutoFit/>
          </a:bodyPr>
          <a:p>
            <a:r>
              <a:rPr lang="zh-CN" altLang="en-US" sz="2800" b="1" dirty="0">
                <a:solidFill>
                  <a:srgbClr val="FF0000"/>
                </a:solidFill>
                <a:sym typeface="+mn-ea"/>
              </a:rPr>
              <a:t>人民是国家的主人，对人民实行民主，对极少数敌对分子实行专政。</a:t>
            </a:r>
            <a:endParaRPr lang="zh-CN" altLang="en-US" b="1" dirty="0"/>
          </a:p>
          <a:p>
            <a:endParaRPr lang="zh-CN" altLang="en-US"/>
          </a:p>
        </p:txBody>
      </p:sp>
      <p:sp>
        <p:nvSpPr>
          <p:cNvPr id="6" name="文本框 5"/>
          <p:cNvSpPr txBox="1"/>
          <p:nvPr/>
        </p:nvSpPr>
        <p:spPr>
          <a:xfrm>
            <a:off x="347663" y="2116455"/>
            <a:ext cx="4094480" cy="521970"/>
          </a:xfrm>
          <a:prstGeom prst="rect">
            <a:avLst/>
          </a:prstGeom>
          <a:noFill/>
          <a:ln w="9525">
            <a:noFill/>
          </a:ln>
        </p:spPr>
        <p:txBody>
          <a:bodyPr wrap="none" anchor="t">
            <a:spAutoFit/>
          </a:bodyPr>
          <a:p>
            <a:r>
              <a:rPr lang="zh-CN" altLang="en-US" sz="2800" b="1" dirty="0">
                <a:latin typeface="微软雅黑" panose="020B0503020204020204" charset="-122"/>
                <a:ea typeface="微软雅黑" panose="020B0503020204020204" charset="-122"/>
              </a:rPr>
              <a:t>民主具有</a:t>
            </a:r>
            <a:r>
              <a:rPr lang="zh-CN" altLang="en-US" sz="2800" b="1" dirty="0">
                <a:solidFill>
                  <a:srgbClr val="FF0000"/>
                </a:solidFill>
                <a:latin typeface="微软雅黑" panose="020B0503020204020204" charset="-122"/>
                <a:ea typeface="微软雅黑" panose="020B0503020204020204" charset="-122"/>
              </a:rPr>
              <a:t>鲜明的阶级性</a:t>
            </a:r>
            <a:r>
              <a:rPr lang="zh-CN" altLang="en-US" sz="2800" b="1" dirty="0">
                <a:latin typeface="微软雅黑" panose="020B0503020204020204" charset="-122"/>
                <a:ea typeface="微软雅黑" panose="020B0503020204020204" charset="-122"/>
              </a:rPr>
              <a:t>。</a:t>
            </a:r>
            <a:endParaRPr lang="zh-CN" altLang="en-US" sz="2800" b="1" dirty="0">
              <a:latin typeface="微软雅黑" panose="020B0503020204020204" charset="-122"/>
              <a:ea typeface="微软雅黑" panose="020B0503020204020204" charset="-122"/>
            </a:endParaRPr>
          </a:p>
        </p:txBody>
      </p:sp>
      <p:sp>
        <p:nvSpPr>
          <p:cNvPr id="7" name="文本框 6"/>
          <p:cNvSpPr txBox="1"/>
          <p:nvPr/>
        </p:nvSpPr>
        <p:spPr>
          <a:xfrm>
            <a:off x="4345940" y="2270760"/>
            <a:ext cx="5985510" cy="460375"/>
          </a:xfrm>
          <a:prstGeom prst="rect">
            <a:avLst/>
          </a:prstGeom>
          <a:noFill/>
        </p:spPr>
        <p:txBody>
          <a:bodyPr wrap="square" rtlCol="0">
            <a:spAutoFit/>
          </a:bodyPr>
          <a:p>
            <a:r>
              <a:rPr lang="zh-CN" altLang="en-US" sz="2400" b="1">
                <a:solidFill>
                  <a:schemeClr val="tx1">
                    <a:lumMod val="95000"/>
                    <a:lumOff val="5000"/>
                  </a:schemeClr>
                </a:solidFill>
              </a:rPr>
              <a:t>（没有全民民主、没有超阶级的民主）</a:t>
            </a:r>
            <a:endParaRPr lang="zh-CN" altLang="en-US" sz="2400" b="1">
              <a:solidFill>
                <a:schemeClr val="tx1">
                  <a:lumMod val="95000"/>
                  <a:lumOff val="5000"/>
                </a:schemeClr>
              </a:solidFill>
            </a:endParaRPr>
          </a:p>
        </p:txBody>
      </p:sp>
      <p:sp>
        <p:nvSpPr>
          <p:cNvPr id="8" name="文本框 7"/>
          <p:cNvSpPr txBox="1"/>
          <p:nvPr/>
        </p:nvSpPr>
        <p:spPr>
          <a:xfrm>
            <a:off x="307340" y="3086735"/>
            <a:ext cx="6470015" cy="521970"/>
          </a:xfrm>
          <a:prstGeom prst="rect">
            <a:avLst/>
          </a:prstGeom>
          <a:noFill/>
        </p:spPr>
        <p:txBody>
          <a:bodyPr wrap="square" rtlCol="0">
            <a:spAutoFit/>
          </a:bodyPr>
          <a:p>
            <a:r>
              <a:rPr lang="en-US" altLang="zh-CN" sz="2800" b="1" dirty="0">
                <a:latin typeface="微软雅黑" panose="020B0503020204020204" charset="-122"/>
                <a:ea typeface="微软雅黑" panose="020B0503020204020204" charset="-122"/>
                <a:sym typeface="+mn-ea"/>
              </a:rPr>
              <a:t>4. </a:t>
            </a:r>
            <a:r>
              <a:rPr lang="zh-CN" altLang="en-US" sz="2800" b="1" dirty="0">
                <a:latin typeface="微软雅黑" panose="020B0503020204020204" charset="-122"/>
                <a:ea typeface="微软雅黑" panose="020B0503020204020204" charset="-122"/>
                <a:sym typeface="+mn-ea"/>
              </a:rPr>
              <a:t>人民民主专政具有</a:t>
            </a:r>
            <a:r>
              <a:rPr lang="zh-CN" altLang="en-US" sz="2800" b="1" dirty="0">
                <a:solidFill>
                  <a:srgbClr val="FF0000"/>
                </a:solidFill>
                <a:latin typeface="微软雅黑" panose="020B0503020204020204" charset="-122"/>
                <a:ea typeface="微软雅黑" panose="020B0503020204020204" charset="-122"/>
                <a:sym typeface="+mn-ea"/>
              </a:rPr>
              <a:t>专政</a:t>
            </a:r>
            <a:r>
              <a:rPr lang="zh-CN" altLang="en-US" sz="2800" b="1" dirty="0">
                <a:latin typeface="微软雅黑" panose="020B0503020204020204" charset="-122"/>
                <a:ea typeface="微软雅黑" panose="020B0503020204020204" charset="-122"/>
                <a:sym typeface="+mn-ea"/>
              </a:rPr>
              <a:t>的职能：</a:t>
            </a:r>
            <a:endParaRPr lang="zh-CN" altLang="en-US" sz="2800"/>
          </a:p>
        </p:txBody>
      </p:sp>
      <p:sp>
        <p:nvSpPr>
          <p:cNvPr id="9" name="文本框 8"/>
          <p:cNvSpPr txBox="1"/>
          <p:nvPr/>
        </p:nvSpPr>
        <p:spPr>
          <a:xfrm>
            <a:off x="2541270" y="3736975"/>
            <a:ext cx="4236085" cy="2030095"/>
          </a:xfrm>
          <a:prstGeom prst="rect">
            <a:avLst/>
          </a:prstGeom>
          <a:noFill/>
        </p:spPr>
        <p:txBody>
          <a:bodyPr wrap="square" rtlCol="0">
            <a:spAutoFit/>
          </a:bodyPr>
          <a:p>
            <a:pPr fontAlgn="auto">
              <a:lnSpc>
                <a:spcPct val="150000"/>
              </a:lnSpc>
            </a:pPr>
            <a:r>
              <a:rPr lang="zh-CN" altLang="en-US" sz="2800" dirty="0">
                <a:sym typeface="+mn-ea"/>
              </a:rPr>
              <a:t>国家依法打击极少数敌对分子的破坏活动，依法打击各种犯罪活动。</a:t>
            </a:r>
            <a:endParaRPr lang="zh-CN" alt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Text Box 5"/>
          <p:cNvSpPr txBox="1"/>
          <p:nvPr/>
        </p:nvSpPr>
        <p:spPr>
          <a:xfrm>
            <a:off x="212725" y="1652588"/>
            <a:ext cx="3584575" cy="521970"/>
          </a:xfrm>
          <a:prstGeom prst="rect">
            <a:avLst/>
          </a:prstGeom>
          <a:noFill/>
          <a:ln w="9525">
            <a:noFill/>
          </a:ln>
        </p:spPr>
        <p:txBody>
          <a:bodyPr anchor="t">
            <a:spAutoFit/>
          </a:bodyPr>
          <a:p>
            <a:r>
              <a:rPr lang="zh-CN" altLang="en-US" sz="2800" b="1" dirty="0">
                <a:solidFill>
                  <a:srgbClr val="000000"/>
                </a:solidFill>
                <a:latin typeface="黑体" panose="02010609060101010101" pitchFamily="2" charset="-122"/>
                <a:ea typeface="黑体" panose="02010609060101010101" pitchFamily="2" charset="-122"/>
              </a:rPr>
              <a:t>（</a:t>
            </a:r>
            <a:r>
              <a:rPr lang="en-US" altLang="zh-CN" sz="2800" b="1" dirty="0">
                <a:solidFill>
                  <a:srgbClr val="000000"/>
                </a:solidFill>
                <a:latin typeface="黑体" panose="02010609060101010101" pitchFamily="2" charset="-122"/>
                <a:ea typeface="黑体" panose="02010609060101010101" pitchFamily="2" charset="-122"/>
              </a:rPr>
              <a:t>1</a:t>
            </a:r>
            <a:r>
              <a:rPr lang="zh-CN" altLang="en-US" sz="2800" b="1" dirty="0">
                <a:solidFill>
                  <a:srgbClr val="000000"/>
                </a:solidFill>
                <a:latin typeface="黑体" panose="02010609060101010101" pitchFamily="2" charset="-122"/>
                <a:ea typeface="黑体" panose="02010609060101010101" pitchFamily="2" charset="-122"/>
              </a:rPr>
              <a:t>）</a:t>
            </a:r>
            <a:r>
              <a:rPr lang="zh-CN" altLang="en-US" sz="2800" b="1" dirty="0">
                <a:solidFill>
                  <a:srgbClr val="FF0000"/>
                </a:solidFill>
                <a:latin typeface="黑体" panose="02010609060101010101" pitchFamily="2" charset="-122"/>
                <a:ea typeface="黑体" panose="02010609060101010101" pitchFamily="2" charset="-122"/>
              </a:rPr>
              <a:t>最广泛</a:t>
            </a:r>
            <a:r>
              <a:rPr lang="zh-CN" altLang="en-US" sz="2800" b="1" dirty="0">
                <a:solidFill>
                  <a:srgbClr val="000000"/>
                </a:solidFill>
                <a:latin typeface="黑体" panose="02010609060101010101" pitchFamily="2" charset="-122"/>
                <a:ea typeface="黑体" panose="02010609060101010101" pitchFamily="2" charset="-122"/>
              </a:rPr>
              <a:t>民主：</a:t>
            </a:r>
            <a:endParaRPr lang="zh-CN" altLang="en-US" sz="2800" dirty="0">
              <a:solidFill>
                <a:srgbClr val="000000"/>
              </a:solidFill>
              <a:latin typeface="黑体" panose="02010609060101010101" pitchFamily="2" charset="-122"/>
              <a:ea typeface="黑体" panose="02010609060101010101" pitchFamily="2" charset="-122"/>
            </a:endParaRPr>
          </a:p>
        </p:txBody>
      </p:sp>
      <p:sp>
        <p:nvSpPr>
          <p:cNvPr id="25602" name="Text Box 5"/>
          <p:cNvSpPr txBox="1"/>
          <p:nvPr/>
        </p:nvSpPr>
        <p:spPr>
          <a:xfrm>
            <a:off x="284480" y="735330"/>
            <a:ext cx="10766425" cy="1076325"/>
          </a:xfrm>
          <a:prstGeom prst="rect">
            <a:avLst/>
          </a:prstGeom>
          <a:noFill/>
          <a:ln w="9525">
            <a:noFill/>
          </a:ln>
        </p:spPr>
        <p:txBody>
          <a:bodyPr wrap="square" anchor="t">
            <a:spAutoFit/>
          </a:bodyPr>
          <a:p>
            <a:r>
              <a:rPr lang="en-US" altLang="zh-CN" sz="3200" b="1" dirty="0">
                <a:solidFill>
                  <a:srgbClr val="000000"/>
                </a:solidFill>
                <a:latin typeface="微软雅黑" panose="020B0503020204020204" charset="-122"/>
                <a:ea typeface="微软雅黑" panose="020B0503020204020204" charset="-122"/>
              </a:rPr>
              <a:t>5.</a:t>
            </a:r>
            <a:r>
              <a:rPr lang="zh-CN" altLang="en-US" sz="3200" b="1" dirty="0">
                <a:solidFill>
                  <a:srgbClr val="000000"/>
                </a:solidFill>
                <a:latin typeface="微软雅黑" panose="020B0503020204020204" charset="-122"/>
                <a:ea typeface="微软雅黑" panose="020B0503020204020204" charset="-122"/>
              </a:rPr>
              <a:t>我国人民民主的特点：</a:t>
            </a:r>
            <a:r>
              <a:rPr lang="zh-CN" altLang="en-US" sz="3200" dirty="0">
                <a:solidFill>
                  <a:srgbClr val="000000"/>
                </a:solidFill>
                <a:latin typeface="微软雅黑" panose="020B0503020204020204" charset="-122"/>
                <a:ea typeface="微软雅黑" panose="020B0503020204020204" charset="-122"/>
                <a:sym typeface="+mn-ea"/>
              </a:rPr>
              <a:t>最广泛、最真实、最管用</a:t>
            </a:r>
            <a:endParaRPr lang="zh-CN" altLang="en-US" sz="3200" dirty="0">
              <a:solidFill>
                <a:srgbClr val="000000"/>
              </a:solidFill>
              <a:latin typeface="微软雅黑" panose="020B0503020204020204" charset="-122"/>
              <a:ea typeface="微软雅黑" panose="020B0503020204020204" charset="-122"/>
            </a:endParaRPr>
          </a:p>
          <a:p>
            <a:endParaRPr lang="zh-CN" altLang="en-US" sz="3200" b="1" dirty="0">
              <a:solidFill>
                <a:srgbClr val="000000"/>
              </a:solidFill>
              <a:latin typeface="微软雅黑" panose="020B0503020204020204" charset="-122"/>
              <a:ea typeface="微软雅黑" panose="020B0503020204020204" charset="-122"/>
            </a:endParaRPr>
          </a:p>
        </p:txBody>
      </p:sp>
      <p:sp>
        <p:nvSpPr>
          <p:cNvPr id="25603" name="矩形 6"/>
          <p:cNvSpPr/>
          <p:nvPr/>
        </p:nvSpPr>
        <p:spPr>
          <a:xfrm>
            <a:off x="3873500" y="1760538"/>
            <a:ext cx="4373563" cy="306387"/>
          </a:xfrm>
          <a:prstGeom prst="rect">
            <a:avLst/>
          </a:prstGeom>
          <a:noFill/>
          <a:ln w="9525">
            <a:noFill/>
          </a:ln>
        </p:spPr>
        <p:txBody>
          <a:bodyPr anchor="t">
            <a:spAutoFit/>
          </a:bodyPr>
          <a:p>
            <a:pPr>
              <a:lnSpc>
                <a:spcPct val="50000"/>
              </a:lnSpc>
              <a:spcBef>
                <a:spcPct val="50000"/>
              </a:spcBef>
            </a:pPr>
            <a:r>
              <a:rPr lang="zh-CN" altLang="zh-CN" sz="2800" b="1" dirty="0">
                <a:solidFill>
                  <a:srgbClr val="000000"/>
                </a:solidFill>
                <a:latin typeface="黑体" panose="02010609060101010101" pitchFamily="2" charset="-122"/>
                <a:ea typeface="黑体" panose="02010609060101010101" pitchFamily="2" charset="-122"/>
              </a:rPr>
              <a:t>①</a:t>
            </a:r>
            <a:r>
              <a:rPr lang="zh-CN" altLang="en-US" sz="2800" b="1" dirty="0">
                <a:solidFill>
                  <a:srgbClr val="000000"/>
                </a:solidFill>
                <a:latin typeface="黑体" panose="02010609060101010101" pitchFamily="2" charset="-122"/>
                <a:ea typeface="黑体" panose="02010609060101010101" pitchFamily="2" charset="-122"/>
              </a:rPr>
              <a:t>民主</a:t>
            </a:r>
            <a:r>
              <a:rPr lang="zh-CN" altLang="en-US" sz="2800" b="1" dirty="0">
                <a:solidFill>
                  <a:srgbClr val="FF0000"/>
                </a:solidFill>
                <a:latin typeface="黑体" panose="02010609060101010101" pitchFamily="2" charset="-122"/>
                <a:ea typeface="黑体" panose="02010609060101010101" pitchFamily="2" charset="-122"/>
              </a:rPr>
              <a:t>主体</a:t>
            </a:r>
            <a:r>
              <a:rPr lang="zh-CN" altLang="en-US" sz="2800" b="1" dirty="0">
                <a:solidFill>
                  <a:srgbClr val="000000"/>
                </a:solidFill>
                <a:latin typeface="黑体" panose="02010609060101010101" pitchFamily="2" charset="-122"/>
                <a:ea typeface="黑体" panose="02010609060101010101" pitchFamily="2" charset="-122"/>
              </a:rPr>
              <a:t>的广泛性</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25604" name="Text Box 11"/>
          <p:cNvSpPr txBox="1"/>
          <p:nvPr/>
        </p:nvSpPr>
        <p:spPr>
          <a:xfrm>
            <a:off x="3867150" y="2341563"/>
            <a:ext cx="5308600" cy="306387"/>
          </a:xfrm>
          <a:prstGeom prst="rect">
            <a:avLst/>
          </a:prstGeom>
          <a:noFill/>
          <a:ln w="9525">
            <a:noFill/>
          </a:ln>
        </p:spPr>
        <p:txBody>
          <a:bodyPr anchor="t">
            <a:spAutoFit/>
          </a:bodyPr>
          <a:p>
            <a:pPr>
              <a:lnSpc>
                <a:spcPct val="50000"/>
              </a:lnSpc>
              <a:spcBef>
                <a:spcPct val="50000"/>
              </a:spcBef>
            </a:pPr>
            <a:r>
              <a:rPr lang="zh-CN" altLang="en-US" sz="2800" b="1" dirty="0">
                <a:solidFill>
                  <a:srgbClr val="000000"/>
                </a:solidFill>
                <a:latin typeface="黑体" panose="02010609060101010101" pitchFamily="2" charset="-122"/>
                <a:ea typeface="黑体" panose="02010609060101010101" pitchFamily="2" charset="-122"/>
              </a:rPr>
              <a:t>②人民</a:t>
            </a:r>
            <a:r>
              <a:rPr lang="zh-CN" altLang="en-US" sz="2800" b="1" dirty="0">
                <a:solidFill>
                  <a:srgbClr val="FF0000"/>
                </a:solidFill>
                <a:latin typeface="黑体" panose="02010609060101010101" pitchFamily="2" charset="-122"/>
                <a:ea typeface="黑体" panose="02010609060101010101" pitchFamily="2" charset="-122"/>
                <a:sym typeface="+mn-ea"/>
              </a:rPr>
              <a:t>权利</a:t>
            </a:r>
            <a:r>
              <a:rPr lang="zh-CN" altLang="en-US" sz="2800" b="1" dirty="0">
                <a:solidFill>
                  <a:srgbClr val="000000"/>
                </a:solidFill>
                <a:latin typeface="黑体" panose="02010609060101010101" pitchFamily="2" charset="-122"/>
                <a:ea typeface="黑体" panose="02010609060101010101" pitchFamily="2" charset="-122"/>
                <a:sym typeface="+mn-ea"/>
              </a:rPr>
              <a:t>的</a:t>
            </a:r>
            <a:r>
              <a:rPr lang="zh-CN" altLang="en-US" sz="2800" b="1" dirty="0">
                <a:solidFill>
                  <a:srgbClr val="000000"/>
                </a:solidFill>
                <a:latin typeface="黑体" panose="02010609060101010101" pitchFamily="2" charset="-122"/>
                <a:ea typeface="黑体" panose="02010609060101010101" pitchFamily="2" charset="-122"/>
              </a:rPr>
              <a:t>广泛性</a:t>
            </a:r>
            <a:endParaRPr lang="zh-CN" altLang="en-US" sz="2800" b="1" dirty="0">
              <a:solidFill>
                <a:srgbClr val="FF0000"/>
              </a:solidFill>
              <a:latin typeface="黑体" panose="02010609060101010101" pitchFamily="2" charset="-122"/>
              <a:ea typeface="黑体" panose="02010609060101010101" pitchFamily="2" charset="-122"/>
            </a:endParaRPr>
          </a:p>
        </p:txBody>
      </p:sp>
      <p:sp>
        <p:nvSpPr>
          <p:cNvPr id="10" name="Text Box 5"/>
          <p:cNvSpPr txBox="1"/>
          <p:nvPr/>
        </p:nvSpPr>
        <p:spPr>
          <a:xfrm>
            <a:off x="212725" y="2922588"/>
            <a:ext cx="3584575" cy="521970"/>
          </a:xfrm>
          <a:prstGeom prst="rect">
            <a:avLst/>
          </a:prstGeom>
          <a:noFill/>
          <a:ln w="9525">
            <a:noFill/>
          </a:ln>
        </p:spPr>
        <p:txBody>
          <a:bodyPr anchor="t">
            <a:spAutoFit/>
          </a:bodyPr>
          <a:p>
            <a:r>
              <a:rPr lang="zh-CN" altLang="en-US" sz="2800" b="1" dirty="0">
                <a:solidFill>
                  <a:srgbClr val="000000"/>
                </a:solidFill>
                <a:latin typeface="黑体" panose="02010609060101010101" pitchFamily="2" charset="-122"/>
                <a:ea typeface="黑体" panose="02010609060101010101" pitchFamily="2" charset="-122"/>
              </a:rPr>
              <a:t>（</a:t>
            </a:r>
            <a:r>
              <a:rPr lang="en-US" altLang="zh-CN" sz="2800" b="1" dirty="0">
                <a:solidFill>
                  <a:srgbClr val="000000"/>
                </a:solidFill>
                <a:latin typeface="黑体" panose="02010609060101010101" pitchFamily="2" charset="-122"/>
                <a:ea typeface="黑体" panose="02010609060101010101" pitchFamily="2" charset="-122"/>
              </a:rPr>
              <a:t>2</a:t>
            </a:r>
            <a:r>
              <a:rPr lang="zh-CN" altLang="en-US" sz="2800" b="1" dirty="0">
                <a:solidFill>
                  <a:srgbClr val="000000"/>
                </a:solidFill>
                <a:latin typeface="黑体" panose="02010609060101010101" pitchFamily="2" charset="-122"/>
                <a:ea typeface="黑体" panose="02010609060101010101" pitchFamily="2" charset="-122"/>
              </a:rPr>
              <a:t>）</a:t>
            </a:r>
            <a:r>
              <a:rPr lang="zh-CN" altLang="en-US" sz="2800" b="1" dirty="0">
                <a:solidFill>
                  <a:srgbClr val="FF0000"/>
                </a:solidFill>
                <a:latin typeface="黑体" panose="02010609060101010101" pitchFamily="2" charset="-122"/>
                <a:ea typeface="黑体" panose="02010609060101010101" pitchFamily="2" charset="-122"/>
              </a:rPr>
              <a:t>最真实</a:t>
            </a:r>
            <a:r>
              <a:rPr lang="zh-CN" altLang="en-US" sz="2800" b="1" dirty="0">
                <a:solidFill>
                  <a:srgbClr val="000000"/>
                </a:solidFill>
                <a:latin typeface="黑体" panose="02010609060101010101" pitchFamily="2" charset="-122"/>
                <a:ea typeface="黑体" panose="02010609060101010101" pitchFamily="2" charset="-122"/>
              </a:rPr>
              <a:t>的主：</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25606" name="Rectangle 12"/>
          <p:cNvSpPr/>
          <p:nvPr/>
        </p:nvSpPr>
        <p:spPr>
          <a:xfrm>
            <a:off x="3886200" y="2922588"/>
            <a:ext cx="9525000" cy="521970"/>
          </a:xfrm>
          <a:prstGeom prst="rect">
            <a:avLst/>
          </a:prstGeom>
          <a:noFill/>
          <a:ln w="9525">
            <a:noFill/>
          </a:ln>
        </p:spPr>
        <p:txBody>
          <a:bodyPr anchor="t">
            <a:spAutoFit/>
          </a:bodyPr>
          <a:p>
            <a:r>
              <a:rPr lang="en-US" altLang="zh-CN" sz="2800" b="1" dirty="0">
                <a:solidFill>
                  <a:srgbClr val="000000"/>
                </a:solidFill>
                <a:latin typeface="黑体" panose="02010609060101010101" pitchFamily="2" charset="-122"/>
                <a:ea typeface="黑体" panose="02010609060101010101" pitchFamily="2" charset="-122"/>
              </a:rPr>
              <a:t>①</a:t>
            </a:r>
            <a:r>
              <a:rPr lang="en-US" altLang="zh-CN" sz="3200">
                <a:latin typeface="微软雅黑" panose="020B0503020204020204" charset="-122"/>
                <a:ea typeface="微软雅黑" panose="020B0503020204020204" charset="-122"/>
                <a:cs typeface="微软雅黑" panose="020B0503020204020204" charset="-122"/>
              </a:rPr>
              <a:t>人民</a:t>
            </a:r>
            <a:r>
              <a:rPr lang="zh-CN" altLang="en-US" sz="2800" b="1" dirty="0">
                <a:solidFill>
                  <a:srgbClr val="000000"/>
                </a:solidFill>
                <a:latin typeface="黑体" panose="02010609060101010101" pitchFamily="2" charset="-122"/>
                <a:ea typeface="黑体" panose="02010609060101010101" pitchFamily="2" charset="-122"/>
              </a:rPr>
              <a:t>当家作主的权利有</a:t>
            </a:r>
            <a:r>
              <a:rPr lang="zh-CN" altLang="en-US" sz="2800" b="1" dirty="0">
                <a:solidFill>
                  <a:srgbClr val="FF0000"/>
                </a:solidFill>
                <a:latin typeface="黑体" panose="02010609060101010101" pitchFamily="2" charset="-122"/>
                <a:ea typeface="黑体" panose="02010609060101010101" pitchFamily="2" charset="-122"/>
              </a:rPr>
              <a:t>制度</a:t>
            </a:r>
            <a:r>
              <a:rPr lang="zh-CN" altLang="en-US" sz="2800" b="1" dirty="0">
                <a:solidFill>
                  <a:srgbClr val="000000"/>
                </a:solidFill>
                <a:latin typeface="黑体" panose="02010609060101010101" pitchFamily="2" charset="-122"/>
                <a:ea typeface="黑体" panose="02010609060101010101" pitchFamily="2" charset="-122"/>
              </a:rPr>
              <a:t>、</a:t>
            </a:r>
            <a:r>
              <a:rPr lang="zh-CN" altLang="en-US" sz="2800" b="1" dirty="0">
                <a:solidFill>
                  <a:srgbClr val="FF0000"/>
                </a:solidFill>
                <a:latin typeface="黑体" panose="02010609060101010101" pitchFamily="2" charset="-122"/>
                <a:ea typeface="黑体" panose="02010609060101010101" pitchFamily="2" charset="-122"/>
              </a:rPr>
              <a:t>法律</a:t>
            </a:r>
            <a:r>
              <a:rPr lang="zh-CN" altLang="en-US" sz="2800" b="1" dirty="0">
                <a:solidFill>
                  <a:srgbClr val="000000"/>
                </a:solidFill>
                <a:latin typeface="黑体" panose="02010609060101010101" pitchFamily="2" charset="-122"/>
                <a:ea typeface="黑体" panose="02010609060101010101" pitchFamily="2" charset="-122"/>
              </a:rPr>
              <a:t>和</a:t>
            </a:r>
            <a:r>
              <a:rPr lang="zh-CN" altLang="en-US" sz="2800" b="1" dirty="0">
                <a:solidFill>
                  <a:srgbClr val="FF0000"/>
                </a:solidFill>
                <a:latin typeface="黑体" panose="02010609060101010101" pitchFamily="2" charset="-122"/>
                <a:ea typeface="黑体" panose="02010609060101010101" pitchFamily="2" charset="-122"/>
              </a:rPr>
              <a:t>物质保障</a:t>
            </a:r>
            <a:r>
              <a:rPr lang="zh-CN" altLang="en-US" sz="2800" b="1" dirty="0">
                <a:solidFill>
                  <a:srgbClr val="000000"/>
                </a:solidFill>
                <a:latin typeface="黑体" panose="02010609060101010101" pitchFamily="2" charset="-122"/>
                <a:ea typeface="黑体" panose="02010609060101010101" pitchFamily="2" charset="-122"/>
              </a:rPr>
              <a:t>。</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25607" name="文本框 2"/>
          <p:cNvSpPr txBox="1"/>
          <p:nvPr/>
        </p:nvSpPr>
        <p:spPr>
          <a:xfrm>
            <a:off x="3886200" y="3444875"/>
            <a:ext cx="8288338" cy="1123950"/>
          </a:xfrm>
          <a:prstGeom prst="rect">
            <a:avLst/>
          </a:prstGeom>
          <a:noFill/>
          <a:ln w="9525">
            <a:noFill/>
          </a:ln>
        </p:spPr>
        <p:txBody>
          <a:bodyPr anchor="t">
            <a:spAutoFit/>
          </a:bodyPr>
          <a:p>
            <a:pPr>
              <a:lnSpc>
                <a:spcPct val="120000"/>
              </a:lnSpc>
            </a:pPr>
            <a:r>
              <a:rPr lang="zh-CN" altLang="en-US" sz="2800" b="1" dirty="0">
                <a:solidFill>
                  <a:srgbClr val="000000"/>
                </a:solidFill>
                <a:latin typeface="黑体" panose="02010609060101010101" pitchFamily="2" charset="-122"/>
                <a:ea typeface="黑体" panose="02010609060101010101" pitchFamily="2" charset="-122"/>
              </a:rPr>
              <a:t>②随着经济的发展和社会的进步，广大人民的利益</a:t>
            </a:r>
            <a:endParaRPr lang="zh-CN" altLang="en-US" sz="2800" b="1" dirty="0">
              <a:solidFill>
                <a:srgbClr val="000000"/>
              </a:solidFill>
              <a:latin typeface="黑体" panose="02010609060101010101" pitchFamily="2" charset="-122"/>
              <a:ea typeface="黑体" panose="02010609060101010101" pitchFamily="2" charset="-122"/>
            </a:endParaRPr>
          </a:p>
          <a:p>
            <a:pPr>
              <a:lnSpc>
                <a:spcPct val="120000"/>
              </a:lnSpc>
            </a:pPr>
            <a:r>
              <a:rPr lang="zh-CN" altLang="en-US" sz="2800" b="1" dirty="0">
                <a:solidFill>
                  <a:srgbClr val="000000"/>
                </a:solidFill>
                <a:latin typeface="黑体" panose="02010609060101010101" pitchFamily="2" charset="-122"/>
                <a:ea typeface="黑体" panose="02010609060101010101" pitchFamily="2" charset="-122"/>
              </a:rPr>
              <a:t>  得到</a:t>
            </a:r>
            <a:r>
              <a:rPr lang="zh-CN" altLang="en-US" sz="2800" b="1" dirty="0">
                <a:solidFill>
                  <a:srgbClr val="FF0000"/>
                </a:solidFill>
                <a:latin typeface="黑体" panose="02010609060101010101" pitchFamily="2" charset="-122"/>
                <a:ea typeface="黑体" panose="02010609060101010101" pitchFamily="2" charset="-122"/>
              </a:rPr>
              <a:t>日益充分的实现</a:t>
            </a:r>
            <a:r>
              <a:rPr lang="zh-CN" altLang="en-US" sz="2800" b="1" dirty="0">
                <a:solidFill>
                  <a:srgbClr val="000000"/>
                </a:solidFill>
                <a:latin typeface="黑体" panose="02010609060101010101" pitchFamily="2" charset="-122"/>
                <a:ea typeface="黑体" panose="02010609060101010101" pitchFamily="2" charset="-122"/>
              </a:rPr>
              <a:t>。</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5" name="左大括号 4"/>
          <p:cNvSpPr/>
          <p:nvPr/>
        </p:nvSpPr>
        <p:spPr>
          <a:xfrm>
            <a:off x="3711575" y="1760538"/>
            <a:ext cx="157163" cy="719138"/>
          </a:xfrm>
          <a:prstGeom prst="leftBrac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1">
              <a:ln>
                <a:noFill/>
              </a:ln>
              <a:solidFill>
                <a:schemeClr val="tx1"/>
              </a:solidFill>
              <a:effectLst/>
              <a:uLnTx/>
              <a:uFillTx/>
              <a:latin typeface="+mn-lt"/>
              <a:ea typeface="+mn-ea"/>
              <a:cs typeface="+mn-cs"/>
            </a:endParaRPr>
          </a:p>
        </p:txBody>
      </p:sp>
      <p:sp>
        <p:nvSpPr>
          <p:cNvPr id="6" name="左大括号 5"/>
          <p:cNvSpPr/>
          <p:nvPr/>
        </p:nvSpPr>
        <p:spPr>
          <a:xfrm>
            <a:off x="3711575" y="3084513"/>
            <a:ext cx="155575" cy="814388"/>
          </a:xfrm>
          <a:prstGeom prst="leftBrac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1">
              <a:ln>
                <a:noFill/>
              </a:ln>
              <a:solidFill>
                <a:schemeClr val="tx1"/>
              </a:solidFill>
              <a:effectLst/>
              <a:uLnTx/>
              <a:uFillTx/>
              <a:latin typeface="+mn-lt"/>
              <a:ea typeface="+mn-ea"/>
              <a:cs typeface="+mn-cs"/>
            </a:endParaRPr>
          </a:p>
        </p:txBody>
      </p:sp>
      <p:sp>
        <p:nvSpPr>
          <p:cNvPr id="13" name="Text Box 5"/>
          <p:cNvSpPr txBox="1"/>
          <p:nvPr/>
        </p:nvSpPr>
        <p:spPr>
          <a:xfrm>
            <a:off x="212725" y="4767263"/>
            <a:ext cx="3584575" cy="522287"/>
          </a:xfrm>
          <a:prstGeom prst="rect">
            <a:avLst/>
          </a:prstGeom>
          <a:noFill/>
          <a:ln w="9525">
            <a:noFill/>
          </a:ln>
        </p:spPr>
        <p:txBody>
          <a:bodyPr anchor="t">
            <a:spAutoFit/>
          </a:bodyPr>
          <a:p>
            <a:r>
              <a:rPr lang="zh-CN" altLang="en-US" sz="2800" b="1" dirty="0">
                <a:solidFill>
                  <a:srgbClr val="000000"/>
                </a:solidFill>
                <a:latin typeface="黑体" panose="02010609060101010101" pitchFamily="2" charset="-122"/>
                <a:ea typeface="黑体" panose="02010609060101010101" pitchFamily="2" charset="-122"/>
              </a:rPr>
              <a:t>（</a:t>
            </a:r>
            <a:r>
              <a:rPr lang="en-US" altLang="zh-CN" sz="2800" b="1" dirty="0">
                <a:solidFill>
                  <a:srgbClr val="000000"/>
                </a:solidFill>
                <a:latin typeface="黑体" panose="02010609060101010101" pitchFamily="2" charset="-122"/>
                <a:ea typeface="黑体" panose="02010609060101010101" pitchFamily="2" charset="-122"/>
              </a:rPr>
              <a:t>3</a:t>
            </a:r>
            <a:r>
              <a:rPr lang="zh-CN" altLang="en-US" sz="2800" b="1" dirty="0">
                <a:solidFill>
                  <a:srgbClr val="000000"/>
                </a:solidFill>
                <a:latin typeface="黑体" panose="02010609060101010101" pitchFamily="2" charset="-122"/>
                <a:ea typeface="黑体" panose="02010609060101010101" pitchFamily="2" charset="-122"/>
              </a:rPr>
              <a:t>）</a:t>
            </a:r>
            <a:r>
              <a:rPr lang="zh-CN" altLang="en-US" sz="2800" b="1" dirty="0">
                <a:solidFill>
                  <a:srgbClr val="FF0000"/>
                </a:solidFill>
                <a:latin typeface="黑体" panose="02010609060101010101" pitchFamily="2" charset="-122"/>
                <a:ea typeface="黑体" panose="02010609060101010101" pitchFamily="2" charset="-122"/>
              </a:rPr>
              <a:t>最管用</a:t>
            </a:r>
            <a:r>
              <a:rPr lang="zh-CN" altLang="en-US" sz="2800" b="1" dirty="0">
                <a:solidFill>
                  <a:srgbClr val="000000"/>
                </a:solidFill>
                <a:latin typeface="黑体" panose="02010609060101010101" pitchFamily="2" charset="-122"/>
                <a:ea typeface="黑体" panose="02010609060101010101" pitchFamily="2" charset="-122"/>
              </a:rPr>
              <a:t>的民主：</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14" name="文本框 13"/>
          <p:cNvSpPr txBox="1"/>
          <p:nvPr/>
        </p:nvSpPr>
        <p:spPr>
          <a:xfrm>
            <a:off x="3527425" y="4767263"/>
            <a:ext cx="8405813" cy="522287"/>
          </a:xfrm>
          <a:prstGeom prst="rect">
            <a:avLst/>
          </a:prstGeom>
          <a:noFill/>
          <a:ln w="9525">
            <a:noFill/>
          </a:ln>
        </p:spPr>
        <p:txBody>
          <a:bodyPr wrap="none" anchor="t">
            <a:spAutoFit/>
          </a:bodyPr>
          <a:p>
            <a:r>
              <a:rPr lang="zh-CN" altLang="en-US" sz="2800" b="1" dirty="0">
                <a:solidFill>
                  <a:srgbClr val="000000"/>
                </a:solidFill>
                <a:latin typeface="黑体" panose="02010609060101010101" pitchFamily="2" charset="-122"/>
                <a:ea typeface="黑体" panose="02010609060101010101" pitchFamily="2" charset="-122"/>
                <a:sym typeface="宋体" panose="02010600030101010101" pitchFamily="2" charset="-122"/>
              </a:rPr>
              <a:t>表现在建立了一整套保障人民当家作主的</a:t>
            </a:r>
            <a:r>
              <a:rPr lang="zh-CN" altLang="en-US" sz="2800" b="1" dirty="0">
                <a:solidFill>
                  <a:srgbClr val="FF0000"/>
                </a:solidFill>
                <a:latin typeface="黑体" panose="02010609060101010101" pitchFamily="2" charset="-122"/>
                <a:ea typeface="黑体" panose="02010609060101010101" pitchFamily="2" charset="-122"/>
                <a:sym typeface="宋体" panose="02010600030101010101" pitchFamily="2" charset="-122"/>
              </a:rPr>
              <a:t>制度体系</a:t>
            </a:r>
            <a:r>
              <a:rPr lang="zh-CN" altLang="en-US" sz="2800" b="1" dirty="0">
                <a:solidFill>
                  <a:srgbClr val="000000"/>
                </a:solidFill>
                <a:latin typeface="黑体" panose="02010609060101010101" pitchFamily="2" charset="-122"/>
                <a:ea typeface="黑体" panose="02010609060101010101" pitchFamily="2" charset="-122"/>
                <a:sym typeface="宋体" panose="02010600030101010101" pitchFamily="2" charset="-122"/>
              </a:rPr>
              <a:t>。</a:t>
            </a:r>
            <a:endParaRPr lang="zh-CN" altLang="en-US" sz="2800" b="1" dirty="0">
              <a:solidFill>
                <a:srgbClr val="000000"/>
              </a:solidFill>
              <a:latin typeface="黑体" panose="02010609060101010101" pitchFamily="2" charset="-122"/>
              <a:ea typeface="黑体" panose="02010609060101010101" pitchFamily="2" charset="-122"/>
              <a:sym typeface="宋体" panose="02010600030101010101" pitchFamily="2" charset="-122"/>
            </a:endParaRPr>
          </a:p>
        </p:txBody>
      </p:sp>
      <p:sp>
        <p:nvSpPr>
          <p:cNvPr id="15" name="文本框 9"/>
          <p:cNvSpPr txBox="1"/>
          <p:nvPr/>
        </p:nvSpPr>
        <p:spPr>
          <a:xfrm>
            <a:off x="311150" y="5305425"/>
            <a:ext cx="11791950" cy="644525"/>
          </a:xfrm>
          <a:prstGeom prst="rect">
            <a:avLst/>
          </a:prstGeom>
          <a:noFill/>
          <a:ln w="9525" cap="flat" cmpd="sng">
            <a:solidFill>
              <a:schemeClr val="accent1"/>
            </a:solidFill>
            <a:prstDash val="solid"/>
            <a:round/>
            <a:headEnd type="none" w="med" len="med"/>
            <a:tailEnd type="none" w="med" len="med"/>
          </a:ln>
        </p:spPr>
        <p:txBody>
          <a:bodyPr anchor="t">
            <a:spAutoFit/>
          </a:bodyPr>
          <a:p>
            <a:pPr>
              <a:lnSpc>
                <a:spcPct val="150000"/>
              </a:lnSpc>
            </a:pPr>
            <a:r>
              <a:rPr lang="zh-CN" altLang="en-US" sz="2400" b="1" dirty="0">
                <a:solidFill>
                  <a:srgbClr val="0153C1"/>
                </a:solidFill>
                <a:latin typeface="微软雅黑" panose="020B0503020204020204" charset="-122"/>
                <a:ea typeface="微软雅黑" panose="020B0503020204020204" charset="-122"/>
                <a:sym typeface="Verdana" panose="020B0604030504040204" pitchFamily="34" charset="0"/>
              </a:rPr>
              <a:t>人民代表大会制度、民族区域自治制度、多党合作和政治协商制度、基层民主制度等</a:t>
            </a:r>
            <a:endParaRPr lang="zh-CN" altLang="en-US" sz="2400" b="1" dirty="0">
              <a:solidFill>
                <a:srgbClr val="FF0066"/>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603"/>
                                        </p:tgtEl>
                                        <p:attrNameLst>
                                          <p:attrName>style.visibility</p:attrName>
                                        </p:attrNameLst>
                                      </p:cBhvr>
                                      <p:to>
                                        <p:strVal val="visible"/>
                                      </p:to>
                                    </p:set>
                                    <p:anim calcmode="lin" valueType="num">
                                      <p:cBhvr additive="base">
                                        <p:cTn id="13" dur="500" fill="hold"/>
                                        <p:tgtEl>
                                          <p:spTgt spid="25603"/>
                                        </p:tgtEl>
                                        <p:attrNameLst>
                                          <p:attrName>ppt_x</p:attrName>
                                        </p:attrNameLst>
                                      </p:cBhvr>
                                      <p:tavLst>
                                        <p:tav tm="0">
                                          <p:val>
                                            <p:strVal val="#ppt_x"/>
                                          </p:val>
                                        </p:tav>
                                        <p:tav tm="100000">
                                          <p:val>
                                            <p:strVal val="#ppt_x"/>
                                          </p:val>
                                        </p:tav>
                                      </p:tavLst>
                                    </p:anim>
                                    <p:anim calcmode="lin" valueType="num">
                                      <p:cBhvr additive="base">
                                        <p:cTn id="14" dur="500" fill="hold"/>
                                        <p:tgtEl>
                                          <p:spTgt spid="2560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604"/>
                                        </p:tgtEl>
                                        <p:attrNameLst>
                                          <p:attrName>style.visibility</p:attrName>
                                        </p:attrNameLst>
                                      </p:cBhvr>
                                      <p:to>
                                        <p:strVal val="visible"/>
                                      </p:to>
                                    </p:set>
                                    <p:anim calcmode="lin" valueType="num">
                                      <p:cBhvr additive="base">
                                        <p:cTn id="19" dur="500" fill="hold"/>
                                        <p:tgtEl>
                                          <p:spTgt spid="25604"/>
                                        </p:tgtEl>
                                        <p:attrNameLst>
                                          <p:attrName>ppt_x</p:attrName>
                                        </p:attrNameLst>
                                      </p:cBhvr>
                                      <p:tavLst>
                                        <p:tav tm="0">
                                          <p:val>
                                            <p:strVal val="#ppt_x"/>
                                          </p:val>
                                        </p:tav>
                                        <p:tav tm="100000">
                                          <p:val>
                                            <p:strVal val="#ppt_x"/>
                                          </p:val>
                                        </p:tav>
                                      </p:tavLst>
                                    </p:anim>
                                    <p:anim calcmode="lin" valueType="num">
                                      <p:cBhvr additive="base">
                                        <p:cTn id="20" dur="500" fill="hold"/>
                                        <p:tgtEl>
                                          <p:spTgt spid="2560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5606"/>
                                        </p:tgtEl>
                                        <p:attrNameLst>
                                          <p:attrName>style.visibility</p:attrName>
                                        </p:attrNameLst>
                                      </p:cBhvr>
                                      <p:to>
                                        <p:strVal val="visible"/>
                                      </p:to>
                                    </p:set>
                                    <p:anim calcmode="lin" valueType="num">
                                      <p:cBhvr additive="base">
                                        <p:cTn id="30" dur="500" fill="hold"/>
                                        <p:tgtEl>
                                          <p:spTgt spid="25606"/>
                                        </p:tgtEl>
                                        <p:attrNameLst>
                                          <p:attrName>ppt_x</p:attrName>
                                        </p:attrNameLst>
                                      </p:cBhvr>
                                      <p:tavLst>
                                        <p:tav tm="0">
                                          <p:val>
                                            <p:strVal val="#ppt_x"/>
                                          </p:val>
                                        </p:tav>
                                        <p:tav tm="100000">
                                          <p:val>
                                            <p:strVal val="#ppt_x"/>
                                          </p:val>
                                        </p:tav>
                                      </p:tavLst>
                                    </p:anim>
                                    <p:anim calcmode="lin" valueType="num">
                                      <p:cBhvr additive="base">
                                        <p:cTn id="31" dur="500" fill="hold"/>
                                        <p:tgtEl>
                                          <p:spTgt spid="2560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5607"/>
                                        </p:tgtEl>
                                        <p:attrNameLst>
                                          <p:attrName>style.visibility</p:attrName>
                                        </p:attrNameLst>
                                      </p:cBhvr>
                                      <p:to>
                                        <p:strVal val="visible"/>
                                      </p:to>
                                    </p:set>
                                    <p:anim calcmode="lin" valueType="num">
                                      <p:cBhvr additive="base">
                                        <p:cTn id="36" dur="500" fill="hold"/>
                                        <p:tgtEl>
                                          <p:spTgt spid="25607"/>
                                        </p:tgtEl>
                                        <p:attrNameLst>
                                          <p:attrName>ppt_x</p:attrName>
                                        </p:attrNameLst>
                                      </p:cBhvr>
                                      <p:tavLst>
                                        <p:tav tm="0">
                                          <p:val>
                                            <p:strVal val="#ppt_x"/>
                                          </p:val>
                                        </p:tav>
                                        <p:tav tm="100000">
                                          <p:val>
                                            <p:strVal val="#ppt_x"/>
                                          </p:val>
                                        </p:tav>
                                      </p:tavLst>
                                    </p:anim>
                                    <p:anim calcmode="lin" valueType="num">
                                      <p:cBhvr additive="base">
                                        <p:cTn id="37" dur="500" fill="hold"/>
                                        <p:tgtEl>
                                          <p:spTgt spid="2560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arn(inVertical)">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4" grpId="0"/>
      <p:bldP spid="15" grpId="0" bldLvl="0" animBg="1"/>
      <p:bldP spid="5" grpId="0" animBg="1"/>
      <p:bldP spid="25603" grpId="0"/>
      <p:bldP spid="25604" grpId="0"/>
      <p:bldP spid="25606" grpId="0"/>
      <p:bldP spid="2560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86055" y="699135"/>
            <a:ext cx="11697335" cy="3969385"/>
          </a:xfrm>
          <a:prstGeom prst="rect">
            <a:avLst/>
          </a:prstGeom>
          <a:noFill/>
        </p:spPr>
        <p:txBody>
          <a:bodyPr wrap="square" rtlCol="0">
            <a:spAutoFit/>
          </a:bodyPr>
          <a:p>
            <a:pPr fontAlgn="auto">
              <a:lnSpc>
                <a:spcPct val="150000"/>
              </a:lnSpc>
            </a:pPr>
            <a:r>
              <a:rPr lang="en-US" altLang="zh-CN" sz="2800">
                <a:latin typeface="微软雅黑" panose="020B0503020204020204" charset="-122"/>
                <a:ea typeface="微软雅黑" panose="020B0503020204020204" charset="-122"/>
                <a:cs typeface="微软雅黑" panose="020B0503020204020204" charset="-122"/>
              </a:rPr>
              <a:t>2</a:t>
            </a:r>
            <a:r>
              <a:rPr lang="zh-CN" altLang="en-US" sz="2800">
                <a:latin typeface="微软雅黑" panose="020B0503020204020204" charset="-122"/>
                <a:ea typeface="微软雅黑" panose="020B0503020204020204" charset="-122"/>
                <a:cs typeface="微软雅黑" panose="020B0503020204020204" charset="-122"/>
              </a:rPr>
              <a:t>．进入2019年，我国民生改革持续推进，户籍制度改革步伐加快、重点高校招收农村学生的比例，全民医保体系建设继续推进，上述做法表明</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A．我国公民的民主权利有物质保障</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B．</a:t>
            </a:r>
            <a:r>
              <a:rPr lang="zh-CN" altLang="en-US" sz="2800">
                <a:solidFill>
                  <a:schemeClr val="tx1"/>
                </a:solidFill>
                <a:latin typeface="微软雅黑" panose="020B0503020204020204" charset="-122"/>
                <a:ea typeface="微软雅黑" panose="020B0503020204020204" charset="-122"/>
                <a:cs typeface="微软雅黑" panose="020B0503020204020204" charset="-122"/>
              </a:rPr>
              <a:t>我国人民民主具有真实性</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C．我国人民民主具有广泛性</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D．我国的新型民主和新型专政</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7743190" y="3186430"/>
            <a:ext cx="1875790" cy="1322070"/>
          </a:xfrm>
          <a:prstGeom prst="rect">
            <a:avLst/>
          </a:prstGeom>
          <a:noFill/>
        </p:spPr>
        <p:txBody>
          <a:bodyPr wrap="square" rtlCol="0">
            <a:spAutoFit/>
          </a:bodyPr>
          <a:p>
            <a:r>
              <a:rPr lang="en-US" altLang="zh-CN" sz="8000">
                <a:solidFill>
                  <a:srgbClr val="FF0000"/>
                </a:solidFill>
                <a:latin typeface="微软雅黑" panose="020B0503020204020204" charset="-122"/>
                <a:ea typeface="微软雅黑" panose="020B0503020204020204" charset="-122"/>
              </a:rPr>
              <a:t>B</a:t>
            </a:r>
            <a:endParaRPr lang="en-US" altLang="zh-CN" sz="8000">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30505" y="732790"/>
            <a:ext cx="10200005" cy="583565"/>
          </a:xfrm>
          <a:prstGeom prst="rect">
            <a:avLst/>
          </a:prstGeom>
          <a:noFill/>
        </p:spPr>
        <p:txBody>
          <a:bodyPr wrap="square" rtlCol="0">
            <a:spAutoFit/>
          </a:bodyPr>
          <a:p>
            <a:r>
              <a:rPr lang="en-US" altLang="zh-CN" sz="3200">
                <a:latin typeface="微软雅黑" panose="020B0503020204020204" charset="-122"/>
                <a:ea typeface="微软雅黑" panose="020B0503020204020204" charset="-122"/>
                <a:cs typeface="微软雅黑" panose="020B0503020204020204" charset="-122"/>
                <a:sym typeface="+mn-ea"/>
              </a:rPr>
              <a:t>6.民主与专政的关系：辩证统一或对立统一</a:t>
            </a:r>
            <a:endParaRPr lang="zh-CN" altLang="en-US" sz="3200"/>
          </a:p>
        </p:txBody>
      </p:sp>
      <p:pic>
        <p:nvPicPr>
          <p:cNvPr id="3" name="Picture 15"/>
          <p:cNvPicPr>
            <a:picLocks noChangeAspect="1" noChangeArrowheads="1"/>
          </p:cNvPicPr>
          <p:nvPr>
            <p:custDataLst>
              <p:tags r:id="rId1"/>
            </p:custDataLst>
          </p:nvPr>
        </p:nvPicPr>
        <p:blipFill>
          <a:blip r:embed="rId2"/>
          <a:srcRect/>
          <a:stretch>
            <a:fillRect/>
          </a:stretch>
        </p:blipFill>
        <p:spPr bwMode="auto">
          <a:xfrm>
            <a:off x="230505" y="1610995"/>
            <a:ext cx="8748395" cy="4064635"/>
          </a:xfrm>
          <a:prstGeom prst="rect">
            <a:avLst/>
          </a:prstGeom>
          <a:noFill/>
          <a:ln w="9525">
            <a:noFill/>
            <a:miter lim="800000"/>
            <a:headEnd/>
            <a:tailEnd/>
          </a:ln>
        </p:spPr>
      </p:pic>
      <p:sp>
        <p:nvSpPr>
          <p:cNvPr id="5" name="AutoShape 16"/>
          <p:cNvSpPr>
            <a:spLocks noChangeArrowheads="1"/>
          </p:cNvSpPr>
          <p:nvPr/>
        </p:nvSpPr>
        <p:spPr bwMode="auto">
          <a:xfrm>
            <a:off x="8940800" y="685800"/>
            <a:ext cx="2946400" cy="1676400"/>
          </a:xfrm>
          <a:prstGeom prst="cloudCallout">
            <a:avLst>
              <a:gd name="adj1" fmla="val -65588"/>
              <a:gd name="adj2" fmla="val 65343"/>
            </a:avLst>
          </a:prstGeom>
          <a:solidFill>
            <a:schemeClr val="accent1">
              <a:alpha val="0"/>
            </a:schemeClr>
          </a:solidFill>
          <a:ln w="9525">
            <a:solidFill>
              <a:schemeClr val="tx1"/>
            </a:solidFill>
            <a:round/>
          </a:ln>
        </p:spPr>
        <p:txBody>
          <a:bodyPr/>
          <a:p>
            <a:pPr algn="ctr" eaLnBrk="0" hangingPunct="0"/>
            <a:r>
              <a:rPr lang="zh-CN" altLang="en-US" sz="2800" b="1" dirty="0">
                <a:solidFill>
                  <a:srgbClr val="0000FF"/>
                </a:solidFill>
                <a:latin typeface="华文行楷" panose="02010800040101010101" pitchFamily="2" charset="-122"/>
                <a:ea typeface="华文行楷" panose="02010800040101010101" pitchFamily="2" charset="-122"/>
              </a:rPr>
              <a:t>具有鲜明的阶级性</a:t>
            </a:r>
            <a:endParaRPr lang="zh-CN" altLang="en-US" sz="2800" b="1" dirty="0">
              <a:solidFill>
                <a:srgbClr val="0000FF"/>
              </a:solidFill>
              <a:latin typeface="华文行楷" panose="02010800040101010101" pitchFamily="2" charset="-122"/>
              <a:ea typeface="华文行楷" panose="020108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slide(fromBottom)">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7" name="Text Box 4"/>
          <p:cNvSpPr txBox="1"/>
          <p:nvPr/>
        </p:nvSpPr>
        <p:spPr>
          <a:xfrm>
            <a:off x="439738" y="1270000"/>
            <a:ext cx="2525712" cy="607695"/>
          </a:xfrm>
          <a:prstGeom prst="rect">
            <a:avLst/>
          </a:prstGeom>
          <a:noFill/>
          <a:ln w="9525">
            <a:noFill/>
          </a:ln>
        </p:spPr>
        <p:txBody>
          <a:bodyPr anchor="t">
            <a:spAutoFit/>
          </a:bodyPr>
          <a:p>
            <a:pPr>
              <a:lnSpc>
                <a:spcPct val="120000"/>
              </a:lnSpc>
              <a:spcBef>
                <a:spcPts val="50"/>
              </a:spcBef>
            </a:pPr>
            <a:r>
              <a:rPr lang="zh-CN" altLang="en-US" sz="2800" b="1" dirty="0">
                <a:solidFill>
                  <a:srgbClr val="FF0000"/>
                </a:solidFill>
                <a:latin typeface="黑体" panose="02010609060101010101" pitchFamily="2" charset="-122"/>
                <a:ea typeface="黑体" panose="02010609060101010101" pitchFamily="2" charset="-122"/>
              </a:rPr>
              <a:t>（</a:t>
            </a:r>
            <a:r>
              <a:rPr lang="en-US" altLang="zh-CN" sz="2800" b="1" dirty="0">
                <a:solidFill>
                  <a:srgbClr val="FF0000"/>
                </a:solidFill>
                <a:latin typeface="黑体" panose="02010609060101010101" pitchFamily="2" charset="-122"/>
                <a:ea typeface="黑体" panose="02010609060101010101" pitchFamily="2" charset="-122"/>
              </a:rPr>
              <a:t>1</a:t>
            </a:r>
            <a:r>
              <a:rPr lang="zh-CN" altLang="en-US" sz="2800" b="1" dirty="0">
                <a:solidFill>
                  <a:srgbClr val="FF0000"/>
                </a:solidFill>
                <a:latin typeface="黑体" panose="02010609060101010101" pitchFamily="2" charset="-122"/>
                <a:ea typeface="黑体" panose="02010609060101010101" pitchFamily="2" charset="-122"/>
              </a:rPr>
              <a:t>）</a:t>
            </a:r>
            <a:r>
              <a:rPr lang="zh-CN" altLang="en-US" sz="2800" b="1" dirty="0">
                <a:solidFill>
                  <a:srgbClr val="FF0000"/>
                </a:solidFill>
                <a:latin typeface="黑体" panose="02010609060101010101" pitchFamily="2" charset="-122"/>
                <a:ea typeface="黑体" panose="02010609060101010101" pitchFamily="2" charset="-122"/>
              </a:rPr>
              <a:t>地位：</a:t>
            </a:r>
            <a:endParaRPr lang="zh-CN" altLang="en-US" sz="2800" b="1" dirty="0">
              <a:latin typeface="黑体" panose="02010609060101010101" pitchFamily="2" charset="-122"/>
              <a:ea typeface="黑体" panose="02010609060101010101" pitchFamily="2" charset="-122"/>
            </a:endParaRPr>
          </a:p>
        </p:txBody>
      </p:sp>
      <p:sp>
        <p:nvSpPr>
          <p:cNvPr id="41988" name="Text Box 5"/>
          <p:cNvSpPr txBox="1"/>
          <p:nvPr/>
        </p:nvSpPr>
        <p:spPr>
          <a:xfrm>
            <a:off x="511175" y="3617913"/>
            <a:ext cx="3209925" cy="475615"/>
          </a:xfrm>
          <a:prstGeom prst="rect">
            <a:avLst/>
          </a:prstGeom>
          <a:noFill/>
          <a:ln w="9525">
            <a:noFill/>
          </a:ln>
        </p:spPr>
        <p:txBody>
          <a:bodyPr anchor="t">
            <a:spAutoFit/>
          </a:bodyPr>
          <a:p>
            <a:pPr>
              <a:lnSpc>
                <a:spcPts val="3000"/>
              </a:lnSpc>
              <a:spcBef>
                <a:spcPct val="50000"/>
              </a:spcBef>
            </a:pPr>
            <a:r>
              <a:rPr lang="zh-CN" altLang="en-US" sz="2800" b="1" dirty="0">
                <a:solidFill>
                  <a:srgbClr val="FF0000"/>
                </a:solidFill>
                <a:latin typeface="黑体" panose="02010609060101010101" pitchFamily="2" charset="-122"/>
                <a:ea typeface="黑体" panose="02010609060101010101" pitchFamily="2" charset="-122"/>
              </a:rPr>
              <a:t>（</a:t>
            </a:r>
            <a:r>
              <a:rPr lang="en-US" altLang="zh-CN" sz="2800" b="1" dirty="0">
                <a:solidFill>
                  <a:srgbClr val="FF0000"/>
                </a:solidFill>
                <a:latin typeface="黑体" panose="02010609060101010101" pitchFamily="2" charset="-122"/>
                <a:ea typeface="黑体" panose="02010609060101010101" pitchFamily="2" charset="-122"/>
              </a:rPr>
              <a:t>2</a:t>
            </a:r>
            <a:r>
              <a:rPr lang="zh-CN" altLang="en-US" sz="2800" b="1" dirty="0">
                <a:solidFill>
                  <a:srgbClr val="FF0000"/>
                </a:solidFill>
                <a:latin typeface="黑体" panose="02010609060101010101" pitchFamily="2" charset="-122"/>
                <a:ea typeface="黑体" panose="02010609060101010101" pitchFamily="2" charset="-122"/>
              </a:rPr>
              <a:t>）</a:t>
            </a:r>
            <a:r>
              <a:rPr lang="zh-CN" altLang="en-US" sz="2800" b="1" dirty="0">
                <a:solidFill>
                  <a:srgbClr val="FF0000"/>
                </a:solidFill>
                <a:latin typeface="黑体" panose="02010609060101010101" pitchFamily="2" charset="-122"/>
                <a:ea typeface="黑体" panose="02010609060101010101" pitchFamily="2" charset="-122"/>
              </a:rPr>
              <a:t>意义：</a:t>
            </a:r>
            <a:endParaRPr lang="zh-CN" altLang="en-US" sz="2800" b="1" dirty="0">
              <a:latin typeface="黑体" panose="02010609060101010101" pitchFamily="2" charset="-122"/>
              <a:ea typeface="黑体" panose="02010609060101010101" pitchFamily="2" charset="-122"/>
            </a:endParaRPr>
          </a:p>
        </p:txBody>
      </p:sp>
      <p:sp>
        <p:nvSpPr>
          <p:cNvPr id="3" name="文本框 2"/>
          <p:cNvSpPr txBox="1"/>
          <p:nvPr/>
        </p:nvSpPr>
        <p:spPr>
          <a:xfrm>
            <a:off x="690563" y="1806575"/>
            <a:ext cx="10153650" cy="1390650"/>
          </a:xfrm>
          <a:prstGeom prst="rect">
            <a:avLst/>
          </a:prstGeom>
          <a:noFill/>
          <a:ln w="9525">
            <a:noFill/>
          </a:ln>
        </p:spPr>
        <p:txBody>
          <a:bodyPr wrap="none" anchor="t">
            <a:spAutoFit/>
          </a:bodyPr>
          <a:p>
            <a:pPr>
              <a:lnSpc>
                <a:spcPct val="150000"/>
              </a:lnSpc>
              <a:spcBef>
                <a:spcPts val="50"/>
              </a:spcBef>
            </a:pPr>
            <a:r>
              <a:rPr lang="zh-CN" altLang="en-US" sz="2800" b="1" dirty="0">
                <a:latin typeface="黑体" panose="02010609060101010101" pitchFamily="2" charset="-122"/>
                <a:ea typeface="黑体" panose="02010609060101010101" pitchFamily="2" charset="-122"/>
                <a:sym typeface="Wingdings" panose="05000000000000000000" pitchFamily="2" charset="2"/>
              </a:rPr>
              <a:t></a:t>
            </a:r>
            <a:r>
              <a:rPr lang="zh-CN" altLang="en-US" sz="2800" b="1" dirty="0">
                <a:solidFill>
                  <a:srgbClr val="0000E5"/>
                </a:solidFill>
                <a:latin typeface="黑体" panose="02010609060101010101" pitchFamily="2" charset="-122"/>
                <a:ea typeface="黑体" panose="02010609060101010101" pitchFamily="2" charset="-122"/>
              </a:rPr>
              <a:t>四项基本原则</a:t>
            </a:r>
            <a:r>
              <a:rPr lang="zh-CN" altLang="en-US" sz="2800" b="1" dirty="0">
                <a:latin typeface="黑体" panose="02010609060101010101" pitchFamily="2" charset="-122"/>
                <a:ea typeface="黑体" panose="02010609060101010101" pitchFamily="2" charset="-122"/>
              </a:rPr>
              <a:t>是</a:t>
            </a:r>
            <a:r>
              <a:rPr lang="zh-CN" altLang="en-US" sz="2800" b="1" dirty="0">
                <a:solidFill>
                  <a:srgbClr val="0000E5"/>
                </a:solidFill>
                <a:latin typeface="黑体" panose="02010609060101010101" pitchFamily="2" charset="-122"/>
                <a:ea typeface="黑体" panose="02010609060101010101" pitchFamily="2" charset="-122"/>
              </a:rPr>
              <a:t>立国之本</a:t>
            </a:r>
            <a:r>
              <a:rPr lang="zh-CN" altLang="en-US" sz="2800" b="1" dirty="0">
                <a:latin typeface="黑体" panose="02010609060101010101" pitchFamily="2" charset="-122"/>
                <a:ea typeface="黑体" panose="02010609060101010101" pitchFamily="2" charset="-122"/>
              </a:rPr>
              <a:t>，是我们国家生存发展的</a:t>
            </a:r>
            <a:r>
              <a:rPr lang="zh-CN" altLang="en-US" sz="2800" b="1" dirty="0">
                <a:solidFill>
                  <a:srgbClr val="0000E5"/>
                </a:solidFill>
                <a:latin typeface="黑体" panose="02010609060101010101" pitchFamily="2" charset="-122"/>
                <a:ea typeface="黑体" panose="02010609060101010101" pitchFamily="2" charset="-122"/>
              </a:rPr>
              <a:t>政治基石</a:t>
            </a:r>
            <a:r>
              <a:rPr lang="zh-CN" altLang="en-US" sz="2800" b="1" dirty="0">
                <a:latin typeface="黑体" panose="02010609060101010101" pitchFamily="2" charset="-122"/>
                <a:ea typeface="黑体" panose="02010609060101010101" pitchFamily="2" charset="-122"/>
              </a:rPr>
              <a:t>。</a:t>
            </a:r>
            <a:endParaRPr lang="zh-CN" altLang="en-US" sz="2800" b="1" dirty="0">
              <a:latin typeface="黑体" panose="02010609060101010101" pitchFamily="2" charset="-122"/>
              <a:ea typeface="黑体" panose="02010609060101010101" pitchFamily="2" charset="-122"/>
            </a:endParaRPr>
          </a:p>
          <a:p>
            <a:pPr>
              <a:lnSpc>
                <a:spcPct val="150000"/>
              </a:lnSpc>
              <a:spcBef>
                <a:spcPts val="50"/>
              </a:spcBef>
            </a:pPr>
            <a:r>
              <a:rPr lang="zh-CN" altLang="en-US" sz="2800" b="1" dirty="0">
                <a:latin typeface="黑体" panose="02010609060101010101" pitchFamily="2" charset="-122"/>
                <a:ea typeface="黑体" panose="02010609060101010101" pitchFamily="2" charset="-122"/>
                <a:sym typeface="Wingdings" panose="05000000000000000000" pitchFamily="2" charset="2"/>
              </a:rPr>
              <a:t></a:t>
            </a:r>
            <a:r>
              <a:rPr lang="zh-CN" altLang="en-US" sz="2800" b="1" dirty="0">
                <a:latin typeface="黑体" panose="02010609060101010101" pitchFamily="2" charset="-122"/>
                <a:ea typeface="黑体" panose="02010609060101010101" pitchFamily="2" charset="-122"/>
              </a:rPr>
              <a:t>人民民主专政作为四项基本原则之一，已被</a:t>
            </a:r>
            <a:r>
              <a:rPr lang="zh-CN" altLang="en-US" sz="2800" b="1" dirty="0">
                <a:solidFill>
                  <a:srgbClr val="0000E5"/>
                </a:solidFill>
                <a:latin typeface="黑体" panose="02010609060101010101" pitchFamily="2" charset="-122"/>
                <a:ea typeface="黑体" panose="02010609060101010101" pitchFamily="2" charset="-122"/>
              </a:rPr>
              <a:t>写入我国宪法</a:t>
            </a:r>
            <a:r>
              <a:rPr lang="zh-CN" altLang="en-US" sz="2800" b="1" dirty="0">
                <a:latin typeface="黑体" panose="02010609060101010101" pitchFamily="2" charset="-122"/>
                <a:ea typeface="黑体" panose="02010609060101010101" pitchFamily="2" charset="-122"/>
              </a:rPr>
              <a:t>。</a:t>
            </a:r>
            <a:endParaRPr lang="zh-CN" altLang="en-US" sz="2800" b="1" dirty="0">
              <a:latin typeface="黑体" panose="02010609060101010101" pitchFamily="2" charset="-122"/>
              <a:ea typeface="黑体" panose="02010609060101010101" pitchFamily="2" charset="-122"/>
            </a:endParaRPr>
          </a:p>
        </p:txBody>
      </p:sp>
      <p:sp>
        <p:nvSpPr>
          <p:cNvPr id="4" name="文本框 3"/>
          <p:cNvSpPr txBox="1"/>
          <p:nvPr/>
        </p:nvSpPr>
        <p:spPr>
          <a:xfrm>
            <a:off x="2561590" y="3573463"/>
            <a:ext cx="8763000" cy="476250"/>
          </a:xfrm>
          <a:prstGeom prst="rect">
            <a:avLst/>
          </a:prstGeom>
          <a:noFill/>
          <a:ln w="9525">
            <a:noFill/>
          </a:ln>
        </p:spPr>
        <p:txBody>
          <a:bodyPr wrap="none" anchor="t">
            <a:spAutoFit/>
          </a:bodyPr>
          <a:p>
            <a:pPr>
              <a:lnSpc>
                <a:spcPts val="3000"/>
              </a:lnSpc>
              <a:spcBef>
                <a:spcPct val="50000"/>
              </a:spcBef>
            </a:pPr>
            <a:r>
              <a:rPr lang="zh-CN" altLang="en-US" sz="2800" b="1" dirty="0">
                <a:latin typeface="黑体" panose="02010609060101010101" pitchFamily="2" charset="-122"/>
                <a:ea typeface="黑体" panose="02010609060101010101" pitchFamily="2" charset="-122"/>
              </a:rPr>
              <a:t>坚持人民民主专政是社会主义现代化建设的</a:t>
            </a:r>
            <a:r>
              <a:rPr lang="zh-CN" altLang="en-US" sz="2800" b="1" dirty="0">
                <a:solidFill>
                  <a:srgbClr val="0000E5"/>
                </a:solidFill>
                <a:latin typeface="黑体" panose="02010609060101010101" pitchFamily="2" charset="-122"/>
                <a:ea typeface="黑体" panose="02010609060101010101" pitchFamily="2" charset="-122"/>
              </a:rPr>
              <a:t>政治保证</a:t>
            </a:r>
            <a:r>
              <a:rPr lang="zh-CN" altLang="en-US" sz="2800" b="1" dirty="0">
                <a:latin typeface="黑体" panose="02010609060101010101" pitchFamily="2" charset="-122"/>
                <a:ea typeface="黑体" panose="02010609060101010101" pitchFamily="2" charset="-122"/>
              </a:rPr>
              <a:t>。</a:t>
            </a:r>
            <a:endParaRPr lang="zh-CN" altLang="en-US" sz="2800" b="1" dirty="0">
              <a:latin typeface="黑体" panose="02010609060101010101" pitchFamily="2" charset="-122"/>
              <a:ea typeface="黑体" panose="02010609060101010101" pitchFamily="2" charset="-122"/>
            </a:endParaRPr>
          </a:p>
        </p:txBody>
      </p:sp>
      <p:sp>
        <p:nvSpPr>
          <p:cNvPr id="25613" name="文本框 11"/>
          <p:cNvSpPr txBox="1"/>
          <p:nvPr/>
        </p:nvSpPr>
        <p:spPr>
          <a:xfrm>
            <a:off x="163513" y="4049713"/>
            <a:ext cx="11604625" cy="2030412"/>
          </a:xfrm>
          <a:prstGeom prst="rect">
            <a:avLst/>
          </a:prstGeom>
          <a:noFill/>
          <a:ln w="9525">
            <a:noFill/>
          </a:ln>
        </p:spPr>
        <p:txBody>
          <a:bodyPr anchor="t">
            <a:spAutoFit/>
          </a:bodyPr>
          <a:p>
            <a:pPr>
              <a:lnSpc>
                <a:spcPct val="150000"/>
              </a:lnSpc>
            </a:pPr>
            <a:r>
              <a:rPr lang="en-US" altLang="zh-CN" sz="2800" b="1" dirty="0">
                <a:latin typeface="黑体" panose="02010609060101010101" pitchFamily="2" charset="-122"/>
                <a:ea typeface="黑体" panose="02010609060101010101" pitchFamily="2" charset="-122"/>
              </a:rPr>
              <a:t>    </a:t>
            </a:r>
            <a:r>
              <a:rPr lang="zh-CN" altLang="en-US" sz="2800" b="1" dirty="0">
                <a:latin typeface="黑体" panose="02010609060101010101" pitchFamily="2" charset="-122"/>
                <a:ea typeface="黑体" panose="02010609060101010101" pitchFamily="2" charset="-122"/>
                <a:sym typeface="Wingdings" panose="05000000000000000000" pitchFamily="2" charset="2"/>
              </a:rPr>
              <a:t></a:t>
            </a:r>
            <a:r>
              <a:rPr lang="zh-CN" altLang="en-US" sz="2800" b="1" dirty="0">
                <a:solidFill>
                  <a:srgbClr val="0000E5"/>
                </a:solidFill>
                <a:latin typeface="黑体" panose="02010609060101010101" pitchFamily="2" charset="-122"/>
                <a:ea typeface="黑体" panose="02010609060101010101" pitchFamily="2" charset="-122"/>
              </a:rPr>
              <a:t>人民民主是社会主义的生命。</a:t>
            </a:r>
            <a:r>
              <a:rPr lang="zh-CN" altLang="en-US" sz="2800" b="1" dirty="0">
                <a:latin typeface="黑体" panose="02010609060101010101" pitchFamily="2" charset="-122"/>
                <a:ea typeface="黑体" panose="02010609060101010101" pitchFamily="2" charset="-122"/>
              </a:rPr>
              <a:t>只有充分发扬民主，才能调动人民</a:t>
            </a:r>
            <a:endParaRPr lang="zh-CN" altLang="en-US" sz="2800" b="1" dirty="0">
              <a:latin typeface="黑体" panose="02010609060101010101" pitchFamily="2" charset="-122"/>
              <a:ea typeface="黑体" panose="02010609060101010101" pitchFamily="2" charset="-122"/>
            </a:endParaRPr>
          </a:p>
          <a:p>
            <a:pPr>
              <a:lnSpc>
                <a:spcPct val="150000"/>
              </a:lnSpc>
            </a:pPr>
            <a:r>
              <a:rPr lang="zh-CN" altLang="en-US" sz="2800" b="1" dirty="0">
                <a:latin typeface="黑体" panose="02010609060101010101" pitchFamily="2" charset="-122"/>
                <a:ea typeface="黑体" panose="02010609060101010101" pitchFamily="2" charset="-122"/>
              </a:rPr>
              <a:t>      群众投身于社会主义现代化建设的积极性。</a:t>
            </a:r>
            <a:endParaRPr lang="zh-CN" altLang="en-US" sz="2800" b="1" dirty="0">
              <a:latin typeface="黑体" panose="02010609060101010101" pitchFamily="2" charset="-122"/>
              <a:ea typeface="黑体" panose="02010609060101010101" pitchFamily="2" charset="-122"/>
            </a:endParaRPr>
          </a:p>
          <a:p>
            <a:pPr>
              <a:lnSpc>
                <a:spcPct val="150000"/>
              </a:lnSpc>
            </a:pPr>
            <a:r>
              <a:rPr lang="zh-CN" altLang="en-US" sz="2800" b="1" dirty="0">
                <a:latin typeface="黑体" panose="02010609060101010101" pitchFamily="2" charset="-122"/>
                <a:ea typeface="黑体" panose="02010609060101010101" pitchFamily="2" charset="-122"/>
                <a:sym typeface="Wingdings" panose="05000000000000000000" pitchFamily="2" charset="2"/>
              </a:rPr>
              <a:t>    </a:t>
            </a:r>
            <a:r>
              <a:rPr lang="zh-CN" altLang="en-US" sz="2800" b="1" dirty="0">
                <a:latin typeface="Calibri" panose="020F0502020204030204" charset="0"/>
                <a:ea typeface="黑体" panose="02010609060101010101" pitchFamily="2" charset="-122"/>
              </a:rPr>
              <a:t>只有坚持国家的</a:t>
            </a:r>
            <a:r>
              <a:rPr lang="zh-CN" altLang="en-US" sz="2800" b="1" dirty="0">
                <a:solidFill>
                  <a:srgbClr val="0000E5"/>
                </a:solidFill>
                <a:latin typeface="黑体" panose="02010609060101010101" pitchFamily="2" charset="-122"/>
                <a:ea typeface="黑体" panose="02010609060101010101" pitchFamily="2" charset="-122"/>
              </a:rPr>
              <a:t>专政职能</a:t>
            </a:r>
            <a:r>
              <a:rPr lang="zh-CN" altLang="en-US" sz="2800" b="1" dirty="0">
                <a:latin typeface="Calibri" panose="020F0502020204030204" charset="0"/>
                <a:ea typeface="黑体" panose="02010609060101010101" pitchFamily="2" charset="-122"/>
              </a:rPr>
              <a:t>，才能保障人民民主，维护国家长治久安。</a:t>
            </a:r>
            <a:endParaRPr lang="zh-CN" altLang="en-US" sz="2800" b="1" dirty="0">
              <a:latin typeface="Calibri" panose="020F0502020204030204" charset="0"/>
              <a:ea typeface="黑体" panose="02010609060101010101" pitchFamily="2" charset="-122"/>
            </a:endParaRPr>
          </a:p>
        </p:txBody>
      </p:sp>
      <p:sp>
        <p:nvSpPr>
          <p:cNvPr id="2" name="文本框 1"/>
          <p:cNvSpPr txBox="1"/>
          <p:nvPr/>
        </p:nvSpPr>
        <p:spPr>
          <a:xfrm>
            <a:off x="296545" y="440055"/>
            <a:ext cx="6657340" cy="829945"/>
          </a:xfrm>
          <a:prstGeom prst="rect">
            <a:avLst/>
          </a:prstGeom>
          <a:noFill/>
        </p:spPr>
        <p:txBody>
          <a:bodyPr wrap="square" rtlCol="0">
            <a:spAutoFit/>
          </a:bodyPr>
          <a:p>
            <a:pPr fontAlgn="auto">
              <a:lnSpc>
                <a:spcPct val="150000"/>
              </a:lnSpc>
            </a:pPr>
            <a:r>
              <a:rPr lang="en-US" altLang="zh-CN" sz="3200">
                <a:latin typeface="微软雅黑" panose="020B0503020204020204" charset="-122"/>
                <a:ea typeface="微软雅黑" panose="020B0503020204020204" charset="-122"/>
                <a:cs typeface="微软雅黑" panose="020B0503020204020204" charset="-122"/>
                <a:sym typeface="+mn-ea"/>
              </a:rPr>
              <a:t>7.坚持人民民主专政的意义</a:t>
            </a:r>
            <a:endParaRPr lang="zh-CN" altLang="en-US" sz="3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1987"/>
                                        </p:tgtEl>
                                        <p:attrNameLst>
                                          <p:attrName>style.visibility</p:attrName>
                                        </p:attrNameLst>
                                      </p:cBhvr>
                                      <p:to>
                                        <p:strVal val="visible"/>
                                      </p:to>
                                    </p:set>
                                    <p:animEffect transition="in" filter="barn(inVertical)">
                                      <p:cBhvr>
                                        <p:cTn id="7" dur="500"/>
                                        <p:tgtEl>
                                          <p:spTgt spid="4198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1988"/>
                                        </p:tgtEl>
                                        <p:attrNameLst>
                                          <p:attrName>style.visibility</p:attrName>
                                        </p:attrNameLst>
                                      </p:cBhvr>
                                      <p:to>
                                        <p:strVal val="visible"/>
                                      </p:to>
                                    </p:set>
                                    <p:animEffect transition="in" filter="barn(inVertical)">
                                      <p:cBhvr>
                                        <p:cTn id="10" dur="500"/>
                                        <p:tgtEl>
                                          <p:spTgt spid="4198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613"/>
                                        </p:tgtEl>
                                        <p:attrNameLst>
                                          <p:attrName>style.visibility</p:attrName>
                                        </p:attrNameLst>
                                      </p:cBhvr>
                                      <p:to>
                                        <p:strVal val="visible"/>
                                      </p:to>
                                    </p:set>
                                    <p:animEffect transition="in" filter="blinds(horizontal)">
                                      <p:cBhvr>
                                        <p:cTn id="27" dur="500"/>
                                        <p:tgtEl>
                                          <p:spTgt spid="25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p:bldP spid="41988" grpId="0"/>
      <p:bldP spid="3" grpId="0"/>
      <p:bldP spid="4" grpId="0"/>
      <p:bldP spid="256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01930" y="593090"/>
            <a:ext cx="11917680" cy="5262245"/>
          </a:xfrm>
          <a:prstGeom prst="rect">
            <a:avLst/>
          </a:prstGeom>
          <a:noFill/>
        </p:spPr>
        <p:txBody>
          <a:bodyPr wrap="square" rtlCol="0">
            <a:spAutoFit/>
          </a:bodyPr>
          <a:p>
            <a:pPr fontAlgn="auto">
              <a:lnSpc>
                <a:spcPct val="150000"/>
              </a:lnSpc>
            </a:pPr>
            <a:r>
              <a:rPr lang="en-US" altLang="zh-CN" sz="2800">
                <a:latin typeface="微软雅黑" panose="020B0503020204020204" charset="-122"/>
                <a:ea typeface="微软雅黑" panose="020B0503020204020204" charset="-122"/>
                <a:cs typeface="微软雅黑" panose="020B0503020204020204" charset="-122"/>
              </a:rPr>
              <a:t>3</a:t>
            </a:r>
            <a:r>
              <a:rPr lang="zh-CN" altLang="en-US" sz="2800">
                <a:latin typeface="微软雅黑" panose="020B0503020204020204" charset="-122"/>
                <a:ea typeface="微软雅黑" panose="020B0503020204020204" charset="-122"/>
                <a:cs typeface="微软雅黑" panose="020B0503020204020204" charset="-122"/>
              </a:rPr>
              <a:t>．2019年2月15日，公安部发布A级通缉令，公开通缉涉嫌盗掘古墓葬的在逃嫌疑犯两人。全国公安机关正在对在逃人员开展抓捕，希望社会各界和广大群众提供有关线索，同时检举、揭发文物犯罪活动。这体现了</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①国家作为阶级统治的工具，具有</a:t>
            </a:r>
            <a:r>
              <a:rPr lang="zh-CN" altLang="en-US" sz="2800">
                <a:solidFill>
                  <a:schemeClr val="tx1"/>
                </a:solidFill>
                <a:latin typeface="微软雅黑" panose="020B0503020204020204" charset="-122"/>
                <a:ea typeface="微软雅黑" panose="020B0503020204020204" charset="-122"/>
                <a:cs typeface="微软雅黑" panose="020B0503020204020204" charset="-122"/>
              </a:rPr>
              <a:t>专政职能</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②人民民主专政就是民主和专政的对立</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③参与民主管理是每个公民应尽的职责</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④坚持人民民主专政是社会主义现代化建设的政治保证</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A．①②	</a:t>
            </a:r>
            <a:r>
              <a:rPr lang="zh-CN" altLang="en-US" sz="2800">
                <a:solidFill>
                  <a:schemeClr val="tx1"/>
                </a:solidFill>
                <a:latin typeface="微软雅黑" panose="020B0503020204020204" charset="-122"/>
                <a:ea typeface="微软雅黑" panose="020B0503020204020204" charset="-122"/>
                <a:cs typeface="微软雅黑" panose="020B0503020204020204" charset="-122"/>
              </a:rPr>
              <a:t>B．①④</a:t>
            </a:r>
            <a:r>
              <a:rPr lang="zh-CN" altLang="en-US" sz="2800">
                <a:latin typeface="微软雅黑" panose="020B0503020204020204" charset="-122"/>
                <a:ea typeface="微软雅黑" panose="020B0503020204020204" charset="-122"/>
                <a:cs typeface="微软雅黑" panose="020B0503020204020204" charset="-122"/>
              </a:rPr>
              <a:t>	C．①③	D．③④</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0243820" y="4705985"/>
            <a:ext cx="1875790" cy="1322070"/>
          </a:xfrm>
          <a:prstGeom prst="rect">
            <a:avLst/>
          </a:prstGeom>
          <a:noFill/>
        </p:spPr>
        <p:txBody>
          <a:bodyPr wrap="square" rtlCol="0">
            <a:spAutoFit/>
          </a:bodyPr>
          <a:p>
            <a:r>
              <a:rPr lang="en-US" altLang="zh-CN" sz="8000">
                <a:solidFill>
                  <a:srgbClr val="FF0000"/>
                </a:solidFill>
                <a:latin typeface="微软雅黑" panose="020B0503020204020204" charset="-122"/>
                <a:ea typeface="微软雅黑" panose="020B0503020204020204" charset="-122"/>
              </a:rPr>
              <a:t>B</a:t>
            </a:r>
            <a:endParaRPr lang="en-US" altLang="zh-CN" sz="8000">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3" name="文本框 2"/>
          <p:cNvSpPr txBox="1"/>
          <p:nvPr/>
        </p:nvSpPr>
        <p:spPr>
          <a:xfrm>
            <a:off x="287338" y="1712913"/>
            <a:ext cx="3138487" cy="521970"/>
          </a:xfrm>
          <a:prstGeom prst="rect">
            <a:avLst/>
          </a:prstGeom>
          <a:noFill/>
          <a:ln w="9525">
            <a:noFill/>
          </a:ln>
        </p:spPr>
        <p:txBody>
          <a:bodyPr wrap="square" anchor="t">
            <a:spAutoFit/>
          </a:bodyPr>
          <a:p>
            <a:r>
              <a:rPr lang="zh-CN" altLang="en-US" sz="2800" b="1">
                <a:latin typeface="黑体" panose="02010609060101010101" pitchFamily="2" charset="-122"/>
                <a:ea typeface="黑体" panose="02010609060101010101" pitchFamily="2" charset="-122"/>
              </a:rPr>
              <a:t>含义：</a:t>
            </a:r>
            <a:endParaRPr lang="zh-CN" altLang="en-US" sz="2800" b="1">
              <a:latin typeface="黑体" panose="02010609060101010101" pitchFamily="2" charset="-122"/>
              <a:ea typeface="黑体" panose="02010609060101010101" pitchFamily="2" charset="-122"/>
            </a:endParaRPr>
          </a:p>
        </p:txBody>
      </p:sp>
      <p:sp>
        <p:nvSpPr>
          <p:cNvPr id="15365" name="文本框 5"/>
          <p:cNvSpPr txBox="1"/>
          <p:nvPr/>
        </p:nvSpPr>
        <p:spPr>
          <a:xfrm>
            <a:off x="114300" y="4039235"/>
            <a:ext cx="3140075" cy="521970"/>
          </a:xfrm>
          <a:prstGeom prst="rect">
            <a:avLst/>
          </a:prstGeom>
          <a:noFill/>
          <a:ln w="9525">
            <a:noFill/>
          </a:ln>
        </p:spPr>
        <p:txBody>
          <a:bodyPr wrap="square" anchor="t">
            <a:spAutoFit/>
          </a:bodyPr>
          <a:p>
            <a:r>
              <a:rPr lang="zh-CN" altLang="en-US" sz="2800" b="1">
                <a:latin typeface="黑体" panose="02010609060101010101" pitchFamily="2" charset="-122"/>
                <a:ea typeface="黑体" panose="02010609060101010101" pitchFamily="2" charset="-122"/>
                <a:sym typeface="宋体" panose="02010600030101010101" pitchFamily="2" charset="-122"/>
              </a:rPr>
              <a:t>内容：</a:t>
            </a:r>
            <a:endParaRPr lang="zh-CN" altLang="en-US" sz="2800" b="1">
              <a:latin typeface="黑体" panose="02010609060101010101" pitchFamily="2" charset="-122"/>
              <a:ea typeface="黑体" panose="02010609060101010101" pitchFamily="2" charset="-122"/>
              <a:sym typeface="宋体" panose="02010600030101010101" pitchFamily="2" charset="-122"/>
            </a:endParaRPr>
          </a:p>
        </p:txBody>
      </p:sp>
      <p:sp>
        <p:nvSpPr>
          <p:cNvPr id="14342" name="文本框 6"/>
          <p:cNvSpPr txBox="1"/>
          <p:nvPr/>
        </p:nvSpPr>
        <p:spPr>
          <a:xfrm>
            <a:off x="1406525" y="2875915"/>
            <a:ext cx="5611813" cy="522288"/>
          </a:xfrm>
          <a:prstGeom prst="rect">
            <a:avLst/>
          </a:prstGeom>
          <a:noFill/>
          <a:ln w="9525">
            <a:noFill/>
          </a:ln>
        </p:spPr>
        <p:txBody>
          <a:bodyPr wrap="square" anchor="t">
            <a:spAutoFit/>
          </a:bodyPr>
          <a:p>
            <a:r>
              <a:rPr lang="zh-CN" altLang="en-US" sz="2800">
                <a:latin typeface="黑体" panose="02010609060101010101" pitchFamily="2" charset="-122"/>
                <a:ea typeface="黑体" panose="02010609060101010101" pitchFamily="2" charset="-122"/>
              </a:rPr>
              <a:t>①选举权和被选举权</a:t>
            </a:r>
            <a:endParaRPr lang="zh-CN" altLang="en-US" sz="2800">
              <a:latin typeface="黑体" panose="02010609060101010101" pitchFamily="2" charset="-122"/>
              <a:ea typeface="黑体" panose="02010609060101010101" pitchFamily="2" charset="-122"/>
              <a:sym typeface="宋体" panose="02010600030101010101" pitchFamily="2" charset="-122"/>
            </a:endParaRPr>
          </a:p>
        </p:txBody>
      </p:sp>
      <p:sp>
        <p:nvSpPr>
          <p:cNvPr id="14343" name="文本框 7"/>
          <p:cNvSpPr txBox="1"/>
          <p:nvPr/>
        </p:nvSpPr>
        <p:spPr>
          <a:xfrm>
            <a:off x="1482725" y="4040188"/>
            <a:ext cx="5611813" cy="520700"/>
          </a:xfrm>
          <a:prstGeom prst="rect">
            <a:avLst/>
          </a:prstGeom>
          <a:noFill/>
          <a:ln w="9525">
            <a:noFill/>
          </a:ln>
        </p:spPr>
        <p:txBody>
          <a:bodyPr wrap="square" anchor="t">
            <a:spAutoFit/>
          </a:bodyPr>
          <a:p>
            <a:r>
              <a:rPr lang="zh-CN" altLang="en-US" sz="2800">
                <a:latin typeface="黑体" panose="02010609060101010101" pitchFamily="2" charset="-122"/>
                <a:ea typeface="黑体" panose="02010609060101010101" pitchFamily="2" charset="-122"/>
              </a:rPr>
              <a:t>②政治自由</a:t>
            </a:r>
            <a:endParaRPr lang="zh-CN" altLang="en-US" sz="2800">
              <a:latin typeface="黑体" panose="02010609060101010101" pitchFamily="2" charset="-122"/>
              <a:ea typeface="黑体" panose="02010609060101010101" pitchFamily="2" charset="-122"/>
              <a:sym typeface="宋体" panose="02010600030101010101" pitchFamily="2" charset="-122"/>
            </a:endParaRPr>
          </a:p>
        </p:txBody>
      </p:sp>
      <p:sp>
        <p:nvSpPr>
          <p:cNvPr id="14344" name="文本框 8"/>
          <p:cNvSpPr txBox="1"/>
          <p:nvPr/>
        </p:nvSpPr>
        <p:spPr>
          <a:xfrm>
            <a:off x="1482408" y="5213033"/>
            <a:ext cx="5611812" cy="522287"/>
          </a:xfrm>
          <a:prstGeom prst="rect">
            <a:avLst/>
          </a:prstGeom>
          <a:noFill/>
          <a:ln w="9525">
            <a:noFill/>
          </a:ln>
        </p:spPr>
        <p:txBody>
          <a:bodyPr wrap="square" anchor="t">
            <a:spAutoFit/>
          </a:bodyPr>
          <a:p>
            <a:r>
              <a:rPr lang="en-US" altLang="zh-CN" sz="2800">
                <a:latin typeface="黑体" panose="02010609060101010101" pitchFamily="2" charset="-122"/>
                <a:ea typeface="黑体" panose="02010609060101010101" pitchFamily="2" charset="-122"/>
              </a:rPr>
              <a:t>③</a:t>
            </a:r>
            <a:r>
              <a:rPr lang="zh-CN" altLang="en-US" sz="2800">
                <a:latin typeface="黑体" panose="02010609060101010101" pitchFamily="2" charset="-122"/>
                <a:ea typeface="黑体" panose="02010609060101010101" pitchFamily="2" charset="-122"/>
              </a:rPr>
              <a:t>监督权</a:t>
            </a:r>
            <a:endParaRPr lang="zh-CN" altLang="en-US" sz="2800">
              <a:latin typeface="黑体" panose="02010609060101010101" pitchFamily="2" charset="-122"/>
              <a:ea typeface="黑体" panose="02010609060101010101" pitchFamily="2" charset="-122"/>
              <a:sym typeface="宋体" panose="02010600030101010101" pitchFamily="2" charset="-122"/>
            </a:endParaRPr>
          </a:p>
        </p:txBody>
      </p:sp>
      <p:sp>
        <p:nvSpPr>
          <p:cNvPr id="21" name="左大括号 20"/>
          <p:cNvSpPr/>
          <p:nvPr/>
        </p:nvSpPr>
        <p:spPr>
          <a:xfrm>
            <a:off x="1406525" y="2784475"/>
            <a:ext cx="76200" cy="3241675"/>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fontAlgn="base"/>
            <a:r>
              <a:rPr lang="en-US" altLang="zh-CN" strike="noStrike" noProof="1"/>
              <a:t>  </a:t>
            </a:r>
            <a:endParaRPr lang="en-US" altLang="zh-CN" strike="noStrike" noProof="1"/>
          </a:p>
        </p:txBody>
      </p:sp>
      <p:cxnSp>
        <p:nvCxnSpPr>
          <p:cNvPr id="7" name="直接连接符 6"/>
          <p:cNvCxnSpPr/>
          <p:nvPr/>
        </p:nvCxnSpPr>
        <p:spPr>
          <a:xfrm flipV="1">
            <a:off x="114300" y="982663"/>
            <a:ext cx="6403975" cy="11113"/>
          </a:xfrm>
          <a:prstGeom prst="line">
            <a:avLst/>
          </a:prstGeom>
          <a:ln>
            <a:solidFill>
              <a:schemeClr val="accent2">
                <a:lumMod val="7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62585" y="1117600"/>
            <a:ext cx="5974715" cy="521970"/>
          </a:xfrm>
          <a:prstGeom prst="rect">
            <a:avLst/>
          </a:prstGeom>
          <a:noFill/>
        </p:spPr>
        <p:txBody>
          <a:bodyPr wrap="square" rtlCol="0">
            <a:spAutoFit/>
          </a:bodyPr>
          <a:p>
            <a:r>
              <a:rPr lang="en-US" sz="2800">
                <a:solidFill>
                  <a:srgbClr val="FF0000"/>
                </a:solidFill>
                <a:latin typeface="微软雅黑" panose="020B0503020204020204" charset="-122"/>
                <a:ea typeface="微软雅黑" panose="020B0503020204020204" charset="-122"/>
                <a:cs typeface="微软雅黑" panose="020B0503020204020204" charset="-122"/>
              </a:rPr>
              <a:t>8. </a:t>
            </a:r>
            <a:r>
              <a:rPr lang="zh-CN" altLang="en-US" sz="2800">
                <a:solidFill>
                  <a:srgbClr val="FF0000"/>
                </a:solidFill>
                <a:latin typeface="微软雅黑" panose="020B0503020204020204" charset="-122"/>
                <a:ea typeface="微软雅黑" panose="020B0503020204020204" charset="-122"/>
                <a:cs typeface="微软雅黑" panose="020B0503020204020204" charset="-122"/>
              </a:rPr>
              <a:t>我国公民的政治权利和自由</a:t>
            </a:r>
            <a:endParaRPr lang="zh-CN" altLang="en-US" sz="280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96260" name="圆角矩形标注 96259"/>
          <p:cNvSpPr/>
          <p:nvPr/>
        </p:nvSpPr>
        <p:spPr>
          <a:xfrm>
            <a:off x="4980940" y="2679065"/>
            <a:ext cx="6899275" cy="916305"/>
          </a:xfrm>
          <a:prstGeom prst="wedgeRoundRectCallout">
            <a:avLst>
              <a:gd name="adj1" fmla="val -24120"/>
              <a:gd name="adj2" fmla="val 6611"/>
              <a:gd name="adj3" fmla="val 16667"/>
            </a:avLst>
          </a:prstGeom>
          <a:gradFill rotWithShape="0">
            <a:gsLst>
              <a:gs pos="0">
                <a:schemeClr val="accent1">
                  <a:alpha val="0"/>
                  <a:lumMod val="0"/>
                  <a:lumOff val="100000"/>
                </a:schemeClr>
              </a:gs>
              <a:gs pos="100000">
                <a:srgbClr val="FFFF00"/>
              </a:gs>
            </a:gsLst>
            <a:lin ang="5400000" scaled="1"/>
            <a:tileRect/>
          </a:gradFill>
          <a:ln w="38100" cap="flat" cmpd="sng">
            <a:solidFill>
              <a:srgbClr val="003366"/>
            </a:solidFill>
            <a:prstDash val="sysDot"/>
            <a:miter/>
            <a:headEnd type="none" w="med" len="med"/>
            <a:tailEnd type="none" w="med" len="med"/>
          </a:ln>
        </p:spPr>
        <p:txBody>
          <a:bodyPr anchor="t"/>
          <a:p>
            <a:pPr lvl="0">
              <a:spcBef>
                <a:spcPct val="0"/>
              </a:spcBef>
            </a:pPr>
            <a:r>
              <a:rPr lang="zh-CN" altLang="en-US" sz="2400" b="1" dirty="0">
                <a:solidFill>
                  <a:schemeClr val="tx1"/>
                </a:solidFill>
                <a:latin typeface="黑体" panose="02010609060101010101" pitchFamily="2" charset="-122"/>
                <a:ea typeface="黑体" panose="02010609060101010101" pitchFamily="2" charset="-122"/>
                <a:cs typeface="黑体" panose="02010609060101010101" pitchFamily="2" charset="-122"/>
              </a:rPr>
              <a:t>选举或被选举为“</a:t>
            </a:r>
            <a:r>
              <a:rPr lang="zh-CN" altLang="en-US" sz="2400" b="1" dirty="0">
                <a:solidFill>
                  <a:srgbClr val="E40B06"/>
                </a:solidFill>
                <a:latin typeface="黑体" panose="02010609060101010101" pitchFamily="2" charset="-122"/>
                <a:ea typeface="黑体" panose="02010609060101010101" pitchFamily="2" charset="-122"/>
                <a:cs typeface="黑体" panose="02010609060101010101" pitchFamily="2" charset="-122"/>
              </a:rPr>
              <a:t>国家权力机关代表即人大代表</a:t>
            </a:r>
            <a:r>
              <a:rPr lang="zh-CN" altLang="en-US" sz="2400" b="1" dirty="0">
                <a:solidFill>
                  <a:schemeClr val="tx1"/>
                </a:solidFill>
                <a:latin typeface="黑体" panose="02010609060101010101" pitchFamily="2" charset="-122"/>
                <a:ea typeface="黑体" panose="02010609060101010101" pitchFamily="2" charset="-122"/>
                <a:cs typeface="黑体" panose="02010609060101010101" pitchFamily="2" charset="-122"/>
              </a:rPr>
              <a:t>”的权利 </a:t>
            </a:r>
            <a:endParaRPr lang="zh-CN" altLang="en-US" sz="2400" b="1" dirty="0">
              <a:solidFill>
                <a:schemeClr val="tx1"/>
              </a:solidFill>
              <a:latin typeface="黑体" panose="02010609060101010101" pitchFamily="2" charset="-122"/>
              <a:ea typeface="黑体" panose="02010609060101010101" pitchFamily="2" charset="-122"/>
              <a:cs typeface="黑体" panose="02010609060101010101" pitchFamily="2" charset="-122"/>
            </a:endParaRPr>
          </a:p>
        </p:txBody>
      </p:sp>
      <p:sp>
        <p:nvSpPr>
          <p:cNvPr id="3" name="线形标注 2 2"/>
          <p:cNvSpPr/>
          <p:nvPr/>
        </p:nvSpPr>
        <p:spPr>
          <a:xfrm>
            <a:off x="5616575" y="1495425"/>
            <a:ext cx="4831080" cy="957580"/>
          </a:xfrm>
          <a:prstGeom prst="borderCallout2">
            <a:avLst/>
          </a:prstGeom>
          <a:noFill/>
          <a:ln w="28575" cmpd="sng">
            <a:solidFill>
              <a:srgbClr val="7030A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文本框 33"/>
          <p:cNvSpPr txBox="1"/>
          <p:nvPr/>
        </p:nvSpPr>
        <p:spPr>
          <a:xfrm>
            <a:off x="5806758" y="1438275"/>
            <a:ext cx="4450080" cy="1014730"/>
          </a:xfrm>
          <a:prstGeom prst="rect">
            <a:avLst/>
          </a:prstGeom>
          <a:noFill/>
          <a:ln w="9525">
            <a:noFill/>
          </a:ln>
        </p:spPr>
        <p:txBody>
          <a:bodyPr wrap="square" anchor="t">
            <a:spAutoFit/>
          </a:bodyPr>
          <a:p>
            <a:pPr>
              <a:spcBef>
                <a:spcPct val="50000"/>
              </a:spcBef>
            </a:pPr>
            <a:r>
              <a:rPr lang="zh-CN" altLang="en-US" sz="2400" dirty="0">
                <a:latin typeface="黑体" panose="02010609060101010101" pitchFamily="2" charset="-122"/>
                <a:ea typeface="黑体" panose="02010609060101010101" pitchFamily="2" charset="-122"/>
              </a:rPr>
              <a:t>是公民的</a:t>
            </a:r>
            <a:r>
              <a:rPr lang="zh-CN" altLang="en-US" sz="2400" dirty="0">
                <a:solidFill>
                  <a:srgbClr val="FF0000"/>
                </a:solidFill>
                <a:latin typeface="黑体" panose="02010609060101010101" pitchFamily="2" charset="-122"/>
                <a:ea typeface="黑体" panose="02010609060101010101" pitchFamily="2" charset="-122"/>
              </a:rPr>
              <a:t>基本</a:t>
            </a:r>
            <a:r>
              <a:rPr lang="zh-CN" altLang="en-US" sz="2400" dirty="0">
                <a:latin typeface="黑体" panose="02010609060101010101" pitchFamily="2" charset="-122"/>
                <a:ea typeface="黑体" panose="02010609060101010101" pitchFamily="2" charset="-122"/>
              </a:rPr>
              <a:t>民主权利，是公民</a:t>
            </a:r>
            <a:endParaRPr lang="zh-CN" altLang="en-US" sz="2400" dirty="0">
              <a:latin typeface="黑体" panose="02010609060101010101" pitchFamily="2" charset="-122"/>
              <a:ea typeface="黑体" panose="02010609060101010101" pitchFamily="2" charset="-122"/>
            </a:endParaRPr>
          </a:p>
          <a:p>
            <a:pPr>
              <a:spcBef>
                <a:spcPct val="50000"/>
              </a:spcBef>
            </a:pPr>
            <a:r>
              <a:rPr lang="zh-CN" altLang="en-US" sz="2400" dirty="0">
                <a:latin typeface="黑体" panose="02010609060101010101" pitchFamily="2" charset="-122"/>
                <a:ea typeface="黑体" panose="02010609060101010101" pitchFamily="2" charset="-122"/>
              </a:rPr>
              <a:t>参与国家管理的</a:t>
            </a:r>
            <a:r>
              <a:rPr lang="zh-CN" altLang="en-US" sz="2400" dirty="0">
                <a:solidFill>
                  <a:srgbClr val="FF0000"/>
                </a:solidFill>
                <a:latin typeface="黑体" panose="02010609060101010101" pitchFamily="2" charset="-122"/>
                <a:ea typeface="黑体" panose="02010609060101010101" pitchFamily="2" charset="-122"/>
              </a:rPr>
              <a:t>基础和标志</a:t>
            </a:r>
            <a:r>
              <a:rPr lang="zh-CN" altLang="en-US" sz="2400" dirty="0">
                <a:latin typeface="黑体" panose="02010609060101010101" pitchFamily="2" charset="-122"/>
                <a:ea typeface="黑体" panose="02010609060101010101" pitchFamily="2" charset="-122"/>
              </a:rPr>
              <a:t>。</a:t>
            </a:r>
            <a:endParaRPr lang="zh-CN" altLang="en-US" sz="2400" dirty="0">
              <a:latin typeface="黑体" panose="02010609060101010101" pitchFamily="2" charset="-122"/>
              <a:ea typeface="黑体" panose="02010609060101010101" pitchFamily="2" charset="-122"/>
            </a:endParaRPr>
          </a:p>
        </p:txBody>
      </p:sp>
      <p:sp>
        <p:nvSpPr>
          <p:cNvPr id="18436" name="原创设计师：http://chn.docer.com/works?userid=251545333         _2"/>
          <p:cNvSpPr/>
          <p:nvPr/>
        </p:nvSpPr>
        <p:spPr>
          <a:xfrm>
            <a:off x="5892800" y="500380"/>
            <a:ext cx="6082665" cy="737235"/>
          </a:xfrm>
          <a:prstGeom prst="rect">
            <a:avLst/>
          </a:prstGeom>
          <a:noFill/>
          <a:ln w="9525">
            <a:noFill/>
          </a:ln>
        </p:spPr>
        <p:txBody>
          <a:bodyPr wrap="square" anchor="t">
            <a:spAutoFit/>
          </a:bodyPr>
          <a:p>
            <a:pPr>
              <a:lnSpc>
                <a:spcPct val="150000"/>
              </a:lnSpc>
            </a:pPr>
            <a:r>
              <a:rPr lang="zh-CN" altLang="en-US" sz="2800" b="1" dirty="0">
                <a:solidFill>
                  <a:srgbClr val="009900"/>
                </a:solidFill>
                <a:latin typeface="微软雅黑" panose="020B0503020204020204" charset="-122"/>
                <a:ea typeface="微软雅黑" panose="020B0503020204020204" charset="-122"/>
                <a:sym typeface="宋体" panose="02010600030101010101" pitchFamily="2" charset="-122"/>
              </a:rPr>
              <a:t>在我国享有选举权和被选举权的条件</a:t>
            </a:r>
            <a:endParaRPr lang="zh-CN" altLang="en-US" sz="2800" b="1" dirty="0">
              <a:solidFill>
                <a:srgbClr val="009900"/>
              </a:solidFill>
              <a:latin typeface="微软雅黑" panose="020B0503020204020204" charset="-122"/>
              <a:ea typeface="微软雅黑" panose="020B0503020204020204" charset="-122"/>
              <a:sym typeface="宋体" panose="02010600030101010101" pitchFamily="2" charset="-122"/>
            </a:endParaRPr>
          </a:p>
        </p:txBody>
      </p:sp>
      <p:sp>
        <p:nvSpPr>
          <p:cNvPr id="5" name="Rectangle 3"/>
          <p:cNvSpPr txBox="1">
            <a:spLocks noRot="1" noChangeArrowheads="1"/>
          </p:cNvSpPr>
          <p:nvPr/>
        </p:nvSpPr>
        <p:spPr bwMode="auto">
          <a:xfrm>
            <a:off x="3425518" y="3877453"/>
            <a:ext cx="9001000" cy="684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panose="05000000000000000000" pitchFamily="2" charset="2"/>
              <a:buChar char="Ø"/>
              <a:defRPr sz="28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95000"/>
              <a:buFont typeface="Wingdings 2" panose="05020102010507070707"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panose="05000000000000000000" pitchFamily="2" charset="2"/>
              <a:buChar char="Ø"/>
              <a:defRPr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mn-lt"/>
                <a:ea typeface="+mn-ea"/>
              </a:defRPr>
            </a:lvl5pPr>
            <a:lvl6pPr marL="2514600" indent="-228600" algn="l" rtl="0" fontAlgn="base">
              <a:spcBef>
                <a:spcPct val="20000"/>
              </a:spcBef>
              <a:spcAft>
                <a:spcPct val="0"/>
              </a:spcAft>
              <a:buClr>
                <a:schemeClr val="hlink"/>
              </a:buClr>
              <a:buFont typeface="Wingdings 2" panose="05020102010507070707" pitchFamily="18" charset="2"/>
              <a:buChar char="¡"/>
              <a:defRPr sz="2000">
                <a:solidFill>
                  <a:schemeClr val="tx1"/>
                </a:solidFill>
                <a:latin typeface="+mn-lt"/>
                <a:ea typeface="+mn-ea"/>
              </a:defRPr>
            </a:lvl6pPr>
            <a:lvl7pPr marL="2971800" indent="-228600" algn="l" rtl="0" fontAlgn="base">
              <a:spcBef>
                <a:spcPct val="20000"/>
              </a:spcBef>
              <a:spcAft>
                <a:spcPct val="0"/>
              </a:spcAft>
              <a:buClr>
                <a:schemeClr val="hlink"/>
              </a:buClr>
              <a:buFont typeface="Wingdings 2" panose="05020102010507070707" pitchFamily="18" charset="2"/>
              <a:buChar char="¡"/>
              <a:defRPr sz="2000">
                <a:solidFill>
                  <a:schemeClr val="tx1"/>
                </a:solidFill>
                <a:latin typeface="+mn-lt"/>
                <a:ea typeface="+mn-ea"/>
              </a:defRPr>
            </a:lvl7pPr>
            <a:lvl8pPr marL="3429000" indent="-228600" algn="l" rtl="0" fontAlgn="base">
              <a:spcBef>
                <a:spcPct val="20000"/>
              </a:spcBef>
              <a:spcAft>
                <a:spcPct val="0"/>
              </a:spcAft>
              <a:buClr>
                <a:schemeClr val="hlink"/>
              </a:buClr>
              <a:buFont typeface="Wingdings 2" panose="05020102010507070707" pitchFamily="18" charset="2"/>
              <a:buChar char="¡"/>
              <a:defRPr sz="2000">
                <a:solidFill>
                  <a:schemeClr val="tx1"/>
                </a:solidFill>
                <a:latin typeface="+mn-lt"/>
                <a:ea typeface="+mn-ea"/>
              </a:defRPr>
            </a:lvl8pPr>
            <a:lvl9pPr marL="3886200" indent="-228600" algn="l" rtl="0" fontAlgn="base">
              <a:spcBef>
                <a:spcPct val="20000"/>
              </a:spcBef>
              <a:spcAft>
                <a:spcPct val="0"/>
              </a:spcAft>
              <a:buClr>
                <a:schemeClr val="hlink"/>
              </a:buClr>
              <a:buFont typeface="Wingdings 2" panose="05020102010507070707" pitchFamily="18" charset="2"/>
              <a:buChar char="¡"/>
              <a:defRPr sz="2000">
                <a:solidFill>
                  <a:schemeClr val="tx1"/>
                </a:solidFill>
                <a:latin typeface="+mn-lt"/>
                <a:ea typeface="+mn-ea"/>
              </a:defRPr>
            </a:lvl9pPr>
          </a:lstStyle>
          <a:p>
            <a:pPr marL="0" indent="0" eaLnBrk="1" hangingPunct="1">
              <a:lnSpc>
                <a:spcPct val="120000"/>
              </a:lnSpc>
              <a:buFont typeface="Wingdings" panose="05000000000000000000" pitchFamily="2" charset="2"/>
              <a:buNone/>
            </a:pPr>
            <a:r>
              <a:rPr kumimoji="1" lang="zh-CN" altLang="en-US" b="1" kern="0" dirty="0" smtClean="0">
                <a:solidFill>
                  <a:srgbClr val="FF0000"/>
                </a:solidFill>
                <a:latin typeface="微软雅黑" panose="020B0503020204020204" charset="-122"/>
                <a:ea typeface="微软雅黑" panose="020B0503020204020204" charset="-122"/>
              </a:rPr>
              <a:t>言论、出版、集会、结社、游行、示威</a:t>
            </a:r>
            <a:r>
              <a:rPr kumimoji="1" lang="zh-CN" altLang="en-US" b="1" kern="0" dirty="0" smtClean="0">
                <a:latin typeface="微软雅黑" panose="020B0503020204020204" charset="-122"/>
                <a:ea typeface="微软雅黑" panose="020B0503020204020204" charset="-122"/>
              </a:rPr>
              <a:t>的自由。</a:t>
            </a:r>
            <a:endParaRPr kumimoji="1" lang="zh-CN" altLang="en-US" b="1" kern="0" dirty="0" smtClean="0">
              <a:latin typeface="微软雅黑" panose="020B0503020204020204" charset="-122"/>
              <a:ea typeface="微软雅黑" panose="020B0503020204020204" charset="-122"/>
            </a:endParaRPr>
          </a:p>
        </p:txBody>
      </p:sp>
      <p:sp>
        <p:nvSpPr>
          <p:cNvPr id="6" name="文本框 5"/>
          <p:cNvSpPr txBox="1"/>
          <p:nvPr/>
        </p:nvSpPr>
        <p:spPr>
          <a:xfrm>
            <a:off x="7867650" y="4748530"/>
            <a:ext cx="3234690" cy="1076325"/>
          </a:xfrm>
          <a:prstGeom prst="rect">
            <a:avLst/>
          </a:prstGeom>
          <a:noFill/>
        </p:spPr>
        <p:txBody>
          <a:bodyPr wrap="square" rtlCol="0">
            <a:spAutoFit/>
          </a:bodyPr>
          <a:p>
            <a:pPr indent="0" algn="just" latinLnBrk="0">
              <a:lnSpc>
                <a:spcPts val="3840"/>
              </a:lnSpc>
              <a:spcBef>
                <a:spcPts val="600"/>
              </a:spcBef>
              <a:spcAft>
                <a:spcPts val="600"/>
              </a:spcAft>
              <a:buNone/>
            </a:pPr>
            <a:r>
              <a:rPr lang="zh-CN" altLang="en-US" b="1">
                <a:solidFill>
                  <a:schemeClr val="tx2"/>
                </a:solidFill>
                <a:latin typeface="微软雅黑" panose="020B0503020204020204" charset="-122"/>
                <a:ea typeface="微软雅黑" panose="020B0503020204020204" charset="-122"/>
                <a:sym typeface="+mn-ea"/>
              </a:rPr>
              <a:t>公民的政治自由只能在法律的范围内享有和行使。</a:t>
            </a:r>
            <a:endParaRPr lang="zh-CN" altLang="en-US" b="1">
              <a:solidFill>
                <a:schemeClr val="tx2"/>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6260"/>
                                        </p:tgtEl>
                                        <p:attrNameLst>
                                          <p:attrName>style.visibility</p:attrName>
                                        </p:attrNameLst>
                                      </p:cBhvr>
                                      <p:to>
                                        <p:strVal val="visible"/>
                                      </p:to>
                                    </p:set>
                                    <p:anim calcmode="lin" valueType="num">
                                      <p:cBhvr additive="base">
                                        <p:cTn id="7" dur="500" fill="hold"/>
                                        <p:tgtEl>
                                          <p:spTgt spid="96260"/>
                                        </p:tgtEl>
                                        <p:attrNameLst>
                                          <p:attrName>ppt_x</p:attrName>
                                        </p:attrNameLst>
                                      </p:cBhvr>
                                      <p:tavLst>
                                        <p:tav tm="0">
                                          <p:val>
                                            <p:strVal val="#ppt_x"/>
                                          </p:val>
                                        </p:tav>
                                        <p:tav tm="100000">
                                          <p:val>
                                            <p:strVal val="#ppt_x"/>
                                          </p:val>
                                        </p:tav>
                                      </p:tavLst>
                                    </p:anim>
                                    <p:anim calcmode="lin" valueType="num">
                                      <p:cBhvr additive="base">
                                        <p:cTn id="8" dur="500" fill="hold"/>
                                        <p:tgtEl>
                                          <p:spTgt spid="9626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8436"/>
                                        </p:tgtEl>
                                        <p:attrNameLst>
                                          <p:attrName>style.visibility</p:attrName>
                                        </p:attrNameLst>
                                      </p:cBhvr>
                                      <p:to>
                                        <p:strVal val="visible"/>
                                      </p:to>
                                    </p:set>
                                    <p:anim calcmode="lin" valueType="num">
                                      <p:cBhvr additive="base">
                                        <p:cTn id="23" dur="500" fill="hold"/>
                                        <p:tgtEl>
                                          <p:spTgt spid="18436"/>
                                        </p:tgtEl>
                                        <p:attrNameLst>
                                          <p:attrName>ppt_x</p:attrName>
                                        </p:attrNameLst>
                                      </p:cBhvr>
                                      <p:tavLst>
                                        <p:tav tm="0">
                                          <p:val>
                                            <p:strVal val="#ppt_x"/>
                                          </p:val>
                                        </p:tav>
                                        <p:tav tm="100000">
                                          <p:val>
                                            <p:strVal val="#ppt_x"/>
                                          </p:val>
                                        </p:tav>
                                      </p:tavLst>
                                    </p:anim>
                                    <p:anim calcmode="lin" valueType="num">
                                      <p:cBhvr additive="base">
                                        <p:cTn id="24" dur="500" fill="hold"/>
                                        <p:tgtEl>
                                          <p:spTgt spid="1843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animBg="1"/>
      <p:bldP spid="3" grpId="0" animBg="1"/>
      <p:bldP spid="34" grpId="0"/>
      <p:bldP spid="18436" grpId="0"/>
      <p:bldP spid="5" grpId="0" bldLvl="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1"/>
          <p:cNvPicPr>
            <a:picLocks noChangeAspect="1"/>
          </p:cNvPicPr>
          <p:nvPr/>
        </p:nvPicPr>
        <p:blipFill>
          <a:blip r:embed="rId1"/>
          <a:stretch>
            <a:fillRect/>
          </a:stretch>
        </p:blipFill>
        <p:spPr>
          <a:xfrm>
            <a:off x="10844530" y="4968240"/>
            <a:ext cx="1347470" cy="1889760"/>
          </a:xfrm>
          <a:prstGeom prst="rect">
            <a:avLst/>
          </a:prstGeom>
        </p:spPr>
      </p:pic>
      <p:grpSp>
        <p:nvGrpSpPr>
          <p:cNvPr id="27653" name="Group 6"/>
          <p:cNvGrpSpPr/>
          <p:nvPr/>
        </p:nvGrpSpPr>
        <p:grpSpPr bwMode="auto">
          <a:xfrm>
            <a:off x="501651" y="1079500"/>
            <a:ext cx="10380133" cy="4563533"/>
            <a:chOff x="-62" y="986"/>
            <a:chExt cx="5320" cy="2109"/>
          </a:xfrm>
        </p:grpSpPr>
        <p:sp>
          <p:nvSpPr>
            <p:cNvPr id="27654" name="AutoShape 4" descr="羊皮纸"/>
            <p:cNvSpPr>
              <a:spLocks noChangeArrowheads="1"/>
            </p:cNvSpPr>
            <p:nvPr/>
          </p:nvSpPr>
          <p:spPr bwMode="auto">
            <a:xfrm>
              <a:off x="1680" y="1776"/>
              <a:ext cx="2256" cy="576"/>
            </a:xfrm>
            <a:prstGeom prst="roundRect">
              <a:avLst>
                <a:gd name="adj" fmla="val 16667"/>
              </a:avLst>
            </a:prstGeom>
            <a:solidFill>
              <a:schemeClr val="accent1"/>
            </a:solidFill>
            <a:ln w="9525">
              <a:solidFill>
                <a:schemeClr val="tx1"/>
              </a:solidFill>
              <a:round/>
            </a:ln>
          </p:spPr>
          <p:txBody>
            <a:bodyPr wrap="none" anchor="ctr"/>
            <a:lstStyle/>
            <a:p>
              <a:endParaRPr lang="zh-CN" altLang="zh-CN" sz="2400" b="0"/>
            </a:p>
          </p:txBody>
        </p:sp>
        <p:sp>
          <p:nvSpPr>
            <p:cNvPr id="27655" name="AutoShape 6" descr="羊皮纸"/>
            <p:cNvSpPr>
              <a:spLocks noChangeArrowheads="1"/>
            </p:cNvSpPr>
            <p:nvPr/>
          </p:nvSpPr>
          <p:spPr bwMode="auto">
            <a:xfrm>
              <a:off x="864" y="2400"/>
              <a:ext cx="1200" cy="672"/>
            </a:xfrm>
            <a:prstGeom prst="roundRect">
              <a:avLst>
                <a:gd name="adj" fmla="val 16667"/>
              </a:avLst>
            </a:prstGeom>
            <a:solidFill>
              <a:schemeClr val="accent1"/>
            </a:solidFill>
            <a:ln w="9525">
              <a:solidFill>
                <a:schemeClr val="tx1"/>
              </a:solidFill>
              <a:round/>
            </a:ln>
          </p:spPr>
          <p:txBody>
            <a:bodyPr wrap="none" anchor="ctr"/>
            <a:lstStyle/>
            <a:p>
              <a:endParaRPr lang="zh-CN" altLang="zh-CN" sz="2400" b="0"/>
            </a:p>
          </p:txBody>
        </p:sp>
        <p:sp>
          <p:nvSpPr>
            <p:cNvPr id="27656" name="AutoShape 7" descr="羊皮纸"/>
            <p:cNvSpPr>
              <a:spLocks noChangeArrowheads="1"/>
            </p:cNvSpPr>
            <p:nvPr/>
          </p:nvSpPr>
          <p:spPr bwMode="auto">
            <a:xfrm>
              <a:off x="3408" y="2375"/>
              <a:ext cx="941" cy="720"/>
            </a:xfrm>
            <a:prstGeom prst="roundRect">
              <a:avLst>
                <a:gd name="adj" fmla="val 16667"/>
              </a:avLst>
            </a:prstGeom>
            <a:solidFill>
              <a:schemeClr val="accent1"/>
            </a:solidFill>
            <a:ln w="9525">
              <a:solidFill>
                <a:schemeClr val="tx1"/>
              </a:solidFill>
              <a:round/>
            </a:ln>
          </p:spPr>
          <p:txBody>
            <a:bodyPr wrap="none" anchor="ctr"/>
            <a:lstStyle/>
            <a:p>
              <a:endParaRPr lang="zh-CN" altLang="zh-CN" sz="2400" b="0"/>
            </a:p>
          </p:txBody>
        </p:sp>
        <p:sp>
          <p:nvSpPr>
            <p:cNvPr id="27657" name="AutoShape 8" descr="蓝色砂纸"/>
            <p:cNvSpPr>
              <a:spLocks noChangeArrowheads="1"/>
            </p:cNvSpPr>
            <p:nvPr/>
          </p:nvSpPr>
          <p:spPr bwMode="auto">
            <a:xfrm>
              <a:off x="2064" y="2352"/>
              <a:ext cx="1344" cy="720"/>
            </a:xfrm>
            <a:prstGeom prst="octagon">
              <a:avLst>
                <a:gd name="adj" fmla="val 29287"/>
              </a:avLst>
            </a:prstGeom>
            <a:solidFill>
              <a:schemeClr val="accent1"/>
            </a:solidFill>
            <a:ln w="9525">
              <a:solidFill>
                <a:schemeClr val="tx1"/>
              </a:solidFill>
              <a:miter lim="800000"/>
            </a:ln>
          </p:spPr>
          <p:txBody>
            <a:bodyPr wrap="none" anchor="ctr"/>
            <a:lstStyle/>
            <a:p>
              <a:pPr algn="ctr"/>
              <a:endParaRPr kumimoji="1" lang="zh-CN" altLang="zh-CN" sz="3200" b="0">
                <a:solidFill>
                  <a:schemeClr val="hlink"/>
                </a:solidFill>
                <a:latin typeface="Times New Roman" panose="02020603050405020304" pitchFamily="18" charset="0"/>
              </a:endParaRPr>
            </a:p>
          </p:txBody>
        </p:sp>
        <p:sp>
          <p:nvSpPr>
            <p:cNvPr id="27658" name="Rectangle 9"/>
            <p:cNvSpPr>
              <a:spLocks noChangeArrowheads="1"/>
            </p:cNvSpPr>
            <p:nvPr/>
          </p:nvSpPr>
          <p:spPr bwMode="auto">
            <a:xfrm>
              <a:off x="2113" y="2495"/>
              <a:ext cx="1274" cy="421"/>
            </a:xfrm>
            <a:prstGeom prst="rect">
              <a:avLst/>
            </a:prstGeom>
            <a:solidFill>
              <a:schemeClr val="accent1"/>
            </a:solidFill>
            <a:ln w="9525">
              <a:noFill/>
              <a:miter lim="800000"/>
            </a:ln>
          </p:spPr>
          <p:txBody>
            <a:bodyPr>
              <a:spAutoFit/>
            </a:bodyPr>
            <a:lstStyle/>
            <a:p>
              <a:r>
                <a:rPr kumimoji="1" lang="zh-CN" altLang="en-US" sz="2665">
                  <a:solidFill>
                    <a:schemeClr val="bg1"/>
                  </a:solidFill>
                  <a:latin typeface="Times New Roman" panose="02020603050405020304" pitchFamily="18" charset="0"/>
                  <a:ea typeface="华文新魏" panose="02010800040101010101" pitchFamily="2" charset="-122"/>
                </a:rPr>
                <a:t>国家机关和</a:t>
              </a:r>
              <a:endParaRPr kumimoji="1" lang="zh-CN" altLang="en-US" sz="2665">
                <a:solidFill>
                  <a:schemeClr val="bg1"/>
                </a:solidFill>
                <a:latin typeface="Times New Roman" panose="02020603050405020304" pitchFamily="18" charset="0"/>
                <a:ea typeface="华文新魏" panose="02010800040101010101" pitchFamily="2" charset="-122"/>
              </a:endParaRPr>
            </a:p>
            <a:p>
              <a:r>
                <a:rPr kumimoji="1" lang="zh-CN" altLang="en-US" sz="2665">
                  <a:solidFill>
                    <a:schemeClr val="bg1"/>
                  </a:solidFill>
                  <a:latin typeface="Times New Roman" panose="02020603050405020304" pitchFamily="18" charset="0"/>
                  <a:ea typeface="华文新魏" panose="02010800040101010101" pitchFamily="2" charset="-122"/>
                </a:rPr>
                <a:t>国家工作人员</a:t>
              </a:r>
              <a:endParaRPr kumimoji="1" lang="zh-CN" altLang="en-US" sz="2665">
                <a:solidFill>
                  <a:schemeClr val="bg1"/>
                </a:solidFill>
                <a:latin typeface="Times New Roman" panose="02020603050405020304" pitchFamily="18" charset="0"/>
                <a:ea typeface="华文新魏" panose="02010800040101010101" pitchFamily="2" charset="-122"/>
              </a:endParaRPr>
            </a:p>
          </p:txBody>
        </p:sp>
        <p:sp>
          <p:nvSpPr>
            <p:cNvPr id="27659" name="Rectangle 10" descr="羊皮纸"/>
            <p:cNvSpPr>
              <a:spLocks noChangeArrowheads="1"/>
            </p:cNvSpPr>
            <p:nvPr/>
          </p:nvSpPr>
          <p:spPr bwMode="auto">
            <a:xfrm>
              <a:off x="959" y="2448"/>
              <a:ext cx="1106" cy="421"/>
            </a:xfrm>
            <a:prstGeom prst="rect">
              <a:avLst/>
            </a:prstGeom>
            <a:solidFill>
              <a:schemeClr val="accent1"/>
            </a:solidFill>
            <a:ln w="9525">
              <a:noFill/>
              <a:miter lim="800000"/>
            </a:ln>
          </p:spPr>
          <p:txBody>
            <a:bodyPr>
              <a:spAutoFit/>
            </a:bodyPr>
            <a:lstStyle/>
            <a:p>
              <a:r>
                <a:rPr kumimoji="1" lang="zh-CN" altLang="en-US" sz="2665">
                  <a:solidFill>
                    <a:schemeClr val="bg1"/>
                  </a:solidFill>
                  <a:latin typeface="Times New Roman" panose="02020603050405020304" pitchFamily="18" charset="0"/>
                  <a:ea typeface="华文新魏" panose="02010800040101010101" pitchFamily="2" charset="-122"/>
                </a:rPr>
                <a:t>没有切实履行职责</a:t>
              </a:r>
              <a:endParaRPr kumimoji="1" lang="zh-CN" altLang="en-US" sz="2665">
                <a:solidFill>
                  <a:schemeClr val="bg1"/>
                </a:solidFill>
                <a:latin typeface="Times New Roman" panose="02020603050405020304" pitchFamily="18" charset="0"/>
                <a:ea typeface="华文新魏" panose="02010800040101010101" pitchFamily="2" charset="-122"/>
              </a:endParaRPr>
            </a:p>
          </p:txBody>
        </p:sp>
        <p:sp>
          <p:nvSpPr>
            <p:cNvPr id="27660" name="Rectangle 11"/>
            <p:cNvSpPr>
              <a:spLocks noChangeArrowheads="1"/>
            </p:cNvSpPr>
            <p:nvPr/>
          </p:nvSpPr>
          <p:spPr bwMode="auto">
            <a:xfrm>
              <a:off x="3552" y="2528"/>
              <a:ext cx="650" cy="421"/>
            </a:xfrm>
            <a:prstGeom prst="rect">
              <a:avLst/>
            </a:prstGeom>
            <a:solidFill>
              <a:schemeClr val="accent1"/>
            </a:solidFill>
            <a:ln w="9525">
              <a:noFill/>
              <a:miter lim="800000"/>
            </a:ln>
          </p:spPr>
          <p:txBody>
            <a:bodyPr>
              <a:spAutoFit/>
            </a:bodyPr>
            <a:lstStyle/>
            <a:p>
              <a:r>
                <a:rPr kumimoji="1" lang="zh-CN" altLang="en-US" sz="2665">
                  <a:solidFill>
                    <a:schemeClr val="bg1"/>
                  </a:solidFill>
                  <a:latin typeface="Times New Roman" panose="02020603050405020304" pitchFamily="18" charset="0"/>
                  <a:ea typeface="华文新魏" panose="02010800040101010101" pitchFamily="2" charset="-122"/>
                </a:rPr>
                <a:t>违法、失职</a:t>
              </a:r>
              <a:endParaRPr kumimoji="1" lang="zh-CN" altLang="en-US" sz="2665">
                <a:solidFill>
                  <a:schemeClr val="bg1"/>
                </a:solidFill>
                <a:latin typeface="Times New Roman" panose="02020603050405020304" pitchFamily="18" charset="0"/>
                <a:ea typeface="华文新魏" panose="02010800040101010101" pitchFamily="2" charset="-122"/>
              </a:endParaRPr>
            </a:p>
          </p:txBody>
        </p:sp>
        <p:sp>
          <p:nvSpPr>
            <p:cNvPr id="27661" name="Rectangle 12"/>
            <p:cNvSpPr>
              <a:spLocks noChangeArrowheads="1"/>
            </p:cNvSpPr>
            <p:nvPr/>
          </p:nvSpPr>
          <p:spPr bwMode="auto">
            <a:xfrm>
              <a:off x="1680" y="1823"/>
              <a:ext cx="2256" cy="421"/>
            </a:xfrm>
            <a:prstGeom prst="rect">
              <a:avLst/>
            </a:prstGeom>
            <a:solidFill>
              <a:schemeClr val="accent1"/>
            </a:solidFill>
            <a:ln w="9525">
              <a:noFill/>
              <a:miter lim="800000"/>
            </a:ln>
          </p:spPr>
          <p:txBody>
            <a:bodyPr>
              <a:spAutoFit/>
            </a:bodyPr>
            <a:lstStyle/>
            <a:p>
              <a:r>
                <a:rPr kumimoji="1" lang="zh-CN" altLang="en-US" sz="2665">
                  <a:solidFill>
                    <a:schemeClr val="bg1"/>
                  </a:solidFill>
                  <a:latin typeface="Times New Roman" panose="02020603050405020304" pitchFamily="18" charset="0"/>
                  <a:ea typeface="华文新魏" panose="02010800040101010101" pitchFamily="2" charset="-122"/>
                </a:rPr>
                <a:t>公民对行政处分、诉讼判决不服、受不公正待遇</a:t>
              </a:r>
              <a:endParaRPr kumimoji="1" lang="zh-CN" altLang="en-US" sz="2665">
                <a:solidFill>
                  <a:schemeClr val="bg1"/>
                </a:solidFill>
                <a:latin typeface="Times New Roman" panose="02020603050405020304" pitchFamily="18" charset="0"/>
                <a:ea typeface="华文新魏" panose="02010800040101010101" pitchFamily="2" charset="-122"/>
              </a:endParaRPr>
            </a:p>
          </p:txBody>
        </p:sp>
        <p:sp>
          <p:nvSpPr>
            <p:cNvPr id="27662" name="AutoShape 13"/>
            <p:cNvSpPr>
              <a:spLocks noChangeArrowheads="1"/>
            </p:cNvSpPr>
            <p:nvPr/>
          </p:nvSpPr>
          <p:spPr bwMode="auto">
            <a:xfrm>
              <a:off x="4346" y="2624"/>
              <a:ext cx="336" cy="318"/>
            </a:xfrm>
            <a:prstGeom prst="rightArrow">
              <a:avLst>
                <a:gd name="adj1" fmla="val 50000"/>
                <a:gd name="adj2" fmla="val 26415"/>
              </a:avLst>
            </a:prstGeom>
            <a:solidFill>
              <a:schemeClr val="accent1"/>
            </a:solidFill>
            <a:ln w="9525">
              <a:solidFill>
                <a:schemeClr val="tx1"/>
              </a:solidFill>
              <a:miter lim="800000"/>
            </a:ln>
          </p:spPr>
          <p:txBody>
            <a:bodyPr wrap="none" anchor="ctr"/>
            <a:lstStyle/>
            <a:p>
              <a:endParaRPr lang="zh-CN" altLang="zh-CN" sz="2400" b="0"/>
            </a:p>
          </p:txBody>
        </p:sp>
        <p:sp>
          <p:nvSpPr>
            <p:cNvPr id="27663" name="AutoShape 14"/>
            <p:cNvSpPr>
              <a:spLocks noChangeArrowheads="1"/>
            </p:cNvSpPr>
            <p:nvPr/>
          </p:nvSpPr>
          <p:spPr bwMode="auto">
            <a:xfrm>
              <a:off x="480" y="2663"/>
              <a:ext cx="384" cy="277"/>
            </a:xfrm>
            <a:prstGeom prst="leftArrow">
              <a:avLst>
                <a:gd name="adj1" fmla="val 50000"/>
                <a:gd name="adj2" fmla="val 34657"/>
              </a:avLst>
            </a:prstGeom>
            <a:solidFill>
              <a:schemeClr val="accent1"/>
            </a:solidFill>
            <a:ln w="9525">
              <a:solidFill>
                <a:schemeClr val="tx1"/>
              </a:solidFill>
              <a:miter lim="800000"/>
            </a:ln>
          </p:spPr>
          <p:txBody>
            <a:bodyPr wrap="none" anchor="ctr"/>
            <a:lstStyle/>
            <a:p>
              <a:endParaRPr lang="zh-CN" altLang="zh-CN" sz="2400" b="0"/>
            </a:p>
          </p:txBody>
        </p:sp>
        <p:sp>
          <p:nvSpPr>
            <p:cNvPr id="27664" name="Oval 16"/>
            <p:cNvSpPr>
              <a:spLocks noChangeArrowheads="1"/>
            </p:cNvSpPr>
            <p:nvPr/>
          </p:nvSpPr>
          <p:spPr bwMode="auto">
            <a:xfrm>
              <a:off x="-62" y="2529"/>
              <a:ext cx="557" cy="484"/>
            </a:xfrm>
            <a:prstGeom prst="ellipse">
              <a:avLst/>
            </a:prstGeom>
            <a:solidFill>
              <a:schemeClr val="accent1"/>
            </a:solidFill>
            <a:ln w="9525">
              <a:solidFill>
                <a:schemeClr val="tx1"/>
              </a:solidFill>
              <a:round/>
            </a:ln>
          </p:spPr>
          <p:txBody>
            <a:bodyPr wrap="none" anchor="ctr"/>
            <a:lstStyle/>
            <a:p>
              <a:endParaRPr lang="zh-CN" altLang="zh-CN" sz="2400" b="0"/>
            </a:p>
          </p:txBody>
        </p:sp>
        <p:sp>
          <p:nvSpPr>
            <p:cNvPr id="27665" name="Rectangle 17"/>
            <p:cNvSpPr>
              <a:spLocks noChangeArrowheads="1"/>
            </p:cNvSpPr>
            <p:nvPr/>
          </p:nvSpPr>
          <p:spPr bwMode="auto">
            <a:xfrm>
              <a:off x="95" y="2592"/>
              <a:ext cx="269" cy="308"/>
            </a:xfrm>
            <a:prstGeom prst="rect">
              <a:avLst/>
            </a:prstGeom>
            <a:solidFill>
              <a:schemeClr val="accent1"/>
            </a:solidFill>
            <a:ln w="9525">
              <a:noFill/>
              <a:miter lim="800000"/>
            </a:ln>
          </p:spPr>
          <p:txBody>
            <a:bodyPr wrap="none">
              <a:spAutoFit/>
            </a:bodyPr>
            <a:lstStyle/>
            <a:p>
              <a:r>
                <a:rPr kumimoji="1" lang="en-US" altLang="zh-CN" sz="3735">
                  <a:solidFill>
                    <a:srgbClr val="FF0000"/>
                  </a:solidFill>
                  <a:latin typeface="Times New Roman" panose="02020603050405020304" pitchFamily="18" charset="0"/>
                  <a:ea typeface="隶书" panose="02010509060101010101" pitchFamily="49" charset="-122"/>
                </a:rPr>
                <a:t>A</a:t>
              </a:r>
              <a:endParaRPr kumimoji="1" lang="en-US" altLang="zh-CN" sz="3735">
                <a:solidFill>
                  <a:srgbClr val="FF0000"/>
                </a:solidFill>
                <a:latin typeface="Times New Roman" panose="02020603050405020304" pitchFamily="18" charset="0"/>
                <a:ea typeface="隶书" panose="02010509060101010101" pitchFamily="49" charset="-122"/>
              </a:endParaRPr>
            </a:p>
          </p:txBody>
        </p:sp>
        <p:sp>
          <p:nvSpPr>
            <p:cNvPr id="27666" name="Oval 19"/>
            <p:cNvSpPr>
              <a:spLocks noChangeArrowheads="1"/>
            </p:cNvSpPr>
            <p:nvPr/>
          </p:nvSpPr>
          <p:spPr bwMode="auto">
            <a:xfrm>
              <a:off x="4703" y="2553"/>
              <a:ext cx="555" cy="460"/>
            </a:xfrm>
            <a:prstGeom prst="ellipse">
              <a:avLst/>
            </a:prstGeom>
            <a:solidFill>
              <a:schemeClr val="accent1"/>
            </a:solidFill>
            <a:ln w="9525">
              <a:solidFill>
                <a:schemeClr val="tx1"/>
              </a:solidFill>
              <a:round/>
            </a:ln>
          </p:spPr>
          <p:txBody>
            <a:bodyPr wrap="none" anchor="ctr"/>
            <a:lstStyle/>
            <a:p>
              <a:endParaRPr lang="zh-CN" altLang="zh-CN" sz="2400" b="0"/>
            </a:p>
          </p:txBody>
        </p:sp>
        <p:sp>
          <p:nvSpPr>
            <p:cNvPr id="27667" name="Rectangle 20"/>
            <p:cNvSpPr>
              <a:spLocks noChangeArrowheads="1"/>
            </p:cNvSpPr>
            <p:nvPr/>
          </p:nvSpPr>
          <p:spPr bwMode="auto">
            <a:xfrm>
              <a:off x="4858" y="2612"/>
              <a:ext cx="245" cy="308"/>
            </a:xfrm>
            <a:prstGeom prst="rect">
              <a:avLst/>
            </a:prstGeom>
            <a:solidFill>
              <a:schemeClr val="accent1"/>
            </a:solidFill>
            <a:ln w="9525">
              <a:noFill/>
              <a:miter lim="800000"/>
            </a:ln>
          </p:spPr>
          <p:txBody>
            <a:bodyPr>
              <a:spAutoFit/>
            </a:bodyPr>
            <a:lstStyle/>
            <a:p>
              <a:r>
                <a:rPr kumimoji="1" lang="en-US" altLang="zh-CN" sz="3735">
                  <a:solidFill>
                    <a:srgbClr val="FF0000"/>
                  </a:solidFill>
                  <a:latin typeface="Times New Roman" panose="02020603050405020304" pitchFamily="18" charset="0"/>
                  <a:ea typeface="隶书" panose="02010509060101010101" pitchFamily="49" charset="-122"/>
                </a:rPr>
                <a:t>C</a:t>
              </a:r>
              <a:endParaRPr kumimoji="1" lang="en-US" altLang="zh-CN" sz="3735">
                <a:solidFill>
                  <a:srgbClr val="FF0000"/>
                </a:solidFill>
                <a:latin typeface="Times New Roman" panose="02020603050405020304" pitchFamily="18" charset="0"/>
                <a:ea typeface="隶书" panose="02010509060101010101" pitchFamily="49" charset="-122"/>
              </a:endParaRPr>
            </a:p>
          </p:txBody>
        </p:sp>
        <p:sp>
          <p:nvSpPr>
            <p:cNvPr id="27668" name="Oval 22"/>
            <p:cNvSpPr>
              <a:spLocks noChangeArrowheads="1"/>
            </p:cNvSpPr>
            <p:nvPr/>
          </p:nvSpPr>
          <p:spPr bwMode="auto">
            <a:xfrm>
              <a:off x="2431" y="986"/>
              <a:ext cx="634" cy="454"/>
            </a:xfrm>
            <a:prstGeom prst="ellipse">
              <a:avLst/>
            </a:prstGeom>
            <a:solidFill>
              <a:schemeClr val="accent1"/>
            </a:solidFill>
            <a:ln w="9525">
              <a:solidFill>
                <a:schemeClr val="tx1"/>
              </a:solidFill>
              <a:round/>
            </a:ln>
          </p:spPr>
          <p:txBody>
            <a:bodyPr wrap="none" anchor="ctr"/>
            <a:lstStyle/>
            <a:p>
              <a:endParaRPr lang="zh-CN" altLang="zh-CN" sz="2400" b="0"/>
            </a:p>
          </p:txBody>
        </p:sp>
        <p:sp>
          <p:nvSpPr>
            <p:cNvPr id="27669" name="Rectangle 23"/>
            <p:cNvSpPr>
              <a:spLocks noChangeArrowheads="1"/>
            </p:cNvSpPr>
            <p:nvPr/>
          </p:nvSpPr>
          <p:spPr bwMode="auto">
            <a:xfrm>
              <a:off x="2603" y="1030"/>
              <a:ext cx="256" cy="308"/>
            </a:xfrm>
            <a:prstGeom prst="rect">
              <a:avLst/>
            </a:prstGeom>
            <a:solidFill>
              <a:schemeClr val="accent1"/>
            </a:solidFill>
            <a:ln w="9525">
              <a:noFill/>
              <a:miter lim="800000"/>
            </a:ln>
          </p:spPr>
          <p:txBody>
            <a:bodyPr wrap="none">
              <a:spAutoFit/>
            </a:bodyPr>
            <a:lstStyle/>
            <a:p>
              <a:r>
                <a:rPr kumimoji="1" lang="en-US" altLang="zh-CN" sz="3735">
                  <a:solidFill>
                    <a:srgbClr val="FF0000"/>
                  </a:solidFill>
                  <a:latin typeface="Times New Roman" panose="02020603050405020304" pitchFamily="18" charset="0"/>
                  <a:ea typeface="隶书" panose="02010509060101010101" pitchFamily="49" charset="-122"/>
                </a:rPr>
                <a:t>B</a:t>
              </a:r>
              <a:endParaRPr kumimoji="1" lang="en-US" altLang="zh-CN" sz="3735">
                <a:solidFill>
                  <a:srgbClr val="FF0000"/>
                </a:solidFill>
                <a:latin typeface="Times New Roman" panose="02020603050405020304" pitchFamily="18" charset="0"/>
                <a:ea typeface="隶书" panose="02010509060101010101" pitchFamily="49" charset="-122"/>
              </a:endParaRPr>
            </a:p>
          </p:txBody>
        </p:sp>
        <p:sp>
          <p:nvSpPr>
            <p:cNvPr id="27670" name="AutoShape 13"/>
            <p:cNvSpPr>
              <a:spLocks noChangeArrowheads="1"/>
            </p:cNvSpPr>
            <p:nvPr/>
          </p:nvSpPr>
          <p:spPr bwMode="auto">
            <a:xfrm rot="-5400000">
              <a:off x="2592" y="1449"/>
              <a:ext cx="336" cy="318"/>
            </a:xfrm>
            <a:prstGeom prst="rightArrow">
              <a:avLst>
                <a:gd name="adj1" fmla="val 50000"/>
                <a:gd name="adj2" fmla="val 26415"/>
              </a:avLst>
            </a:prstGeom>
            <a:solidFill>
              <a:schemeClr val="accent1"/>
            </a:solidFill>
            <a:ln w="9525">
              <a:solidFill>
                <a:schemeClr val="tx1"/>
              </a:solidFill>
              <a:miter lim="800000"/>
            </a:ln>
          </p:spPr>
          <p:txBody>
            <a:bodyPr rot="10800000" wrap="none" anchor="ctr"/>
            <a:lstStyle/>
            <a:p>
              <a:endParaRPr lang="zh-CN" altLang="zh-CN" sz="2400" b="0"/>
            </a:p>
          </p:txBody>
        </p:sp>
      </p:grpSp>
      <p:sp>
        <p:nvSpPr>
          <p:cNvPr id="27671" name="Rectangle 24"/>
          <p:cNvSpPr>
            <a:spLocks noChangeArrowheads="1"/>
          </p:cNvSpPr>
          <p:nvPr/>
        </p:nvSpPr>
        <p:spPr bwMode="auto">
          <a:xfrm>
            <a:off x="1416051" y="5638800"/>
            <a:ext cx="9512300" cy="666115"/>
          </a:xfrm>
          <a:prstGeom prst="rect">
            <a:avLst/>
          </a:prstGeom>
          <a:noFill/>
          <a:ln w="9525">
            <a:noFill/>
            <a:miter lim="800000"/>
          </a:ln>
        </p:spPr>
        <p:txBody>
          <a:bodyPr>
            <a:spAutoFit/>
          </a:bodyPr>
          <a:lstStyle/>
          <a:p>
            <a:r>
              <a:rPr kumimoji="1" lang="en-US" altLang="zh-CN" sz="3735">
                <a:solidFill>
                  <a:srgbClr val="800080"/>
                </a:solidFill>
                <a:latin typeface="隶书" panose="02010509060101010101" pitchFamily="49" charset="-122"/>
                <a:ea typeface="隶书" panose="02010509060101010101" pitchFamily="49" charset="-122"/>
              </a:rPr>
              <a:t>A. </a:t>
            </a:r>
            <a:r>
              <a:rPr kumimoji="1" lang="zh-CN" altLang="en-US" sz="3735">
                <a:solidFill>
                  <a:srgbClr val="800080"/>
                </a:solidFill>
                <a:latin typeface="隶书" panose="02010509060101010101" pitchFamily="49" charset="-122"/>
                <a:ea typeface="隶书" panose="02010509060101010101" pitchFamily="49" charset="-122"/>
              </a:rPr>
              <a:t>批评、建议  </a:t>
            </a:r>
            <a:r>
              <a:rPr kumimoji="1" lang="en-US" altLang="zh-CN" sz="3735">
                <a:solidFill>
                  <a:srgbClr val="800080"/>
                </a:solidFill>
                <a:latin typeface="隶书" panose="02010509060101010101" pitchFamily="49" charset="-122"/>
                <a:ea typeface="隶书" panose="02010509060101010101" pitchFamily="49" charset="-122"/>
              </a:rPr>
              <a:t>B.</a:t>
            </a:r>
            <a:r>
              <a:rPr kumimoji="1" lang="zh-CN" altLang="en-US" sz="3735">
                <a:solidFill>
                  <a:srgbClr val="800080"/>
                </a:solidFill>
                <a:latin typeface="隶书" panose="02010509060101010101" pitchFamily="49" charset="-122"/>
                <a:ea typeface="隶书" panose="02010509060101010101" pitchFamily="49" charset="-122"/>
              </a:rPr>
              <a:t>申诉   </a:t>
            </a:r>
            <a:r>
              <a:rPr kumimoji="1" lang="en-US" altLang="zh-CN" sz="3735">
                <a:solidFill>
                  <a:srgbClr val="800080"/>
                </a:solidFill>
                <a:latin typeface="隶书" panose="02010509060101010101" pitchFamily="49" charset="-122"/>
                <a:ea typeface="隶书" panose="02010509060101010101" pitchFamily="49" charset="-122"/>
              </a:rPr>
              <a:t>C.</a:t>
            </a:r>
            <a:r>
              <a:rPr kumimoji="1" lang="zh-CN" altLang="en-US" sz="3735">
                <a:solidFill>
                  <a:srgbClr val="800080"/>
                </a:solidFill>
                <a:latin typeface="隶书" panose="02010509060101010101" pitchFamily="49" charset="-122"/>
                <a:ea typeface="隶书" panose="02010509060101010101" pitchFamily="49" charset="-122"/>
              </a:rPr>
              <a:t>控告、检举</a:t>
            </a:r>
            <a:endParaRPr kumimoji="1" lang="zh-CN" altLang="en-US" sz="3735">
              <a:solidFill>
                <a:srgbClr val="800080"/>
              </a:solidFill>
              <a:latin typeface="隶书" panose="02010509060101010101" pitchFamily="49" charset="-122"/>
              <a:ea typeface="隶书" panose="02010509060101010101" pitchFamily="49" charset="-122"/>
            </a:endParaRPr>
          </a:p>
        </p:txBody>
      </p:sp>
      <p:sp>
        <p:nvSpPr>
          <p:cNvPr id="2" name="矩形 1"/>
          <p:cNvSpPr/>
          <p:nvPr/>
        </p:nvSpPr>
        <p:spPr>
          <a:xfrm>
            <a:off x="278130" y="652145"/>
            <a:ext cx="4112260" cy="768350"/>
          </a:xfrm>
          <a:prstGeom prst="rect">
            <a:avLst/>
          </a:prstGeom>
          <a:noFill/>
          <a:ln>
            <a:noFill/>
          </a:ln>
        </p:spPr>
        <p:txBody>
          <a:bodyPr wrap="none" rtlCol="0" anchor="t">
            <a:spAutoFit/>
          </a:bodyPr>
          <a:p>
            <a:pPr algn="ctr"/>
            <a:r>
              <a:rPr lang="zh-CN" altLang="en-US" sz="4400" b="1">
                <a:solidFill>
                  <a:srgbClr val="FF0000"/>
                </a:solidFill>
                <a:effectLst>
                  <a:outerShdw blurRad="38100" dist="19050" dir="2700000" algn="tl" rotWithShape="0">
                    <a:schemeClr val="dk1">
                      <a:alpha val="40000"/>
                    </a:schemeClr>
                  </a:outerShdw>
                </a:effectLst>
              </a:rPr>
              <a:t>一图理解监督权</a:t>
            </a:r>
            <a:endParaRPr lang="zh-CN" altLang="en-US" sz="4400" b="1">
              <a:solidFill>
                <a:srgbClr val="FF0000"/>
              </a:solidFill>
              <a:effectLst>
                <a:outerShdw blurRad="38100" dist="19050" dir="2700000" algn="tl" rotWithShape="0">
                  <a:schemeClr val="dk1">
                    <a:alpha val="40000"/>
                  </a:schemeClr>
                </a:outerShdw>
              </a:effectLst>
            </a:endParaRPr>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3"/>
          <p:cNvSpPr>
            <a:spLocks noChangeArrowheads="1"/>
          </p:cNvSpPr>
          <p:nvPr/>
        </p:nvSpPr>
        <p:spPr bwMode="auto">
          <a:xfrm>
            <a:off x="913071" y="2337842"/>
            <a:ext cx="5580620" cy="4750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SzPct val="85000"/>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hlink"/>
              </a:buClr>
              <a:buSzPct val="95000"/>
              <a:buFont typeface="Wingdings 2" panose="05020102010507070707" pitchFamily="18" charset="2"/>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90000"/>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9pPr>
          </a:lstStyle>
          <a:p>
            <a:pPr eaLnBrk="1" fontAlgn="base" hangingPunct="1">
              <a:lnSpc>
                <a:spcPct val="200000"/>
              </a:lnSpc>
              <a:spcAft>
                <a:spcPct val="0"/>
              </a:spcAft>
              <a:buClr>
                <a:srgbClr val="0066CC"/>
              </a:buClr>
              <a:buFont typeface="Wingdings" panose="05000000000000000000" pitchFamily="2" charset="2"/>
              <a:buNone/>
            </a:pPr>
            <a:r>
              <a:rPr lang="en-US" altLang="zh-CN" b="1" dirty="0" smtClean="0">
                <a:solidFill>
                  <a:srgbClr val="000000"/>
                </a:solidFill>
                <a:latin typeface="黑体" panose="02010609060101010101" pitchFamily="2" charset="-122"/>
                <a:ea typeface="黑体" panose="02010609060101010101" pitchFamily="2" charset="-122"/>
              </a:rPr>
              <a:t>1.</a:t>
            </a:r>
            <a:r>
              <a:rPr lang="zh-CN" altLang="en-US" b="1" dirty="0" smtClean="0">
                <a:solidFill>
                  <a:srgbClr val="000000"/>
                </a:solidFill>
                <a:latin typeface="黑体" panose="02010609060101010101" pitchFamily="2" charset="-122"/>
                <a:ea typeface="黑体" panose="02010609060101010101" pitchFamily="2" charset="-122"/>
              </a:rPr>
              <a:t>维护国家统一和民族团结</a:t>
            </a:r>
            <a:endParaRPr lang="zh-CN" altLang="en-US" b="1" dirty="0" smtClean="0">
              <a:solidFill>
                <a:srgbClr val="000000"/>
              </a:solidFill>
              <a:latin typeface="黑体" panose="02010609060101010101" pitchFamily="2" charset="-122"/>
              <a:ea typeface="黑体" panose="02010609060101010101" pitchFamily="2" charset="-122"/>
            </a:endParaRPr>
          </a:p>
          <a:p>
            <a:pPr eaLnBrk="1" fontAlgn="base" hangingPunct="1">
              <a:lnSpc>
                <a:spcPct val="200000"/>
              </a:lnSpc>
              <a:spcAft>
                <a:spcPct val="0"/>
              </a:spcAft>
              <a:buClr>
                <a:srgbClr val="0066CC"/>
              </a:buClr>
              <a:buFont typeface="Wingdings" panose="05000000000000000000" pitchFamily="2" charset="2"/>
              <a:buNone/>
            </a:pPr>
            <a:r>
              <a:rPr lang="en-US" altLang="zh-CN" b="1" dirty="0" smtClean="0">
                <a:solidFill>
                  <a:srgbClr val="000000"/>
                </a:solidFill>
                <a:latin typeface="黑体" panose="02010609060101010101" pitchFamily="2" charset="-122"/>
                <a:ea typeface="黑体" panose="02010609060101010101" pitchFamily="2" charset="-122"/>
              </a:rPr>
              <a:t>2.</a:t>
            </a:r>
            <a:r>
              <a:rPr lang="zh-CN" altLang="en-US" b="1" dirty="0" smtClean="0">
                <a:solidFill>
                  <a:srgbClr val="000000"/>
                </a:solidFill>
                <a:latin typeface="黑体" panose="02010609060101010101" pitchFamily="2" charset="-122"/>
                <a:ea typeface="黑体" panose="02010609060101010101" pitchFamily="2" charset="-122"/>
              </a:rPr>
              <a:t>遵守宪法和法律</a:t>
            </a:r>
            <a:endParaRPr lang="zh-CN" altLang="en-US" b="1" dirty="0" smtClean="0">
              <a:solidFill>
                <a:srgbClr val="000000"/>
              </a:solidFill>
              <a:latin typeface="黑体" panose="02010609060101010101" pitchFamily="2" charset="-122"/>
              <a:ea typeface="黑体" panose="02010609060101010101" pitchFamily="2" charset="-122"/>
            </a:endParaRPr>
          </a:p>
          <a:p>
            <a:pPr eaLnBrk="1" fontAlgn="base" hangingPunct="1">
              <a:lnSpc>
                <a:spcPct val="200000"/>
              </a:lnSpc>
              <a:spcAft>
                <a:spcPct val="0"/>
              </a:spcAft>
              <a:buClr>
                <a:srgbClr val="0066CC"/>
              </a:buClr>
              <a:buFont typeface="Wingdings" panose="05000000000000000000" pitchFamily="2" charset="2"/>
              <a:buNone/>
            </a:pPr>
            <a:r>
              <a:rPr lang="en-US" altLang="zh-CN" b="1" dirty="0" smtClean="0">
                <a:solidFill>
                  <a:srgbClr val="000000"/>
                </a:solidFill>
                <a:latin typeface="黑体" panose="02010609060101010101" pitchFamily="2" charset="-122"/>
                <a:ea typeface="黑体" panose="02010609060101010101" pitchFamily="2" charset="-122"/>
              </a:rPr>
              <a:t>3.</a:t>
            </a:r>
            <a:r>
              <a:rPr lang="zh-CN" altLang="en-US" b="1" dirty="0" smtClean="0">
                <a:solidFill>
                  <a:srgbClr val="000000"/>
                </a:solidFill>
                <a:latin typeface="黑体" panose="02010609060101010101" pitchFamily="2" charset="-122"/>
                <a:ea typeface="黑体" panose="02010609060101010101" pitchFamily="2" charset="-122"/>
              </a:rPr>
              <a:t>维护国家安全、荣誉和利益</a:t>
            </a:r>
            <a:endParaRPr lang="zh-CN" altLang="en-US" b="1" dirty="0" smtClean="0">
              <a:solidFill>
                <a:srgbClr val="000000"/>
              </a:solidFill>
              <a:latin typeface="黑体" panose="02010609060101010101" pitchFamily="2" charset="-122"/>
              <a:ea typeface="黑体" panose="02010609060101010101" pitchFamily="2" charset="-122"/>
            </a:endParaRPr>
          </a:p>
          <a:p>
            <a:pPr eaLnBrk="1" fontAlgn="base" hangingPunct="1">
              <a:lnSpc>
                <a:spcPct val="200000"/>
              </a:lnSpc>
              <a:spcAft>
                <a:spcPct val="0"/>
              </a:spcAft>
              <a:buClr>
                <a:srgbClr val="0066CC"/>
              </a:buClr>
              <a:buFont typeface="Wingdings" panose="05000000000000000000" pitchFamily="2" charset="2"/>
              <a:buNone/>
            </a:pPr>
            <a:r>
              <a:rPr lang="en-US" altLang="zh-CN" b="1" dirty="0" smtClean="0">
                <a:solidFill>
                  <a:srgbClr val="000000"/>
                </a:solidFill>
                <a:latin typeface="黑体" panose="02010609060101010101" pitchFamily="2" charset="-122"/>
                <a:ea typeface="黑体" panose="02010609060101010101" pitchFamily="2" charset="-122"/>
              </a:rPr>
              <a:t>4.</a:t>
            </a:r>
            <a:r>
              <a:rPr lang="zh-CN" altLang="en-US" b="1" dirty="0" smtClean="0">
                <a:solidFill>
                  <a:srgbClr val="000000"/>
                </a:solidFill>
                <a:latin typeface="黑体" panose="02010609060101010101" pitchFamily="2" charset="-122"/>
                <a:ea typeface="黑体" panose="02010609060101010101" pitchFamily="2" charset="-122"/>
              </a:rPr>
              <a:t>服兵役和参加民兵组织</a:t>
            </a:r>
            <a:endParaRPr lang="zh-CN" altLang="en-US" b="1" dirty="0" smtClean="0">
              <a:solidFill>
                <a:srgbClr val="000000"/>
              </a:solidFill>
              <a:latin typeface="黑体" panose="02010609060101010101" pitchFamily="2" charset="-122"/>
              <a:ea typeface="黑体" panose="02010609060101010101" pitchFamily="2" charset="-122"/>
            </a:endParaRPr>
          </a:p>
        </p:txBody>
      </p:sp>
      <p:sp>
        <p:nvSpPr>
          <p:cNvPr id="40" name="矩形 39"/>
          <p:cNvSpPr/>
          <p:nvPr/>
        </p:nvSpPr>
        <p:spPr>
          <a:xfrm>
            <a:off x="114524" y="1943631"/>
            <a:ext cx="9505056" cy="583565"/>
          </a:xfrm>
          <a:prstGeom prst="rect">
            <a:avLst/>
          </a:prstGeom>
        </p:spPr>
        <p:txBody>
          <a:bodyPr wrap="square">
            <a:spAutoFit/>
          </a:bodyPr>
          <a:p>
            <a:pPr lvl="0"/>
            <a:r>
              <a:rPr lang="zh-CN" altLang="en-US" sz="3200" b="1" dirty="0">
                <a:solidFill>
                  <a:srgbClr val="FF0000"/>
                </a:solidFill>
                <a:latin typeface="黑体" panose="02010609060101010101" pitchFamily="2" charset="-122"/>
                <a:ea typeface="黑体" panose="02010609060101010101" pitchFamily="2" charset="-122"/>
              </a:rPr>
              <a:t>公民的</a:t>
            </a:r>
            <a:r>
              <a:rPr lang="zh-CN" altLang="en-US" sz="3200" b="1" dirty="0" smtClean="0">
                <a:solidFill>
                  <a:srgbClr val="FF0000"/>
                </a:solidFill>
                <a:latin typeface="黑体" panose="02010609060101010101" pitchFamily="2" charset="-122"/>
                <a:ea typeface="黑体" panose="02010609060101010101" pitchFamily="2" charset="-122"/>
              </a:rPr>
              <a:t>义务 </a:t>
            </a:r>
            <a:r>
              <a:rPr lang="en-US" altLang="zh-CN" sz="3200" b="1" dirty="0" smtClean="0">
                <a:solidFill>
                  <a:srgbClr val="FF0000"/>
                </a:solidFill>
                <a:latin typeface="黑体" panose="02010609060101010101" pitchFamily="2" charset="-122"/>
                <a:ea typeface="黑体" panose="02010609060101010101" pitchFamily="2" charset="-122"/>
                <a:sym typeface="Wingdings" panose="05000000000000000000" pitchFamily="2" charset="2"/>
              </a:rPr>
              <a:t> </a:t>
            </a:r>
            <a:r>
              <a:rPr lang="zh-CN" altLang="en-US" sz="3200" b="1" dirty="0" smtClean="0">
                <a:solidFill>
                  <a:srgbClr val="FF0000"/>
                </a:solidFill>
                <a:latin typeface="黑体" panose="02010609060101010101" pitchFamily="2" charset="-122"/>
                <a:ea typeface="黑体" panose="02010609060101010101" pitchFamily="2" charset="-122"/>
              </a:rPr>
              <a:t>法定</a:t>
            </a:r>
            <a:r>
              <a:rPr lang="zh-CN" altLang="en-US" sz="3200" b="1" dirty="0">
                <a:solidFill>
                  <a:srgbClr val="FF0000"/>
                </a:solidFill>
                <a:latin typeface="黑体" panose="02010609060101010101" pitchFamily="2" charset="-122"/>
                <a:ea typeface="黑体" panose="02010609060101010101" pitchFamily="2" charset="-122"/>
              </a:rPr>
              <a:t>的、庄严地、不容推卸的</a:t>
            </a:r>
            <a:endParaRPr lang="zh-CN" altLang="en-US" sz="3200" b="1" dirty="0">
              <a:solidFill>
                <a:srgbClr val="FF0000"/>
              </a:solidFill>
              <a:latin typeface="黑体" panose="02010609060101010101" pitchFamily="2" charset="-122"/>
              <a:ea typeface="黑体" panose="02010609060101010101" pitchFamily="2" charset="-122"/>
            </a:endParaRPr>
          </a:p>
        </p:txBody>
      </p:sp>
      <p:sp>
        <p:nvSpPr>
          <p:cNvPr id="3" name="文本框 2"/>
          <p:cNvSpPr txBox="1"/>
          <p:nvPr/>
        </p:nvSpPr>
        <p:spPr>
          <a:xfrm>
            <a:off x="330200" y="934720"/>
            <a:ext cx="5974715" cy="521970"/>
          </a:xfrm>
          <a:prstGeom prst="rect">
            <a:avLst/>
          </a:prstGeom>
          <a:noFill/>
        </p:spPr>
        <p:txBody>
          <a:bodyPr wrap="square" rtlCol="0">
            <a:spAutoFit/>
          </a:bodyPr>
          <a:p>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9. </a:t>
            </a:r>
            <a:r>
              <a:rPr lang="zh-CN" altLang="en-US" sz="2800" b="1">
                <a:solidFill>
                  <a:srgbClr val="FF0000"/>
                </a:solidFill>
                <a:latin typeface="微软雅黑" panose="020B0503020204020204" charset="-122"/>
                <a:ea typeface="微软雅黑" panose="020B0503020204020204" charset="-122"/>
                <a:cs typeface="微软雅黑" panose="020B0503020204020204" charset="-122"/>
              </a:rPr>
              <a:t>我国公民的政治义务</a:t>
            </a:r>
            <a:endParaRPr lang="en-US" altLang="zh-CN" sz="2800" b="1">
              <a:solidFill>
                <a:srgbClr val="FF0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heel(1)">
                                      <p:cBhvr>
                                        <p:cTn id="14"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42875" y="512445"/>
            <a:ext cx="9463405" cy="737235"/>
          </a:xfrm>
          <a:prstGeom prst="rect">
            <a:avLst/>
          </a:prstGeom>
          <a:noFill/>
        </p:spPr>
        <p:txBody>
          <a:bodyPr wrap="square" rtlCol="0">
            <a:spAutoFit/>
          </a:bodyPr>
          <a:p>
            <a:pPr fontAlgn="auto">
              <a:lnSpc>
                <a:spcPct val="150000"/>
              </a:lnSpc>
            </a:pPr>
            <a:r>
              <a:rPr lang="en-US" altLang="zh-CN" sz="2800">
                <a:latin typeface="微软雅黑" panose="020B0503020204020204" charset="-122"/>
                <a:ea typeface="微软雅黑" panose="020B0503020204020204" charset="-122"/>
                <a:cs typeface="微软雅黑" panose="020B0503020204020204" charset="-122"/>
                <a:sym typeface="+mn-ea"/>
              </a:rPr>
              <a:t>10.公民参与政治生活的基本原则</a:t>
            </a:r>
            <a:endParaRPr lang="zh-CN" altLang="en-US" sz="2800"/>
          </a:p>
        </p:txBody>
      </p:sp>
      <p:sp>
        <p:nvSpPr>
          <p:cNvPr id="3" name="文本框 2"/>
          <p:cNvSpPr txBox="1"/>
          <p:nvPr/>
        </p:nvSpPr>
        <p:spPr>
          <a:xfrm>
            <a:off x="219075" y="1359535"/>
            <a:ext cx="7471410" cy="460375"/>
          </a:xfrm>
          <a:prstGeom prst="rect">
            <a:avLst/>
          </a:prstGeom>
          <a:noFill/>
        </p:spPr>
        <p:txBody>
          <a:bodyPr wrap="square" rtlCol="0">
            <a:spAutoFit/>
          </a:bodyPr>
          <a:p>
            <a:r>
              <a:rPr lang="zh-CN" altLang="en-US" sz="2400">
                <a:solidFill>
                  <a:srgbClr val="FF0000"/>
                </a:solidFill>
              </a:rPr>
              <a:t>（1）坚持公民在法律面前一律平等的原则</a:t>
            </a:r>
            <a:endParaRPr lang="zh-CN" altLang="en-US" sz="2400">
              <a:solidFill>
                <a:srgbClr val="FF0000"/>
              </a:solidFill>
            </a:endParaRPr>
          </a:p>
        </p:txBody>
      </p:sp>
      <p:sp>
        <p:nvSpPr>
          <p:cNvPr id="4" name="文本框 3"/>
          <p:cNvSpPr txBox="1"/>
          <p:nvPr/>
        </p:nvSpPr>
        <p:spPr>
          <a:xfrm>
            <a:off x="142875" y="3199130"/>
            <a:ext cx="5004435" cy="460375"/>
          </a:xfrm>
          <a:prstGeom prst="rect">
            <a:avLst/>
          </a:prstGeom>
          <a:noFill/>
        </p:spPr>
        <p:txBody>
          <a:bodyPr wrap="square" rtlCol="0" anchor="t">
            <a:spAutoFit/>
          </a:bodyPr>
          <a:p>
            <a:r>
              <a:rPr lang="zh-CN" altLang="en-US" sz="2400">
                <a:solidFill>
                  <a:srgbClr val="FF0000"/>
                </a:solidFill>
              </a:rPr>
              <a:t>（2）坚持权利与义务统一的原则</a:t>
            </a:r>
            <a:endParaRPr lang="zh-CN" altLang="en-US" sz="2400">
              <a:solidFill>
                <a:srgbClr val="FF0000"/>
              </a:solidFill>
            </a:endParaRPr>
          </a:p>
        </p:txBody>
      </p:sp>
      <p:sp>
        <p:nvSpPr>
          <p:cNvPr id="5" name="文本框 4"/>
          <p:cNvSpPr txBox="1"/>
          <p:nvPr/>
        </p:nvSpPr>
        <p:spPr>
          <a:xfrm>
            <a:off x="-184150" y="4674235"/>
            <a:ext cx="9086215" cy="460375"/>
          </a:xfrm>
          <a:prstGeom prst="rect">
            <a:avLst/>
          </a:prstGeom>
          <a:noFill/>
        </p:spPr>
        <p:txBody>
          <a:bodyPr wrap="square" rtlCol="0" anchor="t">
            <a:spAutoFit/>
          </a:bodyPr>
          <a:p>
            <a:r>
              <a:rPr lang="zh-CN" altLang="en-US" sz="2400">
                <a:solidFill>
                  <a:srgbClr val="FF0000"/>
                </a:solidFill>
              </a:rPr>
              <a:t>　（3）坚持个人利益与集体利益、国家利益相结合的原则</a:t>
            </a:r>
            <a:endParaRPr lang="zh-CN" altLang="en-US" sz="2400">
              <a:solidFill>
                <a:srgbClr val="FF0000"/>
              </a:solidFill>
            </a:endParaRPr>
          </a:p>
        </p:txBody>
      </p:sp>
      <p:sp>
        <p:nvSpPr>
          <p:cNvPr id="8" name="原创设计师：http://chn.docer.com/works?userid=251545333         _4"/>
          <p:cNvSpPr>
            <a:spLocks noChangeArrowheads="1"/>
          </p:cNvSpPr>
          <p:nvPr/>
        </p:nvSpPr>
        <p:spPr bwMode="auto">
          <a:xfrm>
            <a:off x="-241935" y="1676400"/>
            <a:ext cx="3299460" cy="803275"/>
          </a:xfrm>
          <a:prstGeom prst="roundRect">
            <a:avLst>
              <a:gd name="adj" fmla="val 16667"/>
            </a:avLst>
          </a:prstGeom>
          <a:noFill/>
          <a:ln>
            <a:noFill/>
          </a:ln>
          <a:extLst>
            <a:ext uri="{909E8E84-426E-40DD-AFC4-6F175D3DCCD1}">
              <a14:hiddenFill xmlns:a14="http://schemas.microsoft.com/office/drawing/2010/main">
                <a:gradFill>
                  <a:gsLst>
                    <a:gs pos="90000">
                      <a:srgbClr val="C00000"/>
                    </a:gs>
                    <a:gs pos="30000">
                      <a:srgbClr val="FF3300"/>
                    </a:gs>
                  </a:gsLst>
                  <a:lin ang="5400000" scaled="1"/>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r>
              <a:rPr lang="zh-CN" altLang="en-US" b="1" strike="noStrike" noProof="1">
                <a:solidFill>
                  <a:schemeClr val="tx1"/>
                </a:solidFill>
                <a:latin typeface="微软雅黑" panose="020B0503020204020204" charset="-122"/>
                <a:ea typeface="微软雅黑" panose="020B0503020204020204" charset="-122"/>
              </a:rPr>
              <a:t>①平等地享有</a:t>
            </a:r>
            <a:r>
              <a:rPr lang="zh-CN" altLang="en-US" b="1" strike="noStrike" noProof="1">
                <a:solidFill>
                  <a:srgbClr val="FF0000"/>
                </a:solidFill>
                <a:latin typeface="微软雅黑" panose="020B0503020204020204" charset="-122"/>
                <a:ea typeface="微软雅黑" panose="020B0503020204020204" charset="-122"/>
              </a:rPr>
              <a:t>权利</a:t>
            </a:r>
            <a:endParaRPr lang="zh-CN" altLang="en-US" b="1" strike="noStrike" noProof="1">
              <a:solidFill>
                <a:srgbClr val="FF0000"/>
              </a:solidFill>
              <a:latin typeface="微软雅黑" panose="020B0503020204020204" charset="-122"/>
              <a:ea typeface="微软雅黑" panose="020B0503020204020204" charset="-122"/>
            </a:endParaRPr>
          </a:p>
        </p:txBody>
      </p:sp>
      <p:cxnSp>
        <p:nvCxnSpPr>
          <p:cNvPr id="41" name="直接箭头连接符 40"/>
          <p:cNvCxnSpPr/>
          <p:nvPr/>
        </p:nvCxnSpPr>
        <p:spPr>
          <a:xfrm flipV="1">
            <a:off x="2362200" y="2063750"/>
            <a:ext cx="508635" cy="1397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764155" y="1817370"/>
            <a:ext cx="2240280" cy="506730"/>
          </a:xfrm>
          <a:prstGeom prst="rect">
            <a:avLst/>
          </a:prstGeom>
          <a:noFill/>
        </p:spPr>
        <p:txBody>
          <a:bodyPr wrap="none" rtlCol="0" anchor="t">
            <a:spAutoFit/>
          </a:bodyPr>
          <a:p>
            <a:pPr>
              <a:lnSpc>
                <a:spcPct val="150000"/>
              </a:lnSpc>
            </a:pPr>
            <a:r>
              <a:rPr lang="zh-CN" altLang="en-US" b="1" dirty="0">
                <a:latin typeface="微软雅黑" panose="020B0503020204020204" charset="-122"/>
                <a:ea typeface="微软雅黑" panose="020B0503020204020204" charset="-122"/>
                <a:sym typeface="+mn-ea"/>
              </a:rPr>
              <a:t>享有的权利</a:t>
            </a:r>
            <a:r>
              <a:rPr lang="zh-CN" altLang="en-US" b="1" dirty="0">
                <a:latin typeface="微软雅黑" panose="020B0503020204020204" charset="-122"/>
                <a:ea typeface="微软雅黑" panose="020B0503020204020204" charset="-122"/>
                <a:sym typeface="宋体" panose="02010600030101010101" pitchFamily="2" charset="-122"/>
              </a:rPr>
              <a:t>一律平等</a:t>
            </a:r>
            <a:endParaRPr lang="zh-CN" altLang="en-US" b="1"/>
          </a:p>
        </p:txBody>
      </p:sp>
      <p:sp>
        <p:nvSpPr>
          <p:cNvPr id="33797" name="原创设计师：http://chn.docer.com/works?userid=251545333         _7"/>
          <p:cNvSpPr/>
          <p:nvPr/>
        </p:nvSpPr>
        <p:spPr>
          <a:xfrm>
            <a:off x="-184150" y="2307590"/>
            <a:ext cx="2931160" cy="368300"/>
          </a:xfrm>
          <a:prstGeom prst="rect">
            <a:avLst/>
          </a:prstGeom>
          <a:noFill/>
          <a:ln w="9525">
            <a:noFill/>
          </a:ln>
        </p:spPr>
        <p:txBody>
          <a:bodyPr wrap="square" anchor="t">
            <a:spAutoFit/>
          </a:bodyPr>
          <a:p>
            <a:pPr algn="ctr"/>
            <a:r>
              <a:rPr lang="zh-CN" altLang="en-US" b="1">
                <a:latin typeface="微软雅黑" panose="020B0503020204020204" charset="-122"/>
                <a:ea typeface="微软雅黑" panose="020B0503020204020204" charset="-122"/>
              </a:rPr>
              <a:t>②平等履行</a:t>
            </a:r>
            <a:r>
              <a:rPr lang="zh-CN" altLang="en-US" b="1">
                <a:solidFill>
                  <a:srgbClr val="FF0000"/>
                </a:solidFill>
                <a:latin typeface="微软雅黑" panose="020B0503020204020204" charset="-122"/>
                <a:ea typeface="微软雅黑" panose="020B0503020204020204" charset="-122"/>
              </a:rPr>
              <a:t>义务</a:t>
            </a:r>
            <a:endParaRPr lang="zh-CN" altLang="en-US" b="1">
              <a:solidFill>
                <a:srgbClr val="FF0000"/>
              </a:solidFill>
              <a:latin typeface="微软雅黑" panose="020B0503020204020204" charset="-122"/>
              <a:ea typeface="微软雅黑" panose="020B0503020204020204" charset="-122"/>
            </a:endParaRPr>
          </a:p>
        </p:txBody>
      </p:sp>
      <p:grpSp>
        <p:nvGrpSpPr>
          <p:cNvPr id="7" name="组合 6"/>
          <p:cNvGrpSpPr/>
          <p:nvPr/>
        </p:nvGrpSpPr>
        <p:grpSpPr>
          <a:xfrm>
            <a:off x="2240915" y="2227018"/>
            <a:ext cx="5911821" cy="506948"/>
            <a:chOff x="5870" y="6132"/>
            <a:chExt cx="9309" cy="798"/>
          </a:xfrm>
        </p:grpSpPr>
        <p:sp>
          <p:nvSpPr>
            <p:cNvPr id="33808" name="原创设计师：http://chn.docer.com/works?userid=251545333         _3"/>
            <p:cNvSpPr/>
            <p:nvPr/>
          </p:nvSpPr>
          <p:spPr>
            <a:xfrm>
              <a:off x="6672" y="6132"/>
              <a:ext cx="8507" cy="798"/>
            </a:xfrm>
            <a:prstGeom prst="rect">
              <a:avLst/>
            </a:prstGeom>
            <a:noFill/>
            <a:ln w="9525">
              <a:noFill/>
            </a:ln>
          </p:spPr>
          <p:txBody>
            <a:bodyPr wrap="square" anchor="t">
              <a:spAutoFit/>
            </a:bodyPr>
            <a:p>
              <a:pPr>
                <a:lnSpc>
                  <a:spcPct val="150000"/>
                </a:lnSpc>
              </a:pPr>
              <a:r>
                <a:rPr lang="zh-CN" altLang="en-US" b="1" dirty="0">
                  <a:latin typeface="微软雅黑" panose="020B0503020204020204" charset="-122"/>
                  <a:ea typeface="微软雅黑" panose="020B0503020204020204" charset="-122"/>
                </a:rPr>
                <a:t>履行的义务一律平等</a:t>
              </a:r>
              <a:endParaRPr lang="zh-CN" altLang="en-US" b="1" dirty="0">
                <a:latin typeface="微软雅黑" panose="020B0503020204020204" charset="-122"/>
                <a:ea typeface="微软雅黑" panose="020B0503020204020204" charset="-122"/>
              </a:endParaRPr>
            </a:p>
          </p:txBody>
        </p:sp>
        <p:cxnSp>
          <p:nvCxnSpPr>
            <p:cNvPr id="40" name="直接箭头连接符 39"/>
            <p:cNvCxnSpPr/>
            <p:nvPr/>
          </p:nvCxnSpPr>
          <p:spPr>
            <a:xfrm>
              <a:off x="5870" y="6530"/>
              <a:ext cx="802" cy="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3798" name="原创设计师：http://chn.docer.com/works?userid=251545333         _9"/>
          <p:cNvSpPr/>
          <p:nvPr/>
        </p:nvSpPr>
        <p:spPr>
          <a:xfrm>
            <a:off x="-184150" y="2787650"/>
            <a:ext cx="2728595" cy="368300"/>
          </a:xfrm>
          <a:prstGeom prst="rect">
            <a:avLst/>
          </a:prstGeom>
          <a:noFill/>
          <a:ln w="9525">
            <a:noFill/>
          </a:ln>
        </p:spPr>
        <p:txBody>
          <a:bodyPr wrap="square" anchor="t">
            <a:spAutoFit/>
          </a:bodyPr>
          <a:p>
            <a:pPr algn="ctr"/>
            <a:r>
              <a:rPr lang="zh-CN" altLang="en-US" b="1">
                <a:latin typeface="微软雅黑" panose="020B0503020204020204" charset="-122"/>
                <a:ea typeface="微软雅黑" panose="020B0503020204020204" charset="-122"/>
              </a:rPr>
              <a:t>③平等</a:t>
            </a:r>
            <a:r>
              <a:rPr lang="zh-CN" altLang="en-US" b="1">
                <a:solidFill>
                  <a:srgbClr val="FF0000"/>
                </a:solidFill>
                <a:latin typeface="微软雅黑" panose="020B0503020204020204" charset="-122"/>
                <a:ea typeface="微软雅黑" panose="020B0503020204020204" charset="-122"/>
              </a:rPr>
              <a:t>适用</a:t>
            </a:r>
            <a:r>
              <a:rPr lang="zh-CN" altLang="en-US" b="1">
                <a:latin typeface="微软雅黑" panose="020B0503020204020204" charset="-122"/>
                <a:ea typeface="微软雅黑" panose="020B0503020204020204" charset="-122"/>
              </a:rPr>
              <a:t>法律</a:t>
            </a:r>
            <a:endParaRPr lang="zh-CN" altLang="en-US" b="1">
              <a:latin typeface="微软雅黑" panose="020B0503020204020204" charset="-122"/>
              <a:ea typeface="微软雅黑" panose="020B0503020204020204" charset="-122"/>
            </a:endParaRPr>
          </a:p>
        </p:txBody>
      </p:sp>
      <p:cxnSp>
        <p:nvCxnSpPr>
          <p:cNvPr id="39" name="直接箭头连接符 38"/>
          <p:cNvCxnSpPr/>
          <p:nvPr/>
        </p:nvCxnSpPr>
        <p:spPr>
          <a:xfrm>
            <a:off x="2154555" y="2970848"/>
            <a:ext cx="695325"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原创设计师：http://chn.docer.com/works?userid=251545333         _3"/>
          <p:cNvSpPr/>
          <p:nvPr/>
        </p:nvSpPr>
        <p:spPr>
          <a:xfrm>
            <a:off x="2849563" y="2649220"/>
            <a:ext cx="7450137" cy="506730"/>
          </a:xfrm>
          <a:prstGeom prst="rect">
            <a:avLst/>
          </a:prstGeom>
          <a:noFill/>
          <a:ln w="9525">
            <a:noFill/>
          </a:ln>
        </p:spPr>
        <p:txBody>
          <a:bodyPr wrap="square" anchor="t">
            <a:spAutoFit/>
          </a:bodyPr>
          <a:p>
            <a:pPr>
              <a:lnSpc>
                <a:spcPct val="150000"/>
              </a:lnSpc>
            </a:pPr>
            <a:r>
              <a:rPr lang="zh-CN" altLang="en-US" b="1">
                <a:latin typeface="微软雅黑" panose="020B0503020204020204" charset="-122"/>
                <a:ea typeface="微软雅黑" panose="020B0503020204020204" charset="-122"/>
              </a:rPr>
              <a:t>任何公民的违法犯罪行为都会受到法律制裁</a:t>
            </a:r>
            <a:endParaRPr lang="zh-CN" altLang="en-US" b="1">
              <a:latin typeface="微软雅黑" panose="020B0503020204020204" charset="-122"/>
              <a:ea typeface="微软雅黑" panose="020B0503020204020204" charset="-122"/>
            </a:endParaRPr>
          </a:p>
        </p:txBody>
      </p:sp>
      <p:sp>
        <p:nvSpPr>
          <p:cNvPr id="9" name="椭圆形标注 8"/>
          <p:cNvSpPr/>
          <p:nvPr/>
        </p:nvSpPr>
        <p:spPr>
          <a:xfrm>
            <a:off x="6567805" y="1039495"/>
            <a:ext cx="3664585" cy="1038225"/>
          </a:xfrm>
          <a:prstGeom prst="wedgeEllipseCallou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6875145" y="1249680"/>
            <a:ext cx="3357245" cy="645160"/>
          </a:xfrm>
          <a:prstGeom prst="rect">
            <a:avLst/>
          </a:prstGeom>
          <a:noFill/>
        </p:spPr>
        <p:txBody>
          <a:bodyPr wrap="square" rtlCol="0">
            <a:spAutoFit/>
          </a:bodyPr>
          <a:p>
            <a:pPr marL="0" indent="0">
              <a:lnSpc>
                <a:spcPct val="100000"/>
              </a:lnSpc>
              <a:buNone/>
            </a:pPr>
            <a:r>
              <a:rPr lang="zh-CN" altLang="en-US" b="1" dirty="0" smtClean="0">
                <a:sym typeface="+mn-ea"/>
              </a:rPr>
              <a:t>并不意味着每个公民都享有相同的权利，履行相同的义务。</a:t>
            </a:r>
            <a:endParaRPr lang="zh-CN" altLang="en-US"/>
          </a:p>
        </p:txBody>
      </p:sp>
      <p:sp>
        <p:nvSpPr>
          <p:cNvPr id="11" name="矩形 10"/>
          <p:cNvSpPr/>
          <p:nvPr/>
        </p:nvSpPr>
        <p:spPr>
          <a:xfrm>
            <a:off x="6370238" y="2307783"/>
            <a:ext cx="5262880" cy="553085"/>
          </a:xfrm>
          <a:prstGeom prst="rect">
            <a:avLst/>
          </a:prstGeom>
        </p:spPr>
        <p:txBody>
          <a:bodyPr wrap="none">
            <a:spAutoFit/>
          </a:bodyPr>
          <a:p>
            <a:pPr>
              <a:lnSpc>
                <a:spcPts val="3600"/>
              </a:lnSpc>
            </a:pPr>
            <a:r>
              <a:rPr lang="zh-CN" altLang="en-US" sz="2000" b="1" dirty="0" smtClean="0">
                <a:solidFill>
                  <a:srgbClr val="FF0000"/>
                </a:solidFill>
              </a:rPr>
              <a:t>任何组织和个人都不得超越宪法和法律的特权</a:t>
            </a:r>
            <a:endParaRPr lang="zh-CN" altLang="en-US" sz="2000" b="1" dirty="0">
              <a:solidFill>
                <a:srgbClr val="FF0000"/>
              </a:solidFill>
            </a:endParaRPr>
          </a:p>
        </p:txBody>
      </p:sp>
      <p:sp>
        <p:nvSpPr>
          <p:cNvPr id="12" name="文本框 11"/>
          <p:cNvSpPr txBox="1"/>
          <p:nvPr/>
        </p:nvSpPr>
        <p:spPr>
          <a:xfrm>
            <a:off x="142875" y="3659505"/>
            <a:ext cx="8010525" cy="1014730"/>
          </a:xfrm>
          <a:prstGeom prst="rect">
            <a:avLst/>
          </a:prstGeom>
          <a:noFill/>
        </p:spPr>
        <p:txBody>
          <a:bodyPr wrap="square" rtlCol="0" anchor="t">
            <a:spAutoFit/>
          </a:bodyPr>
          <a:p>
            <a:pPr marL="0" indent="0">
              <a:lnSpc>
                <a:spcPts val="3600"/>
              </a:lnSpc>
              <a:buNone/>
            </a:pPr>
            <a:r>
              <a:rPr lang="zh-CN" altLang="en-US" b="1" dirty="0" smtClean="0">
                <a:solidFill>
                  <a:schemeClr val="tx1"/>
                </a:solidFill>
                <a:sym typeface="+mn-ea"/>
              </a:rPr>
              <a:t>①二者相</a:t>
            </a:r>
            <a:r>
              <a:rPr lang="zh-CN" altLang="en-US" b="1" dirty="0">
                <a:solidFill>
                  <a:schemeClr val="tx1"/>
                </a:solidFill>
                <a:sym typeface="+mn-ea"/>
              </a:rPr>
              <a:t>对应而存在的，</a:t>
            </a:r>
            <a:r>
              <a:rPr lang="zh-CN" altLang="en-US" b="1" dirty="0" smtClean="0">
                <a:solidFill>
                  <a:schemeClr val="tx1"/>
                </a:solidFill>
                <a:sym typeface="+mn-ea"/>
              </a:rPr>
              <a:t>公民在法律上既是</a:t>
            </a:r>
            <a:r>
              <a:rPr lang="zh-CN" altLang="en-US" b="1" dirty="0">
                <a:solidFill>
                  <a:schemeClr val="tx1"/>
                </a:solidFill>
                <a:sym typeface="+mn-ea"/>
              </a:rPr>
              <a:t>权利的主体，又是义务的主体</a:t>
            </a:r>
            <a:r>
              <a:rPr lang="zh-CN" altLang="en-US" b="1" dirty="0" smtClean="0">
                <a:solidFill>
                  <a:schemeClr val="tx1"/>
                </a:solidFill>
                <a:sym typeface="+mn-ea"/>
              </a:rPr>
              <a:t>；</a:t>
            </a:r>
            <a:endParaRPr lang="en-US" altLang="zh-CN" b="1" dirty="0" smtClean="0">
              <a:solidFill>
                <a:schemeClr val="tx1"/>
              </a:solidFill>
            </a:endParaRPr>
          </a:p>
          <a:p>
            <a:pPr marL="0" indent="0">
              <a:lnSpc>
                <a:spcPts val="3600"/>
              </a:lnSpc>
              <a:buNone/>
            </a:pPr>
            <a:r>
              <a:rPr lang="zh-CN" altLang="en-US" b="1" dirty="0" smtClean="0">
                <a:solidFill>
                  <a:schemeClr val="tx1"/>
                </a:solidFill>
                <a:sym typeface="+mn-ea"/>
              </a:rPr>
              <a:t>③权利</a:t>
            </a:r>
            <a:r>
              <a:rPr lang="zh-CN" altLang="en-US" b="1" dirty="0">
                <a:solidFill>
                  <a:schemeClr val="tx1"/>
                </a:solidFill>
                <a:sym typeface="+mn-ea"/>
              </a:rPr>
              <a:t>的实现需要义务的履行，义务的履行确保权利的实现</a:t>
            </a:r>
            <a:r>
              <a:rPr lang="zh-CN" altLang="en-US" b="1" dirty="0" smtClean="0">
                <a:solidFill>
                  <a:schemeClr val="tx1"/>
                </a:solidFill>
                <a:sym typeface="+mn-ea"/>
              </a:rPr>
              <a:t>。</a:t>
            </a:r>
            <a:endParaRPr lang="zh-CN" altLang="en-US" b="1" dirty="0" smtClean="0">
              <a:solidFill>
                <a:schemeClr val="tx1"/>
              </a:solidFill>
              <a:sym typeface="+mn-ea"/>
            </a:endParaRPr>
          </a:p>
        </p:txBody>
      </p:sp>
      <p:sp>
        <p:nvSpPr>
          <p:cNvPr id="13" name="云形标注 12"/>
          <p:cNvSpPr/>
          <p:nvPr/>
        </p:nvSpPr>
        <p:spPr>
          <a:xfrm>
            <a:off x="8032750" y="2860675"/>
            <a:ext cx="3992880" cy="1583690"/>
          </a:xfrm>
          <a:prstGeom prst="cloudCallou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8508365" y="2914650"/>
            <a:ext cx="3124835" cy="1476375"/>
          </a:xfrm>
          <a:prstGeom prst="rect">
            <a:avLst/>
          </a:prstGeom>
          <a:noFill/>
        </p:spPr>
        <p:txBody>
          <a:bodyPr wrap="square" rtlCol="0">
            <a:spAutoFit/>
          </a:bodyPr>
          <a:p>
            <a:pPr marL="0" indent="0">
              <a:lnSpc>
                <a:spcPts val="3600"/>
              </a:lnSpc>
              <a:buNone/>
            </a:pPr>
            <a:r>
              <a:rPr lang="zh-CN" altLang="en-US" b="1" dirty="0" smtClean="0">
                <a:solidFill>
                  <a:srgbClr val="FF0000"/>
                </a:solidFill>
                <a:sym typeface="+mn-ea"/>
              </a:rPr>
              <a:t> </a:t>
            </a:r>
            <a:r>
              <a:rPr lang="zh-CN" altLang="en-US" b="1" dirty="0" smtClean="0">
                <a:solidFill>
                  <a:schemeClr val="tx1"/>
                </a:solidFill>
                <a:sym typeface="+mn-ea"/>
              </a:rPr>
              <a:t>既要</a:t>
            </a:r>
            <a:r>
              <a:rPr lang="zh-CN" altLang="en-US" b="1" dirty="0">
                <a:solidFill>
                  <a:schemeClr val="tx1"/>
                </a:solidFill>
                <a:sym typeface="+mn-ea"/>
              </a:rPr>
              <a:t>树立权利意识，珍惜自己的权利，尊重他人的权利；又要树立义务意识。</a:t>
            </a:r>
            <a:endParaRPr lang="zh-CN" altLang="en-US" b="1" dirty="0">
              <a:solidFill>
                <a:schemeClr val="tx1"/>
              </a:solidFill>
              <a:sym typeface="+mn-ea"/>
            </a:endParaRPr>
          </a:p>
        </p:txBody>
      </p:sp>
      <p:sp>
        <p:nvSpPr>
          <p:cNvPr id="15" name="文本框 14"/>
          <p:cNvSpPr txBox="1"/>
          <p:nvPr/>
        </p:nvSpPr>
        <p:spPr>
          <a:xfrm>
            <a:off x="308610" y="5134610"/>
            <a:ext cx="11982450" cy="1014730"/>
          </a:xfrm>
          <a:prstGeom prst="rect">
            <a:avLst/>
          </a:prstGeom>
          <a:noFill/>
        </p:spPr>
        <p:txBody>
          <a:bodyPr wrap="square" rtlCol="0">
            <a:spAutoFit/>
          </a:bodyPr>
          <a:p>
            <a:pPr marL="0" indent="0">
              <a:lnSpc>
                <a:spcPts val="3600"/>
              </a:lnSpc>
              <a:buNone/>
            </a:pPr>
            <a:r>
              <a:rPr lang="zh-CN" altLang="en-US" b="1" dirty="0" smtClean="0">
                <a:solidFill>
                  <a:schemeClr val="tx1"/>
                </a:solidFill>
                <a:sym typeface="+mn-ea"/>
              </a:rPr>
              <a:t>在</a:t>
            </a:r>
            <a:r>
              <a:rPr lang="zh-CN" altLang="en-US" b="1" dirty="0">
                <a:solidFill>
                  <a:schemeClr val="tx1"/>
                </a:solidFill>
                <a:sym typeface="+mn-ea"/>
              </a:rPr>
              <a:t>我国，国家与公民个人利益在根本上是一致</a:t>
            </a:r>
            <a:r>
              <a:rPr lang="zh-CN" altLang="en-US" b="1" dirty="0" smtClean="0">
                <a:solidFill>
                  <a:schemeClr val="tx1"/>
                </a:solidFill>
                <a:sym typeface="+mn-ea"/>
              </a:rPr>
              <a:t>的。国家</a:t>
            </a:r>
            <a:r>
              <a:rPr lang="zh-CN" altLang="en-US" b="1" dirty="0">
                <a:solidFill>
                  <a:schemeClr val="tx1"/>
                </a:solidFill>
                <a:sym typeface="+mn-ea"/>
              </a:rPr>
              <a:t>尊重和保障公民个人的合法权益，公民个人也要履行维护国家利益的义务</a:t>
            </a:r>
            <a:r>
              <a:rPr lang="zh-CN" altLang="en-US" b="1" dirty="0" smtClean="0">
                <a:solidFill>
                  <a:schemeClr val="tx1"/>
                </a:solidFill>
                <a:sym typeface="+mn-ea"/>
              </a:rPr>
              <a:t>；当</a:t>
            </a:r>
            <a:r>
              <a:rPr lang="zh-CN" altLang="en-US" b="1" dirty="0">
                <a:solidFill>
                  <a:schemeClr val="tx1"/>
                </a:solidFill>
                <a:sym typeface="+mn-ea"/>
              </a:rPr>
              <a:t>个人利益与国家利益发生矛盾时，个人利益要服从国家利益。</a:t>
            </a:r>
            <a:endParaRPr lang="zh-CN" altLang="en-US" b="1" dirty="0" smtClean="0">
              <a:solidFill>
                <a:schemeClr val="tx1"/>
              </a:solidFill>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fill="hold"/>
                                        <p:tgtEl>
                                          <p:spTgt spid="41"/>
                                        </p:tgtEl>
                                        <p:attrNameLst>
                                          <p:attrName>ppt_x</p:attrName>
                                        </p:attrNameLst>
                                      </p:cBhvr>
                                      <p:tavLst>
                                        <p:tav tm="0">
                                          <p:val>
                                            <p:strVal val="#ppt_x"/>
                                          </p:val>
                                        </p:tav>
                                        <p:tav tm="100000">
                                          <p:val>
                                            <p:strVal val="#ppt_x"/>
                                          </p:val>
                                        </p:tav>
                                      </p:tavLst>
                                    </p:anim>
                                    <p:anim calcmode="lin" valueType="num">
                                      <p:cBhvr additive="base">
                                        <p:cTn id="13"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3797"/>
                                        </p:tgtEl>
                                        <p:attrNameLst>
                                          <p:attrName>style.visibility</p:attrName>
                                        </p:attrNameLst>
                                      </p:cBhvr>
                                      <p:to>
                                        <p:strVal val="visible"/>
                                      </p:to>
                                    </p:set>
                                    <p:animEffect transition="in" filter="barn(inVertical)">
                                      <p:cBhvr>
                                        <p:cTn id="24" dur="500"/>
                                        <p:tgtEl>
                                          <p:spTgt spid="33797"/>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linds(horizont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3798"/>
                                        </p:tgtEl>
                                        <p:attrNameLst>
                                          <p:attrName>style.visibility</p:attrName>
                                        </p:attrNameLst>
                                      </p:cBhvr>
                                      <p:to>
                                        <p:strVal val="visible"/>
                                      </p:to>
                                    </p:set>
                                    <p:animEffect transition="in" filter="barn(inVertical)">
                                      <p:cBhvr>
                                        <p:cTn id="44" dur="500"/>
                                        <p:tgtEl>
                                          <p:spTgt spid="33798"/>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blinds(horizontal)">
                                      <p:cBhvr>
                                        <p:cTn id="49" dur="500"/>
                                        <p:tgtEl>
                                          <p:spTgt spid="39"/>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linds(horizontal)">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ppt_x"/>
                                          </p:val>
                                        </p:tav>
                                        <p:tav tm="100000">
                                          <p:val>
                                            <p:strVal val="#ppt_x"/>
                                          </p:val>
                                        </p:tav>
                                      </p:tavLst>
                                    </p:anim>
                                    <p:anim calcmode="lin" valueType="num">
                                      <p:cBhvr additive="base">
                                        <p:cTn id="68" dur="500" fill="hold"/>
                                        <p:tgtEl>
                                          <p:spTgt spid="1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ppt_x"/>
                                          </p:val>
                                        </p:tav>
                                        <p:tav tm="100000">
                                          <p:val>
                                            <p:strVal val="#ppt_x"/>
                                          </p:val>
                                        </p:tav>
                                      </p:tavLst>
                                    </p:anim>
                                    <p:anim calcmode="lin" valueType="num">
                                      <p:cBhvr additive="base">
                                        <p:cTn id="7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500" fill="hold"/>
                                        <p:tgtEl>
                                          <p:spTgt spid="15"/>
                                        </p:tgtEl>
                                        <p:attrNameLst>
                                          <p:attrName>ppt_x</p:attrName>
                                        </p:attrNameLst>
                                      </p:cBhvr>
                                      <p:tavLst>
                                        <p:tav tm="0">
                                          <p:val>
                                            <p:strVal val="#ppt_x"/>
                                          </p:val>
                                        </p:tav>
                                        <p:tav tm="100000">
                                          <p:val>
                                            <p:strVal val="#ppt_x"/>
                                          </p:val>
                                        </p:tav>
                                      </p:tavLst>
                                    </p:anim>
                                    <p:anim calcmode="lin" valueType="num">
                                      <p:cBhvr additive="base">
                                        <p:cTn id="7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33797" grpId="0"/>
      <p:bldP spid="33798" grpId="0"/>
      <p:bldP spid="16" grpId="0"/>
      <p:bldP spid="11" grpId="0"/>
      <p:bldP spid="6" grpId="0"/>
      <p:bldP spid="9" grpId="0" animBg="1"/>
      <p:bldP spid="10" grpId="0"/>
      <p:bldP spid="12" grpId="0"/>
      <p:bldP spid="14" grpId="0"/>
      <p:bldP spid="13" grpId="0" animBg="1"/>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42875" y="732155"/>
            <a:ext cx="11905615" cy="5262245"/>
          </a:xfrm>
          <a:prstGeom prst="rect">
            <a:avLst/>
          </a:prstGeom>
          <a:noFill/>
        </p:spPr>
        <p:txBody>
          <a:bodyPr wrap="square" rtlCol="0">
            <a:spAutoFit/>
          </a:bodyPr>
          <a:p>
            <a:pPr fontAlgn="auto">
              <a:lnSpc>
                <a:spcPct val="150000"/>
              </a:lnSpc>
            </a:pPr>
            <a:r>
              <a:rPr lang="en-US" altLang="zh-CN" sz="2800">
                <a:latin typeface="微软雅黑" panose="020B0503020204020204" charset="-122"/>
                <a:ea typeface="微软雅黑" panose="020B0503020204020204" charset="-122"/>
                <a:cs typeface="微软雅黑" panose="020B0503020204020204" charset="-122"/>
              </a:rPr>
              <a:t>4</a:t>
            </a:r>
            <a:r>
              <a:rPr lang="zh-CN" altLang="en-US" sz="2800">
                <a:latin typeface="微软雅黑" panose="020B0503020204020204" charset="-122"/>
                <a:ea typeface="微软雅黑" panose="020B0503020204020204" charset="-122"/>
                <a:cs typeface="微软雅黑" panose="020B0503020204020204" charset="-122"/>
              </a:rPr>
              <a:t>．王某涛因发布中国人民银行决定，自2019年8月10日起下调金融机构人民币贷款和存款基准利率的虛假信息，被公安部门依法处以行政拘留十日的处罚。这启示公民要</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①树立公民意识，</a:t>
            </a:r>
            <a:r>
              <a:rPr lang="zh-CN" altLang="en-US" sz="2800">
                <a:solidFill>
                  <a:schemeClr val="tx1"/>
                </a:solidFill>
                <a:latin typeface="微软雅黑" panose="020B0503020204020204" charset="-122"/>
                <a:ea typeface="微软雅黑" panose="020B0503020204020204" charset="-122"/>
                <a:cs typeface="微软雅黑" panose="020B0503020204020204" charset="-122"/>
              </a:rPr>
              <a:t>依法理性</a:t>
            </a:r>
            <a:r>
              <a:rPr lang="zh-CN" altLang="en-US" sz="2800">
                <a:solidFill>
                  <a:schemeClr val="tx1"/>
                </a:solidFill>
                <a:latin typeface="微软雅黑" panose="020B0503020204020204" charset="-122"/>
                <a:ea typeface="微软雅黑" panose="020B0503020204020204" charset="-122"/>
                <a:cs typeface="微软雅黑" panose="020B0503020204020204" charset="-122"/>
              </a:rPr>
              <a:t>地参与社会政治生活</a:t>
            </a:r>
            <a:endParaRPr lang="zh-CN" altLang="en-US" sz="2800">
              <a:solidFill>
                <a:srgbClr val="FF0000"/>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solidFill>
                  <a:schemeClr val="tx1"/>
                </a:solidFill>
                <a:latin typeface="微软雅黑" panose="020B0503020204020204" charset="-122"/>
                <a:ea typeface="微软雅黑" panose="020B0503020204020204" charset="-122"/>
                <a:cs typeface="微软雅黑" panose="020B0503020204020204" charset="-122"/>
              </a:rPr>
              <a:t>②坚持权利与义务相统一，正确行使自己的权利</a:t>
            </a:r>
            <a:endParaRPr lang="zh-CN" altLang="en-US" sz="2800">
              <a:solidFill>
                <a:schemeClr val="tx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③积极参与政治生活，自由行使参与权和表达权</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④坚持不传播、不扩散网络信息，谣言止于智者</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A．①②	B．②③	C．①④	D．③④</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532620" y="3401695"/>
            <a:ext cx="1875790" cy="1322070"/>
          </a:xfrm>
          <a:prstGeom prst="rect">
            <a:avLst/>
          </a:prstGeom>
          <a:noFill/>
        </p:spPr>
        <p:txBody>
          <a:bodyPr wrap="square" rtlCol="0">
            <a:spAutoFit/>
          </a:bodyPr>
          <a:p>
            <a:r>
              <a:rPr lang="en-US" altLang="zh-CN" sz="8000">
                <a:solidFill>
                  <a:srgbClr val="FF0000"/>
                </a:solidFill>
                <a:latin typeface="微软雅黑" panose="020B0503020204020204" charset="-122"/>
                <a:ea typeface="微软雅黑" panose="020B0503020204020204" charset="-122"/>
              </a:rPr>
              <a:t>A</a:t>
            </a:r>
            <a:endParaRPr lang="en-US" altLang="zh-CN" sz="8000">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96215" y="1005840"/>
            <a:ext cx="10927080" cy="5061585"/>
          </a:xfrm>
          <a:prstGeom prst="rect">
            <a:avLst/>
          </a:prstGeom>
          <a:noFill/>
        </p:spPr>
        <p:txBody>
          <a:bodyPr wrap="square" rtlCol="0">
            <a:spAutoFit/>
          </a:bodyPr>
          <a:p>
            <a:pPr fontAlgn="auto">
              <a:lnSpc>
                <a:spcPts val="2280"/>
              </a:lnSpc>
            </a:pPr>
            <a:r>
              <a:rPr lang="en-US" altLang="zh-CN" sz="2400">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11.</a:t>
            </a:r>
            <a:r>
              <a:rPr lang="zh-CN" altLang="en-US" sz="2400" b="1">
                <a:latin typeface="微软雅黑" panose="020B0503020204020204" charset="-122"/>
                <a:ea typeface="微软雅黑" panose="020B0503020204020204" charset="-122"/>
                <a:cs typeface="微软雅黑" panose="020B0503020204020204" charset="-122"/>
              </a:rPr>
              <a:t>我们政治生活的内容</a:t>
            </a: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r>
              <a:rPr lang="zh-CN" altLang="en-US" sz="2400">
                <a:latin typeface="微软雅黑" panose="020B0503020204020204" charset="-122"/>
                <a:ea typeface="微软雅黑" panose="020B0503020204020204" charset="-122"/>
                <a:cs typeface="微软雅黑" panose="020B0503020204020204" charset="-122"/>
              </a:rPr>
              <a:t>　　（1）行使政治权利，履行政治义务</a:t>
            </a: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r>
              <a:rPr lang="zh-CN" altLang="en-US" sz="2400">
                <a:latin typeface="微软雅黑" panose="020B0503020204020204" charset="-122"/>
                <a:ea typeface="微软雅黑" panose="020B0503020204020204" charset="-122"/>
                <a:cs typeface="微软雅黑" panose="020B0503020204020204" charset="-122"/>
              </a:rPr>
              <a:t>　　（2）参与社会公共管理活动</a:t>
            </a: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r>
              <a:rPr lang="zh-CN" altLang="en-US" sz="2400">
                <a:latin typeface="微软雅黑" panose="020B0503020204020204" charset="-122"/>
                <a:ea typeface="微软雅黑" panose="020B0503020204020204" charset="-122"/>
                <a:cs typeface="微软雅黑" panose="020B0503020204020204" charset="-122"/>
              </a:rPr>
              <a:t>　　（3）参加社会主义政治文明建设</a:t>
            </a: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r>
              <a:rPr lang="zh-CN" altLang="en-US" sz="2400">
                <a:latin typeface="微软雅黑" panose="020B0503020204020204" charset="-122"/>
                <a:ea typeface="微软雅黑" panose="020B0503020204020204" charset="-122"/>
                <a:cs typeface="微软雅黑" panose="020B0503020204020204" charset="-122"/>
              </a:rPr>
              <a:t>　　（4）关注我国在国际社会中的地位和作用</a:t>
            </a: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r>
              <a:rPr lang="zh-CN" altLang="en-US" sz="2400">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12</a:t>
            </a:r>
            <a:r>
              <a:rPr lang="en-US" altLang="zh-CN" sz="2400" b="1">
                <a:latin typeface="微软雅黑" panose="020B0503020204020204" charset="-122"/>
                <a:ea typeface="微软雅黑" panose="020B0503020204020204" charset="-122"/>
                <a:cs typeface="微软雅黑" panose="020B0503020204020204" charset="-122"/>
              </a:rPr>
              <a:t>.</a:t>
            </a:r>
            <a:r>
              <a:rPr lang="zh-CN" altLang="en-US" sz="2400" b="1">
                <a:latin typeface="微软雅黑" panose="020B0503020204020204" charset="-122"/>
                <a:ea typeface="微软雅黑" panose="020B0503020204020204" charset="-122"/>
                <a:cs typeface="微软雅黑" panose="020B0503020204020204" charset="-122"/>
              </a:rPr>
              <a:t>中学生应怎样参与政治生活</a:t>
            </a: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r>
              <a:rPr lang="zh-CN" altLang="en-US" sz="2400">
                <a:latin typeface="微软雅黑" panose="020B0503020204020204" charset="-122"/>
                <a:ea typeface="微软雅黑" panose="020B0503020204020204" charset="-122"/>
                <a:cs typeface="微软雅黑" panose="020B0503020204020204" charset="-122"/>
              </a:rPr>
              <a:t>　　（1）参与政治生活，必须明确政治生活的作用</a:t>
            </a: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r>
              <a:rPr lang="zh-CN" altLang="en-US" sz="2400">
                <a:latin typeface="微软雅黑" panose="020B0503020204020204" charset="-122"/>
                <a:ea typeface="微软雅黑" panose="020B0503020204020204" charset="-122"/>
                <a:cs typeface="微软雅黑" panose="020B0503020204020204" charset="-122"/>
              </a:rPr>
              <a:t>　　（2）参与政治生活，学习政治知识是非常必要的</a:t>
            </a: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ts val="2280"/>
              </a:lnSpc>
            </a:pPr>
            <a:r>
              <a:rPr lang="zh-CN" altLang="en-US" sz="2400">
                <a:latin typeface="微软雅黑" panose="020B0503020204020204" charset="-122"/>
                <a:ea typeface="微软雅黑" panose="020B0503020204020204" charset="-122"/>
                <a:cs typeface="微软雅黑" panose="020B0503020204020204" charset="-122"/>
              </a:rPr>
              <a:t>　　（3）参与政治生活，贵在实践</a:t>
            </a:r>
            <a:endParaRPr lang="zh-CN" altLang="en-US" sz="240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bwMode="ltGray">
          <a:xfrm>
            <a:off x="8839162" y="3394723"/>
            <a:ext cx="2558118" cy="1322586"/>
          </a:xfrm>
          <a:prstGeom prst="roundRect">
            <a:avLst>
              <a:gd name="adj" fmla="val 10880"/>
            </a:avLst>
          </a:prstGeom>
          <a:solidFill>
            <a:schemeClr val="tx1">
              <a:lumMod val="65000"/>
              <a:lumOff val="3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3810">
              <a:solidFill>
                <a:schemeClr val="bg1"/>
              </a:solidFill>
              <a:latin typeface="微软雅黑" panose="020B0503020204020204" charset="-122"/>
              <a:ea typeface="微软雅黑" panose="020B0503020204020204" charset="-122"/>
              <a:sym typeface="+mn-ea"/>
            </a:endParaRPr>
          </a:p>
        </p:txBody>
      </p:sp>
      <p:sp>
        <p:nvSpPr>
          <p:cNvPr id="17" name="圆角矩形 16"/>
          <p:cNvSpPr/>
          <p:nvPr/>
        </p:nvSpPr>
        <p:spPr>
          <a:xfrm>
            <a:off x="6157615" y="3409416"/>
            <a:ext cx="2558118" cy="1322586"/>
          </a:xfrm>
          <a:prstGeom prst="roundRect">
            <a:avLst>
              <a:gd name="adj" fmla="val 10880"/>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810">
              <a:solidFill>
                <a:schemeClr val="bg1"/>
              </a:solidFill>
              <a:latin typeface="微软雅黑" panose="020B0503020204020204" charset="-122"/>
              <a:ea typeface="微软雅黑" panose="020B0503020204020204" charset="-122"/>
            </a:endParaRPr>
          </a:p>
        </p:txBody>
      </p:sp>
      <p:sp>
        <p:nvSpPr>
          <p:cNvPr id="16" name="圆角矩形 15"/>
          <p:cNvSpPr/>
          <p:nvPr/>
        </p:nvSpPr>
        <p:spPr bwMode="ltGray">
          <a:xfrm>
            <a:off x="3422943" y="3388340"/>
            <a:ext cx="2558118" cy="1322586"/>
          </a:xfrm>
          <a:prstGeom prst="roundRect">
            <a:avLst>
              <a:gd name="adj" fmla="val 10880"/>
            </a:avLst>
          </a:prstGeom>
          <a:solidFill>
            <a:schemeClr val="tx1">
              <a:lumMod val="65000"/>
              <a:lumOff val="3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3810">
              <a:solidFill>
                <a:schemeClr val="bg1"/>
              </a:solidFill>
              <a:latin typeface="微软雅黑" panose="020B0503020204020204" charset="-122"/>
              <a:ea typeface="微软雅黑" panose="020B0503020204020204" charset="-122"/>
              <a:sym typeface="+mn-ea"/>
            </a:endParaRPr>
          </a:p>
        </p:txBody>
      </p:sp>
      <p:sp>
        <p:nvSpPr>
          <p:cNvPr id="13" name="圆角矩形 12"/>
          <p:cNvSpPr/>
          <p:nvPr/>
        </p:nvSpPr>
        <p:spPr>
          <a:xfrm>
            <a:off x="746834" y="3388340"/>
            <a:ext cx="2558118" cy="1322586"/>
          </a:xfrm>
          <a:prstGeom prst="roundRect">
            <a:avLst>
              <a:gd name="adj" fmla="val 10880"/>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810">
              <a:solidFill>
                <a:schemeClr val="bg1"/>
              </a:solidFill>
              <a:latin typeface="微软雅黑" panose="020B0503020204020204" charset="-122"/>
              <a:ea typeface="微软雅黑" panose="020B0503020204020204" charset="-122"/>
            </a:endParaRPr>
          </a:p>
        </p:txBody>
      </p:sp>
      <p:sp>
        <p:nvSpPr>
          <p:cNvPr id="4099" name="Text Box 3"/>
          <p:cNvSpPr txBox="1">
            <a:spLocks noChangeArrowheads="1"/>
          </p:cNvSpPr>
          <p:nvPr/>
        </p:nvSpPr>
        <p:spPr bwMode="auto">
          <a:xfrm>
            <a:off x="76114" y="1617340"/>
            <a:ext cx="12192000" cy="701040"/>
          </a:xfrm>
          <a:prstGeom prst="rect">
            <a:avLst/>
          </a:prstGeom>
          <a:noFill/>
          <a:ln w="9525">
            <a:noFill/>
            <a:miter lim="800000"/>
          </a:ln>
        </p:spPr>
        <p:txBody>
          <a:bodyPr wrap="square" lIns="121904" tIns="60953" rIns="121904" bIns="60953">
            <a:spAutoFit/>
          </a:bodyPr>
          <a:lstStyle/>
          <a:p>
            <a:pPr algn="ctr">
              <a:lnSpc>
                <a:spcPts val="4530"/>
              </a:lnSpc>
            </a:pPr>
            <a:r>
              <a:rPr kumimoji="1" lang="zh-CN" altLang="en-US" sz="4570" b="1" dirty="0">
                <a:latin typeface="微软雅黑" panose="020B0503020204020204" charset="-122"/>
                <a:ea typeface="微软雅黑" panose="020B0503020204020204" charset="-122"/>
              </a:rPr>
              <a:t>公民政治参与的途径和方式</a:t>
            </a:r>
            <a:endParaRPr kumimoji="1" lang="zh-CN" altLang="en-US" sz="4570" b="1" dirty="0">
              <a:latin typeface="微软雅黑" panose="020B0503020204020204" charset="-122"/>
              <a:ea typeface="微软雅黑" panose="020B0503020204020204" charset="-122"/>
            </a:endParaRPr>
          </a:p>
        </p:txBody>
      </p:sp>
      <p:sp>
        <p:nvSpPr>
          <p:cNvPr id="56324" name="AutoShape 4"/>
          <p:cNvSpPr/>
          <p:nvPr/>
        </p:nvSpPr>
        <p:spPr bwMode="auto">
          <a:xfrm rot="5400000">
            <a:off x="5816738" y="-1005665"/>
            <a:ext cx="539117" cy="7425944"/>
          </a:xfrm>
          <a:prstGeom prst="leftBrace">
            <a:avLst>
              <a:gd name="adj1" fmla="val 71867"/>
              <a:gd name="adj2" fmla="val 50000"/>
            </a:avLst>
          </a:prstGeom>
          <a:noFill/>
          <a:ln w="38100">
            <a:solidFill>
              <a:schemeClr val="accent3">
                <a:lumMod val="75000"/>
              </a:schemeClr>
            </a:solidFill>
            <a:round/>
          </a:ln>
        </p:spPr>
        <p:txBody>
          <a:bodyPr wrap="none" lIns="121904" tIns="60953" rIns="121904" bIns="60953" anchor="ctr"/>
          <a:lstStyle/>
          <a:p>
            <a:endParaRPr lang="zh-CN" altLang="en-US" sz="2380"/>
          </a:p>
        </p:txBody>
      </p:sp>
      <p:sp>
        <p:nvSpPr>
          <p:cNvPr id="56325" name="Text Box 5"/>
          <p:cNvSpPr txBox="1">
            <a:spLocks noChangeArrowheads="1"/>
          </p:cNvSpPr>
          <p:nvPr/>
        </p:nvSpPr>
        <p:spPr bwMode="auto">
          <a:xfrm>
            <a:off x="845149" y="3662656"/>
            <a:ext cx="2521500" cy="735965"/>
          </a:xfrm>
          <a:prstGeom prst="rect">
            <a:avLst/>
          </a:prstGeom>
          <a:noFill/>
          <a:ln w="9525">
            <a:noFill/>
            <a:miter lim="800000"/>
          </a:ln>
        </p:spPr>
        <p:txBody>
          <a:bodyPr wrap="square" lIns="121904" tIns="60953" rIns="121904" bIns="60953">
            <a:spAutoFit/>
          </a:bodyPr>
          <a:lstStyle/>
          <a:p>
            <a:pPr>
              <a:spcBef>
                <a:spcPct val="50000"/>
              </a:spcBef>
            </a:pPr>
            <a:r>
              <a:rPr kumimoji="1" lang="zh-CN" altLang="en-US" sz="4000" b="1" dirty="0">
                <a:solidFill>
                  <a:schemeClr val="bg1"/>
                </a:solidFill>
                <a:latin typeface="微软雅黑" panose="020B0503020204020204" charset="-122"/>
                <a:ea typeface="微软雅黑" panose="020B0503020204020204" charset="-122"/>
              </a:rPr>
              <a:t>民主选举</a:t>
            </a:r>
            <a:endParaRPr kumimoji="1" lang="zh-CN" altLang="en-US" sz="4000" b="1" dirty="0">
              <a:solidFill>
                <a:schemeClr val="bg1"/>
              </a:solidFill>
              <a:latin typeface="微软雅黑" panose="020B0503020204020204" charset="-122"/>
              <a:ea typeface="微软雅黑" panose="020B0503020204020204" charset="-122"/>
            </a:endParaRPr>
          </a:p>
        </p:txBody>
      </p:sp>
      <p:sp>
        <p:nvSpPr>
          <p:cNvPr id="56326" name="Text Box 6"/>
          <p:cNvSpPr txBox="1">
            <a:spLocks noChangeArrowheads="1"/>
          </p:cNvSpPr>
          <p:nvPr/>
        </p:nvSpPr>
        <p:spPr bwMode="auto">
          <a:xfrm>
            <a:off x="3558575" y="3662656"/>
            <a:ext cx="2422486" cy="735965"/>
          </a:xfrm>
          <a:prstGeom prst="rect">
            <a:avLst/>
          </a:prstGeom>
          <a:noFill/>
          <a:ln w="9525">
            <a:noFill/>
            <a:miter lim="800000"/>
          </a:ln>
        </p:spPr>
        <p:txBody>
          <a:bodyPr wrap="square" lIns="121904" tIns="60953" rIns="121904" bIns="60953">
            <a:spAutoFit/>
          </a:bodyPr>
          <a:lstStyle/>
          <a:p>
            <a:pPr>
              <a:spcBef>
                <a:spcPct val="50000"/>
              </a:spcBef>
            </a:pPr>
            <a:r>
              <a:rPr kumimoji="1" lang="zh-CN" altLang="en-US" sz="4000" b="1" dirty="0">
                <a:solidFill>
                  <a:schemeClr val="bg1"/>
                </a:solidFill>
                <a:latin typeface="微软雅黑" panose="020B0503020204020204" charset="-122"/>
                <a:ea typeface="微软雅黑" panose="020B0503020204020204" charset="-122"/>
              </a:rPr>
              <a:t>民主决策</a:t>
            </a:r>
            <a:endParaRPr kumimoji="1" lang="zh-CN" altLang="en-US" sz="4000" b="1" dirty="0">
              <a:solidFill>
                <a:schemeClr val="bg1"/>
              </a:solidFill>
              <a:latin typeface="微软雅黑" panose="020B0503020204020204" charset="-122"/>
              <a:ea typeface="微软雅黑" panose="020B0503020204020204" charset="-122"/>
            </a:endParaRPr>
          </a:p>
        </p:txBody>
      </p:sp>
      <p:sp>
        <p:nvSpPr>
          <p:cNvPr id="56327" name="Text Box 7"/>
          <p:cNvSpPr txBox="1">
            <a:spLocks noChangeArrowheads="1"/>
          </p:cNvSpPr>
          <p:nvPr/>
        </p:nvSpPr>
        <p:spPr bwMode="auto">
          <a:xfrm>
            <a:off x="6301737" y="3662656"/>
            <a:ext cx="2443114" cy="735965"/>
          </a:xfrm>
          <a:prstGeom prst="rect">
            <a:avLst/>
          </a:prstGeom>
          <a:noFill/>
          <a:ln w="9525">
            <a:noFill/>
            <a:miter lim="800000"/>
          </a:ln>
        </p:spPr>
        <p:txBody>
          <a:bodyPr wrap="square" lIns="121904" tIns="60953" rIns="121904" bIns="60953">
            <a:spAutoFit/>
          </a:bodyPr>
          <a:lstStyle/>
          <a:p>
            <a:pPr>
              <a:spcBef>
                <a:spcPct val="50000"/>
              </a:spcBef>
            </a:pPr>
            <a:r>
              <a:rPr kumimoji="1" lang="zh-CN" altLang="en-US" sz="4000" b="1" dirty="0">
                <a:solidFill>
                  <a:schemeClr val="bg1"/>
                </a:solidFill>
                <a:latin typeface="微软雅黑" panose="020B0503020204020204" charset="-122"/>
                <a:ea typeface="微软雅黑" panose="020B0503020204020204" charset="-122"/>
              </a:rPr>
              <a:t>民主管理</a:t>
            </a:r>
            <a:endParaRPr kumimoji="1" lang="zh-CN" altLang="en-US" sz="4000" b="1" dirty="0">
              <a:solidFill>
                <a:schemeClr val="bg1"/>
              </a:solidFill>
              <a:latin typeface="微软雅黑" panose="020B0503020204020204" charset="-122"/>
              <a:ea typeface="微软雅黑" panose="020B0503020204020204" charset="-122"/>
            </a:endParaRPr>
          </a:p>
        </p:txBody>
      </p:sp>
      <p:sp>
        <p:nvSpPr>
          <p:cNvPr id="56328" name="Text Box 8"/>
          <p:cNvSpPr txBox="1">
            <a:spLocks noChangeArrowheads="1"/>
          </p:cNvSpPr>
          <p:nvPr/>
        </p:nvSpPr>
        <p:spPr bwMode="auto">
          <a:xfrm>
            <a:off x="8976320" y="3662656"/>
            <a:ext cx="2652429" cy="735965"/>
          </a:xfrm>
          <a:prstGeom prst="rect">
            <a:avLst/>
          </a:prstGeom>
          <a:noFill/>
          <a:ln w="9525">
            <a:noFill/>
            <a:miter lim="800000"/>
          </a:ln>
        </p:spPr>
        <p:txBody>
          <a:bodyPr wrap="square" lIns="121904" tIns="60953" rIns="121904" bIns="60953">
            <a:spAutoFit/>
          </a:bodyPr>
          <a:lstStyle/>
          <a:p>
            <a:pPr>
              <a:spcBef>
                <a:spcPct val="50000"/>
              </a:spcBef>
            </a:pPr>
            <a:r>
              <a:rPr kumimoji="1" lang="zh-CN" altLang="en-US" sz="4000" b="1" dirty="0">
                <a:solidFill>
                  <a:schemeClr val="bg1"/>
                </a:solidFill>
                <a:latin typeface="微软雅黑" panose="020B0503020204020204" charset="-122"/>
                <a:ea typeface="微软雅黑" panose="020B0503020204020204" charset="-122"/>
              </a:rPr>
              <a:t>民主监督</a:t>
            </a:r>
            <a:endParaRPr kumimoji="1" lang="zh-CN" altLang="en-US" sz="4000" b="1" dirty="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1000"/>
                                        <p:tgtEl>
                                          <p:spTgt spid="4099"/>
                                        </p:tgtEl>
                                      </p:cBhvr>
                                    </p:animEffect>
                                    <p:anim calcmode="lin" valueType="num">
                                      <p:cBhvr>
                                        <p:cTn id="8" dur="1000" fill="hold"/>
                                        <p:tgtEl>
                                          <p:spTgt spid="4099"/>
                                        </p:tgtEl>
                                        <p:attrNameLst>
                                          <p:attrName>ppt_x</p:attrName>
                                        </p:attrNameLst>
                                      </p:cBhvr>
                                      <p:tavLst>
                                        <p:tav tm="0">
                                          <p:val>
                                            <p:strVal val="#ppt_x"/>
                                          </p:val>
                                        </p:tav>
                                        <p:tav tm="100000">
                                          <p:val>
                                            <p:strVal val="#ppt_x"/>
                                          </p:val>
                                        </p:tav>
                                      </p:tavLst>
                                    </p:anim>
                                    <p:anim calcmode="lin" valueType="num">
                                      <p:cBhvr>
                                        <p:cTn id="9" dur="1000" fill="hold"/>
                                        <p:tgtEl>
                                          <p:spTgt spid="409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6324"/>
                                        </p:tgtEl>
                                        <p:attrNameLst>
                                          <p:attrName>style.visibility</p:attrName>
                                        </p:attrNameLst>
                                      </p:cBhvr>
                                      <p:to>
                                        <p:strVal val="visible"/>
                                      </p:to>
                                    </p:set>
                                    <p:animEffect transition="in" filter="fade">
                                      <p:cBhvr>
                                        <p:cTn id="12" dur="1000"/>
                                        <p:tgtEl>
                                          <p:spTgt spid="56324"/>
                                        </p:tgtEl>
                                      </p:cBhvr>
                                    </p:animEffect>
                                    <p:anim calcmode="lin" valueType="num">
                                      <p:cBhvr>
                                        <p:cTn id="13" dur="1000" fill="hold"/>
                                        <p:tgtEl>
                                          <p:spTgt spid="56324"/>
                                        </p:tgtEl>
                                        <p:attrNameLst>
                                          <p:attrName>ppt_x</p:attrName>
                                        </p:attrNameLst>
                                      </p:cBhvr>
                                      <p:tavLst>
                                        <p:tav tm="0">
                                          <p:val>
                                            <p:strVal val="#ppt_x"/>
                                          </p:val>
                                        </p:tav>
                                        <p:tav tm="100000">
                                          <p:val>
                                            <p:strVal val="#ppt_x"/>
                                          </p:val>
                                        </p:tav>
                                      </p:tavLst>
                                    </p:anim>
                                    <p:anim calcmode="lin" valueType="num">
                                      <p:cBhvr>
                                        <p:cTn id="14" dur="1000" fill="hold"/>
                                        <p:tgtEl>
                                          <p:spTgt spid="5632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56325"/>
                                        </p:tgtEl>
                                        <p:attrNameLst>
                                          <p:attrName>style.visibility</p:attrName>
                                        </p:attrNameLst>
                                      </p:cBhvr>
                                      <p:to>
                                        <p:strVal val="visible"/>
                                      </p:to>
                                    </p:set>
                                    <p:anim calcmode="lin" valueType="num">
                                      <p:cBhvr additive="base">
                                        <p:cTn id="34" dur="500" fill="hold"/>
                                        <p:tgtEl>
                                          <p:spTgt spid="56325"/>
                                        </p:tgtEl>
                                        <p:attrNameLst>
                                          <p:attrName>ppt_x</p:attrName>
                                        </p:attrNameLst>
                                      </p:cBhvr>
                                      <p:tavLst>
                                        <p:tav tm="0">
                                          <p:val>
                                            <p:strVal val="#ppt_x"/>
                                          </p:val>
                                        </p:tav>
                                        <p:tav tm="100000">
                                          <p:val>
                                            <p:strVal val="#ppt_x"/>
                                          </p:val>
                                        </p:tav>
                                      </p:tavLst>
                                    </p:anim>
                                    <p:anim calcmode="lin" valueType="num">
                                      <p:cBhvr additive="base">
                                        <p:cTn id="35" dur="500" fill="hold"/>
                                        <p:tgtEl>
                                          <p:spTgt spid="5632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56326"/>
                                        </p:tgtEl>
                                        <p:attrNameLst>
                                          <p:attrName>style.visibility</p:attrName>
                                        </p:attrNameLst>
                                      </p:cBhvr>
                                      <p:to>
                                        <p:strVal val="visible"/>
                                      </p:to>
                                    </p:set>
                                    <p:anim calcmode="lin" valueType="num">
                                      <p:cBhvr additive="base">
                                        <p:cTn id="38" dur="500" fill="hold"/>
                                        <p:tgtEl>
                                          <p:spTgt spid="56326"/>
                                        </p:tgtEl>
                                        <p:attrNameLst>
                                          <p:attrName>ppt_x</p:attrName>
                                        </p:attrNameLst>
                                      </p:cBhvr>
                                      <p:tavLst>
                                        <p:tav tm="0">
                                          <p:val>
                                            <p:strVal val="#ppt_x"/>
                                          </p:val>
                                        </p:tav>
                                        <p:tav tm="100000">
                                          <p:val>
                                            <p:strVal val="#ppt_x"/>
                                          </p:val>
                                        </p:tav>
                                      </p:tavLst>
                                    </p:anim>
                                    <p:anim calcmode="lin" valueType="num">
                                      <p:cBhvr additive="base">
                                        <p:cTn id="39" dur="500" fill="hold"/>
                                        <p:tgtEl>
                                          <p:spTgt spid="56326"/>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56327"/>
                                        </p:tgtEl>
                                        <p:attrNameLst>
                                          <p:attrName>style.visibility</p:attrName>
                                        </p:attrNameLst>
                                      </p:cBhvr>
                                      <p:to>
                                        <p:strVal val="visible"/>
                                      </p:to>
                                    </p:set>
                                    <p:anim calcmode="lin" valueType="num">
                                      <p:cBhvr additive="base">
                                        <p:cTn id="42" dur="500" fill="hold"/>
                                        <p:tgtEl>
                                          <p:spTgt spid="56327"/>
                                        </p:tgtEl>
                                        <p:attrNameLst>
                                          <p:attrName>ppt_x</p:attrName>
                                        </p:attrNameLst>
                                      </p:cBhvr>
                                      <p:tavLst>
                                        <p:tav tm="0">
                                          <p:val>
                                            <p:strVal val="#ppt_x"/>
                                          </p:val>
                                        </p:tav>
                                        <p:tav tm="100000">
                                          <p:val>
                                            <p:strVal val="#ppt_x"/>
                                          </p:val>
                                        </p:tav>
                                      </p:tavLst>
                                    </p:anim>
                                    <p:anim calcmode="lin" valueType="num">
                                      <p:cBhvr additive="base">
                                        <p:cTn id="43" dur="500" fill="hold"/>
                                        <p:tgtEl>
                                          <p:spTgt spid="5632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56328"/>
                                        </p:tgtEl>
                                        <p:attrNameLst>
                                          <p:attrName>style.visibility</p:attrName>
                                        </p:attrNameLst>
                                      </p:cBhvr>
                                      <p:to>
                                        <p:strVal val="visible"/>
                                      </p:to>
                                    </p:set>
                                    <p:anim calcmode="lin" valueType="num">
                                      <p:cBhvr additive="base">
                                        <p:cTn id="46" dur="500" fill="hold"/>
                                        <p:tgtEl>
                                          <p:spTgt spid="56328"/>
                                        </p:tgtEl>
                                        <p:attrNameLst>
                                          <p:attrName>ppt_x</p:attrName>
                                        </p:attrNameLst>
                                      </p:cBhvr>
                                      <p:tavLst>
                                        <p:tav tm="0">
                                          <p:val>
                                            <p:strVal val="#ppt_x"/>
                                          </p:val>
                                        </p:tav>
                                        <p:tav tm="100000">
                                          <p:val>
                                            <p:strVal val="#ppt_x"/>
                                          </p:val>
                                        </p:tav>
                                      </p:tavLst>
                                    </p:anim>
                                    <p:anim calcmode="lin" valueType="num">
                                      <p:cBhvr additive="base">
                                        <p:cTn id="47" dur="500" fill="hold"/>
                                        <p:tgtEl>
                                          <p:spTgt spid="563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7" grpId="0" bldLvl="0" animBg="1"/>
      <p:bldP spid="16" grpId="0" bldLvl="0" animBg="1"/>
      <p:bldP spid="13" grpId="0" bldLvl="0" animBg="1"/>
      <p:bldP spid="4099" grpId="0"/>
      <p:bldP spid="56324" grpId="0" bldLvl="0" animBg="1"/>
      <p:bldP spid="56325" grpId="0"/>
      <p:bldP spid="56326" grpId="0"/>
      <p:bldP spid="56327" grpId="0"/>
      <p:bldP spid="563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0" name="Group 2"/>
          <p:cNvGraphicFramePr>
            <a:graphicFrameLocks noGrp="1"/>
          </p:cNvGraphicFramePr>
          <p:nvPr>
            <p:custDataLst>
              <p:tags r:id="rId1"/>
            </p:custDataLst>
          </p:nvPr>
        </p:nvGraphicFramePr>
        <p:xfrm>
          <a:off x="144145" y="2041525"/>
          <a:ext cx="11746865" cy="4816475"/>
        </p:xfrm>
        <a:graphic>
          <a:graphicData uri="http://schemas.openxmlformats.org/drawingml/2006/table">
            <a:tbl>
              <a:tblPr/>
              <a:tblGrid>
                <a:gridCol w="926465"/>
                <a:gridCol w="5070475"/>
                <a:gridCol w="5749925"/>
              </a:tblGrid>
              <a:tr h="92646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en-US" altLang="zh-CN" sz="324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rPr>
                        <a:t>            </a:t>
                      </a:r>
                      <a:endParaRPr kumimoji="0" lang="en-US" altLang="zh-CN" sz="324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58" marB="609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a:noFill/>
                    </a:lnBlToTr>
                    <a:noFill/>
                  </a:tcPr>
                </a:tc>
                <a:tc>
                  <a:txBody>
                    <a:bodyPr/>
                    <a:lstStyle/>
                    <a:p>
                      <a:pPr marL="0" marR="0" lvl="0" algn="ctr" defTabSz="914400" rtl="0" eaLnBrk="1" fontAlgn="base" latinLnBrk="0" hangingPunct="1">
                        <a:lnSpc>
                          <a:spcPct val="100000"/>
                        </a:lnSpc>
                        <a:spcBef>
                          <a:spcPct val="20000"/>
                        </a:spcBef>
                        <a:buClr>
                          <a:schemeClr val="hlink"/>
                        </a:buClr>
                        <a:buSzPct val="70000"/>
                        <a:buFont typeface="Wingdings" panose="05000000000000000000" pitchFamily="2" charset="2"/>
                        <a:buNone/>
                      </a:pPr>
                      <a:endParaRPr kumimoji="0" lang="zh-CN" altLang="en-US" sz="2400"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p>
                      <a:pPr marL="0" marR="0" lvl="0" algn="ctr" defTabSz="914400" rtl="0" eaLnBrk="1" fontAlgn="base" latinLnBrk="0" hangingPunct="1">
                        <a:lnSpc>
                          <a:spcPct val="100000"/>
                        </a:lnSpc>
                        <a:spcBef>
                          <a:spcPct val="20000"/>
                        </a:spcBef>
                        <a:buClr>
                          <a:schemeClr val="hlink"/>
                        </a:buClr>
                        <a:buSzPct val="70000"/>
                        <a:buFont typeface="Wingdings" panose="05000000000000000000" pitchFamily="2" charset="2"/>
                        <a:buNone/>
                      </a:pPr>
                      <a:r>
                        <a:rPr kumimoji="0" lang="zh-CN" altLang="en-US" sz="2400"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rPr>
                        <a:t>直接选举</a:t>
                      </a:r>
                      <a:endParaRPr kumimoji="0" lang="zh-CN" altLang="en-US" sz="2400"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txBody>
                  <a:tcPr marL="121920" marR="121920" marT="60958" marB="609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algn="ctr" defTabSz="914400" rtl="0" eaLnBrk="1" fontAlgn="base" latinLnBrk="0" hangingPunct="1">
                        <a:lnSpc>
                          <a:spcPct val="100000"/>
                        </a:lnSpc>
                        <a:spcBef>
                          <a:spcPct val="20000"/>
                        </a:spcBef>
                        <a:buClr>
                          <a:schemeClr val="hlink"/>
                        </a:buClr>
                        <a:buSzPct val="70000"/>
                        <a:buFont typeface="Wingdings" panose="05000000000000000000" pitchFamily="2" charset="2"/>
                        <a:buNone/>
                      </a:pPr>
                      <a:endParaRPr kumimoji="0" lang="zh-CN" altLang="en-US" sz="2400"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p>
                      <a:pPr marL="0" marR="0" lvl="0" algn="ctr" defTabSz="914400" rtl="0" eaLnBrk="1" fontAlgn="base" latinLnBrk="0" hangingPunct="1">
                        <a:lnSpc>
                          <a:spcPct val="100000"/>
                        </a:lnSpc>
                        <a:spcBef>
                          <a:spcPct val="20000"/>
                        </a:spcBef>
                        <a:buClr>
                          <a:schemeClr val="hlink"/>
                        </a:buClr>
                        <a:buSzPct val="70000"/>
                        <a:buFont typeface="Wingdings" panose="05000000000000000000" pitchFamily="2" charset="2"/>
                        <a:buNone/>
                      </a:pPr>
                      <a:r>
                        <a:rPr kumimoji="0" lang="zh-CN" altLang="en-US" sz="2400"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rPr>
                        <a:t>间接选举</a:t>
                      </a:r>
                      <a:endParaRPr kumimoji="0" lang="zh-CN" altLang="en-US" sz="2400"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txBody>
                  <a:tcPr marL="121920" marR="121920" marT="60958" marB="609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9005">
                <a:tc>
                  <a:txBody>
                    <a:bodyPr/>
                    <a:lstStyle/>
                    <a:p>
                      <a:pPr marL="0" marR="0" lvl="0" indent="0" algn="ctr" defTabSz="914400" rtl="0" fontAlgn="base">
                        <a:lnSpc>
                          <a:spcPct val="100000"/>
                        </a:lnSpc>
                        <a:spcBef>
                          <a:spcPts val="0"/>
                        </a:spcBef>
                        <a:spcAft>
                          <a:spcPct val="0"/>
                        </a:spcAft>
                        <a:buClr>
                          <a:schemeClr val="hlink"/>
                        </a:buClr>
                        <a:buSzPct val="70000"/>
                        <a:buFont typeface="Wingdings" panose="05000000000000000000" pitchFamily="2" charset="2"/>
                        <a:buNone/>
                      </a:pPr>
                      <a:r>
                        <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rPr>
                        <a:t>含义</a:t>
                      </a:r>
                      <a:endPar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txBody>
                  <a:tcPr marL="121920" marR="121920" marT="60958" marB="609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24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58" marB="609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240" b="1" i="0" u="none" strike="noStrike" cap="none" normalizeH="0" baseline="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58" marB="609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ctr" defTabSz="914400" rtl="0" fontAlgn="base">
                        <a:lnSpc>
                          <a:spcPct val="100000"/>
                        </a:lnSpc>
                        <a:spcBef>
                          <a:spcPts val="0"/>
                        </a:spcBef>
                        <a:spcAft>
                          <a:spcPct val="0"/>
                        </a:spcAft>
                        <a:buClr>
                          <a:schemeClr val="hlink"/>
                        </a:buClr>
                        <a:buSzPct val="70000"/>
                        <a:buFont typeface="Wingdings" panose="05000000000000000000" pitchFamily="2" charset="2"/>
                        <a:buNone/>
                      </a:pPr>
                      <a:r>
                        <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rPr>
                        <a:t>优点</a:t>
                      </a:r>
                      <a:endPar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txBody>
                  <a:tcPr marL="121920" marR="121920" marT="60958" marB="609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24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58" marB="609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24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58" marB="609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7385">
                <a:tc>
                  <a:txBody>
                    <a:bodyPr/>
                    <a:lstStyle/>
                    <a:p>
                      <a:pPr marL="0" marR="0" lvl="0" indent="0" algn="ctr" defTabSz="914400" rtl="0" fontAlgn="base">
                        <a:lnSpc>
                          <a:spcPct val="100000"/>
                        </a:lnSpc>
                        <a:spcBef>
                          <a:spcPts val="0"/>
                        </a:spcBef>
                        <a:spcAft>
                          <a:spcPct val="0"/>
                        </a:spcAft>
                        <a:buClr>
                          <a:schemeClr val="hlink"/>
                        </a:buClr>
                        <a:buSzPct val="70000"/>
                        <a:buFont typeface="Wingdings" panose="05000000000000000000" pitchFamily="2" charset="2"/>
                        <a:buNone/>
                      </a:pPr>
                      <a:r>
                        <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rPr>
                        <a:t>局限</a:t>
                      </a:r>
                      <a:endPar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txBody>
                  <a:tcPr marL="121920" marR="121920" marT="60958" marB="609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24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58" marB="609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24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58" marB="609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06220">
                <a:tc>
                  <a:txBody>
                    <a:bodyPr/>
                    <a:lstStyle/>
                    <a:p>
                      <a:pPr marL="0" marR="0" lvl="0" indent="0" algn="ctr" defTabSz="914400" rtl="0" fontAlgn="base">
                        <a:lnSpc>
                          <a:spcPct val="100000"/>
                        </a:lnSpc>
                        <a:spcBef>
                          <a:spcPts val="0"/>
                        </a:spcBef>
                        <a:spcAft>
                          <a:spcPct val="0"/>
                        </a:spcAft>
                        <a:buClr>
                          <a:schemeClr val="hlink"/>
                        </a:buClr>
                        <a:buSzPct val="70000"/>
                        <a:buFont typeface="Wingdings" panose="05000000000000000000" pitchFamily="2" charset="2"/>
                        <a:buNone/>
                      </a:pPr>
                      <a:r>
                        <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rPr>
                        <a:t>适用范围</a:t>
                      </a:r>
                      <a:endPar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txBody>
                  <a:tcPr marL="121920" marR="121920" marT="60958" marB="609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24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58" marB="609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
                          <a:schemeClr val="hlink"/>
                        </a:buClr>
                        <a:buSzPct val="70000"/>
                        <a:buFont typeface="Wingdings" panose="05000000000000000000" pitchFamily="2" charset="2"/>
                        <a:buNone/>
                      </a:pPr>
                      <a:endParaRPr kumimoji="1" lang="zh-CN" altLang="zh-CN" sz="3620" b="1" kern="1200" dirty="0" smtClean="0">
                        <a:solidFill>
                          <a:srgbClr val="FF0000"/>
                        </a:solidFill>
                        <a:latin typeface="微软雅黑" panose="020B0503020204020204" charset="-122"/>
                        <a:ea typeface="微软雅黑" panose="020B0503020204020204" charset="-122"/>
                        <a:cs typeface="+mn-cs"/>
                      </a:endParaRPr>
                    </a:p>
                  </a:txBody>
                  <a:tcPr marL="121920" marR="121920" marT="60958" marB="609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270" name="Text Box 26"/>
          <p:cNvSpPr txBox="1">
            <a:spLocks noChangeArrowheads="1"/>
          </p:cNvSpPr>
          <p:nvPr/>
        </p:nvSpPr>
        <p:spPr bwMode="auto">
          <a:xfrm>
            <a:off x="1219134" y="2977753"/>
            <a:ext cx="5557681" cy="632460"/>
          </a:xfrm>
          <a:prstGeom prst="rect">
            <a:avLst/>
          </a:prstGeom>
          <a:noFill/>
          <a:ln w="25400">
            <a:noFill/>
            <a:miter lim="800000"/>
          </a:ln>
        </p:spPr>
        <p:txBody>
          <a:bodyPr wrap="square" lIns="121904" tIns="60953" rIns="121904" bIns="60953">
            <a:spAutoFit/>
          </a:bodyPr>
          <a:lstStyle/>
          <a:p>
            <a:pPr algn="l">
              <a:lnSpc>
                <a:spcPts val="3995"/>
              </a:lnSpc>
              <a:spcBef>
                <a:spcPct val="50000"/>
              </a:spcBef>
            </a:pPr>
            <a:r>
              <a:rPr kumimoji="1" lang="zh-CN" altLang="en-US" sz="2400" b="1" dirty="0">
                <a:latin typeface="黑体" panose="02010609060101010101" pitchFamily="2" charset="-122"/>
                <a:ea typeface="黑体" panose="02010609060101010101" pitchFamily="2" charset="-122"/>
              </a:rPr>
              <a:t>由选民直接投票选举</a:t>
            </a:r>
            <a:endParaRPr kumimoji="1" lang="zh-CN" altLang="en-US" sz="2400" b="1" dirty="0">
              <a:latin typeface="黑体" panose="02010609060101010101" pitchFamily="2" charset="-122"/>
              <a:ea typeface="黑体" panose="02010609060101010101" pitchFamily="2" charset="-122"/>
            </a:endParaRPr>
          </a:p>
        </p:txBody>
      </p:sp>
      <p:sp>
        <p:nvSpPr>
          <p:cNvPr id="10271" name="Text Box 27"/>
          <p:cNvSpPr txBox="1">
            <a:spLocks noChangeArrowheads="1"/>
          </p:cNvSpPr>
          <p:nvPr/>
        </p:nvSpPr>
        <p:spPr bwMode="auto">
          <a:xfrm>
            <a:off x="6126480" y="2977515"/>
            <a:ext cx="5764530" cy="581025"/>
          </a:xfrm>
          <a:prstGeom prst="rect">
            <a:avLst/>
          </a:prstGeom>
          <a:noFill/>
          <a:ln w="25400">
            <a:noFill/>
            <a:miter lim="800000"/>
          </a:ln>
        </p:spPr>
        <p:txBody>
          <a:bodyPr wrap="square" lIns="121904" tIns="60953" rIns="121904" bIns="60953">
            <a:spAutoFit/>
          </a:bodyPr>
          <a:lstStyle/>
          <a:p>
            <a:pPr>
              <a:lnSpc>
                <a:spcPts val="3590"/>
              </a:lnSpc>
            </a:pPr>
            <a:r>
              <a:rPr kumimoji="1" lang="zh-CN" altLang="en-US" sz="2000" b="1" dirty="0">
                <a:latin typeface="黑体" panose="02010609060101010101" pitchFamily="2" charset="-122"/>
                <a:ea typeface="黑体" panose="02010609060101010101" pitchFamily="2" charset="-122"/>
              </a:rPr>
              <a:t>选民选出自己的代表，再由他们代表选民选举</a:t>
            </a:r>
            <a:endParaRPr kumimoji="1" lang="zh-CN" altLang="en-US" sz="2000" b="1" dirty="0">
              <a:latin typeface="黑体" panose="02010609060101010101" pitchFamily="2" charset="-122"/>
              <a:ea typeface="黑体" panose="02010609060101010101" pitchFamily="2" charset="-122"/>
            </a:endParaRPr>
          </a:p>
        </p:txBody>
      </p:sp>
      <p:sp>
        <p:nvSpPr>
          <p:cNvPr id="17440" name="Text Box 28"/>
          <p:cNvSpPr txBox="1">
            <a:spLocks noChangeArrowheads="1"/>
          </p:cNvSpPr>
          <p:nvPr/>
        </p:nvSpPr>
        <p:spPr bwMode="auto">
          <a:xfrm>
            <a:off x="6584425" y="3982004"/>
            <a:ext cx="5711956" cy="489585"/>
          </a:xfrm>
          <a:prstGeom prst="rect">
            <a:avLst/>
          </a:prstGeom>
          <a:noFill/>
          <a:ln w="25400">
            <a:noFill/>
            <a:miter lim="800000"/>
          </a:ln>
        </p:spPr>
        <p:txBody>
          <a:bodyPr wrap="square" lIns="121904" tIns="60953" rIns="121904" bIns="60953">
            <a:spAutoFit/>
          </a:bodyPr>
          <a:lstStyle/>
          <a:p>
            <a:pPr>
              <a:spcBef>
                <a:spcPct val="50000"/>
              </a:spcBef>
            </a:pPr>
            <a:r>
              <a:rPr kumimoji="1" lang="zh-CN" altLang="en-US" sz="2400" b="1" dirty="0">
                <a:latin typeface="黑体" panose="02010609060101010101" pitchFamily="2" charset="-122"/>
                <a:ea typeface="黑体" panose="02010609060101010101" pitchFamily="2" charset="-122"/>
              </a:rPr>
              <a:t>选举成本较低，容易组织 </a:t>
            </a:r>
            <a:endParaRPr kumimoji="1" lang="zh-CN" altLang="en-US" sz="2400" b="1" dirty="0">
              <a:latin typeface="黑体" panose="02010609060101010101" pitchFamily="2" charset="-122"/>
              <a:ea typeface="黑体" panose="02010609060101010101" pitchFamily="2" charset="-122"/>
            </a:endParaRPr>
          </a:p>
        </p:txBody>
      </p:sp>
      <p:sp>
        <p:nvSpPr>
          <p:cNvPr id="14369" name="Text Box 29"/>
          <p:cNvSpPr txBox="1">
            <a:spLocks noChangeArrowheads="1"/>
          </p:cNvSpPr>
          <p:nvPr/>
        </p:nvSpPr>
        <p:spPr bwMode="auto">
          <a:xfrm>
            <a:off x="1268602" y="4596195"/>
            <a:ext cx="5265999" cy="592455"/>
          </a:xfrm>
          <a:prstGeom prst="rect">
            <a:avLst/>
          </a:prstGeom>
          <a:noFill/>
          <a:ln w="25400">
            <a:noFill/>
            <a:miter lim="800000"/>
          </a:ln>
        </p:spPr>
        <p:txBody>
          <a:bodyPr lIns="121904" tIns="60953" rIns="121904" bIns="60953">
            <a:spAutoFit/>
          </a:bodyPr>
          <a:lstStyle/>
          <a:p>
            <a:pPr>
              <a:lnSpc>
                <a:spcPts val="3680"/>
              </a:lnSpc>
            </a:pPr>
            <a:r>
              <a:rPr kumimoji="1" lang="zh-CN" altLang="en-US" sz="2400" b="1" dirty="0">
                <a:latin typeface="黑体" panose="02010609060101010101" pitchFamily="2" charset="-122"/>
                <a:ea typeface="黑体" panose="02010609060101010101" pitchFamily="2" charset="-122"/>
              </a:rPr>
              <a:t>人数多时，操作复杂，成本较高</a:t>
            </a:r>
            <a:r>
              <a:rPr kumimoji="1" lang="zh-CN" altLang="en-US" sz="2760" b="1" dirty="0">
                <a:latin typeface="黑体" panose="02010609060101010101" pitchFamily="2" charset="-122"/>
                <a:ea typeface="黑体" panose="02010609060101010101" pitchFamily="2" charset="-122"/>
              </a:rPr>
              <a:t> </a:t>
            </a:r>
            <a:endParaRPr kumimoji="1" lang="zh-CN" altLang="en-US" sz="2760" b="1" dirty="0">
              <a:latin typeface="黑体" panose="02010609060101010101" pitchFamily="2" charset="-122"/>
              <a:ea typeface="黑体" panose="02010609060101010101" pitchFamily="2" charset="-122"/>
            </a:endParaRPr>
          </a:p>
        </p:txBody>
      </p:sp>
      <p:sp>
        <p:nvSpPr>
          <p:cNvPr id="14370" name="Text Box 30"/>
          <p:cNvSpPr txBox="1">
            <a:spLocks noChangeArrowheads="1"/>
          </p:cNvSpPr>
          <p:nvPr/>
        </p:nvSpPr>
        <p:spPr bwMode="auto">
          <a:xfrm>
            <a:off x="1026160" y="3930650"/>
            <a:ext cx="5558155" cy="592455"/>
          </a:xfrm>
          <a:prstGeom prst="rect">
            <a:avLst/>
          </a:prstGeom>
          <a:noFill/>
          <a:ln w="9525">
            <a:noFill/>
            <a:miter lim="800000"/>
          </a:ln>
        </p:spPr>
        <p:txBody>
          <a:bodyPr wrap="square" lIns="121904" tIns="60953" rIns="121904" bIns="60953">
            <a:spAutoFit/>
          </a:bodyPr>
          <a:lstStyle/>
          <a:p>
            <a:pPr>
              <a:lnSpc>
                <a:spcPts val="3680"/>
              </a:lnSpc>
            </a:pPr>
            <a:r>
              <a:rPr kumimoji="1" lang="zh-CN" altLang="en-US" sz="2400" b="1" dirty="0">
                <a:latin typeface="黑体" panose="02010609060101010101" pitchFamily="2" charset="-122"/>
                <a:ea typeface="黑体" panose="02010609060101010101" pitchFamily="2" charset="-122"/>
              </a:rPr>
              <a:t>每个选民都有机会选择信赖的当家人</a:t>
            </a:r>
            <a:endParaRPr kumimoji="1" lang="zh-CN" altLang="en-US" sz="2400" b="1" dirty="0">
              <a:latin typeface="黑体" panose="02010609060101010101" pitchFamily="2" charset="-122"/>
              <a:ea typeface="黑体" panose="02010609060101010101" pitchFamily="2" charset="-122"/>
            </a:endParaRPr>
          </a:p>
        </p:txBody>
      </p:sp>
      <p:sp>
        <p:nvSpPr>
          <p:cNvPr id="17443" name="Text Box 31"/>
          <p:cNvSpPr txBox="1">
            <a:spLocks noChangeArrowheads="1"/>
          </p:cNvSpPr>
          <p:nvPr/>
        </p:nvSpPr>
        <p:spPr bwMode="auto">
          <a:xfrm>
            <a:off x="6527166" y="4766371"/>
            <a:ext cx="5619115" cy="592455"/>
          </a:xfrm>
          <a:prstGeom prst="rect">
            <a:avLst/>
          </a:prstGeom>
          <a:noFill/>
          <a:ln w="9525">
            <a:noFill/>
            <a:miter lim="800000"/>
          </a:ln>
        </p:spPr>
        <p:txBody>
          <a:bodyPr wrap="square" lIns="121904" tIns="60953" rIns="121904" bIns="60953">
            <a:spAutoFit/>
          </a:bodyPr>
          <a:lstStyle/>
          <a:p>
            <a:pPr>
              <a:lnSpc>
                <a:spcPts val="3680"/>
              </a:lnSpc>
              <a:spcBef>
                <a:spcPct val="50000"/>
              </a:spcBef>
            </a:pPr>
            <a:r>
              <a:rPr kumimoji="1" lang="zh-CN" altLang="en-US" sz="2400" b="1" dirty="0">
                <a:latin typeface="黑体" panose="02010609060101010101" pitchFamily="2" charset="-122"/>
                <a:ea typeface="黑体" panose="02010609060101010101" pitchFamily="2" charset="-122"/>
              </a:rPr>
              <a:t>不能表达和反映每一个公民的意愿</a:t>
            </a:r>
            <a:endParaRPr kumimoji="1" lang="zh-CN" altLang="en-US" sz="2400" b="1" dirty="0">
              <a:latin typeface="黑体" panose="02010609060101010101" pitchFamily="2" charset="-122"/>
              <a:ea typeface="黑体" panose="02010609060101010101" pitchFamily="2" charset="-122"/>
            </a:endParaRPr>
          </a:p>
        </p:txBody>
      </p:sp>
      <p:sp>
        <p:nvSpPr>
          <p:cNvPr id="9" name="Text Box 36"/>
          <p:cNvSpPr txBox="1">
            <a:spLocks noChangeArrowheads="1"/>
          </p:cNvSpPr>
          <p:nvPr/>
        </p:nvSpPr>
        <p:spPr bwMode="auto">
          <a:xfrm>
            <a:off x="1186930" y="5358754"/>
            <a:ext cx="5265999" cy="427990"/>
          </a:xfrm>
          <a:prstGeom prst="rect">
            <a:avLst/>
          </a:prstGeom>
          <a:noFill/>
          <a:ln w="25400">
            <a:noFill/>
            <a:miter lim="800000"/>
          </a:ln>
        </p:spPr>
        <p:txBody>
          <a:bodyPr lIns="121904" tIns="60953" rIns="121904" bIns="60953">
            <a:spAutoFit/>
          </a:bodyPr>
          <a:lstStyle/>
          <a:p>
            <a:pPr>
              <a:spcBef>
                <a:spcPct val="50000"/>
              </a:spcBef>
            </a:pPr>
            <a:r>
              <a:rPr kumimoji="1" lang="en-US" altLang="zh-CN" sz="2000" b="1" dirty="0">
                <a:latin typeface="黑体" panose="02010609060101010101" pitchFamily="2" charset="-122"/>
                <a:ea typeface="黑体" panose="02010609060101010101" pitchFamily="2" charset="-122"/>
              </a:rPr>
              <a:t>1.</a:t>
            </a:r>
            <a:r>
              <a:rPr kumimoji="1" lang="zh-CN" altLang="en-US" sz="2000" b="1" dirty="0">
                <a:latin typeface="黑体" panose="02010609060101010101" pitchFamily="2" charset="-122"/>
                <a:ea typeface="黑体" panose="02010609060101010101" pitchFamily="2" charset="-122"/>
              </a:rPr>
              <a:t>适用于县及县级以下人大代表的选举</a:t>
            </a:r>
            <a:endParaRPr kumimoji="1" lang="zh-CN" altLang="en-US" sz="2000" b="1" dirty="0">
              <a:latin typeface="黑体" panose="02010609060101010101" pitchFamily="2" charset="-122"/>
              <a:ea typeface="黑体" panose="02010609060101010101" pitchFamily="2" charset="-122"/>
            </a:endParaRPr>
          </a:p>
        </p:txBody>
      </p:sp>
      <p:sp>
        <p:nvSpPr>
          <p:cNvPr id="10" name="Text Box 37"/>
          <p:cNvSpPr txBox="1">
            <a:spLocks noChangeArrowheads="1"/>
          </p:cNvSpPr>
          <p:nvPr/>
        </p:nvSpPr>
        <p:spPr bwMode="auto">
          <a:xfrm>
            <a:off x="6527292" y="5904580"/>
            <a:ext cx="6001388" cy="427990"/>
          </a:xfrm>
          <a:prstGeom prst="rect">
            <a:avLst/>
          </a:prstGeom>
          <a:noFill/>
          <a:ln w="25400">
            <a:noFill/>
            <a:miter lim="800000"/>
          </a:ln>
        </p:spPr>
        <p:txBody>
          <a:bodyPr lIns="121904" tIns="60953" rIns="121904" bIns="60953">
            <a:spAutoFit/>
          </a:bodyPr>
          <a:lstStyle/>
          <a:p>
            <a:pPr>
              <a:spcBef>
                <a:spcPct val="50000"/>
              </a:spcBef>
            </a:pPr>
            <a:r>
              <a:rPr kumimoji="1" lang="en-US" altLang="zh-CN" sz="2000" b="1" dirty="0">
                <a:latin typeface="黑体" panose="02010609060101010101" pitchFamily="2" charset="-122"/>
                <a:ea typeface="黑体" panose="02010609060101010101" pitchFamily="2" charset="-122"/>
              </a:rPr>
              <a:t>2.</a:t>
            </a:r>
            <a:r>
              <a:rPr kumimoji="1" lang="zh-CN" altLang="en-US" sz="2000" b="1" dirty="0">
                <a:latin typeface="黑体" panose="02010609060101010101" pitchFamily="2" charset="-122"/>
                <a:ea typeface="黑体" panose="02010609060101010101" pitchFamily="2" charset="-122"/>
              </a:rPr>
              <a:t>乡及乡以上各级政府领导人员</a:t>
            </a:r>
            <a:endParaRPr kumimoji="1" lang="zh-CN" altLang="en-US" sz="2000" b="1" dirty="0">
              <a:latin typeface="黑体" panose="02010609060101010101" pitchFamily="2" charset="-122"/>
              <a:ea typeface="黑体" panose="02010609060101010101" pitchFamily="2" charset="-122"/>
            </a:endParaRPr>
          </a:p>
        </p:txBody>
      </p:sp>
      <p:sp>
        <p:nvSpPr>
          <p:cNvPr id="11" name="TextBox 10"/>
          <p:cNvSpPr txBox="1">
            <a:spLocks noChangeArrowheads="1"/>
          </p:cNvSpPr>
          <p:nvPr/>
        </p:nvSpPr>
        <p:spPr bwMode="auto">
          <a:xfrm>
            <a:off x="1219316" y="5689238"/>
            <a:ext cx="5364909" cy="735965"/>
          </a:xfrm>
          <a:prstGeom prst="rect">
            <a:avLst/>
          </a:prstGeom>
          <a:noFill/>
          <a:ln w="9525">
            <a:noFill/>
            <a:miter lim="800000"/>
          </a:ln>
        </p:spPr>
        <p:txBody>
          <a:bodyPr wrap="square" lIns="121904" tIns="60953" rIns="121904" bIns="60953">
            <a:spAutoFit/>
          </a:bodyPr>
          <a:lstStyle/>
          <a:p>
            <a:pPr>
              <a:lnSpc>
                <a:spcPct val="100000"/>
              </a:lnSpc>
            </a:pPr>
            <a:r>
              <a:rPr kumimoji="1" lang="en-US" altLang="zh-CN" sz="2000" b="1" dirty="0">
                <a:latin typeface="黑体" panose="02010609060101010101" pitchFamily="2" charset="-122"/>
                <a:ea typeface="黑体" panose="02010609060101010101" pitchFamily="2" charset="-122"/>
              </a:rPr>
              <a:t>2.</a:t>
            </a:r>
            <a:r>
              <a:rPr kumimoji="1" lang="zh-CN" altLang="en-US" sz="2000" b="1" dirty="0">
                <a:latin typeface="黑体" panose="02010609060101010101" pitchFamily="2" charset="-122"/>
                <a:ea typeface="黑体" panose="02010609060101010101" pitchFamily="2" charset="-122"/>
              </a:rPr>
              <a:t>城市居委会选举   </a:t>
            </a:r>
            <a:endParaRPr kumimoji="1" lang="en-US" altLang="zh-CN" sz="2000" b="1" dirty="0">
              <a:latin typeface="黑体" panose="02010609060101010101" pitchFamily="2" charset="-122"/>
              <a:ea typeface="黑体" panose="02010609060101010101" pitchFamily="2" charset="-122"/>
            </a:endParaRPr>
          </a:p>
          <a:p>
            <a:pPr>
              <a:lnSpc>
                <a:spcPct val="100000"/>
              </a:lnSpc>
            </a:pPr>
            <a:r>
              <a:rPr kumimoji="1" lang="en-US" altLang="zh-CN" sz="2000" b="1" dirty="0">
                <a:latin typeface="黑体" panose="02010609060101010101" pitchFamily="2" charset="-122"/>
                <a:ea typeface="黑体" panose="02010609060101010101" pitchFamily="2" charset="-122"/>
              </a:rPr>
              <a:t>3.</a:t>
            </a:r>
            <a:r>
              <a:rPr kumimoji="1" lang="zh-CN" altLang="en-US" sz="2000" b="1" dirty="0">
                <a:latin typeface="黑体" panose="02010609060101010101" pitchFamily="2" charset="-122"/>
                <a:ea typeface="黑体" panose="02010609060101010101" pitchFamily="2" charset="-122"/>
              </a:rPr>
              <a:t>农村村委会选举 </a:t>
            </a:r>
            <a:endParaRPr kumimoji="1" lang="zh-CN" altLang="en-US" sz="2000" b="1" dirty="0">
              <a:latin typeface="黑体" panose="02010609060101010101" pitchFamily="2" charset="-122"/>
              <a:ea typeface="黑体" panose="02010609060101010101" pitchFamily="2" charset="-122"/>
            </a:endParaRPr>
          </a:p>
        </p:txBody>
      </p:sp>
      <p:sp>
        <p:nvSpPr>
          <p:cNvPr id="13" name="矩形 12"/>
          <p:cNvSpPr>
            <a:spLocks noChangeArrowheads="1"/>
          </p:cNvSpPr>
          <p:nvPr/>
        </p:nvSpPr>
        <p:spPr bwMode="auto">
          <a:xfrm>
            <a:off x="6584441" y="5476725"/>
            <a:ext cx="3307080" cy="427990"/>
          </a:xfrm>
          <a:prstGeom prst="rect">
            <a:avLst/>
          </a:prstGeom>
          <a:noFill/>
          <a:ln w="9525">
            <a:noFill/>
            <a:miter lim="800000"/>
          </a:ln>
        </p:spPr>
        <p:txBody>
          <a:bodyPr wrap="none" lIns="121904" tIns="60953" rIns="121904" bIns="60953">
            <a:spAutoFit/>
          </a:bodyPr>
          <a:lstStyle/>
          <a:p>
            <a:pPr>
              <a:spcBef>
                <a:spcPct val="50000"/>
              </a:spcBef>
            </a:pPr>
            <a:r>
              <a:rPr kumimoji="1" lang="en-US" altLang="zh-CN" sz="2000" b="1" dirty="0">
                <a:latin typeface="黑体" panose="02010609060101010101" pitchFamily="2" charset="-122"/>
                <a:ea typeface="黑体" panose="02010609060101010101" pitchFamily="2" charset="-122"/>
              </a:rPr>
              <a:t>1.</a:t>
            </a:r>
            <a:r>
              <a:rPr kumimoji="1" lang="zh-CN" altLang="en-US" sz="2000" b="1" dirty="0">
                <a:latin typeface="黑体" panose="02010609060101010101" pitchFamily="2" charset="-122"/>
                <a:ea typeface="黑体" panose="02010609060101010101" pitchFamily="2" charset="-122"/>
              </a:rPr>
              <a:t>县级以上的各级人大代表</a:t>
            </a:r>
            <a:endParaRPr kumimoji="1" lang="zh-CN" altLang="en-US" sz="2000" b="1" dirty="0">
              <a:latin typeface="黑体" panose="02010609060101010101" pitchFamily="2" charset="-122"/>
              <a:ea typeface="黑体" panose="02010609060101010101" pitchFamily="2" charset="-122"/>
            </a:endParaRPr>
          </a:p>
        </p:txBody>
      </p:sp>
      <p:sp>
        <p:nvSpPr>
          <p:cNvPr id="4" name="文本框 3"/>
          <p:cNvSpPr txBox="1"/>
          <p:nvPr/>
        </p:nvSpPr>
        <p:spPr>
          <a:xfrm>
            <a:off x="107950" y="731520"/>
            <a:ext cx="4384040" cy="583565"/>
          </a:xfrm>
          <a:prstGeom prst="rect">
            <a:avLst/>
          </a:prstGeom>
          <a:noFill/>
        </p:spPr>
        <p:txBody>
          <a:bodyPr wrap="square" rtlCol="0">
            <a:spAutoFit/>
          </a:bodyPr>
          <a:p>
            <a:r>
              <a:rPr lang="en-US" altLang="zh-CN" sz="3200" b="1">
                <a:solidFill>
                  <a:schemeClr val="tx1"/>
                </a:solidFill>
                <a:latin typeface="微软雅黑" panose="020B0503020204020204" charset="-122"/>
                <a:ea typeface="微软雅黑" panose="020B0503020204020204" charset="-122"/>
                <a:cs typeface="微软雅黑" panose="020B0503020204020204" charset="-122"/>
              </a:rPr>
              <a:t>13.</a:t>
            </a:r>
            <a:r>
              <a:rPr lang="zh-CN" altLang="en-US" sz="3200" b="1">
                <a:solidFill>
                  <a:schemeClr val="tx1"/>
                </a:solidFill>
                <a:latin typeface="微软雅黑" panose="020B0503020204020204" charset="-122"/>
                <a:ea typeface="微软雅黑" panose="020B0503020204020204" charset="-122"/>
                <a:cs typeface="微软雅黑" panose="020B0503020204020204" charset="-122"/>
              </a:rPr>
              <a:t>民主选举：</a:t>
            </a:r>
            <a:endParaRPr lang="zh-CN" altLang="en-US" sz="32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107950" y="1398270"/>
            <a:ext cx="10034270" cy="521970"/>
          </a:xfrm>
          <a:prstGeom prst="rect">
            <a:avLst/>
          </a:prstGeom>
          <a:noFill/>
        </p:spPr>
        <p:txBody>
          <a:bodyPr wrap="square" rtlCol="0">
            <a:spAutoFit/>
          </a:bodyPr>
          <a:p>
            <a:r>
              <a:rPr lang="zh-CN" altLang="en-US" sz="2800"/>
              <a:t>（</a:t>
            </a:r>
            <a:r>
              <a:rPr lang="en-US" altLang="zh-CN" sz="2800"/>
              <a:t>1</a:t>
            </a:r>
            <a:r>
              <a:rPr lang="zh-CN" altLang="en-US" sz="2800"/>
              <a:t>）</a:t>
            </a:r>
            <a:r>
              <a:rPr lang="zh-CN" altLang="en-US" sz="2800"/>
              <a:t>方式：直接选举、 间接选举、等额选举、差额选举</a:t>
            </a:r>
            <a:endParaRPr lang="zh-CN" altLang="en-US" sz="2800"/>
          </a:p>
        </p:txBody>
      </p:sp>
      <p:sp>
        <p:nvSpPr>
          <p:cNvPr id="2" name="椭圆形标注 1"/>
          <p:cNvSpPr/>
          <p:nvPr/>
        </p:nvSpPr>
        <p:spPr>
          <a:xfrm>
            <a:off x="4152900" y="135890"/>
            <a:ext cx="5913120" cy="2254250"/>
          </a:xfrm>
          <a:prstGeom prst="wedgeEllipseCallou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4914265" y="448310"/>
            <a:ext cx="5151755" cy="1630045"/>
          </a:xfrm>
          <a:prstGeom prst="rect">
            <a:avLst/>
          </a:prstGeom>
          <a:noFill/>
        </p:spPr>
        <p:txBody>
          <a:bodyPr wrap="square" rtlCol="0">
            <a:spAutoFit/>
          </a:bodyPr>
          <a:p>
            <a:r>
              <a:rPr lang="zh-CN" altLang="en-US" sz="2000">
                <a:solidFill>
                  <a:srgbClr val="FF0000"/>
                </a:solidFill>
              </a:rPr>
              <a:t>选举权</a:t>
            </a:r>
            <a:r>
              <a:rPr lang="zh-CN" altLang="en-US" sz="2000">
                <a:solidFill>
                  <a:srgbClr val="FF0000"/>
                </a:solidFill>
                <a:latin typeface="Arial" panose="020B0604020202020204" pitchFamily="34" charset="0"/>
                <a:cs typeface="Arial" panose="020B0604020202020204" pitchFamily="34" charset="0"/>
              </a:rPr>
              <a:t>≠选举权利</a:t>
            </a:r>
            <a:endParaRPr lang="zh-CN" altLang="en-US" sz="2000">
              <a:solidFill>
                <a:srgbClr val="FF0000"/>
              </a:solidFill>
              <a:latin typeface="Arial" panose="020B0604020202020204" pitchFamily="34" charset="0"/>
              <a:cs typeface="Arial" panose="020B0604020202020204" pitchFamily="34" charset="0"/>
            </a:endParaRPr>
          </a:p>
          <a:p>
            <a:r>
              <a:rPr lang="zh-CN" altLang="en-US" sz="2000">
                <a:latin typeface="Arial" panose="020B0604020202020204" pitchFamily="34" charset="0"/>
                <a:cs typeface="Arial" panose="020B0604020202020204" pitchFamily="34" charset="0"/>
              </a:rPr>
              <a:t>选举权特指选举国家权力机关代表即人大代表的权利；选举权利的范围更广，既包括选举人大代表的权利，还包括其他选举的权利，如选举村委会干部。</a:t>
            </a:r>
            <a:endParaRPr lang="zh-CN" altLang="en-US" sz="200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Group 2"/>
          <p:cNvGraphicFramePr>
            <a:graphicFrameLocks noGrp="1"/>
          </p:cNvGraphicFramePr>
          <p:nvPr>
            <p:ph/>
            <p:custDataLst>
              <p:tags r:id="rId1"/>
            </p:custDataLst>
          </p:nvPr>
        </p:nvGraphicFramePr>
        <p:xfrm>
          <a:off x="372745" y="1560830"/>
          <a:ext cx="11476990" cy="5154295"/>
        </p:xfrm>
        <a:graphic>
          <a:graphicData uri="http://schemas.openxmlformats.org/drawingml/2006/table">
            <a:tbl>
              <a:tblPr/>
              <a:tblGrid>
                <a:gridCol w="934085"/>
                <a:gridCol w="4245610"/>
                <a:gridCol w="6297295"/>
              </a:tblGrid>
              <a:tr h="87693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en-US" altLang="zh-CN" sz="276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rPr>
                        <a:t>            </a:t>
                      </a:r>
                      <a:endParaRPr kumimoji="0" lang="en-US" altLang="zh-CN" sz="276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77" marB="6097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a:noFill/>
                    </a:lnBlToTr>
                    <a:noFill/>
                  </a:tcPr>
                </a:tc>
                <a:tc>
                  <a:txBody>
                    <a:bodyPr/>
                    <a:lstStyle/>
                    <a:p>
                      <a:pPr marL="0" marR="0" lvl="0" algn="ctr" defTabSz="914400" rtl="0" eaLnBrk="1" fontAlgn="base" latinLnBrk="0" hangingPunct="1">
                        <a:lnSpc>
                          <a:spcPct val="100000"/>
                        </a:lnSpc>
                        <a:spcBef>
                          <a:spcPts val="0"/>
                        </a:spcBef>
                        <a:buClr>
                          <a:schemeClr val="hlink"/>
                        </a:buClr>
                        <a:buSzPct val="70000"/>
                        <a:buFont typeface="Wingdings" panose="05000000000000000000" pitchFamily="2" charset="2"/>
                        <a:buNone/>
                      </a:pPr>
                      <a:r>
                        <a:rPr kumimoji="0" lang="zh-CN" altLang="en-US" sz="2665" b="1" i="0" u="none" strike="noStrike" kern="1200"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cs typeface="+mn-cs"/>
                        </a:rPr>
                        <a:t>等额选举</a:t>
                      </a:r>
                      <a:endParaRPr kumimoji="0" lang="zh-CN" altLang="en-US" sz="2665" b="1" i="0" u="none" strike="noStrike" kern="1200"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cs typeface="+mn-cs"/>
                      </a:endParaRPr>
                    </a:p>
                  </a:txBody>
                  <a:tcPr marL="121920" marR="121920" marT="60977" marB="609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algn="ctr" defTabSz="914400" rtl="0" eaLnBrk="1" fontAlgn="base" latinLnBrk="0" hangingPunct="1">
                        <a:lnSpc>
                          <a:spcPct val="100000"/>
                        </a:lnSpc>
                        <a:spcBef>
                          <a:spcPts val="0"/>
                        </a:spcBef>
                        <a:buClr>
                          <a:schemeClr val="hlink"/>
                        </a:buClr>
                        <a:buSzPct val="70000"/>
                        <a:buFont typeface="Wingdings" panose="05000000000000000000" pitchFamily="2" charset="2"/>
                        <a:buNone/>
                      </a:pPr>
                      <a:r>
                        <a:rPr kumimoji="0" lang="zh-CN" altLang="en-US" sz="2665" b="1" i="0" u="none" strike="noStrike" kern="1200"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cs typeface="+mn-cs"/>
                        </a:rPr>
                        <a:t>差额选举</a:t>
                      </a:r>
                      <a:endParaRPr kumimoji="0" lang="zh-CN" altLang="en-US" sz="2665" b="1" i="0" u="none" strike="noStrike" kern="1200"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cs typeface="+mn-cs"/>
                      </a:endParaRPr>
                    </a:p>
                  </a:txBody>
                  <a:tcPr marL="121920" marR="121920" marT="60977" marB="6097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6800">
                <a:tc>
                  <a:txBody>
                    <a:bodyPr/>
                    <a:lstStyle/>
                    <a:p>
                      <a:pPr marL="0" marR="0" lvl="0" algn="ctr" defTabSz="914400" rtl="0" eaLnBrk="1" fontAlgn="base" latinLnBrk="0" hangingPunct="1">
                        <a:lnSpc>
                          <a:spcPct val="100000"/>
                        </a:lnSpc>
                        <a:spcBef>
                          <a:spcPts val="0"/>
                        </a:spcBef>
                        <a:buClr>
                          <a:schemeClr val="hlink"/>
                        </a:buClr>
                        <a:buSzPct val="70000"/>
                        <a:buFont typeface="Wingdings" panose="05000000000000000000" pitchFamily="2" charset="2"/>
                        <a:buNone/>
                      </a:pPr>
                      <a:r>
                        <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rPr>
                        <a:t>含义</a:t>
                      </a:r>
                      <a:endPar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txBody>
                  <a:tcPr marL="121920" marR="121920" marT="60977" marB="6097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2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77" marB="609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2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77" marB="6097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41120">
                <a:tc>
                  <a:txBody>
                    <a:bodyPr/>
                    <a:lstStyle/>
                    <a:p>
                      <a:pPr marL="0" marR="0" lvl="0" algn="ctr" defTabSz="914400" rtl="0" eaLnBrk="1" fontAlgn="base" latinLnBrk="0" hangingPunct="1">
                        <a:lnSpc>
                          <a:spcPct val="100000"/>
                        </a:lnSpc>
                        <a:spcBef>
                          <a:spcPts val="0"/>
                        </a:spcBef>
                        <a:buClr>
                          <a:schemeClr val="hlink"/>
                        </a:buClr>
                        <a:buSzPct val="70000"/>
                        <a:buFont typeface="Wingdings" panose="05000000000000000000" pitchFamily="2" charset="2"/>
                        <a:buNone/>
                      </a:pPr>
                      <a:endPar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p>
                      <a:pPr marL="0" marR="0" lvl="0" algn="ctr" defTabSz="914400" rtl="0" eaLnBrk="1" fontAlgn="base" latinLnBrk="0" hangingPunct="1">
                        <a:lnSpc>
                          <a:spcPct val="100000"/>
                        </a:lnSpc>
                        <a:spcBef>
                          <a:spcPts val="0"/>
                        </a:spcBef>
                        <a:buClr>
                          <a:schemeClr val="hlink"/>
                        </a:buClr>
                        <a:buSzPct val="70000"/>
                        <a:buFont typeface="Wingdings" panose="05000000000000000000" pitchFamily="2" charset="2"/>
                        <a:buNone/>
                      </a:pPr>
                      <a:r>
                        <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rPr>
                        <a:t>优点</a:t>
                      </a:r>
                      <a:endPar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txBody>
                  <a:tcPr marL="121920" marR="121920" marT="60977" marB="6097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2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77" marB="609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2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77" marB="6097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4720">
                <a:tc>
                  <a:txBody>
                    <a:bodyPr/>
                    <a:lstStyle/>
                    <a:p>
                      <a:pPr marL="0" marR="0" lvl="0" algn="ctr" defTabSz="914400" rtl="0" eaLnBrk="1" fontAlgn="base" latinLnBrk="0" hangingPunct="1">
                        <a:lnSpc>
                          <a:spcPct val="100000"/>
                        </a:lnSpc>
                        <a:spcBef>
                          <a:spcPts val="0"/>
                        </a:spcBef>
                        <a:buClr>
                          <a:schemeClr val="hlink"/>
                        </a:buClr>
                        <a:buSzPct val="70000"/>
                        <a:buFont typeface="Wingdings" panose="05000000000000000000" pitchFamily="2" charset="2"/>
                        <a:buNone/>
                      </a:pPr>
                      <a:endPar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p>
                      <a:pPr marL="0" marR="0" lvl="0" algn="ctr" defTabSz="914400" rtl="0" eaLnBrk="1" fontAlgn="base" latinLnBrk="0" hangingPunct="1">
                        <a:lnSpc>
                          <a:spcPct val="100000"/>
                        </a:lnSpc>
                        <a:spcBef>
                          <a:spcPts val="0"/>
                        </a:spcBef>
                        <a:buClr>
                          <a:schemeClr val="hlink"/>
                        </a:buClr>
                        <a:buSzPct val="70000"/>
                        <a:buFont typeface="Wingdings" panose="05000000000000000000" pitchFamily="2" charset="2"/>
                        <a:buNone/>
                      </a:pPr>
                      <a:r>
                        <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rPr>
                        <a:t>局限</a:t>
                      </a:r>
                      <a:endPar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txBody>
                  <a:tcPr marL="121920" marR="121920" marT="60977" marB="6097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2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77" marB="609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2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77" marB="6097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4720">
                <a:tc>
                  <a:txBody>
                    <a:bodyPr/>
                    <a:lstStyle/>
                    <a:p>
                      <a:pPr marL="0" marR="0" lvl="0" algn="ctr" defTabSz="914400" rtl="0" eaLnBrk="1" fontAlgn="base" latinLnBrk="0" hangingPunct="1">
                        <a:lnSpc>
                          <a:spcPct val="100000"/>
                        </a:lnSpc>
                        <a:spcBef>
                          <a:spcPts val="0"/>
                        </a:spcBef>
                        <a:buClr>
                          <a:schemeClr val="hlink"/>
                        </a:buClr>
                        <a:buSzPct val="70000"/>
                        <a:buFont typeface="Wingdings" panose="05000000000000000000" pitchFamily="2" charset="2"/>
                        <a:buNone/>
                      </a:pPr>
                      <a:r>
                        <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rPr>
                        <a:t>适用</a:t>
                      </a:r>
                      <a:endPar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p>
                      <a:pPr marL="0" marR="0" lvl="0" algn="ctr" defTabSz="914400" rtl="0" eaLnBrk="1" fontAlgn="base" latinLnBrk="0" hangingPunct="1">
                        <a:lnSpc>
                          <a:spcPct val="100000"/>
                        </a:lnSpc>
                        <a:spcBef>
                          <a:spcPts val="0"/>
                        </a:spcBef>
                        <a:buClr>
                          <a:schemeClr val="hlink"/>
                        </a:buClr>
                        <a:buSzPct val="70000"/>
                        <a:buFont typeface="Wingdings" panose="05000000000000000000" pitchFamily="2" charset="2"/>
                        <a:buNone/>
                      </a:pPr>
                      <a:r>
                        <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rPr>
                        <a:t>范围</a:t>
                      </a:r>
                      <a:endParaRPr kumimoji="0" lang="zh-CN" altLang="en-US" sz="2665" b="1" i="0" u="none" strike="noStrike" cap="none" normalizeH="0" baseline="0" dirty="0">
                        <a:solidFill>
                          <a:schemeClr val="accent1"/>
                        </a:solidFill>
                        <a:effectLst>
                          <a:outerShdw blurRad="38100" dist="25400" dir="5400000" algn="ctr" rotWithShape="0">
                            <a:srgbClr val="6E747A">
                              <a:alpha val="43000"/>
                            </a:srgbClr>
                          </a:outerShdw>
                        </a:effectLst>
                        <a:latin typeface="黑体" panose="02010609060101010101" pitchFamily="2" charset="-122"/>
                        <a:ea typeface="黑体" panose="02010609060101010101" pitchFamily="2" charset="-122"/>
                      </a:endParaRPr>
                    </a:p>
                  </a:txBody>
                  <a:tcPr marL="121920" marR="121920" marT="60977" marB="6097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2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77" marB="609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362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endParaRPr>
                    </a:p>
                  </a:txBody>
                  <a:tcPr marL="121920" marR="121920" marT="60977" marB="6097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318" name="Text Box 26"/>
          <p:cNvSpPr txBox="1">
            <a:spLocks noChangeArrowheads="1"/>
          </p:cNvSpPr>
          <p:nvPr/>
        </p:nvSpPr>
        <p:spPr bwMode="auto">
          <a:xfrm>
            <a:off x="1109592" y="2827110"/>
            <a:ext cx="4988152" cy="544830"/>
          </a:xfrm>
          <a:prstGeom prst="rect">
            <a:avLst/>
          </a:prstGeom>
          <a:noFill/>
          <a:ln w="25400">
            <a:noFill/>
            <a:miter lim="800000"/>
          </a:ln>
        </p:spPr>
        <p:txBody>
          <a:bodyPr wrap="square" lIns="121904" tIns="60953" rIns="121904" bIns="60953">
            <a:spAutoFit/>
          </a:bodyPr>
          <a:lstStyle/>
          <a:p>
            <a:pPr>
              <a:spcBef>
                <a:spcPct val="50000"/>
              </a:spcBef>
            </a:pPr>
            <a:r>
              <a:rPr kumimoji="1" lang="zh-CN" altLang="en-US" sz="2760" b="1" dirty="0">
                <a:latin typeface="黑体" panose="02010609060101010101" pitchFamily="2" charset="-122"/>
                <a:ea typeface="黑体" panose="02010609060101010101" pitchFamily="2" charset="-122"/>
              </a:rPr>
              <a:t>候选名额</a:t>
            </a:r>
            <a:r>
              <a:rPr kumimoji="1" lang="en-US" altLang="zh-CN" sz="2760" b="1" dirty="0">
                <a:latin typeface="黑体" panose="02010609060101010101" pitchFamily="2" charset="-122"/>
                <a:ea typeface="黑体" panose="02010609060101010101" pitchFamily="2" charset="-122"/>
              </a:rPr>
              <a:t>=</a:t>
            </a:r>
            <a:r>
              <a:rPr kumimoji="1" lang="zh-CN" altLang="en-US" sz="2760" b="1" dirty="0">
                <a:latin typeface="黑体" panose="02010609060101010101" pitchFamily="2" charset="-122"/>
                <a:ea typeface="黑体" panose="02010609060101010101" pitchFamily="2" charset="-122"/>
              </a:rPr>
              <a:t>应选名额</a:t>
            </a:r>
            <a:endParaRPr kumimoji="1" lang="zh-CN" altLang="en-US" sz="2760" b="1" dirty="0">
              <a:latin typeface="黑体" panose="02010609060101010101" pitchFamily="2" charset="-122"/>
              <a:ea typeface="黑体" panose="02010609060101010101" pitchFamily="2" charset="-122"/>
            </a:endParaRPr>
          </a:p>
        </p:txBody>
      </p:sp>
      <p:sp>
        <p:nvSpPr>
          <p:cNvPr id="12319" name="Text Box 27"/>
          <p:cNvSpPr txBox="1">
            <a:spLocks noChangeArrowheads="1"/>
          </p:cNvSpPr>
          <p:nvPr/>
        </p:nvSpPr>
        <p:spPr bwMode="auto">
          <a:xfrm>
            <a:off x="6097210" y="2753209"/>
            <a:ext cx="5575300" cy="544830"/>
          </a:xfrm>
          <a:prstGeom prst="rect">
            <a:avLst/>
          </a:prstGeom>
          <a:noFill/>
          <a:ln w="25400">
            <a:noFill/>
            <a:miter lim="800000"/>
          </a:ln>
        </p:spPr>
        <p:txBody>
          <a:bodyPr wrap="square" lIns="121904" tIns="60953" rIns="121904" bIns="60953">
            <a:spAutoFit/>
          </a:bodyPr>
          <a:lstStyle/>
          <a:p>
            <a:pPr>
              <a:spcBef>
                <a:spcPct val="50000"/>
              </a:spcBef>
            </a:pPr>
            <a:r>
              <a:rPr kumimoji="1" lang="zh-CN" altLang="en-US" sz="2760" b="1" dirty="0">
                <a:latin typeface="黑体" panose="02010609060101010101" pitchFamily="2" charset="-122"/>
                <a:ea typeface="黑体" panose="02010609060101010101" pitchFamily="2" charset="-122"/>
              </a:rPr>
              <a:t>候选名额 </a:t>
            </a:r>
            <a:r>
              <a:rPr lang="en-GB" altLang="zh-CN" sz="2760" b="1" dirty="0">
                <a:latin typeface="黑体" panose="02010609060101010101" pitchFamily="2" charset="-122"/>
                <a:ea typeface="黑体" panose="02010609060101010101" pitchFamily="2" charset="-122"/>
                <a:sym typeface="楷体" panose="02010609060101010101" pitchFamily="49" charset="-122"/>
              </a:rPr>
              <a:t>&gt; </a:t>
            </a:r>
            <a:r>
              <a:rPr lang="zh-CN" altLang="en-US" sz="2760" b="1" dirty="0">
                <a:latin typeface="黑体" panose="02010609060101010101" pitchFamily="2" charset="-122"/>
                <a:ea typeface="黑体" panose="02010609060101010101" pitchFamily="2" charset="-122"/>
                <a:sym typeface="楷体" panose="02010609060101010101" pitchFamily="49" charset="-122"/>
              </a:rPr>
              <a:t>应</a:t>
            </a:r>
            <a:r>
              <a:rPr kumimoji="1" lang="zh-CN" altLang="en-US" sz="2760" b="1" dirty="0">
                <a:latin typeface="黑体" panose="02010609060101010101" pitchFamily="2" charset="-122"/>
                <a:ea typeface="黑体" panose="02010609060101010101" pitchFamily="2" charset="-122"/>
              </a:rPr>
              <a:t>选名额</a:t>
            </a:r>
            <a:endParaRPr kumimoji="1" lang="zh-CN" altLang="en-US" sz="2760" b="1" dirty="0">
              <a:latin typeface="黑体" panose="02010609060101010101" pitchFamily="2" charset="-122"/>
              <a:ea typeface="黑体" panose="02010609060101010101" pitchFamily="2" charset="-122"/>
            </a:endParaRPr>
          </a:p>
        </p:txBody>
      </p:sp>
      <p:sp>
        <p:nvSpPr>
          <p:cNvPr id="19488" name="Text Box 28"/>
          <p:cNvSpPr txBox="1">
            <a:spLocks noChangeArrowheads="1"/>
          </p:cNvSpPr>
          <p:nvPr/>
        </p:nvSpPr>
        <p:spPr bwMode="auto">
          <a:xfrm>
            <a:off x="1207734" y="4074420"/>
            <a:ext cx="5072475" cy="427990"/>
          </a:xfrm>
          <a:prstGeom prst="rect">
            <a:avLst/>
          </a:prstGeom>
          <a:noFill/>
          <a:ln w="9525">
            <a:noFill/>
            <a:miter lim="800000"/>
          </a:ln>
        </p:spPr>
        <p:txBody>
          <a:bodyPr lIns="121904" tIns="60953" rIns="121904" bIns="60953">
            <a:spAutoFit/>
          </a:bodyPr>
          <a:lstStyle/>
          <a:p>
            <a:pPr>
              <a:spcBef>
                <a:spcPct val="20000"/>
              </a:spcBef>
            </a:pPr>
            <a:r>
              <a:rPr kumimoji="1" lang="zh-CN" altLang="en-US" sz="2000" b="1" dirty="0">
                <a:latin typeface="黑体" panose="02010609060101010101" pitchFamily="2" charset="-122"/>
                <a:ea typeface="黑体" panose="02010609060101010101" pitchFamily="2" charset="-122"/>
              </a:rPr>
              <a:t>比较充分地考虑当选者结构的合理性</a:t>
            </a:r>
            <a:endParaRPr kumimoji="1" lang="zh-CN" altLang="en-US" sz="2000" b="1" dirty="0">
              <a:latin typeface="黑体" panose="02010609060101010101" pitchFamily="2" charset="-122"/>
              <a:ea typeface="黑体" panose="02010609060101010101" pitchFamily="2" charset="-122"/>
            </a:endParaRPr>
          </a:p>
        </p:txBody>
      </p:sp>
      <p:sp>
        <p:nvSpPr>
          <p:cNvPr id="19489" name="Text Box 29"/>
          <p:cNvSpPr txBox="1">
            <a:spLocks noChangeArrowheads="1"/>
          </p:cNvSpPr>
          <p:nvPr/>
        </p:nvSpPr>
        <p:spPr bwMode="auto">
          <a:xfrm>
            <a:off x="5800427" y="3858913"/>
            <a:ext cx="5665948" cy="859155"/>
          </a:xfrm>
          <a:prstGeom prst="rect">
            <a:avLst/>
          </a:prstGeom>
          <a:noFill/>
          <a:ln w="9525">
            <a:noFill/>
            <a:miter lim="800000"/>
          </a:ln>
        </p:spPr>
        <p:txBody>
          <a:bodyPr lIns="121904" tIns="60953" rIns="121904" bIns="60953">
            <a:spAutoFit/>
          </a:bodyPr>
          <a:lstStyle/>
          <a:p>
            <a:pPr>
              <a:spcBef>
                <a:spcPct val="20000"/>
              </a:spcBef>
            </a:pPr>
            <a:r>
              <a:rPr kumimoji="1" lang="zh-CN" altLang="en-US" sz="2400" b="1" dirty="0">
                <a:latin typeface="黑体" panose="02010609060101010101" pitchFamily="2" charset="-122"/>
                <a:ea typeface="黑体" panose="02010609060101010101" pitchFamily="2" charset="-122"/>
              </a:rPr>
              <a:t>为选民提供选择余地，候选人之间形成了相应的竞争</a:t>
            </a:r>
            <a:endParaRPr kumimoji="1" lang="zh-CN" altLang="en-US" sz="2400" b="1" dirty="0">
              <a:latin typeface="黑体" panose="02010609060101010101" pitchFamily="2" charset="-122"/>
              <a:ea typeface="黑体" panose="02010609060101010101" pitchFamily="2" charset="-122"/>
            </a:endParaRPr>
          </a:p>
        </p:txBody>
      </p:sp>
      <p:sp>
        <p:nvSpPr>
          <p:cNvPr id="19490" name="Text Box 30"/>
          <p:cNvSpPr txBox="1">
            <a:spLocks noChangeArrowheads="1"/>
          </p:cNvSpPr>
          <p:nvPr/>
        </p:nvSpPr>
        <p:spPr bwMode="auto">
          <a:xfrm>
            <a:off x="1207619" y="4972685"/>
            <a:ext cx="4706620" cy="489585"/>
          </a:xfrm>
          <a:prstGeom prst="rect">
            <a:avLst/>
          </a:prstGeom>
          <a:noFill/>
          <a:ln w="9525">
            <a:noFill/>
            <a:miter lim="800000"/>
          </a:ln>
        </p:spPr>
        <p:txBody>
          <a:bodyPr wrap="square" lIns="121904" tIns="60953" rIns="121904" bIns="60953">
            <a:spAutoFit/>
          </a:bodyPr>
          <a:lstStyle/>
          <a:p>
            <a:pPr>
              <a:spcBef>
                <a:spcPct val="50000"/>
              </a:spcBef>
            </a:pPr>
            <a:r>
              <a:rPr kumimoji="1" lang="zh-CN" altLang="en-US" sz="2400" b="1" dirty="0">
                <a:latin typeface="黑体" panose="02010609060101010101" pitchFamily="2" charset="-122"/>
                <a:ea typeface="黑体" panose="02010609060101010101" pitchFamily="2" charset="-122"/>
              </a:rPr>
              <a:t>一定程度上影响选民的选择</a:t>
            </a:r>
            <a:endParaRPr kumimoji="1" lang="zh-CN" altLang="en-US" sz="2400" b="1" dirty="0">
              <a:latin typeface="黑体" panose="02010609060101010101" pitchFamily="2" charset="-122"/>
              <a:ea typeface="黑体" panose="02010609060101010101" pitchFamily="2" charset="-122"/>
            </a:endParaRPr>
          </a:p>
        </p:txBody>
      </p:sp>
      <p:sp>
        <p:nvSpPr>
          <p:cNvPr id="19491" name="Text Box 31">
            <a:hlinkClick r:id="rId2" action="ppaction://hlinksldjump"/>
          </p:cNvPr>
          <p:cNvSpPr txBox="1">
            <a:spLocks noChangeArrowheads="1"/>
          </p:cNvSpPr>
          <p:nvPr/>
        </p:nvSpPr>
        <p:spPr bwMode="auto">
          <a:xfrm>
            <a:off x="5719203" y="4905225"/>
            <a:ext cx="6130290" cy="859155"/>
          </a:xfrm>
          <a:prstGeom prst="rect">
            <a:avLst/>
          </a:prstGeom>
          <a:noFill/>
          <a:ln w="9525">
            <a:noFill/>
            <a:miter lim="800000"/>
          </a:ln>
        </p:spPr>
        <p:txBody>
          <a:bodyPr wrap="square" lIns="121904" tIns="60953" rIns="121904" bIns="60953">
            <a:spAutoFit/>
          </a:bodyPr>
          <a:lstStyle/>
          <a:p>
            <a:pPr eaLnBrk="0" hangingPunct="0"/>
            <a:r>
              <a:rPr kumimoji="1" lang="zh-CN" altLang="en-US" sz="2400" b="1" dirty="0">
                <a:latin typeface="黑体" panose="02010609060101010101" pitchFamily="2" charset="-122"/>
                <a:ea typeface="黑体" panose="02010609060101010101" pitchFamily="2" charset="-122"/>
              </a:rPr>
              <a:t>如果对竞选不加以有效规范，容易导致虚假宣传、金钱交易等情况发生</a:t>
            </a:r>
            <a:endParaRPr kumimoji="1" lang="zh-CN" altLang="en-US" sz="2400" b="1" dirty="0">
              <a:latin typeface="黑体" panose="02010609060101010101" pitchFamily="2" charset="-122"/>
              <a:ea typeface="黑体" panose="02010609060101010101" pitchFamily="2" charset="-122"/>
            </a:endParaRPr>
          </a:p>
        </p:txBody>
      </p:sp>
      <p:sp>
        <p:nvSpPr>
          <p:cNvPr id="9" name="Text Box 38"/>
          <p:cNvSpPr txBox="1">
            <a:spLocks noChangeArrowheads="1"/>
          </p:cNvSpPr>
          <p:nvPr/>
        </p:nvSpPr>
        <p:spPr bwMode="auto">
          <a:xfrm>
            <a:off x="1310940" y="5894823"/>
            <a:ext cx="5169236" cy="489585"/>
          </a:xfrm>
          <a:prstGeom prst="rect">
            <a:avLst/>
          </a:prstGeom>
          <a:noFill/>
          <a:ln w="38100">
            <a:noFill/>
            <a:miter lim="800000"/>
          </a:ln>
        </p:spPr>
        <p:txBody>
          <a:bodyPr lIns="121904" tIns="60953" rIns="121904" bIns="60953">
            <a:spAutoFit/>
          </a:bodyPr>
          <a:lstStyle/>
          <a:p>
            <a:r>
              <a:rPr kumimoji="1" lang="zh-CN" altLang="en-US" sz="2400" b="1" dirty="0">
                <a:latin typeface="黑体" panose="02010609060101010101" pitchFamily="2" charset="-122"/>
                <a:ea typeface="黑体" panose="02010609060101010101" pitchFamily="2" charset="-122"/>
              </a:rPr>
              <a:t>在极少数情况下使用</a:t>
            </a:r>
            <a:endParaRPr kumimoji="1" lang="zh-CN" altLang="en-US" sz="2400" b="1" dirty="0">
              <a:latin typeface="黑体" panose="02010609060101010101" pitchFamily="2" charset="-122"/>
              <a:ea typeface="黑体" panose="02010609060101010101" pitchFamily="2" charset="-122"/>
            </a:endParaRPr>
          </a:p>
        </p:txBody>
      </p:sp>
      <p:sp>
        <p:nvSpPr>
          <p:cNvPr id="10" name="Text Box 37"/>
          <p:cNvSpPr txBox="1">
            <a:spLocks noChangeArrowheads="1"/>
          </p:cNvSpPr>
          <p:nvPr/>
        </p:nvSpPr>
        <p:spPr bwMode="auto">
          <a:xfrm>
            <a:off x="6349401" y="5894599"/>
            <a:ext cx="4706929" cy="489585"/>
          </a:xfrm>
          <a:prstGeom prst="rect">
            <a:avLst/>
          </a:prstGeom>
          <a:noFill/>
          <a:ln w="38100">
            <a:noFill/>
            <a:miter lim="800000"/>
          </a:ln>
        </p:spPr>
        <p:txBody>
          <a:bodyPr lIns="121904" tIns="60953" rIns="121904" bIns="60953">
            <a:spAutoFit/>
          </a:bodyPr>
          <a:lstStyle/>
          <a:p>
            <a:r>
              <a:rPr kumimoji="1" lang="zh-CN" altLang="en-US" sz="2400" b="1" dirty="0">
                <a:latin typeface="黑体" panose="02010609060101010101" pitchFamily="2" charset="-122"/>
                <a:ea typeface="黑体" panose="02010609060101010101" pitchFamily="2" charset="-122"/>
              </a:rPr>
              <a:t>各级人大代表的选举</a:t>
            </a:r>
            <a:endParaRPr kumimoji="1" lang="zh-CN" altLang="en-US" sz="2400" b="1" dirty="0">
              <a:latin typeface="黑体" panose="02010609060101010101" pitchFamily="2" charset="-122"/>
              <a:ea typeface="黑体" panose="02010609060101010101" pitchFamily="2" charset="-122"/>
            </a:endParaRPr>
          </a:p>
        </p:txBody>
      </p:sp>
      <p:sp>
        <p:nvSpPr>
          <p:cNvPr id="14" name="Text Box 26"/>
          <p:cNvSpPr txBox="1">
            <a:spLocks noChangeArrowheads="1"/>
          </p:cNvSpPr>
          <p:nvPr/>
        </p:nvSpPr>
        <p:spPr bwMode="auto">
          <a:xfrm>
            <a:off x="4820920" y="763270"/>
            <a:ext cx="4998720" cy="632460"/>
          </a:xfrm>
          <a:prstGeom prst="rect">
            <a:avLst/>
          </a:prstGeom>
          <a:noFill/>
          <a:ln w="25400">
            <a:noFill/>
            <a:miter lim="800000"/>
          </a:ln>
        </p:spPr>
        <p:txBody>
          <a:bodyPr wrap="square" lIns="121904" tIns="60953" rIns="121904" bIns="60953">
            <a:spAutoFit/>
          </a:bodyPr>
          <a:p>
            <a:pPr>
              <a:lnSpc>
                <a:spcPts val="3995"/>
              </a:lnSpc>
              <a:spcBef>
                <a:spcPct val="50000"/>
              </a:spcBef>
            </a:pPr>
            <a:r>
              <a:rPr kumimoji="1" lang="zh-CN" altLang="en-US" sz="3430" b="1" dirty="0">
                <a:solidFill>
                  <a:srgbClr val="760000"/>
                </a:solidFill>
                <a:latin typeface="微软雅黑" panose="020B0503020204020204" charset="-122"/>
                <a:ea typeface="微软雅黑" panose="020B0503020204020204" charset="-122"/>
              </a:rPr>
              <a:t>等额选举和差额选举</a:t>
            </a:r>
            <a:endParaRPr kumimoji="1" lang="zh-CN" altLang="en-US" sz="3430" b="1"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endParaRPr>
          </a:p>
        </p:txBody>
      </p:sp>
      <p:sp>
        <p:nvSpPr>
          <p:cNvPr id="2" name="椭圆形标注 1"/>
          <p:cNvSpPr/>
          <p:nvPr/>
        </p:nvSpPr>
        <p:spPr>
          <a:xfrm>
            <a:off x="0" y="0"/>
            <a:ext cx="4580255" cy="1561465"/>
          </a:xfrm>
          <a:prstGeom prst="wedgeEllipseCallou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TextBox 21"/>
          <p:cNvSpPr txBox="1"/>
          <p:nvPr/>
        </p:nvSpPr>
        <p:spPr>
          <a:xfrm>
            <a:off x="549910" y="71120"/>
            <a:ext cx="3479800" cy="1419860"/>
          </a:xfrm>
          <a:prstGeom prst="rect">
            <a:avLst/>
          </a:prstGeom>
          <a:noFill/>
        </p:spPr>
        <p:txBody>
          <a:bodyPr wrap="square" rtlCol="0">
            <a:spAutoFit/>
          </a:bodyPr>
          <a:p>
            <a:pPr defTabSz="914400">
              <a:lnSpc>
                <a:spcPct val="120000"/>
              </a:lnSpc>
              <a:spcBef>
                <a:spcPts val="0"/>
              </a:spcBef>
              <a:spcAft>
                <a:spcPts val="0"/>
              </a:spcAft>
            </a:pPr>
            <a:r>
              <a:rPr lang="zh-CN" altLang="en-US" b="1">
                <a:latin typeface="微软雅黑" panose="020B0503020204020204" charset="-122"/>
                <a:ea typeface="微软雅黑" panose="020B0503020204020204" charset="-122"/>
                <a:sym typeface="+mn-ea"/>
              </a:rPr>
              <a:t>在我国，等额选举只在选举国家主席、副主席，中央军事委员会主席、副主席、中共中央总书记等极少数情况下被采用。</a:t>
            </a:r>
            <a:endParaRPr lang="zh-CN" b="1" dirty="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73025" y="694055"/>
            <a:ext cx="3230880" cy="1014730"/>
          </a:xfrm>
          <a:prstGeom prst="rect">
            <a:avLst/>
          </a:prstGeom>
          <a:noFill/>
          <a:ln>
            <a:noFill/>
          </a:ln>
        </p:spPr>
        <p:txBody>
          <a:bodyPr wrap="none" rtlCol="0" anchor="t">
            <a:spAutoFit/>
          </a:bodyPr>
          <a:p>
            <a:pPr algn="ctr"/>
            <a:r>
              <a:rPr lang="zh-CN" altLang="en-US" sz="6000" b="1">
                <a:ln w="22225">
                  <a:solidFill>
                    <a:schemeClr val="accent2"/>
                  </a:solidFill>
                  <a:prstDash val="solid"/>
                </a:ln>
                <a:solidFill>
                  <a:schemeClr val="accent2">
                    <a:lumMod val="40000"/>
                    <a:lumOff val="60000"/>
                  </a:schemeClr>
                </a:solidFill>
                <a:effectLst/>
              </a:rPr>
              <a:t>简单记：</a:t>
            </a:r>
            <a:endParaRPr lang="zh-CN" altLang="en-US" sz="6000" b="1">
              <a:ln w="22225">
                <a:solidFill>
                  <a:schemeClr val="accent2"/>
                </a:solidFill>
                <a:prstDash val="solid"/>
              </a:ln>
              <a:solidFill>
                <a:schemeClr val="accent2">
                  <a:lumMod val="40000"/>
                  <a:lumOff val="60000"/>
                </a:schemeClr>
              </a:solidFill>
              <a:effectLst/>
            </a:endParaRPr>
          </a:p>
        </p:txBody>
      </p:sp>
      <p:sp>
        <p:nvSpPr>
          <p:cNvPr id="4" name="文本框 3"/>
          <p:cNvSpPr txBox="1"/>
          <p:nvPr/>
        </p:nvSpPr>
        <p:spPr>
          <a:xfrm>
            <a:off x="3064510" y="694055"/>
            <a:ext cx="8919210" cy="2306955"/>
          </a:xfrm>
          <a:prstGeom prst="rect">
            <a:avLst/>
          </a:prstGeom>
          <a:noFill/>
        </p:spPr>
        <p:txBody>
          <a:bodyPr wrap="square" rtlCol="0">
            <a:spAutoFit/>
          </a:bodyPr>
          <a:p>
            <a:pPr fontAlgn="auto">
              <a:lnSpc>
                <a:spcPct val="150000"/>
              </a:lnSpc>
            </a:pPr>
            <a:r>
              <a:rPr lang="zh-CN" altLang="en-US" sz="2400">
                <a:latin typeface="微软雅黑" panose="020B0503020204020204" charset="-122"/>
                <a:ea typeface="微软雅黑" panose="020B0503020204020204" charset="-122"/>
                <a:cs typeface="微软雅黑" panose="020B0503020204020204" charset="-122"/>
              </a:rPr>
              <a:t>直接选举：选民直接投票。</a:t>
            </a: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latin typeface="微软雅黑" panose="020B0503020204020204" charset="-122"/>
                <a:ea typeface="微软雅黑" panose="020B0503020204020204" charset="-122"/>
                <a:cs typeface="微软雅黑" panose="020B0503020204020204" charset="-122"/>
              </a:rPr>
              <a:t>间接选举：选民        代表        投票</a:t>
            </a: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latin typeface="微软雅黑" panose="020B0503020204020204" charset="-122"/>
                <a:ea typeface="微软雅黑" panose="020B0503020204020204" charset="-122"/>
                <a:cs typeface="微软雅黑" panose="020B0503020204020204" charset="-122"/>
              </a:rPr>
              <a:t>等额选举：候选人名额=应选人名额</a:t>
            </a:r>
            <a:endParaRPr lang="zh-CN" altLang="en-US" sz="24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latin typeface="微软雅黑" panose="020B0503020204020204" charset="-122"/>
                <a:ea typeface="微软雅黑" panose="020B0503020204020204" charset="-122"/>
                <a:cs typeface="微软雅黑" panose="020B0503020204020204" charset="-122"/>
              </a:rPr>
              <a:t>差额选举：候选人名额&gt;应选人名额</a:t>
            </a:r>
            <a:endParaRPr lang="zh-CN" altLang="en-US" sz="2400">
              <a:latin typeface="微软雅黑" panose="020B0503020204020204" charset="-122"/>
              <a:ea typeface="微软雅黑" panose="020B0503020204020204" charset="-122"/>
              <a:cs typeface="微软雅黑" panose="020B0503020204020204" charset="-122"/>
            </a:endParaRPr>
          </a:p>
        </p:txBody>
      </p:sp>
      <p:cxnSp>
        <p:nvCxnSpPr>
          <p:cNvPr id="5" name="直接箭头连接符 4"/>
          <p:cNvCxnSpPr/>
          <p:nvPr/>
        </p:nvCxnSpPr>
        <p:spPr>
          <a:xfrm>
            <a:off x="5356860" y="1619250"/>
            <a:ext cx="555625" cy="29210"/>
          </a:xfrm>
          <a:prstGeom prst="straightConnector1">
            <a:avLst/>
          </a:prstGeom>
          <a:ln w="28575"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6721475" y="1619250"/>
            <a:ext cx="585470" cy="19685"/>
          </a:xfrm>
          <a:prstGeom prst="straightConnector1">
            <a:avLst/>
          </a:prstGeom>
          <a:ln w="28575"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8829040" y="694055"/>
            <a:ext cx="2698115" cy="2306955"/>
          </a:xfrm>
          <a:prstGeom prst="rect">
            <a:avLst/>
          </a:prstGeom>
          <a:noFill/>
        </p:spPr>
        <p:txBody>
          <a:bodyPr wrap="square" rtlCol="0">
            <a:spAutoFit/>
          </a:bodyPr>
          <a:p>
            <a:pPr fontAlgn="auto">
              <a:lnSpc>
                <a:spcPct val="150000"/>
              </a:lnSpc>
            </a:pPr>
            <a:r>
              <a:rPr lang="zh-CN" altLang="en-US" sz="2400">
                <a:solidFill>
                  <a:srgbClr val="FF0000"/>
                </a:solidFill>
              </a:rPr>
              <a:t>四种选举方式各有利弊，不能笼统地说哪种方式更民主、更优越。</a:t>
            </a:r>
            <a:endParaRPr lang="zh-CN" altLang="en-US" sz="2400">
              <a:solidFill>
                <a:srgbClr val="FF0000"/>
              </a:solidFill>
            </a:endParaRPr>
          </a:p>
        </p:txBody>
      </p:sp>
      <p:sp>
        <p:nvSpPr>
          <p:cNvPr id="9" name="文本框 8"/>
          <p:cNvSpPr txBox="1"/>
          <p:nvPr/>
        </p:nvSpPr>
        <p:spPr>
          <a:xfrm>
            <a:off x="73025" y="3199130"/>
            <a:ext cx="1779905" cy="460375"/>
          </a:xfrm>
          <a:prstGeom prst="rect">
            <a:avLst/>
          </a:prstGeom>
          <a:noFill/>
        </p:spPr>
        <p:txBody>
          <a:bodyPr wrap="square" rtlCol="0">
            <a:spAutoFit/>
          </a:bodyPr>
          <a:p>
            <a:r>
              <a:rPr lang="zh-CN" altLang="en-US" sz="2400" b="1">
                <a:solidFill>
                  <a:srgbClr val="FF0000"/>
                </a:solidFill>
              </a:rPr>
              <a:t>注意：</a:t>
            </a:r>
            <a:endParaRPr lang="zh-CN" altLang="en-US" sz="2400" b="1">
              <a:solidFill>
                <a:srgbClr val="FF0000"/>
              </a:solidFill>
            </a:endParaRPr>
          </a:p>
        </p:txBody>
      </p:sp>
      <p:sp>
        <p:nvSpPr>
          <p:cNvPr id="10" name="文本框 9"/>
          <p:cNvSpPr txBox="1"/>
          <p:nvPr/>
        </p:nvSpPr>
        <p:spPr>
          <a:xfrm>
            <a:off x="1265555" y="3198495"/>
            <a:ext cx="5576570" cy="460375"/>
          </a:xfrm>
          <a:prstGeom prst="rect">
            <a:avLst/>
          </a:prstGeom>
          <a:noFill/>
        </p:spPr>
        <p:txBody>
          <a:bodyPr wrap="square" rtlCol="0">
            <a:spAutoFit/>
          </a:bodyPr>
          <a:p>
            <a:r>
              <a:rPr lang="zh-CN" altLang="en-US" sz="2400"/>
              <a:t>选民</a:t>
            </a:r>
            <a:r>
              <a:rPr lang="zh-CN" altLang="en-US" sz="2400">
                <a:latin typeface="Arial" panose="020B0604020202020204" pitchFamily="34" charset="0"/>
                <a:cs typeface="Arial" panose="020B0604020202020204" pitchFamily="34" charset="0"/>
              </a:rPr>
              <a:t>≠公民</a:t>
            </a:r>
            <a:endParaRPr lang="zh-CN" altLang="en-US" sz="2400">
              <a:latin typeface="Arial" panose="020B0604020202020204" pitchFamily="34" charset="0"/>
              <a:cs typeface="Arial" panose="020B0604020202020204" pitchFamily="34" charset="0"/>
            </a:endParaRPr>
          </a:p>
        </p:txBody>
      </p:sp>
      <p:sp>
        <p:nvSpPr>
          <p:cNvPr id="11" name="文本框 10"/>
          <p:cNvSpPr txBox="1"/>
          <p:nvPr/>
        </p:nvSpPr>
        <p:spPr>
          <a:xfrm>
            <a:off x="157480" y="3783965"/>
            <a:ext cx="11370310" cy="1014730"/>
          </a:xfrm>
          <a:prstGeom prst="rect">
            <a:avLst/>
          </a:prstGeom>
          <a:noFill/>
        </p:spPr>
        <p:txBody>
          <a:bodyPr wrap="square" rtlCol="0">
            <a:spAutoFit/>
          </a:bodyPr>
          <a:p>
            <a:pPr fontAlgn="auto">
              <a:lnSpc>
                <a:spcPct val="150000"/>
              </a:lnSpc>
            </a:pPr>
            <a:r>
              <a:rPr lang="zh-CN" altLang="en-US" sz="2000"/>
              <a:t>选民不仅具有本国国籍而且必须年满</a:t>
            </a:r>
            <a:r>
              <a:rPr lang="en-US" altLang="zh-CN" sz="2000"/>
              <a:t>18</a:t>
            </a:r>
            <a:r>
              <a:rPr lang="zh-CN" altLang="en-US" sz="2000"/>
              <a:t>周岁，而公民却只有国籍限制；</a:t>
            </a:r>
            <a:endParaRPr lang="zh-CN" altLang="en-US" sz="2000"/>
          </a:p>
          <a:p>
            <a:pPr fontAlgn="auto">
              <a:lnSpc>
                <a:spcPct val="150000"/>
              </a:lnSpc>
            </a:pPr>
            <a:r>
              <a:rPr lang="zh-CN" altLang="en-US" sz="2000"/>
              <a:t>选民不包括被依法剥夺了政治权利的公民；只有依法进行了选民登记的人，才能称其为选民。</a:t>
            </a:r>
            <a:endParaRPr lang="zh-CN" alt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53670" y="590550"/>
            <a:ext cx="11884660" cy="4615815"/>
          </a:xfrm>
          <a:prstGeom prst="rect">
            <a:avLst/>
          </a:prstGeom>
          <a:noFill/>
        </p:spPr>
        <p:txBody>
          <a:bodyPr wrap="square" rtlCol="0">
            <a:spAutoFit/>
          </a:bodyPr>
          <a:p>
            <a:pPr fontAlgn="auto">
              <a:lnSpc>
                <a:spcPct val="150000"/>
              </a:lnSpc>
            </a:pPr>
            <a:r>
              <a:rPr lang="en-US" altLang="zh-CN" sz="2800">
                <a:latin typeface="微软雅黑" panose="020B0503020204020204" charset="-122"/>
                <a:ea typeface="微软雅黑" panose="020B0503020204020204" charset="-122"/>
                <a:cs typeface="微软雅黑" panose="020B0503020204020204" charset="-122"/>
              </a:rPr>
              <a:t>5</a:t>
            </a:r>
            <a:r>
              <a:rPr lang="zh-CN" altLang="en-US" sz="2800">
                <a:latin typeface="微软雅黑" panose="020B0503020204020204" charset="-122"/>
                <a:ea typeface="微软雅黑" panose="020B0503020204020204" charset="-122"/>
                <a:cs typeface="微软雅黑" panose="020B0503020204020204" charset="-122"/>
              </a:rPr>
              <a:t>．2019年全国两会期间，浙江省三位80后全国人大代表接受记者采访，讲述履职故事。这三位全国人大代表的选举</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①采用间接选举，选民有机会选出心目中的代表</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②采用间接选举，适应了选民较多、分布较广的情况</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③采用差额选举，比较充分考虑当选者结构的合理性</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④采用差额选举，为选民行使选举权提供了选择的余地</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A．①③	      B．①④	C．②③	    D．②④</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14" name="文本框 13"/>
          <p:cNvSpPr txBox="1"/>
          <p:nvPr/>
        </p:nvSpPr>
        <p:spPr>
          <a:xfrm>
            <a:off x="9932670" y="2875915"/>
            <a:ext cx="1562100" cy="1106805"/>
          </a:xfrm>
          <a:prstGeom prst="rect">
            <a:avLst/>
          </a:prstGeom>
          <a:noFill/>
        </p:spPr>
        <p:txBody>
          <a:bodyPr wrap="square" rtlCol="0">
            <a:spAutoFit/>
          </a:bodyPr>
          <a:p>
            <a:r>
              <a:rPr lang="zh-CN" altLang="en-US" sz="6600">
                <a:solidFill>
                  <a:srgbClr val="FF0000"/>
                </a:solidFill>
              </a:rPr>
              <a:t>D</a:t>
            </a:r>
            <a:endParaRPr lang="zh-CN" altLang="en-US" sz="66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90195" y="862330"/>
            <a:ext cx="11513185" cy="1568450"/>
          </a:xfrm>
          <a:prstGeom prst="rect">
            <a:avLst/>
          </a:prstGeom>
          <a:noFill/>
        </p:spPr>
        <p:txBody>
          <a:bodyPr wrap="square" rtlCol="0">
            <a:spAutoFit/>
          </a:bodyPr>
          <a:p>
            <a:pPr fontAlgn="auto">
              <a:lnSpc>
                <a:spcPct val="150000"/>
              </a:lnSpc>
            </a:pPr>
            <a:r>
              <a:rPr lang="zh-CN" altLang="en-US" sz="2400" b="1"/>
              <a:t>（2）我国根据国家性质、社会进步和经济发展状况及国情采用直接选举和间接选举相结合的方式。</a:t>
            </a:r>
            <a:endParaRPr lang="zh-CN" altLang="en-US" sz="2400" b="1"/>
          </a:p>
          <a:p>
            <a:endParaRPr lang="zh-CN" altLang="en-US" sz="2400" b="1"/>
          </a:p>
        </p:txBody>
      </p:sp>
      <p:sp>
        <p:nvSpPr>
          <p:cNvPr id="5" name="文本框 4"/>
          <p:cNvSpPr txBox="1"/>
          <p:nvPr/>
        </p:nvSpPr>
        <p:spPr>
          <a:xfrm>
            <a:off x="290195" y="2275205"/>
            <a:ext cx="10866120" cy="2306955"/>
          </a:xfrm>
          <a:prstGeom prst="rect">
            <a:avLst/>
          </a:prstGeom>
          <a:noFill/>
        </p:spPr>
        <p:txBody>
          <a:bodyPr wrap="square" rtlCol="0">
            <a:spAutoFit/>
          </a:bodyPr>
          <a:p>
            <a:pPr fontAlgn="auto">
              <a:lnSpc>
                <a:spcPct val="150000"/>
              </a:lnSpc>
            </a:pPr>
            <a:r>
              <a:rPr lang="zh-CN" altLang="en-US" sz="2400" b="1">
                <a:sym typeface="+mn-ea"/>
              </a:rPr>
              <a:t>（3）珍惜选举权利的原因：</a:t>
            </a:r>
            <a:r>
              <a:rPr lang="zh-CN" altLang="en-US" sz="2400">
                <a:sym typeface="+mn-ea"/>
              </a:rPr>
              <a:t>①对国家和社会而言，影响选举的效果：公民行使好民主选举的权利，才能更好地管理国家事务和社会事务，管理经济和文化事业。②对公民自身而言，是责任意识的体现：是否积极参加选举，是衡量公民参与感、责任感的重要尺度。</a:t>
            </a:r>
            <a:endParaRPr lang="zh-CN" altLang="en-US" sz="2400"/>
          </a:p>
        </p:txBody>
      </p:sp>
      <p:sp>
        <p:nvSpPr>
          <p:cNvPr id="6" name="文本框 5"/>
          <p:cNvSpPr txBox="1"/>
          <p:nvPr/>
        </p:nvSpPr>
        <p:spPr>
          <a:xfrm>
            <a:off x="453390" y="4825365"/>
            <a:ext cx="11738610" cy="1198880"/>
          </a:xfrm>
          <a:prstGeom prst="rect">
            <a:avLst/>
          </a:prstGeom>
          <a:noFill/>
        </p:spPr>
        <p:txBody>
          <a:bodyPr wrap="square" rtlCol="0">
            <a:spAutoFit/>
          </a:bodyPr>
          <a:p>
            <a:pPr fontAlgn="auto">
              <a:lnSpc>
                <a:spcPct val="150000"/>
              </a:lnSpc>
            </a:pPr>
            <a:r>
              <a:rPr lang="zh-CN" altLang="en-US" sz="2400" b="1">
                <a:sym typeface="+mn-ea"/>
              </a:rPr>
              <a:t>（4）珍惜选举权利要求：</a:t>
            </a:r>
            <a:r>
              <a:rPr lang="zh-CN" altLang="en-US" sz="2400">
                <a:sym typeface="+mn-ea"/>
              </a:rPr>
              <a:t>①出于公心，以人民利益为重；②了解候选人的品德和能力表现，理性思考，审慎投票。</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 name="圆角矩形 15"/>
          <p:cNvSpPr/>
          <p:nvPr/>
        </p:nvSpPr>
        <p:spPr>
          <a:xfrm>
            <a:off x="5901055" y="81915"/>
            <a:ext cx="5972175" cy="102870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0" y="81915"/>
            <a:ext cx="2232025" cy="829945"/>
          </a:xfrm>
          <a:prstGeom prst="rect">
            <a:avLst/>
          </a:prstGeom>
          <a:noFill/>
        </p:spPr>
        <p:txBody>
          <a:bodyPr wrap="square" rtlCol="0">
            <a:spAutoFit/>
          </a:bodyPr>
          <a:p>
            <a:r>
              <a:rPr lang="zh-CN" altLang="en-US" sz="2400" b="1"/>
              <a:t>1</a:t>
            </a:r>
            <a:r>
              <a:rPr lang="en-US" altLang="zh-CN" sz="2400" b="1"/>
              <a:t>4</a:t>
            </a:r>
            <a:r>
              <a:rPr lang="zh-CN" altLang="en-US" sz="2400" b="1"/>
              <a:t>.民主决策</a:t>
            </a:r>
            <a:endParaRPr lang="zh-CN" altLang="en-US" sz="2400" b="1"/>
          </a:p>
          <a:p>
            <a:r>
              <a:rPr lang="zh-CN" altLang="en-US" sz="2400"/>
              <a:t>　</a:t>
            </a:r>
            <a:endParaRPr lang="zh-CN" altLang="en-US" sz="2400"/>
          </a:p>
        </p:txBody>
      </p:sp>
      <p:sp>
        <p:nvSpPr>
          <p:cNvPr id="4" name="文本框 3"/>
          <p:cNvSpPr txBox="1"/>
          <p:nvPr/>
        </p:nvSpPr>
        <p:spPr>
          <a:xfrm>
            <a:off x="0" y="566420"/>
            <a:ext cx="10596245" cy="460375"/>
          </a:xfrm>
          <a:prstGeom prst="rect">
            <a:avLst/>
          </a:prstGeom>
          <a:noFill/>
        </p:spPr>
        <p:txBody>
          <a:bodyPr wrap="square" rtlCol="0">
            <a:spAutoFit/>
          </a:bodyPr>
          <a:p>
            <a:r>
              <a:rPr lang="zh-CN" altLang="en-US" sz="2400" b="1"/>
              <a:t>（1）参与民主决策的多种方式：</a:t>
            </a:r>
            <a:endParaRPr lang="zh-CN" altLang="en-US" sz="2400" b="1"/>
          </a:p>
        </p:txBody>
      </p:sp>
      <p:sp>
        <p:nvSpPr>
          <p:cNvPr id="5" name="文本框 4"/>
          <p:cNvSpPr txBox="1"/>
          <p:nvPr/>
        </p:nvSpPr>
        <p:spPr>
          <a:xfrm>
            <a:off x="128905" y="1026795"/>
            <a:ext cx="2684780" cy="460375"/>
          </a:xfrm>
          <a:prstGeom prst="rect">
            <a:avLst/>
          </a:prstGeom>
          <a:noFill/>
        </p:spPr>
        <p:txBody>
          <a:bodyPr wrap="square" rtlCol="0">
            <a:spAutoFit/>
          </a:bodyPr>
          <a:p>
            <a:r>
              <a:rPr lang="zh-CN" altLang="en-US" sz="2400"/>
              <a:t>①间接参与决策：</a:t>
            </a:r>
            <a:endParaRPr lang="zh-CN" altLang="en-US" sz="2400"/>
          </a:p>
        </p:txBody>
      </p:sp>
      <p:pic>
        <p:nvPicPr>
          <p:cNvPr id="7" name="图片 3" descr="0OH~SFQA3QOX4L3AA2`08HC"/>
          <p:cNvPicPr>
            <a:picLocks noChangeAspect="1"/>
          </p:cNvPicPr>
          <p:nvPr/>
        </p:nvPicPr>
        <p:blipFill>
          <a:blip r:embed="rId1"/>
          <a:stretch>
            <a:fillRect/>
          </a:stretch>
        </p:blipFill>
        <p:spPr>
          <a:xfrm>
            <a:off x="2571115" y="1026795"/>
            <a:ext cx="2963545" cy="443230"/>
          </a:xfrm>
          <a:prstGeom prst="rect">
            <a:avLst/>
          </a:prstGeom>
        </p:spPr>
      </p:pic>
      <p:sp>
        <p:nvSpPr>
          <p:cNvPr id="8" name="文本框 7"/>
          <p:cNvSpPr txBox="1"/>
          <p:nvPr/>
        </p:nvSpPr>
        <p:spPr>
          <a:xfrm>
            <a:off x="48260" y="1515745"/>
            <a:ext cx="11609705" cy="1198880"/>
          </a:xfrm>
          <a:prstGeom prst="rect">
            <a:avLst/>
          </a:prstGeom>
          <a:noFill/>
        </p:spPr>
        <p:txBody>
          <a:bodyPr wrap="square" rtlCol="0">
            <a:spAutoFit/>
          </a:bodyPr>
          <a:p>
            <a:pPr fontAlgn="auto">
              <a:lnSpc>
                <a:spcPct val="150000"/>
              </a:lnSpc>
            </a:pPr>
            <a:r>
              <a:rPr lang="zh-CN" altLang="en-US" sz="2400"/>
              <a:t>②直接参与决策：</a:t>
            </a:r>
            <a:endParaRPr lang="zh-CN" altLang="en-US" sz="2400"/>
          </a:p>
          <a:p>
            <a:pPr fontAlgn="auto">
              <a:lnSpc>
                <a:spcPct val="150000"/>
              </a:lnSpc>
            </a:pPr>
            <a:r>
              <a:rPr lang="zh-CN" altLang="en-US" sz="2400">
                <a:solidFill>
                  <a:srgbClr val="FF0000"/>
                </a:solidFill>
              </a:rPr>
              <a:t>社情民意反映制度、专家咨询制度、重大事项社会公示制度、社会听证会制度。</a:t>
            </a:r>
            <a:endParaRPr lang="zh-CN" altLang="en-US" sz="2400">
              <a:solidFill>
                <a:srgbClr val="FF0000"/>
              </a:solidFill>
            </a:endParaRPr>
          </a:p>
        </p:txBody>
      </p:sp>
      <p:pic>
        <p:nvPicPr>
          <p:cNvPr id="13" name="图片 12" descr="0Z8]W$4@BV7IMW5_QVE$Q37"/>
          <p:cNvPicPr>
            <a:picLocks noChangeAspect="1"/>
          </p:cNvPicPr>
          <p:nvPr/>
        </p:nvPicPr>
        <p:blipFill>
          <a:blip r:embed="rId2"/>
          <a:stretch>
            <a:fillRect/>
          </a:stretch>
        </p:blipFill>
        <p:spPr>
          <a:xfrm>
            <a:off x="0" y="2714625"/>
            <a:ext cx="8491855" cy="4022090"/>
          </a:xfrm>
          <a:prstGeom prst="rect">
            <a:avLst/>
          </a:prstGeom>
        </p:spPr>
      </p:pic>
      <p:sp>
        <p:nvSpPr>
          <p:cNvPr id="14" name="文本框 13"/>
          <p:cNvSpPr txBox="1"/>
          <p:nvPr/>
        </p:nvSpPr>
        <p:spPr>
          <a:xfrm>
            <a:off x="8663940" y="2833370"/>
            <a:ext cx="3074670" cy="3784600"/>
          </a:xfrm>
          <a:prstGeom prst="rect">
            <a:avLst/>
          </a:prstGeom>
          <a:noFill/>
        </p:spPr>
        <p:txBody>
          <a:bodyPr wrap="square" rtlCol="0">
            <a:spAutoFit/>
          </a:bodyPr>
          <a:p>
            <a:pPr fontAlgn="auto">
              <a:lnSpc>
                <a:spcPct val="150000"/>
              </a:lnSpc>
            </a:pPr>
            <a:r>
              <a:rPr lang="zh-CN" altLang="en-US" sz="2000" b="1">
                <a:gradFill>
                  <a:gsLst>
                    <a:gs pos="0">
                      <a:srgbClr val="012D86"/>
                    </a:gs>
                    <a:gs pos="100000">
                      <a:srgbClr val="0E2557"/>
                    </a:gs>
                  </a:gsLst>
                  <a:lin scaled="0"/>
                </a:gradFill>
              </a:rPr>
              <a:t>在遇到考查公民参与民主决策的途径类试题时，一要判断决策机关是否已经拟定草案；二要判断决策机关是否向全社会进行公示。若同时具备上述两个条件，则一定是重大事项社会公示制度。</a:t>
            </a:r>
            <a:endParaRPr lang="zh-CN" altLang="en-US" sz="2000" b="1">
              <a:gradFill>
                <a:gsLst>
                  <a:gs pos="0">
                    <a:srgbClr val="012D86"/>
                  </a:gs>
                  <a:gs pos="100000">
                    <a:srgbClr val="0E2557"/>
                  </a:gs>
                </a:gsLst>
                <a:lin scaled="0"/>
              </a:gradFill>
            </a:endParaRPr>
          </a:p>
        </p:txBody>
      </p:sp>
      <p:sp>
        <p:nvSpPr>
          <p:cNvPr id="15" name="文本框 14"/>
          <p:cNvSpPr txBox="1"/>
          <p:nvPr/>
        </p:nvSpPr>
        <p:spPr>
          <a:xfrm>
            <a:off x="6558915" y="12065"/>
            <a:ext cx="5527675" cy="1014730"/>
          </a:xfrm>
          <a:prstGeom prst="rect">
            <a:avLst/>
          </a:prstGeom>
          <a:noFill/>
        </p:spPr>
        <p:txBody>
          <a:bodyPr wrap="square" rtlCol="0">
            <a:spAutoFit/>
          </a:bodyPr>
          <a:p>
            <a:pPr fontAlgn="auto">
              <a:lnSpc>
                <a:spcPct val="150000"/>
              </a:lnSpc>
            </a:pPr>
            <a:r>
              <a:rPr lang="zh-CN" altLang="en-US" sz="2000"/>
              <a:t>参与民主决策</a:t>
            </a:r>
            <a:r>
              <a:rPr lang="zh-CN" altLang="en-US" sz="2000">
                <a:latin typeface="Arial" panose="020B0604020202020204" pitchFamily="34" charset="0"/>
                <a:cs typeface="Arial" panose="020B0604020202020204" pitchFamily="34" charset="0"/>
              </a:rPr>
              <a:t>≠作出民主决策≠拥有和行使决策权，决策权属于国家机关和党的机关。</a:t>
            </a:r>
            <a:endParaRPr lang="zh-CN" altLang="en-US" sz="2000">
              <a:latin typeface="Arial" panose="020B0604020202020204" pitchFamily="34" charset="0"/>
              <a:cs typeface="Arial" panose="020B0604020202020204" pitchFamily="34" charset="0"/>
            </a:endParaRPr>
          </a:p>
        </p:txBody>
      </p:sp>
      <p:sp>
        <p:nvSpPr>
          <p:cNvPr id="17" name="文本框 16"/>
          <p:cNvSpPr txBox="1"/>
          <p:nvPr/>
        </p:nvSpPr>
        <p:spPr>
          <a:xfrm>
            <a:off x="5534660" y="1204595"/>
            <a:ext cx="6628765" cy="645160"/>
          </a:xfrm>
          <a:prstGeom prst="rect">
            <a:avLst/>
          </a:prstGeom>
          <a:noFill/>
        </p:spPr>
        <p:txBody>
          <a:bodyPr wrap="square" rtlCol="0">
            <a:spAutoFit/>
          </a:bodyPr>
          <a:p>
            <a:r>
              <a:rPr lang="en-US" altLang="zh-CN" b="1">
                <a:latin typeface="微软雅黑" panose="020B0503020204020204" charset="-122"/>
                <a:ea typeface="微软雅黑" panose="020B0503020204020204" charset="-122"/>
              </a:rPr>
              <a:t>通过民主选举，选出代表人民意志的人进入决策机关，参与、审议、监督、制定决策，是公民间接参与决策的方式。</a:t>
            </a:r>
            <a:endParaRPr lang="en-US" altLang="zh-CN" b="1">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ppt_x"/>
                                          </p:val>
                                        </p:tav>
                                        <p:tav tm="100000">
                                          <p:val>
                                            <p:strVal val="#ppt_x"/>
                                          </p:val>
                                        </p:tav>
                                      </p:tavLst>
                                    </p:anim>
                                    <p:anim calcmode="lin" valueType="num">
                                      <p:cBhvr additive="base">
                                        <p:cTn id="6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5" grpId="0"/>
      <p:bldP spid="8" grpId="0"/>
      <p:bldP spid="14" grpId="0"/>
      <p:bldP spid="15" grpId="0"/>
      <p:bldP spid="16" grpId="0" bldLvl="0" animBg="1"/>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08915" y="833120"/>
            <a:ext cx="10034270" cy="521970"/>
          </a:xfrm>
          <a:prstGeom prst="rect">
            <a:avLst/>
          </a:prstGeom>
          <a:noFill/>
        </p:spPr>
        <p:txBody>
          <a:bodyPr wrap="square" rtlCol="0">
            <a:spAutoFit/>
          </a:bodyPr>
          <a:p>
            <a:r>
              <a:rPr lang="zh-CN" altLang="en-US" sz="2800"/>
              <a:t>（</a:t>
            </a:r>
            <a:r>
              <a:rPr lang="en-US" altLang="zh-CN" sz="2800"/>
              <a:t>2</a:t>
            </a:r>
            <a:r>
              <a:rPr lang="zh-CN" altLang="en-US" sz="2800"/>
              <a:t>）</a:t>
            </a:r>
            <a:r>
              <a:rPr lang="zh-CN" altLang="en-US" sz="2800"/>
              <a:t>公民参与民主决策的意义</a:t>
            </a:r>
            <a:r>
              <a:rPr lang="zh-CN" altLang="en-US" sz="2800"/>
              <a:t>：</a:t>
            </a:r>
            <a:endParaRPr lang="zh-CN" altLang="en-US" sz="2800"/>
          </a:p>
        </p:txBody>
      </p:sp>
      <p:sp>
        <p:nvSpPr>
          <p:cNvPr id="6" name="文本框 5"/>
          <p:cNvSpPr txBox="1"/>
          <p:nvPr/>
        </p:nvSpPr>
        <p:spPr>
          <a:xfrm>
            <a:off x="208915" y="1823720"/>
            <a:ext cx="3591560" cy="521970"/>
          </a:xfrm>
          <a:prstGeom prst="rect">
            <a:avLst/>
          </a:prstGeom>
          <a:noFill/>
        </p:spPr>
        <p:txBody>
          <a:bodyPr wrap="none" rtlCol="0">
            <a:spAutoFit/>
            <a:scene3d>
              <a:camera prst="orthographicFront"/>
              <a:lightRig rig="threePt" dir="t"/>
            </a:scene3d>
          </a:bodyPr>
          <a:p>
            <a:pPr algn="l"/>
            <a:r>
              <a:rPr lang="zh-CN" altLang="en-US" sz="2800" dirty="0">
                <a:gradFill>
                  <a:gsLst>
                    <a:gs pos="0">
                      <a:srgbClr val="012D86"/>
                    </a:gs>
                    <a:gs pos="100000">
                      <a:srgbClr val="0E2557"/>
                    </a:gs>
                  </a:gsLst>
                  <a:lin scaled="0"/>
                </a:gradFill>
                <a:effectLst/>
                <a:latin typeface="+mn-ea"/>
                <a:sym typeface="+mn-ea"/>
              </a:rPr>
              <a:t>（</a:t>
            </a:r>
            <a:r>
              <a:rPr lang="en-US" altLang="zh-CN" sz="2800" dirty="0">
                <a:gradFill>
                  <a:gsLst>
                    <a:gs pos="0">
                      <a:srgbClr val="012D86"/>
                    </a:gs>
                    <a:gs pos="100000">
                      <a:srgbClr val="0E2557"/>
                    </a:gs>
                  </a:gsLst>
                  <a:lin scaled="0"/>
                </a:gradFill>
                <a:effectLst/>
                <a:latin typeface="+mn-ea"/>
                <a:sym typeface="+mn-ea"/>
              </a:rPr>
              <a:t>1</a:t>
            </a:r>
            <a:r>
              <a:rPr lang="zh-CN" altLang="en-US" sz="2800" dirty="0">
                <a:gradFill>
                  <a:gsLst>
                    <a:gs pos="0">
                      <a:srgbClr val="012D86"/>
                    </a:gs>
                    <a:gs pos="100000">
                      <a:srgbClr val="0E2557"/>
                    </a:gs>
                  </a:gsLst>
                  <a:lin scaled="0"/>
                </a:gradFill>
                <a:effectLst/>
                <a:latin typeface="+mn-ea"/>
                <a:sym typeface="+mn-ea"/>
              </a:rPr>
              <a:t>）对决策者而言：</a:t>
            </a:r>
            <a:endParaRPr lang="zh-CN" altLang="en-US" sz="2800" dirty="0">
              <a:gradFill>
                <a:gsLst>
                  <a:gs pos="0">
                    <a:srgbClr val="012D86"/>
                  </a:gs>
                  <a:gs pos="100000">
                    <a:srgbClr val="0E2557"/>
                  </a:gs>
                </a:gsLst>
                <a:lin scaled="0"/>
              </a:gradFill>
              <a:effectLst/>
              <a:latin typeface="+mn-ea"/>
              <a:sym typeface="+mn-ea"/>
            </a:endParaRPr>
          </a:p>
        </p:txBody>
      </p:sp>
      <p:sp>
        <p:nvSpPr>
          <p:cNvPr id="25611" name="Text Box 11"/>
          <p:cNvSpPr txBox="1">
            <a:spLocks noChangeArrowheads="1"/>
          </p:cNvSpPr>
          <p:nvPr/>
        </p:nvSpPr>
        <p:spPr bwMode="auto">
          <a:xfrm>
            <a:off x="426747" y="2405094"/>
            <a:ext cx="8167632" cy="1419225"/>
          </a:xfrm>
          <a:prstGeom prst="rect">
            <a:avLst/>
          </a:prstGeom>
          <a:noFill/>
          <a:ln w="9525">
            <a:noFill/>
            <a:miter lim="800000"/>
          </a:ln>
        </p:spPr>
        <p:txBody>
          <a:bodyPr lIns="127984" tIns="63993" rIns="127984" bIns="63993">
            <a:spAutoFit/>
            <a:scene3d>
              <a:camera prst="orthographicFront"/>
              <a:lightRig rig="threePt" dir="t"/>
            </a:scene3d>
          </a:bodyPr>
          <a:p>
            <a:pPr algn="just" fontAlgn="auto">
              <a:lnSpc>
                <a:spcPct val="150000"/>
              </a:lnSpc>
            </a:pPr>
            <a:r>
              <a:rPr lang="en-US" altLang="zh-CN" sz="2800" dirty="0">
                <a:solidFill>
                  <a:schemeClr val="tx1"/>
                </a:solidFill>
                <a:effectLst/>
                <a:latin typeface="+mn-ea"/>
              </a:rPr>
              <a:t>①</a:t>
            </a:r>
            <a:r>
              <a:rPr lang="zh-CN" altLang="en-US" sz="2800" dirty="0">
                <a:solidFill>
                  <a:schemeClr val="tx1"/>
                </a:solidFill>
                <a:effectLst/>
                <a:latin typeface="+mn-ea"/>
              </a:rPr>
              <a:t>有助于决策充分反映民意，体现决策的民主性；</a:t>
            </a:r>
            <a:endParaRPr lang="en-US" sz="2800" dirty="0">
              <a:solidFill>
                <a:schemeClr val="tx1"/>
              </a:solidFill>
              <a:effectLst/>
              <a:latin typeface="+mn-ea"/>
            </a:endParaRPr>
          </a:p>
          <a:p>
            <a:pPr algn="just" fontAlgn="auto">
              <a:lnSpc>
                <a:spcPct val="150000"/>
              </a:lnSpc>
            </a:pPr>
            <a:r>
              <a:rPr lang="zh-CN" altLang="en-US" sz="2800" dirty="0">
                <a:solidFill>
                  <a:schemeClr val="tx1"/>
                </a:solidFill>
                <a:effectLst/>
                <a:latin typeface="+mn-ea"/>
              </a:rPr>
              <a:t>②有利于决策广泛集中民智，增强决策的科学性。</a:t>
            </a:r>
            <a:endParaRPr lang="zh-CN" altLang="en-US" sz="2800" dirty="0">
              <a:solidFill>
                <a:schemeClr val="tx1"/>
              </a:solidFill>
              <a:effectLst/>
              <a:latin typeface="+mn-ea"/>
            </a:endParaRPr>
          </a:p>
        </p:txBody>
      </p:sp>
      <p:sp>
        <p:nvSpPr>
          <p:cNvPr id="11" name="文本框 10"/>
          <p:cNvSpPr txBox="1"/>
          <p:nvPr/>
        </p:nvSpPr>
        <p:spPr>
          <a:xfrm>
            <a:off x="208915" y="3913505"/>
            <a:ext cx="3235960" cy="521970"/>
          </a:xfrm>
          <a:prstGeom prst="rect">
            <a:avLst/>
          </a:prstGeom>
          <a:noFill/>
        </p:spPr>
        <p:txBody>
          <a:bodyPr wrap="none" rtlCol="0">
            <a:spAutoFit/>
            <a:scene3d>
              <a:camera prst="orthographicFront"/>
              <a:lightRig rig="threePt" dir="t"/>
            </a:scene3d>
          </a:bodyPr>
          <a:p>
            <a:pPr algn="l"/>
            <a:r>
              <a:rPr lang="zh-CN" altLang="en-US" sz="2800" dirty="0">
                <a:gradFill>
                  <a:gsLst>
                    <a:gs pos="0">
                      <a:srgbClr val="012D86"/>
                    </a:gs>
                    <a:gs pos="100000">
                      <a:srgbClr val="0E2557"/>
                    </a:gs>
                  </a:gsLst>
                  <a:lin scaled="0"/>
                </a:gradFill>
                <a:effectLst/>
                <a:latin typeface="+mn-ea"/>
                <a:sym typeface="+mn-ea"/>
              </a:rPr>
              <a:t>（</a:t>
            </a:r>
            <a:r>
              <a:rPr lang="en-US" altLang="zh-CN" sz="2800" dirty="0">
                <a:gradFill>
                  <a:gsLst>
                    <a:gs pos="0">
                      <a:srgbClr val="012D86"/>
                    </a:gs>
                    <a:gs pos="100000">
                      <a:srgbClr val="0E2557"/>
                    </a:gs>
                  </a:gsLst>
                  <a:lin scaled="0"/>
                </a:gradFill>
                <a:effectLst/>
                <a:latin typeface="+mn-ea"/>
                <a:sym typeface="+mn-ea"/>
              </a:rPr>
              <a:t>2</a:t>
            </a:r>
            <a:r>
              <a:rPr lang="zh-CN" altLang="en-US" sz="2800" dirty="0">
                <a:gradFill>
                  <a:gsLst>
                    <a:gs pos="0">
                      <a:srgbClr val="012D86"/>
                    </a:gs>
                    <a:gs pos="100000">
                      <a:srgbClr val="0E2557"/>
                    </a:gs>
                  </a:gsLst>
                  <a:lin scaled="0"/>
                </a:gradFill>
                <a:effectLst/>
                <a:latin typeface="+mn-ea"/>
                <a:sym typeface="+mn-ea"/>
              </a:rPr>
              <a:t>）对公民而言：</a:t>
            </a:r>
            <a:endParaRPr lang="zh-CN" altLang="en-US" sz="2800" dirty="0">
              <a:gradFill>
                <a:gsLst>
                  <a:gs pos="0">
                    <a:srgbClr val="012D86"/>
                  </a:gs>
                  <a:gs pos="100000">
                    <a:srgbClr val="0E2557"/>
                  </a:gs>
                </a:gsLst>
                <a:lin scaled="0"/>
              </a:gradFill>
              <a:effectLst/>
              <a:latin typeface="+mn-ea"/>
              <a:sym typeface="+mn-ea"/>
            </a:endParaRPr>
          </a:p>
        </p:txBody>
      </p:sp>
      <p:sp>
        <p:nvSpPr>
          <p:cNvPr id="25612" name="Text Box 14"/>
          <p:cNvSpPr txBox="1">
            <a:spLocks noChangeArrowheads="1"/>
          </p:cNvSpPr>
          <p:nvPr/>
        </p:nvSpPr>
        <p:spPr bwMode="auto">
          <a:xfrm>
            <a:off x="208915" y="4356100"/>
            <a:ext cx="11302365" cy="1419225"/>
          </a:xfrm>
          <a:prstGeom prst="rect">
            <a:avLst/>
          </a:prstGeom>
          <a:noFill/>
          <a:ln w="9525">
            <a:noFill/>
            <a:miter lim="800000"/>
          </a:ln>
        </p:spPr>
        <p:txBody>
          <a:bodyPr wrap="square" lIns="127984" tIns="63993" rIns="127984" bIns="63993">
            <a:spAutoFit/>
            <a:scene3d>
              <a:camera prst="orthographicFront"/>
              <a:lightRig rig="threePt" dir="t"/>
            </a:scene3d>
          </a:bodyPr>
          <a:p>
            <a:pPr algn="just" fontAlgn="auto">
              <a:lnSpc>
                <a:spcPct val="150000"/>
              </a:lnSpc>
            </a:pPr>
            <a:r>
              <a:rPr lang="en-US" altLang="zh-CN" sz="2800" dirty="0">
                <a:solidFill>
                  <a:schemeClr val="tx1"/>
                </a:solidFill>
                <a:effectLst/>
                <a:latin typeface="+mn-ea"/>
              </a:rPr>
              <a:t>①</a:t>
            </a:r>
            <a:r>
              <a:rPr lang="zh-CN" altLang="en-US" sz="2800" dirty="0">
                <a:solidFill>
                  <a:schemeClr val="tx1"/>
                </a:solidFill>
                <a:effectLst/>
                <a:latin typeface="+mn-ea"/>
              </a:rPr>
              <a:t>有助于促进公民对于决策的理解，推动决策的实施；</a:t>
            </a:r>
            <a:endParaRPr lang="en-US" sz="2800" dirty="0">
              <a:solidFill>
                <a:schemeClr val="tx1"/>
              </a:solidFill>
              <a:effectLst/>
              <a:latin typeface="+mn-ea"/>
            </a:endParaRPr>
          </a:p>
          <a:p>
            <a:pPr algn="just" fontAlgn="auto">
              <a:lnSpc>
                <a:spcPct val="150000"/>
              </a:lnSpc>
              <a:spcBef>
                <a:spcPts val="0"/>
              </a:spcBef>
              <a:spcAft>
                <a:spcPts val="0"/>
              </a:spcAft>
            </a:pPr>
            <a:r>
              <a:rPr lang="zh-CN" altLang="en-US" sz="2800" dirty="0">
                <a:solidFill>
                  <a:schemeClr val="tx1"/>
                </a:solidFill>
                <a:effectLst/>
                <a:latin typeface="+mn-ea"/>
              </a:rPr>
              <a:t>②有利于提高公民参与公共事务的热情和信心，增强公民的社会责任感。</a:t>
            </a:r>
            <a:endParaRPr lang="zh-CN" altLang="en-US" sz="2800" dirty="0">
              <a:solidFill>
                <a:schemeClr val="tx1"/>
              </a:solidFill>
              <a:effectLst/>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11">
                                            <p:txEl>
                                              <p:pRg st="0" end="0"/>
                                            </p:txEl>
                                          </p:spTgt>
                                        </p:tgtEl>
                                        <p:attrNameLst>
                                          <p:attrName>style.visibility</p:attrName>
                                        </p:attrNameLst>
                                      </p:cBhvr>
                                      <p:to>
                                        <p:strVal val="visible"/>
                                      </p:to>
                                    </p:set>
                                    <p:animEffect transition="in" filter="blinds(horizontal)">
                                      <p:cBhvr>
                                        <p:cTn id="7" dur="500"/>
                                        <p:tgtEl>
                                          <p:spTgt spid="25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5611">
                                            <p:txEl>
                                              <p:pRg st="1" end="1"/>
                                            </p:txEl>
                                          </p:spTgt>
                                        </p:tgtEl>
                                        <p:attrNameLst>
                                          <p:attrName>style.visibility</p:attrName>
                                        </p:attrNameLst>
                                      </p:cBhvr>
                                      <p:to>
                                        <p:strVal val="visible"/>
                                      </p:to>
                                    </p:set>
                                    <p:anim calcmode="lin" valueType="num">
                                      <p:cBhvr additive="base">
                                        <p:cTn id="12" dur="500" fill="hold"/>
                                        <p:tgtEl>
                                          <p:spTgt spid="25611">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56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5612">
                                            <p:txEl>
                                              <p:pRg st="0" end="0"/>
                                            </p:txEl>
                                          </p:spTgt>
                                        </p:tgtEl>
                                        <p:attrNameLst>
                                          <p:attrName>style.visibility</p:attrName>
                                        </p:attrNameLst>
                                      </p:cBhvr>
                                      <p:to>
                                        <p:strVal val="visible"/>
                                      </p:to>
                                    </p:set>
                                    <p:animEffect transition="in" filter="blinds(horizontal)">
                                      <p:cBhvr>
                                        <p:cTn id="18" dur="500"/>
                                        <p:tgtEl>
                                          <p:spTgt spid="2561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5612">
                                            <p:txEl>
                                              <p:pRg st="1" end="1"/>
                                            </p:txEl>
                                          </p:spTgt>
                                        </p:tgtEl>
                                        <p:attrNameLst>
                                          <p:attrName>style.visibility</p:attrName>
                                        </p:attrNameLst>
                                      </p:cBhvr>
                                      <p:to>
                                        <p:strVal val="visible"/>
                                      </p:to>
                                    </p:set>
                                    <p:anim calcmode="lin" valueType="num">
                                      <p:cBhvr additive="base">
                                        <p:cTn id="23" dur="500" fill="hold"/>
                                        <p:tgtEl>
                                          <p:spTgt spid="25612">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561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1" grpId="0" autoUpdateAnimBg="0" build="allAtOnce"/>
      <p:bldP spid="25612"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77800" y="739140"/>
            <a:ext cx="11814175" cy="4615815"/>
          </a:xfrm>
          <a:prstGeom prst="rect">
            <a:avLst/>
          </a:prstGeom>
          <a:noFill/>
        </p:spPr>
        <p:txBody>
          <a:bodyPr wrap="square" rtlCol="0">
            <a:spAutoFit/>
          </a:bodyPr>
          <a:p>
            <a:pPr fontAlgn="auto">
              <a:lnSpc>
                <a:spcPct val="150000"/>
              </a:lnSpc>
            </a:pPr>
            <a:r>
              <a:rPr lang="en-US" altLang="zh-CN" sz="2800">
                <a:latin typeface="微软雅黑" panose="020B0503020204020204" charset="-122"/>
                <a:ea typeface="微软雅黑" panose="020B0503020204020204" charset="-122"/>
                <a:cs typeface="微软雅黑" panose="020B0503020204020204" charset="-122"/>
              </a:rPr>
              <a:t>6</a:t>
            </a:r>
            <a:r>
              <a:rPr lang="zh-CN" altLang="en-US" sz="2800">
                <a:latin typeface="微软雅黑" panose="020B0503020204020204" charset="-122"/>
                <a:ea typeface="微软雅黑" panose="020B0503020204020204" charset="-122"/>
                <a:cs typeface="微软雅黑" panose="020B0503020204020204" charset="-122"/>
              </a:rPr>
              <a:t>．2019 年 9 月，《浙江省数字经济促进条例（草案征求意见稿）》在浙江省经济和信息化网站上公布并公开征求公众意见。该做法有利于</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①公民通过社情民意反映制度参与民主决策 </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②推进立法的民主化、科学化</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③公民通过重大事项社会公示制度参与民主决策 </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④聚民意集民智落实公民决策权</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A．③④	B．①②	C．①④	D．②③</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9777095" y="4618990"/>
            <a:ext cx="2214880" cy="922020"/>
          </a:xfrm>
          <a:prstGeom prst="rect">
            <a:avLst/>
          </a:prstGeom>
          <a:noFill/>
        </p:spPr>
        <p:txBody>
          <a:bodyPr wrap="square" rtlCol="0">
            <a:spAutoFit/>
          </a:bodyPr>
          <a:p>
            <a:r>
              <a:rPr lang="en-US" altLang="zh-CN" sz="5400">
                <a:solidFill>
                  <a:srgbClr val="FF0000"/>
                </a:solidFill>
                <a:latin typeface="微软雅黑" panose="020B0503020204020204" charset="-122"/>
                <a:ea typeface="微软雅黑" panose="020B0503020204020204" charset="-122"/>
              </a:rPr>
              <a:t>D</a:t>
            </a:r>
            <a:endParaRPr lang="en-US" altLang="zh-CN" sz="5400">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0" y="81915"/>
            <a:ext cx="2232025" cy="891540"/>
          </a:xfrm>
          <a:prstGeom prst="rect">
            <a:avLst/>
          </a:prstGeom>
          <a:noFill/>
        </p:spPr>
        <p:txBody>
          <a:bodyPr wrap="square" rtlCol="0">
            <a:spAutoFit/>
          </a:bodyPr>
          <a:p>
            <a:r>
              <a:rPr lang="zh-CN" altLang="en-US" sz="2800" b="1"/>
              <a:t>1</a:t>
            </a:r>
            <a:r>
              <a:rPr lang="en-US" altLang="zh-CN" sz="2800" b="1"/>
              <a:t>5</a:t>
            </a:r>
            <a:r>
              <a:rPr lang="zh-CN" altLang="en-US" sz="2800" b="1"/>
              <a:t>.民主管理</a:t>
            </a:r>
            <a:endParaRPr lang="zh-CN" altLang="en-US" sz="2800" b="1"/>
          </a:p>
          <a:p>
            <a:r>
              <a:rPr lang="zh-CN" altLang="en-US" sz="2400"/>
              <a:t>　</a:t>
            </a:r>
            <a:endParaRPr lang="zh-CN" altLang="en-US" sz="2400"/>
          </a:p>
        </p:txBody>
      </p:sp>
      <p:sp>
        <p:nvSpPr>
          <p:cNvPr id="4" name="文本框 3"/>
          <p:cNvSpPr txBox="1"/>
          <p:nvPr/>
        </p:nvSpPr>
        <p:spPr>
          <a:xfrm>
            <a:off x="161290" y="625475"/>
            <a:ext cx="11910695" cy="829945"/>
          </a:xfrm>
          <a:prstGeom prst="rect">
            <a:avLst/>
          </a:prstGeom>
          <a:noFill/>
        </p:spPr>
        <p:txBody>
          <a:bodyPr wrap="square" rtlCol="0">
            <a:spAutoFit/>
          </a:bodyPr>
          <a:p>
            <a:r>
              <a:rPr lang="zh-CN" altLang="en-US" sz="2400" b="1"/>
              <a:t>(1)公民参与民主管理的意义：</a:t>
            </a:r>
            <a:r>
              <a:rPr lang="zh-CN" altLang="en-US" sz="2400" b="1">
                <a:solidFill>
                  <a:srgbClr val="FF0000"/>
                </a:solidFill>
              </a:rPr>
              <a:t>实行村民自治和城市居民自治，是社会主义民主最为广泛而深刻的实践，是人民当家作主的有效途径。</a:t>
            </a:r>
            <a:endParaRPr lang="zh-CN" altLang="en-US" sz="2400" b="1">
              <a:solidFill>
                <a:srgbClr val="FF0000"/>
              </a:solidFill>
            </a:endParaRPr>
          </a:p>
        </p:txBody>
      </p:sp>
      <p:sp>
        <p:nvSpPr>
          <p:cNvPr id="5" name="文本框 4"/>
          <p:cNvSpPr txBox="1"/>
          <p:nvPr/>
        </p:nvSpPr>
        <p:spPr>
          <a:xfrm>
            <a:off x="290195" y="1455420"/>
            <a:ext cx="9647555" cy="521970"/>
          </a:xfrm>
          <a:prstGeom prst="rect">
            <a:avLst/>
          </a:prstGeom>
          <a:noFill/>
        </p:spPr>
        <p:txBody>
          <a:bodyPr wrap="square" rtlCol="0">
            <a:spAutoFit/>
          </a:bodyPr>
          <a:p>
            <a:r>
              <a:rPr lang="zh-CN" altLang="en-US" sz="2800"/>
              <a:t>(2)农村村民自治和城市居民自治：</a:t>
            </a:r>
            <a:endParaRPr lang="zh-CN" altLang="en-US" sz="2800"/>
          </a:p>
        </p:txBody>
      </p:sp>
      <p:pic>
        <p:nvPicPr>
          <p:cNvPr id="7" name="图片 6"/>
          <p:cNvPicPr>
            <a:picLocks noChangeAspect="1"/>
          </p:cNvPicPr>
          <p:nvPr>
            <p:custDataLst>
              <p:tags r:id="rId1"/>
            </p:custDataLst>
          </p:nvPr>
        </p:nvPicPr>
        <p:blipFill>
          <a:blip r:embed="rId2"/>
          <a:stretch>
            <a:fillRect/>
          </a:stretch>
        </p:blipFill>
        <p:spPr>
          <a:xfrm>
            <a:off x="76835" y="2209165"/>
            <a:ext cx="8372475" cy="4584065"/>
          </a:xfrm>
          <a:prstGeom prst="rect">
            <a:avLst/>
          </a:prstGeom>
        </p:spPr>
      </p:pic>
      <p:sp>
        <p:nvSpPr>
          <p:cNvPr id="8" name="文本框 7"/>
          <p:cNvSpPr txBox="1"/>
          <p:nvPr/>
        </p:nvSpPr>
        <p:spPr>
          <a:xfrm>
            <a:off x="8731250" y="1601470"/>
            <a:ext cx="2931795" cy="4523105"/>
          </a:xfrm>
          <a:prstGeom prst="rect">
            <a:avLst/>
          </a:prstGeom>
          <a:noFill/>
        </p:spPr>
        <p:txBody>
          <a:bodyPr wrap="square" rtlCol="0">
            <a:spAutoFit/>
          </a:bodyPr>
          <a:p>
            <a:pPr fontAlgn="auto">
              <a:lnSpc>
                <a:spcPct val="150000"/>
              </a:lnSpc>
            </a:pPr>
            <a:r>
              <a:rPr lang="zh-CN" altLang="en-US" sz="2400" b="1">
                <a:solidFill>
                  <a:schemeClr val="tx1"/>
                </a:solidFill>
              </a:rPr>
              <a:t>(3)实行农村村民自治和城市居民自治的意义：</a:t>
            </a:r>
            <a:r>
              <a:rPr lang="zh-CN" altLang="en-US" sz="2400"/>
              <a:t>以扩大基层民主，保证人民群众依法管理自己的事情，创造自己的幸福生活，是社会主义民主最为广泛而深刻的实践。</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69240" y="1153795"/>
            <a:ext cx="11641455" cy="3969385"/>
          </a:xfrm>
          <a:prstGeom prst="rect">
            <a:avLst/>
          </a:prstGeom>
          <a:noFill/>
        </p:spPr>
        <p:txBody>
          <a:bodyPr wrap="square" rtlCol="0">
            <a:spAutoFit/>
          </a:bodyPr>
          <a:p>
            <a:pPr fontAlgn="auto">
              <a:lnSpc>
                <a:spcPct val="150000"/>
              </a:lnSpc>
            </a:pPr>
            <a:r>
              <a:rPr lang="en-US" altLang="zh-CN" sz="2800"/>
              <a:t>7</a:t>
            </a:r>
            <a:r>
              <a:rPr lang="zh-CN" altLang="en-US" sz="2800"/>
              <a:t>．为引导群众加强自我教育、提高自身素质，某村设立村民议事会、红白理事会、禁毒戒赌会、道德评议会，利用村民自治组织积极推进喜事新办、丧事简办，破除封建迷信等各种移风易俗创建活动。上述做法  </a:t>
            </a:r>
            <a:endParaRPr lang="zh-CN" altLang="en-US" sz="2800"/>
          </a:p>
          <a:p>
            <a:pPr fontAlgn="auto">
              <a:lnSpc>
                <a:spcPct val="150000"/>
              </a:lnSpc>
            </a:pPr>
            <a:r>
              <a:rPr lang="zh-CN" altLang="en-US" sz="2800"/>
              <a:t>①改变了村民自治组织的性质          ②丰富了村民自治的实践形式</a:t>
            </a:r>
            <a:endParaRPr lang="zh-CN" altLang="en-US" sz="2800"/>
          </a:p>
          <a:p>
            <a:pPr fontAlgn="auto">
              <a:lnSpc>
                <a:spcPct val="150000"/>
              </a:lnSpc>
            </a:pPr>
            <a:r>
              <a:rPr lang="zh-CN" altLang="en-US" sz="2800"/>
              <a:t>③规范了村民的行为方式                   ④增加了村民自治的主体</a:t>
            </a:r>
            <a:endParaRPr lang="zh-CN" altLang="en-US" sz="2800"/>
          </a:p>
          <a:p>
            <a:pPr fontAlgn="auto">
              <a:lnSpc>
                <a:spcPct val="150000"/>
              </a:lnSpc>
            </a:pPr>
            <a:r>
              <a:rPr lang="zh-CN" altLang="en-US" sz="2800"/>
              <a:t>A．①②	   B．③④	C．②③	D．①④</a:t>
            </a:r>
            <a:endParaRPr lang="zh-CN" altLang="en-US" sz="2800"/>
          </a:p>
        </p:txBody>
      </p:sp>
      <p:sp>
        <p:nvSpPr>
          <p:cNvPr id="6" name="文本框 5"/>
          <p:cNvSpPr txBox="1"/>
          <p:nvPr/>
        </p:nvSpPr>
        <p:spPr>
          <a:xfrm>
            <a:off x="9065260" y="4824730"/>
            <a:ext cx="1875790" cy="1322070"/>
          </a:xfrm>
          <a:prstGeom prst="rect">
            <a:avLst/>
          </a:prstGeom>
          <a:noFill/>
        </p:spPr>
        <p:txBody>
          <a:bodyPr wrap="square" rtlCol="0">
            <a:spAutoFit/>
          </a:bodyPr>
          <a:p>
            <a:r>
              <a:rPr lang="en-US" altLang="zh-CN" sz="8000">
                <a:solidFill>
                  <a:srgbClr val="FF0000"/>
                </a:solidFill>
                <a:latin typeface="微软雅黑" panose="020B0503020204020204" charset="-122"/>
                <a:ea typeface="微软雅黑" panose="020B0503020204020204" charset="-122"/>
              </a:rPr>
              <a:t>C</a:t>
            </a:r>
            <a:endParaRPr lang="en-US" altLang="zh-CN" sz="8000">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0" y="81915"/>
            <a:ext cx="2232025" cy="891540"/>
          </a:xfrm>
          <a:prstGeom prst="rect">
            <a:avLst/>
          </a:prstGeom>
          <a:noFill/>
        </p:spPr>
        <p:txBody>
          <a:bodyPr wrap="square" rtlCol="0">
            <a:spAutoFit/>
          </a:bodyPr>
          <a:p>
            <a:r>
              <a:rPr lang="zh-CN" altLang="en-US" sz="2800" b="1"/>
              <a:t>1</a:t>
            </a:r>
            <a:r>
              <a:rPr lang="en-US" altLang="zh-CN" sz="2800" b="1"/>
              <a:t>6</a:t>
            </a:r>
            <a:r>
              <a:rPr lang="zh-CN" altLang="en-US" sz="2800" b="1"/>
              <a:t>.民主监督</a:t>
            </a:r>
            <a:endParaRPr lang="zh-CN" altLang="en-US" sz="2800" b="1"/>
          </a:p>
          <a:p>
            <a:r>
              <a:rPr lang="zh-CN" altLang="en-US" sz="2400"/>
              <a:t>　</a:t>
            </a:r>
            <a:endParaRPr lang="zh-CN" altLang="en-US" sz="2400"/>
          </a:p>
        </p:txBody>
      </p:sp>
      <p:sp>
        <p:nvSpPr>
          <p:cNvPr id="4" name="文本框 3"/>
          <p:cNvSpPr txBox="1"/>
          <p:nvPr/>
        </p:nvSpPr>
        <p:spPr>
          <a:xfrm>
            <a:off x="-184150" y="637540"/>
            <a:ext cx="3330575" cy="460375"/>
          </a:xfrm>
          <a:prstGeom prst="rect">
            <a:avLst/>
          </a:prstGeom>
          <a:noFill/>
        </p:spPr>
        <p:txBody>
          <a:bodyPr wrap="square" rtlCol="0">
            <a:spAutoFit/>
          </a:bodyPr>
          <a:p>
            <a:r>
              <a:rPr lang="zh-CN" altLang="en-US" sz="2400" b="1"/>
              <a:t>（1）民主监督的方式：</a:t>
            </a:r>
            <a:endParaRPr lang="zh-CN" altLang="en-US" sz="2400"/>
          </a:p>
        </p:txBody>
      </p:sp>
      <p:sp>
        <p:nvSpPr>
          <p:cNvPr id="5" name="文本框 4"/>
          <p:cNvSpPr txBox="1"/>
          <p:nvPr/>
        </p:nvSpPr>
        <p:spPr>
          <a:xfrm>
            <a:off x="2943860" y="502920"/>
            <a:ext cx="9043035" cy="1198880"/>
          </a:xfrm>
          <a:prstGeom prst="rect">
            <a:avLst/>
          </a:prstGeom>
          <a:noFill/>
        </p:spPr>
        <p:txBody>
          <a:bodyPr wrap="square" rtlCol="0">
            <a:spAutoFit/>
          </a:bodyPr>
          <a:p>
            <a:r>
              <a:rPr lang="zh-CN" altLang="en-US" sz="2400">
                <a:sym typeface="+mn-ea"/>
              </a:rPr>
              <a:t>①信访制度；②人大代表联系群众制度；③舆论监督制度（透明度高、威力大、影响广、时效快，发挥独特作用）；④监督听证明会、民主评议会、网上评议政府（民主监督的新形式，新方法）。</a:t>
            </a:r>
            <a:endParaRPr lang="zh-CN" altLang="en-US" sz="2400"/>
          </a:p>
        </p:txBody>
      </p:sp>
      <p:pic>
        <p:nvPicPr>
          <p:cNvPr id="9" name="图片 9" descr="[5IKQJQ(J{3N82}FDEYZCOR"/>
          <p:cNvPicPr>
            <a:picLocks noChangeAspect="1"/>
          </p:cNvPicPr>
          <p:nvPr>
            <p:custDataLst>
              <p:tags r:id="rId1"/>
            </p:custDataLst>
          </p:nvPr>
        </p:nvPicPr>
        <p:blipFill>
          <a:blip r:embed="rId2"/>
          <a:stretch>
            <a:fillRect/>
          </a:stretch>
        </p:blipFill>
        <p:spPr>
          <a:xfrm>
            <a:off x="133985" y="2022475"/>
            <a:ext cx="11569700" cy="47548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96520" y="733425"/>
            <a:ext cx="10672445" cy="953135"/>
          </a:xfrm>
          <a:prstGeom prst="rect">
            <a:avLst/>
          </a:prstGeom>
          <a:noFill/>
        </p:spPr>
        <p:txBody>
          <a:bodyPr wrap="square" rtlCol="0">
            <a:spAutoFit/>
          </a:bodyPr>
          <a:p>
            <a:r>
              <a:rPr lang="zh-CN" altLang="en-US" sz="2800"/>
              <a:t>（2）民主监督的意义：</a:t>
            </a:r>
            <a:endParaRPr lang="zh-CN" altLang="en-US" sz="2800"/>
          </a:p>
          <a:p>
            <a:endParaRPr lang="zh-CN" altLang="en-US" sz="2800"/>
          </a:p>
        </p:txBody>
      </p:sp>
      <p:sp>
        <p:nvSpPr>
          <p:cNvPr id="5" name="文本框 4"/>
          <p:cNvSpPr txBox="1"/>
          <p:nvPr/>
        </p:nvSpPr>
        <p:spPr>
          <a:xfrm>
            <a:off x="236855" y="1433830"/>
            <a:ext cx="11814810" cy="1198880"/>
          </a:xfrm>
          <a:prstGeom prst="rect">
            <a:avLst/>
          </a:prstGeom>
          <a:noFill/>
        </p:spPr>
        <p:txBody>
          <a:bodyPr wrap="square" rtlCol="0">
            <a:spAutoFit/>
          </a:bodyPr>
          <a:p>
            <a:pPr fontAlgn="auto">
              <a:lnSpc>
                <a:spcPct val="150000"/>
              </a:lnSpc>
            </a:pPr>
            <a:r>
              <a:rPr lang="zh-CN" altLang="en-US" sz="2400">
                <a:sym typeface="+mn-ea"/>
              </a:rPr>
              <a:t>①有利于改进被监督者的工作。</a:t>
            </a:r>
            <a:endParaRPr lang="zh-CN" altLang="en-US" sz="2400"/>
          </a:p>
          <a:p>
            <a:pPr fontAlgn="auto">
              <a:lnSpc>
                <a:spcPct val="150000"/>
              </a:lnSpc>
            </a:pPr>
            <a:r>
              <a:rPr lang="zh-CN" altLang="en-US" sz="2400">
                <a:sym typeface="+mn-ea"/>
              </a:rPr>
              <a:t>②有助于激发公民关心国家大事、为社会主义现代化建设出谋划策的主人翁精神。</a:t>
            </a:r>
            <a:endParaRPr lang="zh-CN" altLang="en-US" sz="2400"/>
          </a:p>
        </p:txBody>
      </p:sp>
      <p:sp>
        <p:nvSpPr>
          <p:cNvPr id="6" name="文本框 5"/>
          <p:cNvSpPr txBox="1"/>
          <p:nvPr/>
        </p:nvSpPr>
        <p:spPr>
          <a:xfrm>
            <a:off x="96520" y="2943225"/>
            <a:ext cx="5508625" cy="521970"/>
          </a:xfrm>
          <a:prstGeom prst="rect">
            <a:avLst/>
          </a:prstGeom>
          <a:noFill/>
        </p:spPr>
        <p:txBody>
          <a:bodyPr wrap="square" rtlCol="0">
            <a:spAutoFit/>
          </a:bodyPr>
          <a:p>
            <a:r>
              <a:rPr lang="zh-CN" altLang="en-US" sz="2800">
                <a:sym typeface="+mn-ea"/>
              </a:rPr>
              <a:t>（3）公民如何行使监督权：</a:t>
            </a:r>
            <a:endParaRPr lang="zh-CN" altLang="en-US" sz="2800"/>
          </a:p>
        </p:txBody>
      </p:sp>
      <p:sp>
        <p:nvSpPr>
          <p:cNvPr id="7" name="文本框 6"/>
          <p:cNvSpPr txBox="1"/>
          <p:nvPr/>
        </p:nvSpPr>
        <p:spPr>
          <a:xfrm>
            <a:off x="322580" y="3546475"/>
            <a:ext cx="10446385" cy="1753235"/>
          </a:xfrm>
          <a:prstGeom prst="rect">
            <a:avLst/>
          </a:prstGeom>
          <a:noFill/>
        </p:spPr>
        <p:txBody>
          <a:bodyPr wrap="square" rtlCol="0">
            <a:spAutoFit/>
          </a:bodyPr>
          <a:p>
            <a:pPr fontAlgn="auto">
              <a:lnSpc>
                <a:spcPct val="150000"/>
              </a:lnSpc>
            </a:pPr>
            <a:r>
              <a:rPr lang="zh-CN" altLang="en-US" sz="2400">
                <a:sym typeface="+mn-ea"/>
              </a:rPr>
              <a:t>①为了国家和人民的利益，要敢于同邪恶势力进行斗争，勇于使用宪法和法律规定的监督权；</a:t>
            </a:r>
            <a:endParaRPr lang="zh-CN" altLang="en-US" sz="2400"/>
          </a:p>
          <a:p>
            <a:pPr fontAlgn="auto">
              <a:lnSpc>
                <a:spcPct val="150000"/>
              </a:lnSpc>
            </a:pPr>
            <a:r>
              <a:rPr lang="zh-CN" altLang="en-US" sz="2400">
                <a:sym typeface="+mn-ea"/>
              </a:rPr>
              <a:t>②必须采取合法的方式，坚持实事求是的原则，不能干扰公务。</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69240" y="1153795"/>
            <a:ext cx="11641455" cy="4615815"/>
          </a:xfrm>
          <a:prstGeom prst="rect">
            <a:avLst/>
          </a:prstGeom>
          <a:noFill/>
        </p:spPr>
        <p:txBody>
          <a:bodyPr wrap="square" rtlCol="0">
            <a:spAutoFit/>
          </a:bodyPr>
          <a:p>
            <a:pPr fontAlgn="auto">
              <a:lnSpc>
                <a:spcPct val="150000"/>
              </a:lnSpc>
            </a:pPr>
            <a:r>
              <a:rPr lang="en-US" altLang="zh-CN" sz="2800"/>
              <a:t>8</a:t>
            </a:r>
            <a:r>
              <a:rPr lang="zh-CN" altLang="en-US" sz="2800"/>
              <a:t>．据最高人民检察院举报中心有关负责人介绍,“12309”电话24小时开通，群众可通过固定电话,手机等拨打。拨通电话后会有语音提示，举报者按照语音提示操作即可。其中，人工接听服务只限上班时间提供，其他时间段群众可选择录音举报或传真举报。这意味着群众可以通过</a:t>
            </a:r>
            <a:endParaRPr lang="zh-CN" altLang="en-US" sz="2800"/>
          </a:p>
          <a:p>
            <a:pPr fontAlgn="auto">
              <a:lnSpc>
                <a:spcPct val="150000"/>
              </a:lnSpc>
            </a:pPr>
            <a:r>
              <a:rPr lang="zh-CN" altLang="en-US" sz="2800"/>
              <a:t>A．社情民意反映制度参与民主决策     B．重大事项社会公示制度参与民主决策</a:t>
            </a:r>
            <a:endParaRPr lang="zh-CN" altLang="en-US" sz="2800"/>
          </a:p>
          <a:p>
            <a:pPr fontAlgn="auto">
              <a:lnSpc>
                <a:spcPct val="150000"/>
              </a:lnSpc>
            </a:pPr>
            <a:r>
              <a:rPr lang="zh-CN" altLang="en-US" sz="2800"/>
              <a:t>C．信访举报制度进行民主监督         D．舆论监督制度进行民主监督</a:t>
            </a:r>
            <a:endParaRPr lang="zh-CN" altLang="en-US" sz="2800"/>
          </a:p>
        </p:txBody>
      </p:sp>
      <p:sp>
        <p:nvSpPr>
          <p:cNvPr id="6" name="文本框 5"/>
          <p:cNvSpPr txBox="1"/>
          <p:nvPr/>
        </p:nvSpPr>
        <p:spPr>
          <a:xfrm>
            <a:off x="9065260" y="4824730"/>
            <a:ext cx="1875790" cy="1322070"/>
          </a:xfrm>
          <a:prstGeom prst="rect">
            <a:avLst/>
          </a:prstGeom>
          <a:noFill/>
        </p:spPr>
        <p:txBody>
          <a:bodyPr wrap="square" rtlCol="0">
            <a:spAutoFit/>
          </a:bodyPr>
          <a:p>
            <a:r>
              <a:rPr lang="en-US" altLang="zh-CN" sz="8000">
                <a:solidFill>
                  <a:srgbClr val="FF0000"/>
                </a:solidFill>
                <a:latin typeface="微软雅黑" panose="020B0503020204020204" charset="-122"/>
                <a:ea typeface="微软雅黑" panose="020B0503020204020204" charset="-122"/>
              </a:rPr>
              <a:t>C</a:t>
            </a:r>
            <a:endParaRPr lang="en-US" altLang="zh-CN" sz="8000">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0655" y="593090"/>
            <a:ext cx="11771630" cy="5908040"/>
          </a:xfrm>
          <a:prstGeom prst="rect">
            <a:avLst/>
          </a:prstGeom>
          <a:noFill/>
        </p:spPr>
        <p:txBody>
          <a:bodyPr wrap="square" rtlCol="0">
            <a:spAutoFit/>
          </a:bodyPr>
          <a:p>
            <a:pPr fontAlgn="auto">
              <a:lnSpc>
                <a:spcPct val="150000"/>
              </a:lnSpc>
            </a:pPr>
            <a:r>
              <a:rPr lang="en-US" altLang="zh-CN" sz="2800">
                <a:latin typeface="微软雅黑" panose="020B0503020204020204" charset="-122"/>
                <a:ea typeface="微软雅黑" panose="020B0503020204020204" charset="-122"/>
                <a:cs typeface="微软雅黑" panose="020B0503020204020204" charset="-122"/>
              </a:rPr>
              <a:t>9</a:t>
            </a:r>
            <a:r>
              <a:rPr lang="zh-CN" altLang="en-US" sz="2800">
                <a:latin typeface="微软雅黑" panose="020B0503020204020204" charset="-122"/>
                <a:ea typeface="微软雅黑" panose="020B0503020204020204" charset="-122"/>
                <a:cs typeface="微软雅黑" panose="020B0503020204020204" charset="-122"/>
              </a:rPr>
              <a:t>．截止2019年8月，我国网民数量已破8亿，微博、微信、论坛等各种平台成了网络监督、舆论监督的重要渠道，数量庞大的网民正成为反腐战场上一支“轻骑兵”。许多重大案件就是通过网络曝光，引发社会各界广泛关注，继而国家相关部门及时参与处理。网络监督</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①在公民参与民主监督中发挥了独特作用</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②是信访举报制度的新形式，能有效制约和监督权力</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③是公民直接参与民主监督的有效渠道</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④使公民有序参与政治生活，防止权力受过多约束</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a:latin typeface="微软雅黑" panose="020B0503020204020204" charset="-122"/>
                <a:ea typeface="微软雅黑" panose="020B0503020204020204" charset="-122"/>
                <a:cs typeface="微软雅黑" panose="020B0503020204020204" charset="-122"/>
              </a:rPr>
              <a:t>A．①③	B．①④	C．②③	D．②④</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532620" y="3401695"/>
            <a:ext cx="1875790" cy="1322070"/>
          </a:xfrm>
          <a:prstGeom prst="rect">
            <a:avLst/>
          </a:prstGeom>
          <a:noFill/>
        </p:spPr>
        <p:txBody>
          <a:bodyPr wrap="square" rtlCol="0">
            <a:spAutoFit/>
          </a:bodyPr>
          <a:p>
            <a:r>
              <a:rPr lang="en-US" altLang="zh-CN" sz="8000">
                <a:solidFill>
                  <a:srgbClr val="FF0000"/>
                </a:solidFill>
                <a:latin typeface="微软雅黑" panose="020B0503020204020204" charset="-122"/>
                <a:ea typeface="微软雅黑" panose="020B0503020204020204" charset="-122"/>
              </a:rPr>
              <a:t>A</a:t>
            </a:r>
            <a:endParaRPr lang="en-US" altLang="zh-CN" sz="8000">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14655" y="916305"/>
            <a:ext cx="11362055" cy="953135"/>
          </a:xfrm>
          <a:prstGeom prst="rect">
            <a:avLst/>
          </a:prstGeom>
          <a:noFill/>
        </p:spPr>
        <p:txBody>
          <a:bodyPr wrap="square" rtlCol="0">
            <a:spAutoFit/>
          </a:bodyPr>
          <a:p>
            <a:r>
              <a:rPr lang="zh-CN" altLang="en-US" sz="2800"/>
              <a:t>17.有序与无序的政治参与区别：</a:t>
            </a:r>
            <a:endParaRPr lang="zh-CN" altLang="en-US" sz="2800"/>
          </a:p>
          <a:p>
            <a:endParaRPr lang="zh-CN" altLang="en-US" sz="2800"/>
          </a:p>
        </p:txBody>
      </p:sp>
      <p:sp>
        <p:nvSpPr>
          <p:cNvPr id="5" name="文本框 4"/>
          <p:cNvSpPr txBox="1"/>
          <p:nvPr/>
        </p:nvSpPr>
        <p:spPr>
          <a:xfrm>
            <a:off x="414655" y="1601470"/>
            <a:ext cx="10790555" cy="2030095"/>
          </a:xfrm>
          <a:prstGeom prst="rect">
            <a:avLst/>
          </a:prstGeom>
          <a:noFill/>
        </p:spPr>
        <p:txBody>
          <a:bodyPr wrap="square" rtlCol="0">
            <a:spAutoFit/>
          </a:bodyPr>
          <a:p>
            <a:pPr fontAlgn="auto">
              <a:lnSpc>
                <a:spcPct val="150000"/>
              </a:lnSpc>
            </a:pPr>
            <a:r>
              <a:rPr lang="zh-CN" altLang="en-US" sz="2800">
                <a:sym typeface="+mn-ea"/>
              </a:rPr>
              <a:t>①是否遵循法律、规则、程序。</a:t>
            </a:r>
            <a:endParaRPr lang="zh-CN" altLang="en-US" sz="2800"/>
          </a:p>
          <a:p>
            <a:pPr fontAlgn="auto">
              <a:lnSpc>
                <a:spcPct val="150000"/>
              </a:lnSpc>
            </a:pPr>
            <a:r>
              <a:rPr lang="zh-CN" altLang="en-US" sz="2800">
                <a:sym typeface="+mn-ea"/>
              </a:rPr>
              <a:t>②是否依法行使政治权利、履行政治义务。</a:t>
            </a:r>
            <a:endParaRPr lang="zh-CN" altLang="en-US" sz="2800"/>
          </a:p>
          <a:p>
            <a:pPr fontAlgn="auto">
              <a:lnSpc>
                <a:spcPct val="150000"/>
              </a:lnSpc>
            </a:pPr>
            <a:r>
              <a:rPr lang="zh-CN" altLang="en-US" sz="2800">
                <a:sym typeface="+mn-ea"/>
              </a:rPr>
              <a:t>③是否正确处理权利与义务的关系。</a:t>
            </a:r>
            <a:endParaRPr lang="zh-CN" alt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81660" y="690245"/>
            <a:ext cx="7912100" cy="368300"/>
          </a:xfrm>
          <a:prstGeom prst="rect">
            <a:avLst/>
          </a:prstGeom>
          <a:noFill/>
        </p:spPr>
        <p:txBody>
          <a:bodyPr wrap="square" rtlCol="0">
            <a:spAutoFit/>
          </a:bodyPr>
          <a:p>
            <a:r>
              <a:rPr lang="en-US" altLang="zh-CN"/>
              <a:t>1</a:t>
            </a:r>
            <a:endParaRPr lang="en-US" altLang="zh-CN"/>
          </a:p>
        </p:txBody>
      </p:sp>
      <p:sp>
        <p:nvSpPr>
          <p:cNvPr id="5" name="文本框 4"/>
          <p:cNvSpPr txBox="1"/>
          <p:nvPr/>
        </p:nvSpPr>
        <p:spPr>
          <a:xfrm>
            <a:off x="161290" y="764540"/>
            <a:ext cx="9464675" cy="521970"/>
          </a:xfrm>
          <a:prstGeom prst="rect">
            <a:avLst/>
          </a:prstGeom>
          <a:noFill/>
        </p:spPr>
        <p:txBody>
          <a:bodyPr wrap="square" rtlCol="0">
            <a:spAutoFit/>
          </a:bodyPr>
          <a:p>
            <a:r>
              <a:rPr lang="zh-CN" altLang="en-US" sz="2800" b="1">
                <a:latin typeface="微软雅黑" panose="020B0503020204020204" charset="-122"/>
                <a:ea typeface="微软雅黑" panose="020B0503020204020204" charset="-122"/>
                <a:cs typeface="微软雅黑" panose="020B0503020204020204" charset="-122"/>
              </a:rPr>
              <a:t>1</a:t>
            </a:r>
            <a:r>
              <a:rPr lang="en-US" altLang="zh-CN" sz="2800" b="1">
                <a:latin typeface="微软雅黑" panose="020B0503020204020204" charset="-122"/>
                <a:ea typeface="微软雅黑" panose="020B0503020204020204" charset="-122"/>
                <a:cs typeface="微软雅黑" panose="020B0503020204020204" charset="-122"/>
              </a:rPr>
              <a:t>8</a:t>
            </a:r>
            <a:r>
              <a:rPr lang="zh-CN" altLang="en-US" sz="2800" b="1">
                <a:latin typeface="微软雅黑" panose="020B0503020204020204" charset="-122"/>
                <a:ea typeface="微软雅黑" panose="020B0503020204020204" charset="-122"/>
                <a:cs typeface="微软雅黑" panose="020B0503020204020204" charset="-122"/>
              </a:rPr>
              <a:t>.公民为什么要做某件事?怎样做某件事?</a:t>
            </a:r>
            <a:endParaRPr lang="zh-CN" altLang="en-US" sz="2800" b="1">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333375" y="1433830"/>
            <a:ext cx="11760200" cy="3969385"/>
          </a:xfrm>
          <a:prstGeom prst="rect">
            <a:avLst/>
          </a:prstGeom>
          <a:noFill/>
        </p:spPr>
        <p:txBody>
          <a:bodyPr wrap="square" rtlCol="0">
            <a:spAutoFit/>
          </a:bodyPr>
          <a:p>
            <a:pPr fontAlgn="auto">
              <a:lnSpc>
                <a:spcPct val="150000"/>
              </a:lnSpc>
            </a:pPr>
            <a:r>
              <a:rPr lang="zh-CN" altLang="en-US" sz="2800"/>
              <a:t>(1)公民为什么能够参与政治生活?</a:t>
            </a:r>
            <a:endParaRPr lang="zh-CN" altLang="en-US" sz="2800"/>
          </a:p>
          <a:p>
            <a:pPr fontAlgn="auto">
              <a:lnSpc>
                <a:spcPct val="150000"/>
              </a:lnSpc>
            </a:pPr>
            <a:r>
              <a:rPr lang="zh-CN" altLang="en-US" sz="2800"/>
              <a:t>①我国是人民民主专政的社会主义国家，人民是国家的主人;人民民主具有广泛性和真实性;我国宪法赋予公民广泛的政治权利和自由。</a:t>
            </a:r>
            <a:endParaRPr lang="zh-CN" altLang="en-US" sz="2800"/>
          </a:p>
          <a:p>
            <a:pPr fontAlgn="auto">
              <a:lnSpc>
                <a:spcPct val="150000"/>
              </a:lnSpc>
            </a:pPr>
            <a:r>
              <a:rPr lang="zh-CN" altLang="en-US" sz="2800"/>
              <a:t>②有利于维护公民合法权益，增强主人翁意识，激发公民政治参与热情。</a:t>
            </a:r>
            <a:endParaRPr lang="zh-CN" altLang="en-US" sz="2800"/>
          </a:p>
          <a:p>
            <a:pPr fontAlgn="auto">
              <a:lnSpc>
                <a:spcPct val="150000"/>
              </a:lnSpc>
            </a:pPr>
            <a:r>
              <a:rPr lang="zh-CN" altLang="en-US" sz="2800"/>
              <a:t>③有利于发展社会主义民主政治，建设社会主义政治文明。</a:t>
            </a:r>
            <a:endParaRPr lang="zh-CN" altLang="en-US" sz="2800"/>
          </a:p>
          <a:p>
            <a:pPr fontAlgn="auto">
              <a:lnSpc>
                <a:spcPct val="150000"/>
              </a:lnSpc>
            </a:pPr>
            <a:r>
              <a:rPr lang="zh-CN" altLang="en-US" sz="2800"/>
              <a:t>④有利于改进国家机关的工作;有利于决策的科学化和民主化。</a:t>
            </a:r>
            <a:endParaRPr lang="zh-CN" altLang="en-US" sz="28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333375" y="1433830"/>
            <a:ext cx="11760200" cy="3969385"/>
          </a:xfrm>
          <a:prstGeom prst="rect">
            <a:avLst/>
          </a:prstGeom>
          <a:noFill/>
        </p:spPr>
        <p:txBody>
          <a:bodyPr wrap="square" rtlCol="0">
            <a:spAutoFit/>
          </a:bodyPr>
          <a:p>
            <a:pPr fontAlgn="auto">
              <a:lnSpc>
                <a:spcPct val="150000"/>
              </a:lnSpc>
            </a:pPr>
            <a:r>
              <a:rPr lang="zh-CN" altLang="en-US" sz="2800"/>
              <a:t>(2)公民应如何参与政治生活?</a:t>
            </a:r>
            <a:endParaRPr lang="zh-CN" altLang="en-US" sz="2800"/>
          </a:p>
          <a:p>
            <a:pPr fontAlgn="auto">
              <a:lnSpc>
                <a:spcPct val="150000"/>
              </a:lnSpc>
            </a:pPr>
            <a:r>
              <a:rPr lang="zh-CN" altLang="en-US" sz="2800"/>
              <a:t>①公民依法行使政治权利、自觉履行政治性义务。</a:t>
            </a:r>
            <a:endParaRPr lang="zh-CN" altLang="en-US" sz="2800"/>
          </a:p>
          <a:p>
            <a:pPr fontAlgn="auto">
              <a:lnSpc>
                <a:spcPct val="150000"/>
              </a:lnSpc>
            </a:pPr>
            <a:r>
              <a:rPr lang="zh-CN" altLang="en-US" sz="2800"/>
              <a:t>②坚持公民在法律面前一律平等的原则;坚持权利与义务统一的原则;坚持个人利益与国家利益相结合的原则。</a:t>
            </a:r>
            <a:endParaRPr lang="zh-CN" altLang="en-US" sz="2800"/>
          </a:p>
          <a:p>
            <a:pPr fontAlgn="auto">
              <a:lnSpc>
                <a:spcPct val="150000"/>
              </a:lnSpc>
            </a:pPr>
            <a:r>
              <a:rPr lang="zh-CN" altLang="en-US" sz="2800"/>
              <a:t>③通过民主选举、民主决策、民主监督、民主管理等途径参与政治生活。</a:t>
            </a:r>
            <a:endParaRPr lang="zh-CN" altLang="en-US" sz="2800"/>
          </a:p>
          <a:p>
            <a:pPr fontAlgn="auto">
              <a:lnSpc>
                <a:spcPct val="150000"/>
              </a:lnSpc>
            </a:pPr>
            <a:r>
              <a:rPr lang="zh-CN" altLang="en-US" sz="2800"/>
              <a:t>④在中国共产党的领导下，遵循宪法和法律的规定，有序地参与政治生活。</a:t>
            </a:r>
            <a:endParaRPr lang="zh-CN" altLang="en-US" sz="2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280670"/>
            <a:ext cx="12277090" cy="4831080"/>
          </a:xfrm>
          <a:prstGeom prst="rect">
            <a:avLst/>
          </a:prstGeom>
          <a:noFill/>
        </p:spPr>
        <p:txBody>
          <a:bodyPr wrap="square" rtlCol="0">
            <a:spAutoFit/>
          </a:bodyPr>
          <a:p>
            <a:pPr fontAlgn="auto">
              <a:lnSpc>
                <a:spcPts val="3360"/>
              </a:lnSpc>
            </a:pPr>
            <a:r>
              <a:rPr lang="zh-CN" altLang="en-US" sz="2800">
                <a:latin typeface="微软雅黑" panose="020B0503020204020204" charset="-122"/>
                <a:ea typeface="微软雅黑" panose="020B0503020204020204" charset="-122"/>
                <a:cs typeface="微软雅黑" panose="020B0503020204020204" charset="-122"/>
              </a:rPr>
              <a:t>材料：2020年3月12日，国家林业和草原局局长张建龙在人民大会堂“部长通道”上指出：义务植树，也是适龄公民必须履行的一项法定义务。虽然，我国总体植树造林成果很大，但仍然是缺林少树的国家，生态依然很脆弱，需要大家共同努力提升绿化水平。一方面，全民义务植树能持续绿化祖国大地。另一方面，全民义务植树能“绿化”人们的头脑。通过持续宣传、开展义务植树，可以在人们头脑中播下绿色的种子，增强生态环境保护的意识，形成推动生态文明建设的共识和合力。</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ts val="3360"/>
              </a:lnSpc>
            </a:pPr>
            <a:r>
              <a:rPr lang="zh-CN" altLang="en-US" sz="2800">
                <a:latin typeface="微软雅黑" panose="020B0503020204020204" charset="-122"/>
                <a:ea typeface="微软雅黑" panose="020B0503020204020204" charset="-122"/>
                <a:cs typeface="微软雅黑" panose="020B0503020204020204" charset="-122"/>
              </a:rPr>
              <a:t>最后，他号召：一年之计在于春。让我们在春天里履行义务，多种树、多播绿，用实际行动践行绿色发展理念，为建设生态文明贡献自己的一份力量！</a:t>
            </a: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ts val="3360"/>
              </a:lnSpc>
            </a:pPr>
            <a:endParaRPr lang="zh-CN" altLang="en-US" sz="2800">
              <a:latin typeface="微软雅黑" panose="020B0503020204020204" charset="-122"/>
              <a:ea typeface="微软雅黑" panose="020B0503020204020204" charset="-122"/>
              <a:cs typeface="微软雅黑" panose="020B0503020204020204" charset="-122"/>
            </a:endParaRPr>
          </a:p>
          <a:p>
            <a:pPr fontAlgn="auto">
              <a:lnSpc>
                <a:spcPts val="3360"/>
              </a:lnSpc>
            </a:pPr>
            <a:r>
              <a:rPr lang="zh-CN" altLang="en-US" sz="2800">
                <a:latin typeface="微软雅黑" panose="020B0503020204020204" charset="-122"/>
                <a:ea typeface="微软雅黑" panose="020B0503020204020204" charset="-122"/>
                <a:cs typeface="微软雅黑" panose="020B0503020204020204" charset="-122"/>
              </a:rPr>
              <a:t>结合材料，运用政治生活相关知识，说明公民应如何践行绿色发展理念。</a:t>
            </a:r>
            <a:endParaRPr lang="zh-CN" altLang="en-US" sz="280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72720" y="151765"/>
            <a:ext cx="11847195" cy="6554470"/>
          </a:xfrm>
          <a:prstGeom prst="rect">
            <a:avLst/>
          </a:prstGeom>
          <a:noFill/>
        </p:spPr>
        <p:txBody>
          <a:bodyPr wrap="square" rtlCol="0">
            <a:spAutoFit/>
          </a:bodyPr>
          <a:p>
            <a:pPr fontAlgn="auto">
              <a:lnSpc>
                <a:spcPct val="150000"/>
              </a:lnSpc>
            </a:pPr>
            <a:r>
              <a:rPr lang="zh-CN" altLang="en-US" sz="2800"/>
              <a:t>①坚持权利与义务统一的原则。公民有选择生活方式的自由，也有保护生态环境的责任，要树立绿色生活的观念。</a:t>
            </a:r>
            <a:endParaRPr lang="zh-CN" altLang="en-US" sz="2800"/>
          </a:p>
          <a:p>
            <a:pPr fontAlgn="auto">
              <a:lnSpc>
                <a:spcPct val="150000"/>
              </a:lnSpc>
            </a:pPr>
            <a:r>
              <a:rPr lang="zh-CN" altLang="en-US" sz="2800"/>
              <a:t>②坚持个人利益与国家利益相结合的原则。公民应积极配合相关部门的环保工作，自觉主动地维护国家利益。</a:t>
            </a:r>
            <a:endParaRPr lang="zh-CN" altLang="en-US" sz="2800"/>
          </a:p>
          <a:p>
            <a:pPr fontAlgn="auto">
              <a:lnSpc>
                <a:spcPct val="150000"/>
              </a:lnSpc>
            </a:pPr>
            <a:r>
              <a:rPr lang="zh-CN" altLang="en-US" sz="2800"/>
              <a:t>③积极参于民主决策，通过电话、信函、邮件等方式向有关部门提出改善生态环境的建议和意见，强化参与意识，提高参与能力。</a:t>
            </a:r>
            <a:endParaRPr lang="zh-CN" altLang="en-US" sz="2800"/>
          </a:p>
          <a:p>
            <a:pPr fontAlgn="auto">
              <a:lnSpc>
                <a:spcPct val="150000"/>
              </a:lnSpc>
            </a:pPr>
            <a:r>
              <a:rPr lang="zh-CN" altLang="en-US" sz="2800"/>
              <a:t>④依法行使监督权。监督国家机关和国家工作人员依法推进改善环境，还要敢于同破坏生态环境的行为作斗争。</a:t>
            </a:r>
            <a:endParaRPr lang="zh-CN" altLang="en-US" sz="2800"/>
          </a:p>
          <a:p>
            <a:pPr fontAlgn="auto">
              <a:lnSpc>
                <a:spcPct val="150000"/>
              </a:lnSpc>
            </a:pPr>
            <a:r>
              <a:rPr lang="zh-CN" altLang="en-US" sz="2800"/>
              <a:t>⑤遵守宪法和法律的规定，有序参与，积极参与到践行“绿色”理念的行动中去。</a:t>
            </a:r>
            <a:endParaRPr lang="zh-CN" altLang="en-US" sz="2800"/>
          </a:p>
        </p:txBody>
      </p:sp>
    </p:spTree>
  </p:cSld>
  <p:clrMapOvr>
    <a:masterClrMapping/>
  </p:clrMapOvr>
</p:sld>
</file>

<file path=ppt/tags/tag1.xml><?xml version="1.0" encoding="utf-8"?>
<p:tagLst xmlns:p="http://schemas.openxmlformats.org/presentationml/2006/main">
  <p:tag name="REFSHAPE" val="779571500"/>
  <p:tag name="KSO_WM_UNIT_PLACING_PICTURE_USER_VIEWPORT" val="{&quot;height&quot;:8400,&quot;width&quot;:18080}"/>
</p:tagLst>
</file>

<file path=ppt/tags/tag2.xml><?xml version="1.0" encoding="utf-8"?>
<p:tagLst xmlns:p="http://schemas.openxmlformats.org/presentationml/2006/main">
  <p:tag name="KSO_WM_UNIT_TABLE_BEAUTIFY" val="smartTable{b7f1e2f0-4e66-4995-9721-bddc399d2db6}"/>
</p:tagLst>
</file>

<file path=ppt/tags/tag3.xml><?xml version="1.0" encoding="utf-8"?>
<p:tagLst xmlns:p="http://schemas.openxmlformats.org/presentationml/2006/main">
  <p:tag name="KSO_WM_UNIT_TABLE_BEAUTIFY" val="smartTable{65f68a76-b783-446d-bb3b-c591010e9ad9}"/>
</p:tagLst>
</file>

<file path=ppt/tags/tag4.xml><?xml version="1.0" encoding="utf-8"?>
<p:tagLst xmlns:p="http://schemas.openxmlformats.org/presentationml/2006/main">
  <p:tag name="REFSHAPE" val="946061388"/>
  <p:tag name="KSO_WM_UNIT_PLACING_PICTURE_USER_VIEWPORT" val="{&quot;height&quot;:5370,&quot;width&quot;:10300}"/>
</p:tagLst>
</file>

<file path=ppt/tags/tag5.xml><?xml version="1.0" encoding="utf-8"?>
<p:tagLst xmlns:p="http://schemas.openxmlformats.org/presentationml/2006/main">
  <p:tag name="REFSHAPE" val="949819356"/>
  <p:tag name="KSO_WM_UNIT_PLACING_PICTURE_USER_VIEWPORT" val="{&quot;height&quot;:3143,&quot;width&quot;:791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6000</Words>
  <Application>WPS 演示</Application>
  <PresentationFormat>宽屏</PresentationFormat>
  <Paragraphs>466</Paragraphs>
  <Slides>36</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36</vt:i4>
      </vt:variant>
    </vt:vector>
  </HeadingPairs>
  <TitlesOfParts>
    <vt:vector size="51" baseType="lpstr">
      <vt:lpstr>Arial</vt:lpstr>
      <vt:lpstr>宋体</vt:lpstr>
      <vt:lpstr>Wingdings</vt:lpstr>
      <vt:lpstr>黑体</vt:lpstr>
      <vt:lpstr>Times New Roman</vt:lpstr>
      <vt:lpstr>微软雅黑</vt:lpstr>
      <vt:lpstr>Verdana</vt:lpstr>
      <vt:lpstr>华文行楷</vt:lpstr>
      <vt:lpstr>Calibri</vt:lpstr>
      <vt:lpstr>Arial Unicode MS</vt:lpstr>
      <vt:lpstr>Wingdings 2</vt:lpstr>
      <vt:lpstr>华文新魏</vt:lpstr>
      <vt:lpstr>隶书</vt:lpstr>
      <vt:lpstr>楷体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note</cp:lastModifiedBy>
  <cp:revision>21</cp:revision>
  <dcterms:created xsi:type="dcterms:W3CDTF">2020-03-07T14:30:00Z</dcterms:created>
  <dcterms:modified xsi:type="dcterms:W3CDTF">2020-11-10T08:55:59Z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