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37"/>
  </p:handoutMasterIdLst>
  <p:sldIdLst>
    <p:sldId id="256" r:id="rId3"/>
    <p:sldId id="259" r:id="rId4"/>
    <p:sldId id="270" r:id="rId5"/>
    <p:sldId id="282" r:id="rId6"/>
    <p:sldId id="272" r:id="rId7"/>
    <p:sldId id="294" r:id="rId8"/>
    <p:sldId id="257" r:id="rId9"/>
    <p:sldId id="264" r:id="rId11"/>
    <p:sldId id="379" r:id="rId12"/>
    <p:sldId id="258" r:id="rId13"/>
    <p:sldId id="331" r:id="rId14"/>
    <p:sldId id="269" r:id="rId15"/>
    <p:sldId id="274" r:id="rId16"/>
    <p:sldId id="284" r:id="rId17"/>
    <p:sldId id="330" r:id="rId18"/>
    <p:sldId id="304" r:id="rId19"/>
    <p:sldId id="313" r:id="rId20"/>
    <p:sldId id="306" r:id="rId21"/>
    <p:sldId id="307" r:id="rId22"/>
    <p:sldId id="308" r:id="rId23"/>
    <p:sldId id="309" r:id="rId24"/>
    <p:sldId id="311" r:id="rId25"/>
    <p:sldId id="324" r:id="rId26"/>
    <p:sldId id="436" r:id="rId27"/>
    <p:sldId id="325" r:id="rId28"/>
    <p:sldId id="326" r:id="rId29"/>
    <p:sldId id="327" r:id="rId30"/>
    <p:sldId id="352" r:id="rId31"/>
    <p:sldId id="328" r:id="rId32"/>
    <p:sldId id="329" r:id="rId33"/>
    <p:sldId id="404" r:id="rId34"/>
    <p:sldId id="405" r:id="rId35"/>
    <p:sldId id="437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77"/>
    <a:srgbClr val="ED7D31"/>
    <a:srgbClr val="3E84F4"/>
    <a:srgbClr val="D64B4B"/>
    <a:srgbClr val="9855CB"/>
    <a:srgbClr val="46C4F3"/>
    <a:srgbClr val="760278"/>
    <a:srgbClr val="75A5F6"/>
    <a:srgbClr val="F2F2F2"/>
    <a:srgbClr val="354B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B0B07-ED49-4132-BF9B-99FE961EE4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13.png"/><Relationship Id="rId1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3.png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1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png"/><Relationship Id="rId8" Type="http://schemas.openxmlformats.org/officeDocument/2006/relationships/image" Target="../media/image75.jpeg"/><Relationship Id="rId7" Type="http://schemas.openxmlformats.org/officeDocument/2006/relationships/image" Target="../media/image74.png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3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9.png"/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4.png"/><Relationship Id="rId2" Type="http://schemas.openxmlformats.org/officeDocument/2006/relationships/image" Target="../media/image13.png"/><Relationship Id="rId1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image" Target="../media/image85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2700" y="-17780"/>
            <a:ext cx="12216130" cy="686371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2" name="Picture 4" descr="apple, laptop, notebook, notes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" b="13078"/>
          <a:stretch>
            <a:fillRect/>
          </a:stretch>
        </p:blipFill>
        <p:spPr bwMode="auto">
          <a:xfrm>
            <a:off x="-8439" y="-18550"/>
            <a:ext cx="12224976" cy="687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26035" y="-41275"/>
            <a:ext cx="12229465" cy="694118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80" y="2257425"/>
            <a:ext cx="12211685" cy="107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spc="3000" dirty="0">
                <a:solidFill>
                  <a:srgbClr val="008077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复兴网销售管理系统</a:t>
            </a:r>
            <a:endParaRPr lang="zh-CN" altLang="en-US" sz="5400" spc="3000" dirty="0">
              <a:solidFill>
                <a:srgbClr val="008077"/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0735" y="3500755"/>
            <a:ext cx="5527040" cy="607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dist">
              <a:lnSpc>
                <a:spcPct val="12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汉仪南宫体简" panose="02010600000101010101" charset="-122"/>
                <a:ea typeface="汉仪南宫体简" panose="02010600000101010101" charset="-122"/>
              </a:rPr>
              <a:t>销售获客转化，从此简单高效</a:t>
            </a:r>
            <a:endParaRPr lang="zh-CN" altLang="en-US" sz="2800" dirty="0">
              <a:solidFill>
                <a:srgbClr val="0070C0"/>
              </a:solidFill>
              <a:latin typeface="汉仪南宫体简" panose="02010600000101010101" charset="-122"/>
              <a:ea typeface="汉仪南宫体简" panose="0201060000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2700" y="-17780"/>
            <a:ext cx="12216130" cy="686371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66010" y="2336800"/>
            <a:ext cx="2667000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kern="0" spc="1000">
                <a:solidFill>
                  <a:srgbClr val="008077"/>
                </a:solidFill>
                <a:uFillTx/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</a:rPr>
              <a:t>01 </a:t>
            </a:r>
            <a:endParaRPr lang="en-US" altLang="zh-CN" sz="13000" kern="0" spc="1000">
              <a:solidFill>
                <a:srgbClr val="008077"/>
              </a:solidFill>
              <a:uFillTx/>
              <a:latin typeface="汉仪综艺体简" panose="02010609000101010101" charset="-122"/>
              <a:ea typeface="汉仪综艺体简" panose="02010609000101010101" charset="-122"/>
              <a:cs typeface="汉仪综艺体简" panose="02010609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22190" y="2604770"/>
            <a:ext cx="51212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3000">
                <a:solidFill>
                  <a:srgbClr val="008077"/>
                </a:solidFill>
                <a:uFillTx/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</a:rPr>
              <a:t>行业现状</a:t>
            </a:r>
            <a:endParaRPr lang="zh-CN" altLang="en-US" sz="6000" spc="3000">
              <a:solidFill>
                <a:srgbClr val="008077"/>
              </a:solidFill>
              <a:uFillTx/>
              <a:latin typeface="汉仪综艺体简" panose="02010609000101010101" charset="-122"/>
              <a:ea typeface="汉仪综艺体简" panose="02010609000101010101" charset="-122"/>
              <a:cs typeface="汉仪综艺体简" panose="02010609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46625" y="3455670"/>
            <a:ext cx="5003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800">
                <a:solidFill>
                  <a:srgbClr val="008077"/>
                </a:solidFill>
                <a:uFillTx/>
                <a:latin typeface="造字工房悦圆演示版常规体" charset="-122"/>
                <a:ea typeface="造字工房悦圆演示版常规体" charset="-122"/>
                <a:cs typeface="汉仪综艺体简" panose="02010609000101010101" charset="-122"/>
                <a:sym typeface="+mn-ea"/>
              </a:rPr>
              <a:t>Industry Actuality</a:t>
            </a:r>
            <a:endParaRPr lang="en-US" altLang="zh-CN" sz="2400" b="1" spc="800">
              <a:solidFill>
                <a:srgbClr val="008077"/>
              </a:solidFill>
              <a:uFillTx/>
              <a:latin typeface="造字工房悦圆演示版常规体" charset="-122"/>
              <a:ea typeface="造字工房悦圆演示版常规体" charset="-122"/>
              <a:cs typeface="汉仪综艺体简" panose="0201060900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285" y="506095"/>
            <a:ext cx="1042543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3600" b="1" i="0" spc="1000" baseline="0">
                <a:ln>
                  <a:noFill/>
                </a:ln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中国每分钟新增</a:t>
            </a:r>
            <a:r>
              <a:rPr kumimoji="0" lang="en-US" altLang="zh-CN" sz="3600" b="1" i="0" spc="1000" baseline="0">
                <a:ln>
                  <a:noFill/>
                </a:ln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8</a:t>
            </a:r>
            <a:r>
              <a:rPr kumimoji="0" lang="zh-CN" altLang="en-US" sz="3600" b="1" i="0" spc="1000" baseline="0">
                <a:ln>
                  <a:noFill/>
                </a:ln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家公司</a:t>
            </a:r>
            <a:endParaRPr kumimoji="0" lang="zh-CN" altLang="en-US" sz="3600" b="1" i="0" spc="1000" baseline="0">
              <a:ln>
                <a:noFill/>
              </a:ln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spc="1000" baseline="0">
                <a:ln>
                  <a:noFill/>
                </a:ln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新的创业风潮你注意到了吗？</a:t>
            </a:r>
            <a:endParaRPr kumimoji="0" lang="zh-CN" altLang="en-US" sz="3600" b="1" i="0" spc="1000" baseline="0">
              <a:ln>
                <a:noFill/>
              </a:ln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  <a:sym typeface="+mn-lt"/>
            </a:endParaRPr>
          </a:p>
        </p:txBody>
      </p:sp>
      <p:sp>
        <p:nvSpPr>
          <p:cNvPr id="7" name="TextBox 17"/>
          <p:cNvSpPr txBox="1"/>
          <p:nvPr/>
        </p:nvSpPr>
        <p:spPr>
          <a:xfrm>
            <a:off x="1093470" y="4982845"/>
            <a:ext cx="3031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100">
                <a:solidFill>
                  <a:schemeClr val="tx1"/>
                </a:solidFill>
                <a:effectLst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每分钟新增</a:t>
            </a:r>
            <a:r>
              <a:rPr lang="en-US" altLang="zh-CN" sz="2400" b="1" spc="100">
                <a:solidFill>
                  <a:schemeClr val="tx1"/>
                </a:solidFill>
                <a:effectLst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8</a:t>
            </a:r>
            <a:r>
              <a:rPr lang="zh-CN" altLang="en-US" sz="2400" b="1" spc="100">
                <a:solidFill>
                  <a:schemeClr val="tx1"/>
                </a:solidFill>
                <a:effectLst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家公司</a:t>
            </a:r>
            <a:endParaRPr lang="zh-CN" altLang="en-US" sz="2400" b="1" spc="100">
              <a:solidFill>
                <a:schemeClr val="tx1"/>
              </a:solidFill>
              <a:effectLst/>
              <a:uFillTx/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5091430" y="4982845"/>
            <a:ext cx="23850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100">
                <a:solidFill>
                  <a:schemeClr val="tx1"/>
                </a:solidFill>
                <a:effectLst/>
                <a:uFillTx/>
                <a:latin typeface="思源黑体 CN Normal" panose="020B0400000000000000" charset="-122"/>
                <a:ea typeface="思源黑体 CN Normal" panose="020B0400000000000000" charset="-122"/>
                <a:cs typeface="方正颜宋简体" panose="02000000000000000000" pitchFamily="2" charset="-122"/>
              </a:rPr>
              <a:t>全国企业数量</a:t>
            </a:r>
            <a:endParaRPr lang="zh-CN" altLang="en-US" sz="2400" b="1" spc="100">
              <a:solidFill>
                <a:schemeClr val="tx1"/>
              </a:solidFill>
              <a:effectLst/>
              <a:uFillTx/>
              <a:latin typeface="思源黑体 CN Normal" panose="020B0400000000000000" charset="-122"/>
              <a:ea typeface="思源黑体 CN Normal" panose="020B0400000000000000" charset="-122"/>
              <a:cs typeface="方正颜宋简体" panose="02000000000000000000" pitchFamily="2" charset="-122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8600440" y="4982845"/>
            <a:ext cx="25793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100">
                <a:solidFill>
                  <a:schemeClr val="tx1"/>
                </a:solidFill>
                <a:effectLst/>
                <a:uFillTx/>
                <a:latin typeface="思源黑体 CN Normal" panose="020B0400000000000000" charset="-122"/>
                <a:ea typeface="思源黑体 CN Normal" panose="020B0400000000000000" charset="-122"/>
                <a:cs typeface="方正颜宋简体" panose="02000000000000000000" pitchFamily="2" charset="-122"/>
              </a:rPr>
              <a:t>全国销售人员</a:t>
            </a:r>
            <a:endParaRPr lang="zh-CN" altLang="en-US" sz="2400" b="1" spc="100">
              <a:solidFill>
                <a:schemeClr val="tx1"/>
              </a:solidFill>
              <a:effectLst/>
              <a:uFillTx/>
              <a:latin typeface="思源黑体 CN Normal" panose="020B0400000000000000" charset="-122"/>
              <a:ea typeface="思源黑体 CN Normal" panose="020B0400000000000000" charset="-122"/>
              <a:cs typeface="方正颜宋简体" panose="02000000000000000000" pitchFamily="2" charset="-122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1671320" y="2679700"/>
            <a:ext cx="1764030" cy="1716405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3044825" y="2633345"/>
            <a:ext cx="412750" cy="400050"/>
          </a:xfrm>
          <a:custGeom>
            <a:avLst/>
            <a:gdLst>
              <a:gd name="T0" fmla="*/ 207 w 207"/>
              <a:gd name="T1" fmla="*/ 181 h 206"/>
              <a:gd name="T2" fmla="*/ 26 w 207"/>
              <a:gd name="T3" fmla="*/ 0 h 206"/>
              <a:gd name="T4" fmla="*/ 0 w 207"/>
              <a:gd name="T5" fmla="*/ 44 h 206"/>
              <a:gd name="T6" fmla="*/ 163 w 207"/>
              <a:gd name="T7" fmla="*/ 206 h 206"/>
              <a:gd name="T8" fmla="*/ 207 w 207"/>
              <a:gd name="T9" fmla="*/ 18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6">
                <a:moveTo>
                  <a:pt x="207" y="181"/>
                </a:moveTo>
                <a:cubicBezTo>
                  <a:pt x="162" y="107"/>
                  <a:pt x="100" y="45"/>
                  <a:pt x="26" y="0"/>
                </a:cubicBezTo>
                <a:cubicBezTo>
                  <a:pt x="0" y="44"/>
                  <a:pt x="0" y="44"/>
                  <a:pt x="0" y="44"/>
                </a:cubicBezTo>
                <a:cubicBezTo>
                  <a:pt x="66" y="85"/>
                  <a:pt x="122" y="140"/>
                  <a:pt x="163" y="206"/>
                </a:cubicBezTo>
                <a:lnTo>
                  <a:pt x="207" y="1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2558415" y="2478405"/>
            <a:ext cx="495935" cy="215900"/>
          </a:xfrm>
          <a:custGeom>
            <a:avLst/>
            <a:gdLst>
              <a:gd name="T0" fmla="*/ 0 w 248"/>
              <a:gd name="T1" fmla="*/ 0 h 111"/>
              <a:gd name="T2" fmla="*/ 0 w 248"/>
              <a:gd name="T3" fmla="*/ 51 h 111"/>
              <a:gd name="T4" fmla="*/ 222 w 248"/>
              <a:gd name="T5" fmla="*/ 111 h 111"/>
              <a:gd name="T6" fmla="*/ 248 w 248"/>
              <a:gd name="T7" fmla="*/ 67 h 111"/>
              <a:gd name="T8" fmla="*/ 0 w 248"/>
              <a:gd name="T9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11">
                <a:moveTo>
                  <a:pt x="0" y="0"/>
                </a:moveTo>
                <a:cubicBezTo>
                  <a:pt x="0" y="51"/>
                  <a:pt x="0" y="51"/>
                  <a:pt x="0" y="51"/>
                </a:cubicBezTo>
                <a:cubicBezTo>
                  <a:pt x="80" y="53"/>
                  <a:pt x="156" y="75"/>
                  <a:pt x="222" y="111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174" y="26"/>
                  <a:pt x="90" y="2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3394075" y="3027680"/>
            <a:ext cx="221615" cy="479425"/>
          </a:xfrm>
          <a:custGeom>
            <a:avLst/>
            <a:gdLst>
              <a:gd name="T0" fmla="*/ 45 w 111"/>
              <a:gd name="T1" fmla="*/ 0 h 247"/>
              <a:gd name="T2" fmla="*/ 0 w 111"/>
              <a:gd name="T3" fmla="*/ 26 h 247"/>
              <a:gd name="T4" fmla="*/ 60 w 111"/>
              <a:gd name="T5" fmla="*/ 247 h 247"/>
              <a:gd name="T6" fmla="*/ 111 w 111"/>
              <a:gd name="T7" fmla="*/ 247 h 247"/>
              <a:gd name="T8" fmla="*/ 45 w 111"/>
              <a:gd name="T9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7">
                <a:moveTo>
                  <a:pt x="45" y="0"/>
                </a:moveTo>
                <a:cubicBezTo>
                  <a:pt x="0" y="26"/>
                  <a:pt x="0" y="26"/>
                  <a:pt x="0" y="26"/>
                </a:cubicBezTo>
                <a:cubicBezTo>
                  <a:pt x="37" y="92"/>
                  <a:pt x="58" y="167"/>
                  <a:pt x="60" y="247"/>
                </a:cubicBezTo>
                <a:cubicBezTo>
                  <a:pt x="111" y="247"/>
                  <a:pt x="111" y="247"/>
                  <a:pt x="111" y="247"/>
                </a:cubicBezTo>
                <a:cubicBezTo>
                  <a:pt x="109" y="158"/>
                  <a:pt x="85" y="74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3394075" y="3556635"/>
            <a:ext cx="221615" cy="481965"/>
          </a:xfrm>
          <a:custGeom>
            <a:avLst/>
            <a:gdLst>
              <a:gd name="T0" fmla="*/ 60 w 111"/>
              <a:gd name="T1" fmla="*/ 0 h 248"/>
              <a:gd name="T2" fmla="*/ 0 w 111"/>
              <a:gd name="T3" fmla="*/ 222 h 248"/>
              <a:gd name="T4" fmla="*/ 45 w 111"/>
              <a:gd name="T5" fmla="*/ 248 h 248"/>
              <a:gd name="T6" fmla="*/ 111 w 111"/>
              <a:gd name="T7" fmla="*/ 0 h 248"/>
              <a:gd name="T8" fmla="*/ 60 w 111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8">
                <a:moveTo>
                  <a:pt x="60" y="0"/>
                </a:moveTo>
                <a:cubicBezTo>
                  <a:pt x="58" y="80"/>
                  <a:pt x="37" y="156"/>
                  <a:pt x="0" y="222"/>
                </a:cubicBezTo>
                <a:cubicBezTo>
                  <a:pt x="45" y="248"/>
                  <a:pt x="45" y="248"/>
                  <a:pt x="45" y="248"/>
                </a:cubicBezTo>
                <a:cubicBezTo>
                  <a:pt x="85" y="174"/>
                  <a:pt x="109" y="90"/>
                  <a:pt x="111" y="0"/>
                </a:cubicBezTo>
                <a:lnTo>
                  <a:pt x="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3" name="Freeform 10"/>
          <p:cNvSpPr/>
          <p:nvPr/>
        </p:nvSpPr>
        <p:spPr bwMode="auto">
          <a:xfrm>
            <a:off x="3044825" y="4030345"/>
            <a:ext cx="412750" cy="401320"/>
          </a:xfrm>
          <a:custGeom>
            <a:avLst/>
            <a:gdLst>
              <a:gd name="T0" fmla="*/ 207 w 207"/>
              <a:gd name="T1" fmla="*/ 26 h 207"/>
              <a:gd name="T2" fmla="*/ 163 w 207"/>
              <a:gd name="T3" fmla="*/ 0 h 207"/>
              <a:gd name="T4" fmla="*/ 0 w 207"/>
              <a:gd name="T5" fmla="*/ 163 h 207"/>
              <a:gd name="T6" fmla="*/ 26 w 207"/>
              <a:gd name="T7" fmla="*/ 207 h 207"/>
              <a:gd name="T8" fmla="*/ 207 w 207"/>
              <a:gd name="T9" fmla="*/ 26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7">
                <a:moveTo>
                  <a:pt x="207" y="26"/>
                </a:moveTo>
                <a:cubicBezTo>
                  <a:pt x="163" y="0"/>
                  <a:pt x="163" y="0"/>
                  <a:pt x="163" y="0"/>
                </a:cubicBezTo>
                <a:cubicBezTo>
                  <a:pt x="122" y="66"/>
                  <a:pt x="66" y="122"/>
                  <a:pt x="0" y="163"/>
                </a:cubicBezTo>
                <a:cubicBezTo>
                  <a:pt x="26" y="207"/>
                  <a:pt x="26" y="207"/>
                  <a:pt x="26" y="207"/>
                </a:cubicBezTo>
                <a:cubicBezTo>
                  <a:pt x="100" y="162"/>
                  <a:pt x="162" y="100"/>
                  <a:pt x="207" y="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4" name="Freeform 11"/>
          <p:cNvSpPr/>
          <p:nvPr/>
        </p:nvSpPr>
        <p:spPr bwMode="auto">
          <a:xfrm>
            <a:off x="2558415" y="4371975"/>
            <a:ext cx="495935" cy="213360"/>
          </a:xfrm>
          <a:custGeom>
            <a:avLst/>
            <a:gdLst>
              <a:gd name="T0" fmla="*/ 248 w 248"/>
              <a:gd name="T1" fmla="*/ 44 h 110"/>
              <a:gd name="T2" fmla="*/ 222 w 248"/>
              <a:gd name="T3" fmla="*/ 0 h 110"/>
              <a:gd name="T4" fmla="*/ 0 w 248"/>
              <a:gd name="T5" fmla="*/ 59 h 110"/>
              <a:gd name="T6" fmla="*/ 0 w 248"/>
              <a:gd name="T7" fmla="*/ 110 h 110"/>
              <a:gd name="T8" fmla="*/ 248 w 248"/>
              <a:gd name="T9" fmla="*/ 4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10">
                <a:moveTo>
                  <a:pt x="248" y="44"/>
                </a:moveTo>
                <a:cubicBezTo>
                  <a:pt x="222" y="0"/>
                  <a:pt x="222" y="0"/>
                  <a:pt x="222" y="0"/>
                </a:cubicBezTo>
                <a:cubicBezTo>
                  <a:pt x="156" y="36"/>
                  <a:pt x="80" y="57"/>
                  <a:pt x="0" y="59"/>
                </a:cubicBezTo>
                <a:cubicBezTo>
                  <a:pt x="0" y="110"/>
                  <a:pt x="0" y="110"/>
                  <a:pt x="0" y="110"/>
                </a:cubicBezTo>
                <a:cubicBezTo>
                  <a:pt x="90" y="108"/>
                  <a:pt x="174" y="84"/>
                  <a:pt x="248" y="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5" name="Freeform 12"/>
          <p:cNvSpPr/>
          <p:nvPr/>
        </p:nvSpPr>
        <p:spPr bwMode="auto">
          <a:xfrm>
            <a:off x="2014220" y="4371975"/>
            <a:ext cx="493395" cy="213360"/>
          </a:xfrm>
          <a:custGeom>
            <a:avLst/>
            <a:gdLst>
              <a:gd name="T0" fmla="*/ 0 w 247"/>
              <a:gd name="T1" fmla="*/ 44 h 110"/>
              <a:gd name="T2" fmla="*/ 247 w 247"/>
              <a:gd name="T3" fmla="*/ 110 h 110"/>
              <a:gd name="T4" fmla="*/ 247 w 247"/>
              <a:gd name="T5" fmla="*/ 59 h 110"/>
              <a:gd name="T6" fmla="*/ 26 w 247"/>
              <a:gd name="T7" fmla="*/ 0 h 110"/>
              <a:gd name="T8" fmla="*/ 0 w 247"/>
              <a:gd name="T9" fmla="*/ 4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110">
                <a:moveTo>
                  <a:pt x="0" y="44"/>
                </a:moveTo>
                <a:cubicBezTo>
                  <a:pt x="74" y="84"/>
                  <a:pt x="158" y="108"/>
                  <a:pt x="247" y="110"/>
                </a:cubicBezTo>
                <a:cubicBezTo>
                  <a:pt x="247" y="59"/>
                  <a:pt x="247" y="59"/>
                  <a:pt x="247" y="59"/>
                </a:cubicBezTo>
                <a:cubicBezTo>
                  <a:pt x="167" y="57"/>
                  <a:pt x="92" y="36"/>
                  <a:pt x="26" y="0"/>
                </a:cubicBezTo>
                <a:lnTo>
                  <a:pt x="0" y="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6" name="Freeform 13"/>
          <p:cNvSpPr/>
          <p:nvPr/>
        </p:nvSpPr>
        <p:spPr bwMode="auto">
          <a:xfrm>
            <a:off x="1609090" y="4030345"/>
            <a:ext cx="411480" cy="401320"/>
          </a:xfrm>
          <a:custGeom>
            <a:avLst/>
            <a:gdLst>
              <a:gd name="T0" fmla="*/ 44 w 206"/>
              <a:gd name="T1" fmla="*/ 0 h 207"/>
              <a:gd name="T2" fmla="*/ 0 w 206"/>
              <a:gd name="T3" fmla="*/ 26 h 207"/>
              <a:gd name="T4" fmla="*/ 181 w 206"/>
              <a:gd name="T5" fmla="*/ 207 h 207"/>
              <a:gd name="T6" fmla="*/ 206 w 206"/>
              <a:gd name="T7" fmla="*/ 163 h 207"/>
              <a:gd name="T8" fmla="*/ 44 w 206"/>
              <a:gd name="T9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" h="207">
                <a:moveTo>
                  <a:pt x="44" y="0"/>
                </a:moveTo>
                <a:cubicBezTo>
                  <a:pt x="0" y="26"/>
                  <a:pt x="0" y="26"/>
                  <a:pt x="0" y="26"/>
                </a:cubicBezTo>
                <a:cubicBezTo>
                  <a:pt x="45" y="100"/>
                  <a:pt x="107" y="162"/>
                  <a:pt x="181" y="207"/>
                </a:cubicBezTo>
                <a:cubicBezTo>
                  <a:pt x="206" y="163"/>
                  <a:pt x="206" y="163"/>
                  <a:pt x="206" y="163"/>
                </a:cubicBezTo>
                <a:cubicBezTo>
                  <a:pt x="140" y="122"/>
                  <a:pt x="85" y="66"/>
                  <a:pt x="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7" name="Freeform 14"/>
          <p:cNvSpPr/>
          <p:nvPr/>
        </p:nvSpPr>
        <p:spPr bwMode="auto">
          <a:xfrm>
            <a:off x="1449705" y="3556635"/>
            <a:ext cx="221615" cy="481965"/>
          </a:xfrm>
          <a:custGeom>
            <a:avLst/>
            <a:gdLst>
              <a:gd name="T0" fmla="*/ 0 w 111"/>
              <a:gd name="T1" fmla="*/ 0 h 248"/>
              <a:gd name="T2" fmla="*/ 67 w 111"/>
              <a:gd name="T3" fmla="*/ 248 h 248"/>
              <a:gd name="T4" fmla="*/ 111 w 111"/>
              <a:gd name="T5" fmla="*/ 222 h 248"/>
              <a:gd name="T6" fmla="*/ 51 w 111"/>
              <a:gd name="T7" fmla="*/ 0 h 248"/>
              <a:gd name="T8" fmla="*/ 0 w 111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8">
                <a:moveTo>
                  <a:pt x="0" y="0"/>
                </a:moveTo>
                <a:cubicBezTo>
                  <a:pt x="2" y="90"/>
                  <a:pt x="26" y="174"/>
                  <a:pt x="67" y="248"/>
                </a:cubicBezTo>
                <a:cubicBezTo>
                  <a:pt x="111" y="222"/>
                  <a:pt x="111" y="222"/>
                  <a:pt x="111" y="222"/>
                </a:cubicBezTo>
                <a:cubicBezTo>
                  <a:pt x="75" y="156"/>
                  <a:pt x="53" y="80"/>
                  <a:pt x="5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24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8" name="Freeform 15"/>
          <p:cNvSpPr/>
          <p:nvPr/>
        </p:nvSpPr>
        <p:spPr bwMode="auto">
          <a:xfrm>
            <a:off x="1449705" y="3027680"/>
            <a:ext cx="221615" cy="479425"/>
          </a:xfrm>
          <a:custGeom>
            <a:avLst/>
            <a:gdLst>
              <a:gd name="T0" fmla="*/ 51 w 111"/>
              <a:gd name="T1" fmla="*/ 247 h 247"/>
              <a:gd name="T2" fmla="*/ 111 w 111"/>
              <a:gd name="T3" fmla="*/ 26 h 247"/>
              <a:gd name="T4" fmla="*/ 67 w 111"/>
              <a:gd name="T5" fmla="*/ 0 h 247"/>
              <a:gd name="T6" fmla="*/ 0 w 111"/>
              <a:gd name="T7" fmla="*/ 247 h 247"/>
              <a:gd name="T8" fmla="*/ 51 w 111"/>
              <a:gd name="T9" fmla="*/ 247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7">
                <a:moveTo>
                  <a:pt x="51" y="247"/>
                </a:moveTo>
                <a:cubicBezTo>
                  <a:pt x="53" y="167"/>
                  <a:pt x="75" y="92"/>
                  <a:pt x="111" y="26"/>
                </a:cubicBezTo>
                <a:cubicBezTo>
                  <a:pt x="67" y="0"/>
                  <a:pt x="67" y="0"/>
                  <a:pt x="67" y="0"/>
                </a:cubicBezTo>
                <a:cubicBezTo>
                  <a:pt x="26" y="74"/>
                  <a:pt x="2" y="158"/>
                  <a:pt x="0" y="247"/>
                </a:cubicBezTo>
                <a:lnTo>
                  <a:pt x="51" y="247"/>
                </a:lnTo>
                <a:close/>
              </a:path>
            </a:pathLst>
          </a:cu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9" name="Freeform 16"/>
          <p:cNvSpPr/>
          <p:nvPr/>
        </p:nvSpPr>
        <p:spPr bwMode="auto">
          <a:xfrm>
            <a:off x="1609090" y="2633345"/>
            <a:ext cx="411480" cy="400050"/>
          </a:xfrm>
          <a:custGeom>
            <a:avLst/>
            <a:gdLst>
              <a:gd name="T0" fmla="*/ 0 w 206"/>
              <a:gd name="T1" fmla="*/ 181 h 206"/>
              <a:gd name="T2" fmla="*/ 44 w 206"/>
              <a:gd name="T3" fmla="*/ 206 h 206"/>
              <a:gd name="T4" fmla="*/ 206 w 206"/>
              <a:gd name="T5" fmla="*/ 44 h 206"/>
              <a:gd name="T6" fmla="*/ 181 w 206"/>
              <a:gd name="T7" fmla="*/ 0 h 206"/>
              <a:gd name="T8" fmla="*/ 0 w 206"/>
              <a:gd name="T9" fmla="*/ 18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" h="206">
                <a:moveTo>
                  <a:pt x="0" y="181"/>
                </a:moveTo>
                <a:cubicBezTo>
                  <a:pt x="44" y="206"/>
                  <a:pt x="44" y="206"/>
                  <a:pt x="44" y="206"/>
                </a:cubicBezTo>
                <a:cubicBezTo>
                  <a:pt x="85" y="140"/>
                  <a:pt x="140" y="85"/>
                  <a:pt x="206" y="44"/>
                </a:cubicBezTo>
                <a:cubicBezTo>
                  <a:pt x="181" y="0"/>
                  <a:pt x="181" y="0"/>
                  <a:pt x="181" y="0"/>
                </a:cubicBezTo>
                <a:cubicBezTo>
                  <a:pt x="107" y="45"/>
                  <a:pt x="45" y="107"/>
                  <a:pt x="0" y="181"/>
                </a:cubicBezTo>
                <a:close/>
              </a:path>
            </a:pathLst>
          </a:cu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40" name="Freeform 17"/>
          <p:cNvSpPr/>
          <p:nvPr/>
        </p:nvSpPr>
        <p:spPr bwMode="auto">
          <a:xfrm>
            <a:off x="2014220" y="2478405"/>
            <a:ext cx="493395" cy="215900"/>
          </a:xfrm>
          <a:custGeom>
            <a:avLst/>
            <a:gdLst>
              <a:gd name="T0" fmla="*/ 0 w 247"/>
              <a:gd name="T1" fmla="*/ 67 h 111"/>
              <a:gd name="T2" fmla="*/ 25 w 247"/>
              <a:gd name="T3" fmla="*/ 111 h 111"/>
              <a:gd name="T4" fmla="*/ 247 w 247"/>
              <a:gd name="T5" fmla="*/ 51 h 111"/>
              <a:gd name="T6" fmla="*/ 247 w 247"/>
              <a:gd name="T7" fmla="*/ 0 h 111"/>
              <a:gd name="T8" fmla="*/ 0 w 247"/>
              <a:gd name="T9" fmla="*/ 6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111">
                <a:moveTo>
                  <a:pt x="0" y="67"/>
                </a:moveTo>
                <a:cubicBezTo>
                  <a:pt x="25" y="111"/>
                  <a:pt x="25" y="111"/>
                  <a:pt x="25" y="111"/>
                </a:cubicBezTo>
                <a:cubicBezTo>
                  <a:pt x="92" y="75"/>
                  <a:pt x="167" y="53"/>
                  <a:pt x="247" y="51"/>
                </a:cubicBezTo>
                <a:cubicBezTo>
                  <a:pt x="247" y="0"/>
                  <a:pt x="247" y="0"/>
                  <a:pt x="247" y="0"/>
                </a:cubicBezTo>
                <a:cubicBezTo>
                  <a:pt x="158" y="2"/>
                  <a:pt x="74" y="26"/>
                  <a:pt x="0" y="67"/>
                </a:cubicBezTo>
                <a:close/>
              </a:path>
            </a:pathLst>
          </a:cu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59" name="Oval 5"/>
          <p:cNvSpPr>
            <a:spLocks noChangeArrowheads="1"/>
          </p:cNvSpPr>
          <p:nvPr/>
        </p:nvSpPr>
        <p:spPr bwMode="auto">
          <a:xfrm>
            <a:off x="5430520" y="2667000"/>
            <a:ext cx="1707515" cy="1668145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15255" y="2473325"/>
            <a:ext cx="2095500" cy="2046605"/>
            <a:chOff x="8213" y="3895"/>
            <a:chExt cx="3300" cy="3223"/>
          </a:xfrm>
        </p:grpSpPr>
        <p:sp>
          <p:nvSpPr>
            <p:cNvPr id="63" name="Freeform 6"/>
            <p:cNvSpPr/>
            <p:nvPr/>
          </p:nvSpPr>
          <p:spPr bwMode="auto">
            <a:xfrm>
              <a:off x="10643" y="4132"/>
              <a:ext cx="629" cy="612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67" name="Freeform 7"/>
            <p:cNvSpPr/>
            <p:nvPr/>
          </p:nvSpPr>
          <p:spPr bwMode="auto">
            <a:xfrm>
              <a:off x="9902" y="3895"/>
              <a:ext cx="755" cy="330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11175" y="4735"/>
              <a:ext cx="338" cy="734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75" name="Freeform 9"/>
            <p:cNvSpPr/>
            <p:nvPr/>
          </p:nvSpPr>
          <p:spPr bwMode="auto">
            <a:xfrm>
              <a:off x="11175" y="5544"/>
              <a:ext cx="338" cy="737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76" name="Freeform 10"/>
            <p:cNvSpPr/>
            <p:nvPr/>
          </p:nvSpPr>
          <p:spPr bwMode="auto">
            <a:xfrm>
              <a:off x="10643" y="6269"/>
              <a:ext cx="629" cy="61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77" name="Freeform 11"/>
            <p:cNvSpPr/>
            <p:nvPr/>
          </p:nvSpPr>
          <p:spPr bwMode="auto">
            <a:xfrm>
              <a:off x="9902" y="6792"/>
              <a:ext cx="755" cy="32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78" name="Freeform 12"/>
            <p:cNvSpPr/>
            <p:nvPr/>
          </p:nvSpPr>
          <p:spPr bwMode="auto">
            <a:xfrm>
              <a:off x="9073" y="6792"/>
              <a:ext cx="751" cy="32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80" name="Freeform 13"/>
            <p:cNvSpPr/>
            <p:nvPr/>
          </p:nvSpPr>
          <p:spPr bwMode="auto">
            <a:xfrm>
              <a:off x="8456" y="6269"/>
              <a:ext cx="627" cy="61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81" name="Freeform 14"/>
            <p:cNvSpPr/>
            <p:nvPr/>
          </p:nvSpPr>
          <p:spPr bwMode="auto">
            <a:xfrm>
              <a:off x="8213" y="5544"/>
              <a:ext cx="338" cy="737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83" name="Freeform 15"/>
            <p:cNvSpPr/>
            <p:nvPr/>
          </p:nvSpPr>
          <p:spPr bwMode="auto">
            <a:xfrm>
              <a:off x="8213" y="4735"/>
              <a:ext cx="338" cy="734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84" name="Freeform 16"/>
            <p:cNvSpPr/>
            <p:nvPr/>
          </p:nvSpPr>
          <p:spPr bwMode="auto">
            <a:xfrm>
              <a:off x="8456" y="4132"/>
              <a:ext cx="627" cy="612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  <p:sp>
          <p:nvSpPr>
            <p:cNvPr id="85" name="Freeform 17"/>
            <p:cNvSpPr/>
            <p:nvPr/>
          </p:nvSpPr>
          <p:spPr bwMode="auto">
            <a:xfrm>
              <a:off x="9073" y="3895"/>
              <a:ext cx="751" cy="330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algn="ctr"/>
              <a:endParaRPr lang="id-ID" sz="900">
                <a:solidFill>
                  <a:schemeClr val="bg1"/>
                </a:solidFill>
                <a:latin typeface="宋体" pitchFamily="2" charset="-122"/>
                <a:ea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43" name="TextBox 8"/>
          <p:cNvSpPr txBox="1"/>
          <p:nvPr/>
        </p:nvSpPr>
        <p:spPr>
          <a:xfrm>
            <a:off x="1485410" y="3277489"/>
            <a:ext cx="213053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11520/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天</a:t>
            </a:r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新宋体" charset="-122"/>
              <a:ea typeface="新宋体" charset="-122"/>
              <a:cs typeface="新宋体" charset="-122"/>
            </a:endParaRPr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9041130" y="2660015"/>
            <a:ext cx="1698625" cy="1675130"/>
          </a:xfrm>
          <a:prstGeom prst="ellipse">
            <a:avLst/>
          </a:prstGeom>
          <a:solidFill>
            <a:srgbClr val="8447BD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44" name="Freeform 6"/>
          <p:cNvSpPr/>
          <p:nvPr/>
        </p:nvSpPr>
        <p:spPr bwMode="auto">
          <a:xfrm>
            <a:off x="10383520" y="2607945"/>
            <a:ext cx="397510" cy="390525"/>
          </a:xfrm>
          <a:custGeom>
            <a:avLst/>
            <a:gdLst>
              <a:gd name="T0" fmla="*/ 207 w 207"/>
              <a:gd name="T1" fmla="*/ 181 h 206"/>
              <a:gd name="T2" fmla="*/ 26 w 207"/>
              <a:gd name="T3" fmla="*/ 0 h 206"/>
              <a:gd name="T4" fmla="*/ 0 w 207"/>
              <a:gd name="T5" fmla="*/ 44 h 206"/>
              <a:gd name="T6" fmla="*/ 163 w 207"/>
              <a:gd name="T7" fmla="*/ 206 h 206"/>
              <a:gd name="T8" fmla="*/ 207 w 207"/>
              <a:gd name="T9" fmla="*/ 18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6">
                <a:moveTo>
                  <a:pt x="207" y="181"/>
                </a:moveTo>
                <a:cubicBezTo>
                  <a:pt x="162" y="107"/>
                  <a:pt x="100" y="45"/>
                  <a:pt x="26" y="0"/>
                </a:cubicBezTo>
                <a:cubicBezTo>
                  <a:pt x="0" y="44"/>
                  <a:pt x="0" y="44"/>
                  <a:pt x="0" y="44"/>
                </a:cubicBezTo>
                <a:cubicBezTo>
                  <a:pt x="66" y="85"/>
                  <a:pt x="122" y="140"/>
                  <a:pt x="163" y="206"/>
                </a:cubicBezTo>
                <a:lnTo>
                  <a:pt x="207" y="181"/>
                </a:ln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45" name="Freeform 7"/>
          <p:cNvSpPr/>
          <p:nvPr/>
        </p:nvSpPr>
        <p:spPr bwMode="auto">
          <a:xfrm>
            <a:off x="9914890" y="2456815"/>
            <a:ext cx="476885" cy="210185"/>
          </a:xfrm>
          <a:custGeom>
            <a:avLst/>
            <a:gdLst>
              <a:gd name="T0" fmla="*/ 0 w 248"/>
              <a:gd name="T1" fmla="*/ 0 h 111"/>
              <a:gd name="T2" fmla="*/ 0 w 248"/>
              <a:gd name="T3" fmla="*/ 51 h 111"/>
              <a:gd name="T4" fmla="*/ 222 w 248"/>
              <a:gd name="T5" fmla="*/ 111 h 111"/>
              <a:gd name="T6" fmla="*/ 248 w 248"/>
              <a:gd name="T7" fmla="*/ 67 h 111"/>
              <a:gd name="T8" fmla="*/ 0 w 248"/>
              <a:gd name="T9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11">
                <a:moveTo>
                  <a:pt x="0" y="0"/>
                </a:moveTo>
                <a:cubicBezTo>
                  <a:pt x="0" y="51"/>
                  <a:pt x="0" y="51"/>
                  <a:pt x="0" y="51"/>
                </a:cubicBezTo>
                <a:cubicBezTo>
                  <a:pt x="80" y="53"/>
                  <a:pt x="156" y="75"/>
                  <a:pt x="222" y="111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174" y="26"/>
                  <a:pt x="90" y="2"/>
                  <a:pt x="0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46" name="Freeform 8"/>
          <p:cNvSpPr/>
          <p:nvPr/>
        </p:nvSpPr>
        <p:spPr bwMode="auto">
          <a:xfrm>
            <a:off x="10719435" y="2992755"/>
            <a:ext cx="213360" cy="467995"/>
          </a:xfrm>
          <a:custGeom>
            <a:avLst/>
            <a:gdLst>
              <a:gd name="T0" fmla="*/ 45 w 111"/>
              <a:gd name="T1" fmla="*/ 0 h 247"/>
              <a:gd name="T2" fmla="*/ 0 w 111"/>
              <a:gd name="T3" fmla="*/ 26 h 247"/>
              <a:gd name="T4" fmla="*/ 60 w 111"/>
              <a:gd name="T5" fmla="*/ 247 h 247"/>
              <a:gd name="T6" fmla="*/ 111 w 111"/>
              <a:gd name="T7" fmla="*/ 247 h 247"/>
              <a:gd name="T8" fmla="*/ 45 w 111"/>
              <a:gd name="T9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7">
                <a:moveTo>
                  <a:pt x="45" y="0"/>
                </a:moveTo>
                <a:cubicBezTo>
                  <a:pt x="0" y="26"/>
                  <a:pt x="0" y="26"/>
                  <a:pt x="0" y="26"/>
                </a:cubicBezTo>
                <a:cubicBezTo>
                  <a:pt x="37" y="92"/>
                  <a:pt x="58" y="167"/>
                  <a:pt x="60" y="247"/>
                </a:cubicBezTo>
                <a:cubicBezTo>
                  <a:pt x="111" y="247"/>
                  <a:pt x="111" y="247"/>
                  <a:pt x="111" y="247"/>
                </a:cubicBezTo>
                <a:cubicBezTo>
                  <a:pt x="109" y="158"/>
                  <a:pt x="85" y="74"/>
                  <a:pt x="45" y="0"/>
                </a:cubicBez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47" name="Freeform 9"/>
          <p:cNvSpPr/>
          <p:nvPr/>
        </p:nvSpPr>
        <p:spPr bwMode="auto">
          <a:xfrm>
            <a:off x="10719435" y="3509010"/>
            <a:ext cx="213360" cy="470535"/>
          </a:xfrm>
          <a:custGeom>
            <a:avLst/>
            <a:gdLst>
              <a:gd name="T0" fmla="*/ 60 w 111"/>
              <a:gd name="T1" fmla="*/ 0 h 248"/>
              <a:gd name="T2" fmla="*/ 0 w 111"/>
              <a:gd name="T3" fmla="*/ 222 h 248"/>
              <a:gd name="T4" fmla="*/ 45 w 111"/>
              <a:gd name="T5" fmla="*/ 248 h 248"/>
              <a:gd name="T6" fmla="*/ 111 w 111"/>
              <a:gd name="T7" fmla="*/ 0 h 248"/>
              <a:gd name="T8" fmla="*/ 60 w 111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8">
                <a:moveTo>
                  <a:pt x="60" y="0"/>
                </a:moveTo>
                <a:cubicBezTo>
                  <a:pt x="58" y="80"/>
                  <a:pt x="37" y="156"/>
                  <a:pt x="0" y="222"/>
                </a:cubicBezTo>
                <a:cubicBezTo>
                  <a:pt x="45" y="248"/>
                  <a:pt x="45" y="248"/>
                  <a:pt x="45" y="248"/>
                </a:cubicBezTo>
                <a:cubicBezTo>
                  <a:pt x="85" y="174"/>
                  <a:pt x="109" y="90"/>
                  <a:pt x="111" y="0"/>
                </a:cubicBezTo>
                <a:lnTo>
                  <a:pt x="6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0" name="Freeform 10"/>
          <p:cNvSpPr/>
          <p:nvPr/>
        </p:nvSpPr>
        <p:spPr bwMode="auto">
          <a:xfrm>
            <a:off x="10383520" y="3971290"/>
            <a:ext cx="397510" cy="391795"/>
          </a:xfrm>
          <a:custGeom>
            <a:avLst/>
            <a:gdLst>
              <a:gd name="T0" fmla="*/ 207 w 207"/>
              <a:gd name="T1" fmla="*/ 26 h 207"/>
              <a:gd name="T2" fmla="*/ 163 w 207"/>
              <a:gd name="T3" fmla="*/ 0 h 207"/>
              <a:gd name="T4" fmla="*/ 0 w 207"/>
              <a:gd name="T5" fmla="*/ 163 h 207"/>
              <a:gd name="T6" fmla="*/ 26 w 207"/>
              <a:gd name="T7" fmla="*/ 207 h 207"/>
              <a:gd name="T8" fmla="*/ 207 w 207"/>
              <a:gd name="T9" fmla="*/ 26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7">
                <a:moveTo>
                  <a:pt x="207" y="26"/>
                </a:moveTo>
                <a:cubicBezTo>
                  <a:pt x="163" y="0"/>
                  <a:pt x="163" y="0"/>
                  <a:pt x="163" y="0"/>
                </a:cubicBezTo>
                <a:cubicBezTo>
                  <a:pt x="122" y="66"/>
                  <a:pt x="66" y="122"/>
                  <a:pt x="0" y="163"/>
                </a:cubicBezTo>
                <a:cubicBezTo>
                  <a:pt x="26" y="207"/>
                  <a:pt x="26" y="207"/>
                  <a:pt x="26" y="207"/>
                </a:cubicBezTo>
                <a:cubicBezTo>
                  <a:pt x="100" y="162"/>
                  <a:pt x="162" y="100"/>
                  <a:pt x="207" y="26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1" name="Freeform 11"/>
          <p:cNvSpPr/>
          <p:nvPr/>
        </p:nvSpPr>
        <p:spPr bwMode="auto">
          <a:xfrm>
            <a:off x="9914890" y="4304665"/>
            <a:ext cx="476885" cy="208280"/>
          </a:xfrm>
          <a:custGeom>
            <a:avLst/>
            <a:gdLst>
              <a:gd name="T0" fmla="*/ 248 w 248"/>
              <a:gd name="T1" fmla="*/ 44 h 110"/>
              <a:gd name="T2" fmla="*/ 222 w 248"/>
              <a:gd name="T3" fmla="*/ 0 h 110"/>
              <a:gd name="T4" fmla="*/ 0 w 248"/>
              <a:gd name="T5" fmla="*/ 59 h 110"/>
              <a:gd name="T6" fmla="*/ 0 w 248"/>
              <a:gd name="T7" fmla="*/ 110 h 110"/>
              <a:gd name="T8" fmla="*/ 248 w 248"/>
              <a:gd name="T9" fmla="*/ 4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10">
                <a:moveTo>
                  <a:pt x="248" y="44"/>
                </a:moveTo>
                <a:cubicBezTo>
                  <a:pt x="222" y="0"/>
                  <a:pt x="222" y="0"/>
                  <a:pt x="222" y="0"/>
                </a:cubicBezTo>
                <a:cubicBezTo>
                  <a:pt x="156" y="36"/>
                  <a:pt x="80" y="57"/>
                  <a:pt x="0" y="59"/>
                </a:cubicBezTo>
                <a:cubicBezTo>
                  <a:pt x="0" y="110"/>
                  <a:pt x="0" y="110"/>
                  <a:pt x="0" y="110"/>
                </a:cubicBezTo>
                <a:cubicBezTo>
                  <a:pt x="90" y="108"/>
                  <a:pt x="174" y="84"/>
                  <a:pt x="248" y="44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2" name="Freeform 12"/>
          <p:cNvSpPr/>
          <p:nvPr/>
        </p:nvSpPr>
        <p:spPr bwMode="auto">
          <a:xfrm>
            <a:off x="9391015" y="4304665"/>
            <a:ext cx="474980" cy="208280"/>
          </a:xfrm>
          <a:custGeom>
            <a:avLst/>
            <a:gdLst>
              <a:gd name="T0" fmla="*/ 0 w 247"/>
              <a:gd name="T1" fmla="*/ 44 h 110"/>
              <a:gd name="T2" fmla="*/ 247 w 247"/>
              <a:gd name="T3" fmla="*/ 110 h 110"/>
              <a:gd name="T4" fmla="*/ 247 w 247"/>
              <a:gd name="T5" fmla="*/ 59 h 110"/>
              <a:gd name="T6" fmla="*/ 26 w 247"/>
              <a:gd name="T7" fmla="*/ 0 h 110"/>
              <a:gd name="T8" fmla="*/ 0 w 247"/>
              <a:gd name="T9" fmla="*/ 4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110">
                <a:moveTo>
                  <a:pt x="0" y="44"/>
                </a:moveTo>
                <a:cubicBezTo>
                  <a:pt x="74" y="84"/>
                  <a:pt x="158" y="108"/>
                  <a:pt x="247" y="110"/>
                </a:cubicBezTo>
                <a:cubicBezTo>
                  <a:pt x="247" y="59"/>
                  <a:pt x="247" y="59"/>
                  <a:pt x="247" y="59"/>
                </a:cubicBezTo>
                <a:cubicBezTo>
                  <a:pt x="167" y="57"/>
                  <a:pt x="92" y="36"/>
                  <a:pt x="26" y="0"/>
                </a:cubicBezTo>
                <a:lnTo>
                  <a:pt x="0" y="44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3" name="Freeform 13"/>
          <p:cNvSpPr/>
          <p:nvPr/>
        </p:nvSpPr>
        <p:spPr bwMode="auto">
          <a:xfrm>
            <a:off x="9000490" y="3971290"/>
            <a:ext cx="396240" cy="391795"/>
          </a:xfrm>
          <a:custGeom>
            <a:avLst/>
            <a:gdLst>
              <a:gd name="T0" fmla="*/ 44 w 206"/>
              <a:gd name="T1" fmla="*/ 0 h 207"/>
              <a:gd name="T2" fmla="*/ 0 w 206"/>
              <a:gd name="T3" fmla="*/ 26 h 207"/>
              <a:gd name="T4" fmla="*/ 181 w 206"/>
              <a:gd name="T5" fmla="*/ 207 h 207"/>
              <a:gd name="T6" fmla="*/ 206 w 206"/>
              <a:gd name="T7" fmla="*/ 163 h 207"/>
              <a:gd name="T8" fmla="*/ 44 w 206"/>
              <a:gd name="T9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" h="207">
                <a:moveTo>
                  <a:pt x="44" y="0"/>
                </a:moveTo>
                <a:cubicBezTo>
                  <a:pt x="0" y="26"/>
                  <a:pt x="0" y="26"/>
                  <a:pt x="0" y="26"/>
                </a:cubicBezTo>
                <a:cubicBezTo>
                  <a:pt x="45" y="100"/>
                  <a:pt x="107" y="162"/>
                  <a:pt x="181" y="207"/>
                </a:cubicBezTo>
                <a:cubicBezTo>
                  <a:pt x="206" y="163"/>
                  <a:pt x="206" y="163"/>
                  <a:pt x="206" y="163"/>
                </a:cubicBezTo>
                <a:cubicBezTo>
                  <a:pt x="140" y="122"/>
                  <a:pt x="85" y="66"/>
                  <a:pt x="44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4" name="Freeform 14"/>
          <p:cNvSpPr/>
          <p:nvPr/>
        </p:nvSpPr>
        <p:spPr bwMode="auto">
          <a:xfrm>
            <a:off x="8847455" y="3509010"/>
            <a:ext cx="213360" cy="470535"/>
          </a:xfrm>
          <a:custGeom>
            <a:avLst/>
            <a:gdLst>
              <a:gd name="T0" fmla="*/ 0 w 111"/>
              <a:gd name="T1" fmla="*/ 0 h 248"/>
              <a:gd name="T2" fmla="*/ 67 w 111"/>
              <a:gd name="T3" fmla="*/ 248 h 248"/>
              <a:gd name="T4" fmla="*/ 111 w 111"/>
              <a:gd name="T5" fmla="*/ 222 h 248"/>
              <a:gd name="T6" fmla="*/ 51 w 111"/>
              <a:gd name="T7" fmla="*/ 0 h 248"/>
              <a:gd name="T8" fmla="*/ 0 w 111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8">
                <a:moveTo>
                  <a:pt x="0" y="0"/>
                </a:moveTo>
                <a:cubicBezTo>
                  <a:pt x="2" y="90"/>
                  <a:pt x="26" y="174"/>
                  <a:pt x="67" y="248"/>
                </a:cubicBezTo>
                <a:cubicBezTo>
                  <a:pt x="111" y="222"/>
                  <a:pt x="111" y="222"/>
                  <a:pt x="111" y="222"/>
                </a:cubicBezTo>
                <a:cubicBezTo>
                  <a:pt x="75" y="156"/>
                  <a:pt x="53" y="80"/>
                  <a:pt x="51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5" name="Freeform 15"/>
          <p:cNvSpPr/>
          <p:nvPr/>
        </p:nvSpPr>
        <p:spPr bwMode="auto">
          <a:xfrm>
            <a:off x="8847455" y="2992755"/>
            <a:ext cx="213360" cy="467995"/>
          </a:xfrm>
          <a:custGeom>
            <a:avLst/>
            <a:gdLst>
              <a:gd name="T0" fmla="*/ 51 w 111"/>
              <a:gd name="T1" fmla="*/ 247 h 247"/>
              <a:gd name="T2" fmla="*/ 111 w 111"/>
              <a:gd name="T3" fmla="*/ 26 h 247"/>
              <a:gd name="T4" fmla="*/ 67 w 111"/>
              <a:gd name="T5" fmla="*/ 0 h 247"/>
              <a:gd name="T6" fmla="*/ 0 w 111"/>
              <a:gd name="T7" fmla="*/ 247 h 247"/>
              <a:gd name="T8" fmla="*/ 51 w 111"/>
              <a:gd name="T9" fmla="*/ 247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7">
                <a:moveTo>
                  <a:pt x="51" y="247"/>
                </a:moveTo>
                <a:cubicBezTo>
                  <a:pt x="53" y="167"/>
                  <a:pt x="75" y="92"/>
                  <a:pt x="111" y="26"/>
                </a:cubicBezTo>
                <a:cubicBezTo>
                  <a:pt x="67" y="0"/>
                  <a:pt x="67" y="0"/>
                  <a:pt x="67" y="0"/>
                </a:cubicBezTo>
                <a:cubicBezTo>
                  <a:pt x="26" y="74"/>
                  <a:pt x="2" y="158"/>
                  <a:pt x="0" y="247"/>
                </a:cubicBezTo>
                <a:lnTo>
                  <a:pt x="51" y="247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6" name="Freeform 16"/>
          <p:cNvSpPr/>
          <p:nvPr/>
        </p:nvSpPr>
        <p:spPr bwMode="auto">
          <a:xfrm>
            <a:off x="9000490" y="2607945"/>
            <a:ext cx="396240" cy="390525"/>
          </a:xfrm>
          <a:custGeom>
            <a:avLst/>
            <a:gdLst>
              <a:gd name="T0" fmla="*/ 0 w 206"/>
              <a:gd name="T1" fmla="*/ 181 h 206"/>
              <a:gd name="T2" fmla="*/ 44 w 206"/>
              <a:gd name="T3" fmla="*/ 206 h 206"/>
              <a:gd name="T4" fmla="*/ 206 w 206"/>
              <a:gd name="T5" fmla="*/ 44 h 206"/>
              <a:gd name="T6" fmla="*/ 181 w 206"/>
              <a:gd name="T7" fmla="*/ 0 h 206"/>
              <a:gd name="T8" fmla="*/ 0 w 206"/>
              <a:gd name="T9" fmla="*/ 18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" h="206">
                <a:moveTo>
                  <a:pt x="0" y="181"/>
                </a:moveTo>
                <a:cubicBezTo>
                  <a:pt x="44" y="206"/>
                  <a:pt x="44" y="206"/>
                  <a:pt x="44" y="206"/>
                </a:cubicBezTo>
                <a:cubicBezTo>
                  <a:pt x="85" y="140"/>
                  <a:pt x="140" y="85"/>
                  <a:pt x="206" y="44"/>
                </a:cubicBezTo>
                <a:cubicBezTo>
                  <a:pt x="181" y="0"/>
                  <a:pt x="181" y="0"/>
                  <a:pt x="181" y="0"/>
                </a:cubicBezTo>
                <a:cubicBezTo>
                  <a:pt x="107" y="45"/>
                  <a:pt x="45" y="107"/>
                  <a:pt x="0" y="181"/>
                </a:cubicBezTo>
                <a:close/>
              </a:path>
            </a:pathLst>
          </a:custGeom>
          <a:solidFill>
            <a:schemeClr val="accent3">
              <a:alpha val="2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8" name="Freeform 17"/>
          <p:cNvSpPr/>
          <p:nvPr/>
        </p:nvSpPr>
        <p:spPr bwMode="auto">
          <a:xfrm>
            <a:off x="9391015" y="2456815"/>
            <a:ext cx="474980" cy="210185"/>
          </a:xfrm>
          <a:custGeom>
            <a:avLst/>
            <a:gdLst>
              <a:gd name="T0" fmla="*/ 0 w 247"/>
              <a:gd name="T1" fmla="*/ 67 h 111"/>
              <a:gd name="T2" fmla="*/ 25 w 247"/>
              <a:gd name="T3" fmla="*/ 111 h 111"/>
              <a:gd name="T4" fmla="*/ 247 w 247"/>
              <a:gd name="T5" fmla="*/ 51 h 111"/>
              <a:gd name="T6" fmla="*/ 247 w 247"/>
              <a:gd name="T7" fmla="*/ 0 h 111"/>
              <a:gd name="T8" fmla="*/ 0 w 247"/>
              <a:gd name="T9" fmla="*/ 6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111">
                <a:moveTo>
                  <a:pt x="0" y="67"/>
                </a:moveTo>
                <a:cubicBezTo>
                  <a:pt x="25" y="111"/>
                  <a:pt x="25" y="111"/>
                  <a:pt x="25" y="111"/>
                </a:cubicBezTo>
                <a:cubicBezTo>
                  <a:pt x="92" y="75"/>
                  <a:pt x="167" y="53"/>
                  <a:pt x="247" y="51"/>
                </a:cubicBezTo>
                <a:cubicBezTo>
                  <a:pt x="247" y="0"/>
                  <a:pt x="247" y="0"/>
                  <a:pt x="247" y="0"/>
                </a:cubicBezTo>
                <a:cubicBezTo>
                  <a:pt x="158" y="2"/>
                  <a:pt x="74" y="26"/>
                  <a:pt x="0" y="67"/>
                </a:cubicBezTo>
                <a:close/>
              </a:path>
            </a:pathLst>
          </a:custGeom>
          <a:solidFill>
            <a:schemeClr val="accent3">
              <a:alpha val="2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48" name="TextBox 10"/>
          <p:cNvSpPr txBox="1"/>
          <p:nvPr/>
        </p:nvSpPr>
        <p:spPr>
          <a:xfrm>
            <a:off x="8923655" y="3274695"/>
            <a:ext cx="1933575" cy="52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8000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万</a:t>
            </a: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+</a:t>
            </a:r>
            <a:endParaRPr lang="en-US" altLang="zh-CN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新宋体" charset="-122"/>
              <a:ea typeface="新宋体" charset="-122"/>
              <a:cs typeface="新宋体" charset="-122"/>
            </a:endParaRPr>
          </a:p>
        </p:txBody>
      </p:sp>
      <p:sp>
        <p:nvSpPr>
          <p:cNvPr id="49" name="TextBox 9"/>
          <p:cNvSpPr txBox="1"/>
          <p:nvPr/>
        </p:nvSpPr>
        <p:spPr>
          <a:xfrm>
            <a:off x="5341889" y="3236123"/>
            <a:ext cx="1885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4600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万</a:t>
            </a: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+</a:t>
            </a:r>
            <a:endParaRPr lang="en-US" altLang="zh-CN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新宋体" charset="-122"/>
              <a:ea typeface="新宋体" charset="-122"/>
              <a:cs typeface="新宋体" charset="-122"/>
            </a:endParaRPr>
          </a:p>
        </p:txBody>
      </p:sp>
      <p:sp>
        <p:nvSpPr>
          <p:cNvPr id="2" name="Freeform 7"/>
          <p:cNvSpPr/>
          <p:nvPr/>
        </p:nvSpPr>
        <p:spPr bwMode="auto">
          <a:xfrm>
            <a:off x="9914255" y="2458085"/>
            <a:ext cx="476885" cy="210185"/>
          </a:xfrm>
          <a:custGeom>
            <a:avLst/>
            <a:gdLst>
              <a:gd name="T0" fmla="*/ 0 w 248"/>
              <a:gd name="T1" fmla="*/ 0 h 111"/>
              <a:gd name="T2" fmla="*/ 0 w 248"/>
              <a:gd name="T3" fmla="*/ 51 h 111"/>
              <a:gd name="T4" fmla="*/ 222 w 248"/>
              <a:gd name="T5" fmla="*/ 111 h 111"/>
              <a:gd name="T6" fmla="*/ 248 w 248"/>
              <a:gd name="T7" fmla="*/ 67 h 111"/>
              <a:gd name="T8" fmla="*/ 0 w 248"/>
              <a:gd name="T9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11">
                <a:moveTo>
                  <a:pt x="0" y="0"/>
                </a:moveTo>
                <a:cubicBezTo>
                  <a:pt x="0" y="51"/>
                  <a:pt x="0" y="51"/>
                  <a:pt x="0" y="51"/>
                </a:cubicBezTo>
                <a:cubicBezTo>
                  <a:pt x="80" y="53"/>
                  <a:pt x="156" y="75"/>
                  <a:pt x="222" y="111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174" y="26"/>
                  <a:pt x="90" y="2"/>
                  <a:pt x="0" y="0"/>
                </a:cubicBez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3" name="Freeform 9"/>
          <p:cNvSpPr/>
          <p:nvPr/>
        </p:nvSpPr>
        <p:spPr bwMode="auto">
          <a:xfrm>
            <a:off x="10718800" y="3510280"/>
            <a:ext cx="213360" cy="470535"/>
          </a:xfrm>
          <a:custGeom>
            <a:avLst/>
            <a:gdLst>
              <a:gd name="T0" fmla="*/ 60 w 111"/>
              <a:gd name="T1" fmla="*/ 0 h 248"/>
              <a:gd name="T2" fmla="*/ 0 w 111"/>
              <a:gd name="T3" fmla="*/ 222 h 248"/>
              <a:gd name="T4" fmla="*/ 45 w 111"/>
              <a:gd name="T5" fmla="*/ 248 h 248"/>
              <a:gd name="T6" fmla="*/ 111 w 111"/>
              <a:gd name="T7" fmla="*/ 0 h 248"/>
              <a:gd name="T8" fmla="*/ 60 w 111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8">
                <a:moveTo>
                  <a:pt x="60" y="0"/>
                </a:moveTo>
                <a:cubicBezTo>
                  <a:pt x="58" y="80"/>
                  <a:pt x="37" y="156"/>
                  <a:pt x="0" y="222"/>
                </a:cubicBezTo>
                <a:cubicBezTo>
                  <a:pt x="45" y="248"/>
                  <a:pt x="45" y="248"/>
                  <a:pt x="45" y="248"/>
                </a:cubicBezTo>
                <a:cubicBezTo>
                  <a:pt x="85" y="174"/>
                  <a:pt x="109" y="90"/>
                  <a:pt x="111" y="0"/>
                </a:cubicBezTo>
                <a:lnTo>
                  <a:pt x="60" y="0"/>
                </a:ln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10382885" y="3972560"/>
            <a:ext cx="397510" cy="391795"/>
          </a:xfrm>
          <a:custGeom>
            <a:avLst/>
            <a:gdLst>
              <a:gd name="T0" fmla="*/ 207 w 207"/>
              <a:gd name="T1" fmla="*/ 26 h 207"/>
              <a:gd name="T2" fmla="*/ 163 w 207"/>
              <a:gd name="T3" fmla="*/ 0 h 207"/>
              <a:gd name="T4" fmla="*/ 0 w 207"/>
              <a:gd name="T5" fmla="*/ 163 h 207"/>
              <a:gd name="T6" fmla="*/ 26 w 207"/>
              <a:gd name="T7" fmla="*/ 207 h 207"/>
              <a:gd name="T8" fmla="*/ 207 w 207"/>
              <a:gd name="T9" fmla="*/ 26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7">
                <a:moveTo>
                  <a:pt x="207" y="26"/>
                </a:moveTo>
                <a:cubicBezTo>
                  <a:pt x="163" y="0"/>
                  <a:pt x="163" y="0"/>
                  <a:pt x="163" y="0"/>
                </a:cubicBezTo>
                <a:cubicBezTo>
                  <a:pt x="122" y="66"/>
                  <a:pt x="66" y="122"/>
                  <a:pt x="0" y="163"/>
                </a:cubicBezTo>
                <a:cubicBezTo>
                  <a:pt x="26" y="207"/>
                  <a:pt x="26" y="207"/>
                  <a:pt x="26" y="207"/>
                </a:cubicBezTo>
                <a:cubicBezTo>
                  <a:pt x="100" y="162"/>
                  <a:pt x="162" y="100"/>
                  <a:pt x="207" y="26"/>
                </a:cubicBez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9914255" y="4305935"/>
            <a:ext cx="476885" cy="208280"/>
          </a:xfrm>
          <a:custGeom>
            <a:avLst/>
            <a:gdLst>
              <a:gd name="T0" fmla="*/ 248 w 248"/>
              <a:gd name="T1" fmla="*/ 44 h 110"/>
              <a:gd name="T2" fmla="*/ 222 w 248"/>
              <a:gd name="T3" fmla="*/ 0 h 110"/>
              <a:gd name="T4" fmla="*/ 0 w 248"/>
              <a:gd name="T5" fmla="*/ 59 h 110"/>
              <a:gd name="T6" fmla="*/ 0 w 248"/>
              <a:gd name="T7" fmla="*/ 110 h 110"/>
              <a:gd name="T8" fmla="*/ 248 w 248"/>
              <a:gd name="T9" fmla="*/ 4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" h="110">
                <a:moveTo>
                  <a:pt x="248" y="44"/>
                </a:moveTo>
                <a:cubicBezTo>
                  <a:pt x="222" y="0"/>
                  <a:pt x="222" y="0"/>
                  <a:pt x="222" y="0"/>
                </a:cubicBezTo>
                <a:cubicBezTo>
                  <a:pt x="156" y="36"/>
                  <a:pt x="80" y="57"/>
                  <a:pt x="0" y="59"/>
                </a:cubicBezTo>
                <a:cubicBezTo>
                  <a:pt x="0" y="110"/>
                  <a:pt x="0" y="110"/>
                  <a:pt x="0" y="110"/>
                </a:cubicBezTo>
                <a:cubicBezTo>
                  <a:pt x="90" y="108"/>
                  <a:pt x="174" y="84"/>
                  <a:pt x="248" y="44"/>
                </a:cubicBez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9390380" y="4305935"/>
            <a:ext cx="474980" cy="208280"/>
          </a:xfrm>
          <a:custGeom>
            <a:avLst/>
            <a:gdLst>
              <a:gd name="T0" fmla="*/ 0 w 247"/>
              <a:gd name="T1" fmla="*/ 44 h 110"/>
              <a:gd name="T2" fmla="*/ 247 w 247"/>
              <a:gd name="T3" fmla="*/ 110 h 110"/>
              <a:gd name="T4" fmla="*/ 247 w 247"/>
              <a:gd name="T5" fmla="*/ 59 h 110"/>
              <a:gd name="T6" fmla="*/ 26 w 247"/>
              <a:gd name="T7" fmla="*/ 0 h 110"/>
              <a:gd name="T8" fmla="*/ 0 w 247"/>
              <a:gd name="T9" fmla="*/ 4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110">
                <a:moveTo>
                  <a:pt x="0" y="44"/>
                </a:moveTo>
                <a:cubicBezTo>
                  <a:pt x="74" y="84"/>
                  <a:pt x="158" y="108"/>
                  <a:pt x="247" y="110"/>
                </a:cubicBezTo>
                <a:cubicBezTo>
                  <a:pt x="247" y="59"/>
                  <a:pt x="247" y="59"/>
                  <a:pt x="247" y="59"/>
                </a:cubicBezTo>
                <a:cubicBezTo>
                  <a:pt x="167" y="57"/>
                  <a:pt x="92" y="36"/>
                  <a:pt x="26" y="0"/>
                </a:cubicBezTo>
                <a:lnTo>
                  <a:pt x="0" y="44"/>
                </a:ln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8999855" y="3972560"/>
            <a:ext cx="396240" cy="391795"/>
          </a:xfrm>
          <a:custGeom>
            <a:avLst/>
            <a:gdLst>
              <a:gd name="T0" fmla="*/ 44 w 206"/>
              <a:gd name="T1" fmla="*/ 0 h 207"/>
              <a:gd name="T2" fmla="*/ 0 w 206"/>
              <a:gd name="T3" fmla="*/ 26 h 207"/>
              <a:gd name="T4" fmla="*/ 181 w 206"/>
              <a:gd name="T5" fmla="*/ 207 h 207"/>
              <a:gd name="T6" fmla="*/ 206 w 206"/>
              <a:gd name="T7" fmla="*/ 163 h 207"/>
              <a:gd name="T8" fmla="*/ 44 w 206"/>
              <a:gd name="T9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" h="207">
                <a:moveTo>
                  <a:pt x="44" y="0"/>
                </a:moveTo>
                <a:cubicBezTo>
                  <a:pt x="0" y="26"/>
                  <a:pt x="0" y="26"/>
                  <a:pt x="0" y="26"/>
                </a:cubicBezTo>
                <a:cubicBezTo>
                  <a:pt x="45" y="100"/>
                  <a:pt x="107" y="162"/>
                  <a:pt x="181" y="207"/>
                </a:cubicBezTo>
                <a:cubicBezTo>
                  <a:pt x="206" y="163"/>
                  <a:pt x="206" y="163"/>
                  <a:pt x="206" y="163"/>
                </a:cubicBezTo>
                <a:cubicBezTo>
                  <a:pt x="140" y="122"/>
                  <a:pt x="85" y="66"/>
                  <a:pt x="44" y="0"/>
                </a:cubicBez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8846820" y="3510280"/>
            <a:ext cx="213360" cy="470535"/>
          </a:xfrm>
          <a:custGeom>
            <a:avLst/>
            <a:gdLst>
              <a:gd name="T0" fmla="*/ 0 w 111"/>
              <a:gd name="T1" fmla="*/ 0 h 248"/>
              <a:gd name="T2" fmla="*/ 67 w 111"/>
              <a:gd name="T3" fmla="*/ 248 h 248"/>
              <a:gd name="T4" fmla="*/ 111 w 111"/>
              <a:gd name="T5" fmla="*/ 222 h 248"/>
              <a:gd name="T6" fmla="*/ 51 w 111"/>
              <a:gd name="T7" fmla="*/ 0 h 248"/>
              <a:gd name="T8" fmla="*/ 0 w 111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8">
                <a:moveTo>
                  <a:pt x="0" y="0"/>
                </a:moveTo>
                <a:cubicBezTo>
                  <a:pt x="2" y="90"/>
                  <a:pt x="26" y="174"/>
                  <a:pt x="67" y="248"/>
                </a:cubicBezTo>
                <a:cubicBezTo>
                  <a:pt x="111" y="222"/>
                  <a:pt x="111" y="222"/>
                  <a:pt x="111" y="222"/>
                </a:cubicBezTo>
                <a:cubicBezTo>
                  <a:pt x="75" y="156"/>
                  <a:pt x="53" y="80"/>
                  <a:pt x="51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8846820" y="2994025"/>
            <a:ext cx="213360" cy="467995"/>
          </a:xfrm>
          <a:custGeom>
            <a:avLst/>
            <a:gdLst>
              <a:gd name="T0" fmla="*/ 51 w 111"/>
              <a:gd name="T1" fmla="*/ 247 h 247"/>
              <a:gd name="T2" fmla="*/ 111 w 111"/>
              <a:gd name="T3" fmla="*/ 26 h 247"/>
              <a:gd name="T4" fmla="*/ 67 w 111"/>
              <a:gd name="T5" fmla="*/ 0 h 247"/>
              <a:gd name="T6" fmla="*/ 0 w 111"/>
              <a:gd name="T7" fmla="*/ 247 h 247"/>
              <a:gd name="T8" fmla="*/ 51 w 111"/>
              <a:gd name="T9" fmla="*/ 247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247">
                <a:moveTo>
                  <a:pt x="51" y="247"/>
                </a:moveTo>
                <a:cubicBezTo>
                  <a:pt x="53" y="167"/>
                  <a:pt x="75" y="92"/>
                  <a:pt x="111" y="26"/>
                </a:cubicBezTo>
                <a:cubicBezTo>
                  <a:pt x="67" y="0"/>
                  <a:pt x="67" y="0"/>
                  <a:pt x="67" y="0"/>
                </a:cubicBezTo>
                <a:cubicBezTo>
                  <a:pt x="26" y="74"/>
                  <a:pt x="2" y="158"/>
                  <a:pt x="0" y="247"/>
                </a:cubicBezTo>
                <a:lnTo>
                  <a:pt x="51" y="247"/>
                </a:lnTo>
                <a:close/>
              </a:path>
            </a:pathLst>
          </a:custGeom>
          <a:solidFill>
            <a:srgbClr val="844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algn="ctr"/>
            <a:endParaRPr lang="id-ID" sz="900">
              <a:solidFill>
                <a:schemeClr val="bg1"/>
              </a:solidFill>
              <a:latin typeface="新宋体" charset="-122"/>
              <a:ea typeface="新宋体" charset="-122"/>
              <a:sym typeface="宋体" pitchFamily="2" charset="-122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8923020" y="3275965"/>
            <a:ext cx="1933575" cy="52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8000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万</a:t>
            </a: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charset="-122"/>
                <a:ea typeface="新宋体" charset="-122"/>
                <a:cs typeface="新宋体" charset="-122"/>
              </a:rPr>
              <a:t>+</a:t>
            </a:r>
            <a:endParaRPr lang="en-US" altLang="zh-CN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新宋体" charset="-122"/>
              <a:ea typeface="新宋体" charset="-122"/>
              <a:cs typeface="新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/>
        </p:nvSpPr>
        <p:spPr>
          <a:xfrm>
            <a:off x="883920" y="656590"/>
            <a:ext cx="1042543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8000</a:t>
            </a:r>
            <a:r>
              <a:rPr kumimoji="0" lang="zh-CN" altLang="en-US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万</a:t>
            </a:r>
            <a:r>
              <a:rPr kumimoji="0" lang="en-US" altLang="zh-CN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+</a:t>
            </a:r>
            <a:r>
              <a:rPr kumimoji="0" lang="zh-CN" altLang="en-US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销售人员生存现状</a:t>
            </a:r>
            <a:endParaRPr kumimoji="0" lang="zh-CN" altLang="en-US" sz="3600" b="1" i="0" spc="1000" baseline="0"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  <a:sym typeface="+mn-lt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771525" y="2138045"/>
            <a:ext cx="10648315" cy="3495675"/>
            <a:chOff x="1082" y="3367"/>
            <a:chExt cx="16769" cy="5505"/>
          </a:xfrm>
        </p:grpSpPr>
        <p:sp>
          <p:nvSpPr>
            <p:cNvPr id="41" name="椭圆 40"/>
            <p:cNvSpPr/>
            <p:nvPr/>
          </p:nvSpPr>
          <p:spPr>
            <a:xfrm>
              <a:off x="6086" y="3386"/>
              <a:ext cx="1858" cy="185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41275"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42" name="三角形 19"/>
            <p:cNvSpPr/>
            <p:nvPr/>
          </p:nvSpPr>
          <p:spPr>
            <a:xfrm rot="10800000">
              <a:off x="6549" y="5151"/>
              <a:ext cx="933" cy="462"/>
            </a:xfrm>
            <a:prstGeom prst="triangle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639" y="5742"/>
              <a:ext cx="2753" cy="8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spc="360" baseline="0" noProof="0" dirty="0">
                  <a:solidFill>
                    <a:schemeClr val="tx1"/>
                  </a:solidFill>
                  <a:effectLst/>
                  <a:uLnTx/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流动性高</a:t>
              </a:r>
              <a:endParaRPr kumimoji="0" lang="zh-CN" altLang="en-US" sz="2400" b="1" i="0" spc="360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68" name="Freeform 20"/>
            <p:cNvSpPr>
              <a:spLocks noEditPoints="1" noChangeArrowheads="1"/>
            </p:cNvSpPr>
            <p:nvPr/>
          </p:nvSpPr>
          <p:spPr bwMode="auto">
            <a:xfrm>
              <a:off x="6549" y="4075"/>
              <a:ext cx="684" cy="680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21"/>
            <p:cNvSpPr>
              <a:spLocks noEditPoints="1" noChangeArrowheads="1"/>
            </p:cNvSpPr>
            <p:nvPr/>
          </p:nvSpPr>
          <p:spPr bwMode="auto">
            <a:xfrm>
              <a:off x="7177" y="3969"/>
              <a:ext cx="405" cy="406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15466" y="3367"/>
              <a:ext cx="1858" cy="185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41275">
              <a:solidFill>
                <a:srgbClr val="D6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50" name="三角形 25"/>
            <p:cNvSpPr/>
            <p:nvPr/>
          </p:nvSpPr>
          <p:spPr>
            <a:xfrm rot="10800000">
              <a:off x="15929" y="5123"/>
              <a:ext cx="933" cy="462"/>
            </a:xfrm>
            <a:prstGeom prst="triangle">
              <a:avLst/>
            </a:prstGeom>
            <a:solidFill>
              <a:srgbClr val="D64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5007" y="5714"/>
              <a:ext cx="2788" cy="8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spc="360" baseline="0" noProof="0" dirty="0">
                  <a:solidFill>
                    <a:schemeClr val="tx1"/>
                  </a:solidFill>
                  <a:effectLst/>
                  <a:uLnTx/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成交率低</a:t>
              </a:r>
              <a:endParaRPr kumimoji="0" lang="zh-CN" altLang="en-US" sz="2400" b="1" i="0" spc="360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72" name="Freeform 32"/>
            <p:cNvSpPr>
              <a:spLocks noChangeArrowheads="1"/>
            </p:cNvSpPr>
            <p:nvPr/>
          </p:nvSpPr>
          <p:spPr bwMode="auto">
            <a:xfrm>
              <a:off x="16319" y="3904"/>
              <a:ext cx="163" cy="822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6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33"/>
            <p:cNvSpPr>
              <a:spLocks noChangeArrowheads="1"/>
            </p:cNvSpPr>
            <p:nvPr/>
          </p:nvSpPr>
          <p:spPr bwMode="auto">
            <a:xfrm>
              <a:off x="16080" y="4406"/>
              <a:ext cx="161" cy="320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6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34"/>
            <p:cNvSpPr>
              <a:spLocks noChangeArrowheads="1"/>
            </p:cNvSpPr>
            <p:nvPr/>
          </p:nvSpPr>
          <p:spPr bwMode="auto">
            <a:xfrm>
              <a:off x="16559" y="4168"/>
              <a:ext cx="163" cy="558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6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1007" y="3386"/>
              <a:ext cx="1858" cy="185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41275">
              <a:solidFill>
                <a:srgbClr val="9855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46" name="三角形 22"/>
            <p:cNvSpPr/>
            <p:nvPr/>
          </p:nvSpPr>
          <p:spPr>
            <a:xfrm rot="10800000">
              <a:off x="11470" y="5142"/>
              <a:ext cx="933" cy="462"/>
            </a:xfrm>
            <a:prstGeom prst="triangle">
              <a:avLst/>
            </a:prstGeom>
            <a:solidFill>
              <a:srgbClr val="9855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0799" y="5733"/>
              <a:ext cx="2275" cy="8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spc="360" baseline="0" noProof="0" dirty="0">
                  <a:solidFill>
                    <a:schemeClr val="tx1"/>
                  </a:solidFill>
                  <a:effectLst/>
                  <a:uLnTx/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触达低</a:t>
              </a:r>
              <a:endParaRPr kumimoji="0" lang="zh-CN" altLang="en-US" sz="2400" b="1" i="0" spc="360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pic>
          <p:nvPicPr>
            <p:cNvPr id="79" name="图片 78" descr="触达工具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507" y="3876"/>
              <a:ext cx="860" cy="860"/>
            </a:xfrm>
            <a:prstGeom prst="rect">
              <a:avLst/>
            </a:prstGeom>
          </p:spPr>
        </p:pic>
        <p:sp>
          <p:nvSpPr>
            <p:cNvPr id="15" name="椭圆 14"/>
            <p:cNvSpPr/>
            <p:nvPr/>
          </p:nvSpPr>
          <p:spPr>
            <a:xfrm>
              <a:off x="1621" y="3367"/>
              <a:ext cx="1858" cy="185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41275"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17" name="三角形 15"/>
            <p:cNvSpPr/>
            <p:nvPr/>
          </p:nvSpPr>
          <p:spPr>
            <a:xfrm rot="10800000">
              <a:off x="2085" y="5123"/>
              <a:ext cx="933" cy="462"/>
            </a:xfrm>
            <a:prstGeom prst="triangle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>
                <a:latin typeface="微软雅黑" charset="-122"/>
                <a:ea typeface="微软雅黑" charset="-122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2117" y="3923"/>
              <a:ext cx="842" cy="794"/>
              <a:chOff x="2117" y="3923"/>
              <a:chExt cx="842" cy="794"/>
            </a:xfrm>
            <a:solidFill>
              <a:srgbClr val="ED7D31"/>
            </a:solidFill>
          </p:grpSpPr>
          <p:sp>
            <p:nvSpPr>
              <p:cNvPr id="62" name="Oval 131"/>
              <p:cNvSpPr>
                <a:spLocks noChangeArrowheads="1"/>
              </p:cNvSpPr>
              <p:nvPr/>
            </p:nvSpPr>
            <p:spPr bwMode="auto">
              <a:xfrm>
                <a:off x="2348" y="3923"/>
                <a:ext cx="379" cy="3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134"/>
              <p:cNvSpPr>
                <a:spLocks noChangeArrowheads="1"/>
              </p:cNvSpPr>
              <p:nvPr/>
            </p:nvSpPr>
            <p:spPr bwMode="auto">
              <a:xfrm>
                <a:off x="2117" y="4351"/>
                <a:ext cx="842" cy="366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1414" y="5714"/>
              <a:ext cx="2275" cy="8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spc="360" baseline="0" noProof="0" dirty="0">
                  <a:solidFill>
                    <a:schemeClr val="tx1"/>
                  </a:solidFill>
                  <a:effectLst/>
                  <a:uLnTx/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获客难</a:t>
              </a:r>
              <a:endParaRPr kumimoji="0" lang="zh-CN" altLang="en-US" sz="2400" b="1" i="0" spc="360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1082" y="7029"/>
              <a:ext cx="2912" cy="1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新宋体" charset="-122"/>
                  <a:ea typeface="新宋体" charset="-122"/>
                  <a:cs typeface="新宋体" charset="-122"/>
                </a:rPr>
                <a:t>300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个电话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新宋体" charset="-122"/>
                  <a:ea typeface="新宋体" charset="-122"/>
                  <a:cs typeface="新宋体" charset="-122"/>
                </a:rPr>
                <a:t>150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分钟通话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新宋体" charset="-122"/>
                  <a:ea typeface="新宋体" charset="-122"/>
                  <a:cs typeface="新宋体" charset="-122"/>
                </a:rPr>
                <a:t>5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个有效拜访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5560" y="7268"/>
              <a:ext cx="2912" cy="1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>
                  <a:latin typeface="新宋体" charset="-122"/>
                  <a:ea typeface="新宋体" charset="-122"/>
                  <a:cs typeface="新宋体" charset="-122"/>
                </a:rPr>
                <a:t>61%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离职率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40000"/>
                </a:lnSpc>
              </a:pPr>
              <a:r>
                <a:rPr lang="en-US" altLang="zh-CN">
                  <a:latin typeface="新宋体" charset="-122"/>
                  <a:ea typeface="新宋体" charset="-122"/>
                  <a:cs typeface="新宋体" charset="-122"/>
                </a:rPr>
                <a:t>86%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客户被带走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10481" y="7028"/>
              <a:ext cx="2912" cy="1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>
                  <a:latin typeface="新宋体" charset="-122"/>
                  <a:ea typeface="新宋体" charset="-122"/>
                  <a:cs typeface="新宋体" charset="-122"/>
                </a:rPr>
                <a:t>500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张名片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新宋体" charset="-122"/>
                  <a:ea typeface="新宋体" charset="-122"/>
                  <a:cs typeface="新宋体" charset="-122"/>
                </a:rPr>
                <a:t>99%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被丢弃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新宋体" charset="-122"/>
                  <a:ea typeface="新宋体" charset="-122"/>
                  <a:cs typeface="新宋体" charset="-122"/>
                </a:rPr>
                <a:t>5</a:t>
              </a:r>
              <a:r>
                <a:rPr lang="zh-CN" altLang="en-US">
                  <a:latin typeface="新宋体" charset="-122"/>
                  <a:ea typeface="新宋体" charset="-122"/>
                  <a:cs typeface="新宋体" charset="-122"/>
                </a:rPr>
                <a:t>个有效跟进</a:t>
              </a:r>
              <a:endParaRPr lang="zh-CN" altLang="en-US">
                <a:latin typeface="新宋体" charset="-122"/>
                <a:ea typeface="新宋体" charset="-122"/>
                <a:cs typeface="新宋体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4939" y="7028"/>
              <a:ext cx="2912" cy="1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latin typeface="新宋体" charset="-122"/>
                  <a:ea typeface="新宋体" charset="-122"/>
                  <a:cs typeface="新宋体" charset="-122"/>
                </a:rPr>
                <a:t>10</a:t>
              </a:r>
              <a:r>
                <a:rPr lang="zh-CN" altLang="en-US" dirty="0">
                  <a:latin typeface="新宋体" charset="-122"/>
                  <a:ea typeface="新宋体" charset="-122"/>
                  <a:cs typeface="新宋体" charset="-122"/>
                </a:rPr>
                <a:t>场展会</a:t>
              </a:r>
              <a:endParaRPr lang="zh-CN" altLang="en-US" dirty="0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dirty="0">
                  <a:latin typeface="新宋体" charset="-122"/>
                  <a:ea typeface="新宋体" charset="-122"/>
                  <a:cs typeface="新宋体" charset="-122"/>
                </a:rPr>
                <a:t>1000</a:t>
              </a:r>
              <a:r>
                <a:rPr lang="zh-CN" altLang="en-US" dirty="0">
                  <a:latin typeface="新宋体" charset="-122"/>
                  <a:ea typeface="新宋体" charset="-122"/>
                  <a:cs typeface="新宋体" charset="-122"/>
                </a:rPr>
                <a:t>个客户</a:t>
              </a:r>
              <a:endParaRPr lang="zh-CN" altLang="en-US" dirty="0">
                <a:latin typeface="新宋体" charset="-122"/>
                <a:ea typeface="新宋体" charset="-122"/>
                <a:cs typeface="新宋体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dirty="0">
                  <a:latin typeface="新宋体" charset="-122"/>
                  <a:ea typeface="新宋体" charset="-122"/>
                  <a:cs typeface="新宋体" charset="-122"/>
                </a:rPr>
                <a:t>0.1%</a:t>
              </a:r>
              <a:r>
                <a:rPr lang="zh-CN" altLang="en-US" dirty="0">
                  <a:latin typeface="新宋体" charset="-122"/>
                  <a:ea typeface="新宋体" charset="-122"/>
                  <a:cs typeface="新宋体" charset="-122"/>
                </a:rPr>
                <a:t>成交率</a:t>
              </a:r>
              <a:endParaRPr lang="zh-CN" altLang="en-US" dirty="0">
                <a:latin typeface="新宋体" charset="-122"/>
                <a:ea typeface="新宋体" charset="-122"/>
                <a:cs typeface="新宋体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31135" y="326390"/>
            <a:ext cx="672973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互联网时代催生销售变革</a:t>
            </a:r>
            <a:endParaRPr kumimoji="0" lang="zh-CN" altLang="en-US" sz="3600" b="1" i="0" spc="1000" baseline="0"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销售</a:t>
            </a:r>
            <a:r>
              <a:rPr kumimoji="0" lang="en-US" altLang="zh-CN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4.0</a:t>
            </a:r>
            <a:r>
              <a:rPr kumimoji="0" lang="zh-CN" altLang="en-US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时代已经到来</a:t>
            </a:r>
            <a:endParaRPr kumimoji="0" lang="zh-CN" altLang="en-US" sz="3600" b="1" i="0" spc="1000" baseline="0"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  <a:sym typeface="+mn-lt"/>
            </a:endParaRPr>
          </a:p>
        </p:txBody>
      </p:sp>
      <p:pic>
        <p:nvPicPr>
          <p:cNvPr id="9" name="图片 8" descr="折线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4465" y="1718310"/>
            <a:ext cx="9690735" cy="5095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45540" y="381635"/>
            <a:ext cx="97802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100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</a:rPr>
              <a:t>小程序风口全面来袭</a:t>
            </a:r>
            <a:endParaRPr lang="zh-CN" altLang="en-US" sz="3600" b="1" spc="1000"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</a:endParaRPr>
          </a:p>
          <a:p>
            <a:pPr algn="ctr"/>
            <a:r>
              <a:rPr lang="zh-CN" altLang="en-US" sz="3600" b="1" spc="100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</a:rPr>
              <a:t>企业的销售方式如何升级</a:t>
            </a:r>
            <a:r>
              <a:rPr lang="en-US" altLang="zh-CN" sz="3600" b="1" spc="100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</a:rPr>
              <a:t>?</a:t>
            </a:r>
            <a:endParaRPr lang="en-US" altLang="zh-CN" sz="3600" b="1" spc="1000"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205865" y="2167255"/>
            <a:ext cx="9975924" cy="3903980"/>
            <a:chOff x="2179" y="3373"/>
            <a:chExt cx="14842" cy="5808"/>
          </a:xfrm>
        </p:grpSpPr>
        <p:grpSp>
          <p:nvGrpSpPr>
            <p:cNvPr id="33" name="组合 32"/>
            <p:cNvGrpSpPr/>
            <p:nvPr/>
          </p:nvGrpSpPr>
          <p:grpSpPr>
            <a:xfrm>
              <a:off x="2179" y="3373"/>
              <a:ext cx="14842" cy="5808"/>
              <a:chOff x="2009" y="3353"/>
              <a:chExt cx="14842" cy="5808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6614" y="3673"/>
                <a:ext cx="5168" cy="5168"/>
              </a:xfrm>
              <a:custGeom>
                <a:avLst/>
                <a:gdLst>
                  <a:gd name="connsiteX0" fmla="*/ 1473428 w 2946857"/>
                  <a:gd name="connsiteY0" fmla="*/ 0 h 2946857"/>
                  <a:gd name="connsiteX1" fmla="*/ 2946857 w 2946857"/>
                  <a:gd name="connsiteY1" fmla="*/ 1473429 h 2946857"/>
                  <a:gd name="connsiteX2" fmla="*/ 1473429 w 2946857"/>
                  <a:gd name="connsiteY2" fmla="*/ 1473429 h 2946857"/>
                  <a:gd name="connsiteX3" fmla="*/ 1473428 w 2946857"/>
                  <a:gd name="connsiteY3" fmla="*/ 0 h 294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46857" h="2946857">
                    <a:moveTo>
                      <a:pt x="1473428" y="0"/>
                    </a:moveTo>
                    <a:cubicBezTo>
                      <a:pt x="2287180" y="0"/>
                      <a:pt x="2946857" y="659677"/>
                      <a:pt x="2946857" y="1473429"/>
                    </a:cubicBezTo>
                    <a:lnTo>
                      <a:pt x="1473429" y="1473429"/>
                    </a:lnTo>
                    <a:cubicBezTo>
                      <a:pt x="1473429" y="982286"/>
                      <a:pt x="1473428" y="491143"/>
                      <a:pt x="1473428" y="0"/>
                    </a:cubicBezTo>
                    <a:close/>
                  </a:path>
                </a:pathLst>
              </a:custGeom>
              <a:solidFill>
                <a:srgbClr val="EBB69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607470" tIns="653951" rIns="338217" bIns="1572389" numCol="1" spcCol="1270" anchor="ctr" anchorCtr="0">
                <a:noAutofit/>
              </a:bodyPr>
              <a:lstStyle/>
              <a:p>
                <a:pPr lvl="0" algn="ctr" defTabSz="1511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400" kern="1200">
                  <a:latin typeface="华文细黑" pitchFamily="2" charset="-122"/>
                  <a:ea typeface="华文细黑" pitchFamily="2" charset="-122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6614" y="3673"/>
                <a:ext cx="5168" cy="5168"/>
              </a:xfrm>
              <a:custGeom>
                <a:avLst/>
                <a:gdLst>
                  <a:gd name="connsiteX0" fmla="*/ 2946857 w 2946857"/>
                  <a:gd name="connsiteY0" fmla="*/ 1473429 h 2946857"/>
                  <a:gd name="connsiteX1" fmla="*/ 1473428 w 2946857"/>
                  <a:gd name="connsiteY1" fmla="*/ 2946858 h 2946857"/>
                  <a:gd name="connsiteX2" fmla="*/ 1473429 w 2946857"/>
                  <a:gd name="connsiteY2" fmla="*/ 1473429 h 2946857"/>
                  <a:gd name="connsiteX3" fmla="*/ 2946857 w 2946857"/>
                  <a:gd name="connsiteY3" fmla="*/ 1473429 h 294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46857" h="2946857">
                    <a:moveTo>
                      <a:pt x="2946857" y="1473429"/>
                    </a:moveTo>
                    <a:cubicBezTo>
                      <a:pt x="2946857" y="2287181"/>
                      <a:pt x="2287180" y="2946858"/>
                      <a:pt x="1473428" y="2946858"/>
                    </a:cubicBezTo>
                    <a:cubicBezTo>
                      <a:pt x="1473428" y="2455715"/>
                      <a:pt x="1473429" y="1964572"/>
                      <a:pt x="1473429" y="1473429"/>
                    </a:cubicBezTo>
                    <a:lnTo>
                      <a:pt x="2946857" y="1473429"/>
                    </a:lnTo>
                    <a:close/>
                  </a:path>
                </a:pathLst>
              </a:custGeom>
              <a:solidFill>
                <a:srgbClr val="354B5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607470" tIns="1572388" rIns="338217" bIns="653952" numCol="1" spcCol="1270" anchor="ctr" anchorCtr="0">
                <a:noAutofit/>
              </a:bodyPr>
              <a:lstStyle/>
              <a:p>
                <a:pPr lvl="0" algn="ctr" defTabSz="1511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400" kern="1200">
                  <a:latin typeface="华文细黑" pitchFamily="2" charset="-122"/>
                  <a:ea typeface="华文细黑" pitchFamily="2" charset="-122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6614" y="3673"/>
                <a:ext cx="5168" cy="5168"/>
              </a:xfrm>
              <a:custGeom>
                <a:avLst/>
                <a:gdLst>
                  <a:gd name="connsiteX0" fmla="*/ 1473429 w 2946857"/>
                  <a:gd name="connsiteY0" fmla="*/ 2946857 h 2946857"/>
                  <a:gd name="connsiteX1" fmla="*/ 0 w 2946857"/>
                  <a:gd name="connsiteY1" fmla="*/ 1473428 h 2946857"/>
                  <a:gd name="connsiteX2" fmla="*/ 1473429 w 2946857"/>
                  <a:gd name="connsiteY2" fmla="*/ 1473429 h 2946857"/>
                  <a:gd name="connsiteX3" fmla="*/ 1473429 w 2946857"/>
                  <a:gd name="connsiteY3" fmla="*/ 2946857 h 294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46857" h="2946857">
                    <a:moveTo>
                      <a:pt x="1473429" y="2946857"/>
                    </a:moveTo>
                    <a:cubicBezTo>
                      <a:pt x="659677" y="2946857"/>
                      <a:pt x="0" y="2287180"/>
                      <a:pt x="0" y="1473428"/>
                    </a:cubicBezTo>
                    <a:lnTo>
                      <a:pt x="1473429" y="1473429"/>
                    </a:lnTo>
                    <a:lnTo>
                      <a:pt x="1473429" y="2946857"/>
                    </a:lnTo>
                    <a:close/>
                  </a:path>
                </a:pathLst>
              </a:custGeom>
              <a:solidFill>
                <a:srgbClr val="6A868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38216" tIns="1572388" rIns="1607471" bIns="653952" numCol="1" spcCol="1270" anchor="ctr" anchorCtr="0">
                <a:noAutofit/>
              </a:bodyPr>
              <a:lstStyle/>
              <a:p>
                <a:pPr lvl="0" algn="ctr" defTabSz="1511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400" kern="1200">
                  <a:latin typeface="华文细黑" pitchFamily="2" charset="-122"/>
                  <a:ea typeface="华文细黑" pitchFamily="2" charset="-122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6614" y="3673"/>
                <a:ext cx="5168" cy="5168"/>
              </a:xfrm>
              <a:custGeom>
                <a:avLst/>
                <a:gdLst>
                  <a:gd name="connsiteX0" fmla="*/ 0 w 2946857"/>
                  <a:gd name="connsiteY0" fmla="*/ 1473429 h 2946857"/>
                  <a:gd name="connsiteX1" fmla="*/ 1473429 w 2946857"/>
                  <a:gd name="connsiteY1" fmla="*/ 0 h 2946857"/>
                  <a:gd name="connsiteX2" fmla="*/ 1473429 w 2946857"/>
                  <a:gd name="connsiteY2" fmla="*/ 1473429 h 2946857"/>
                  <a:gd name="connsiteX3" fmla="*/ 0 w 2946857"/>
                  <a:gd name="connsiteY3" fmla="*/ 1473429 h 294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46857" h="2946857">
                    <a:moveTo>
                      <a:pt x="0" y="1473429"/>
                    </a:moveTo>
                    <a:cubicBezTo>
                      <a:pt x="0" y="659677"/>
                      <a:pt x="659677" y="0"/>
                      <a:pt x="1473429" y="0"/>
                    </a:cubicBezTo>
                    <a:lnTo>
                      <a:pt x="1473429" y="1473429"/>
                    </a:lnTo>
                    <a:lnTo>
                      <a:pt x="0" y="1473429"/>
                    </a:lnTo>
                    <a:close/>
                  </a:path>
                </a:pathLst>
              </a:custGeom>
              <a:solidFill>
                <a:srgbClr val="E8626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59806" tIns="675541" rIns="1629061" bIns="1593979" numCol="1" spcCol="1270" anchor="ctr" anchorCtr="0">
                <a:noAutofit/>
              </a:bodyPr>
              <a:lstStyle/>
              <a:p>
                <a:pPr lvl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100" kern="1200">
                  <a:latin typeface="华文细黑" pitchFamily="2" charset="-122"/>
                  <a:ea typeface="华文细黑" pitchFamily="2" charset="-122"/>
                </a:endParaRPr>
              </a:p>
            </p:txBody>
          </p:sp>
          <p:sp>
            <p:nvSpPr>
              <p:cNvPr id="10" name="环形箭头 9"/>
              <p:cNvSpPr/>
              <p:nvPr/>
            </p:nvSpPr>
            <p:spPr>
              <a:xfrm>
                <a:off x="6294" y="3353"/>
                <a:ext cx="5808" cy="5808"/>
              </a:xfrm>
              <a:prstGeom prst="circularArrow">
                <a:avLst>
                  <a:gd name="adj1" fmla="val 5085"/>
                  <a:gd name="adj2" fmla="val 327528"/>
                  <a:gd name="adj3" fmla="val 21272472"/>
                  <a:gd name="adj4" fmla="val 16200000"/>
                  <a:gd name="adj5" fmla="val 5932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环形箭头 10"/>
              <p:cNvSpPr/>
              <p:nvPr/>
            </p:nvSpPr>
            <p:spPr>
              <a:xfrm>
                <a:off x="6294" y="3353"/>
                <a:ext cx="5808" cy="5808"/>
              </a:xfrm>
              <a:prstGeom prst="circularArrow">
                <a:avLst>
                  <a:gd name="adj1" fmla="val 5085"/>
                  <a:gd name="adj2" fmla="val 327528"/>
                  <a:gd name="adj3" fmla="val 5072472"/>
                  <a:gd name="adj4" fmla="val 0"/>
                  <a:gd name="adj5" fmla="val 5932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环形箭头 11"/>
              <p:cNvSpPr/>
              <p:nvPr/>
            </p:nvSpPr>
            <p:spPr>
              <a:xfrm>
                <a:off x="6294" y="3353"/>
                <a:ext cx="5808" cy="5808"/>
              </a:xfrm>
              <a:prstGeom prst="circularArrow">
                <a:avLst>
                  <a:gd name="adj1" fmla="val 5085"/>
                  <a:gd name="adj2" fmla="val 327528"/>
                  <a:gd name="adj3" fmla="val 10472472"/>
                  <a:gd name="adj4" fmla="val 5400000"/>
                  <a:gd name="adj5" fmla="val 5932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环形箭头 12"/>
              <p:cNvSpPr/>
              <p:nvPr/>
            </p:nvSpPr>
            <p:spPr>
              <a:xfrm>
                <a:off x="6294" y="3353"/>
                <a:ext cx="5808" cy="5808"/>
              </a:xfrm>
              <a:prstGeom prst="circularArrow">
                <a:avLst>
                  <a:gd name="adj1" fmla="val 5085"/>
                  <a:gd name="adj2" fmla="val 327528"/>
                  <a:gd name="adj3" fmla="val 15872472"/>
                  <a:gd name="adj4" fmla="val 10800000"/>
                  <a:gd name="adj5" fmla="val 5932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矩形 17"/>
              <p:cNvSpPr/>
              <p:nvPr/>
            </p:nvSpPr>
            <p:spPr>
              <a:xfrm>
                <a:off x="2009" y="3580"/>
                <a:ext cx="4778" cy="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rgbClr val="E86262"/>
                    </a:solidFill>
                    <a:latin typeface="华文细黑" pitchFamily="2" charset="-122"/>
                    <a:ea typeface="华文细黑" pitchFamily="2" charset="-122"/>
                  </a:rPr>
                  <a:t>丨如何玩转社交传播获客？</a:t>
                </a:r>
                <a:endParaRPr lang="zh-CN" altLang="en-US" b="1" dirty="0">
                  <a:solidFill>
                    <a:srgbClr val="E86262"/>
                  </a:solidFill>
                  <a:latin typeface="华文细黑" pitchFamily="2" charset="-122"/>
                  <a:ea typeface="华文细黑" pitchFamily="2" charset="-122"/>
                </a:endParaRPr>
              </a:p>
            </p:txBody>
          </p:sp>
          <p:sp>
            <p:nvSpPr>
              <p:cNvPr id="19" name="TextBox 57"/>
              <p:cNvSpPr txBox="1"/>
              <p:nvPr/>
            </p:nvSpPr>
            <p:spPr>
              <a:xfrm>
                <a:off x="2009" y="4162"/>
                <a:ext cx="4097" cy="1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如何充分利用社交资源，让老用户带来更多新用户？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2102" y="3580"/>
                <a:ext cx="4651" cy="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rgbClr val="EBB690"/>
                    </a:solidFill>
                    <a:latin typeface="华文细黑" pitchFamily="2" charset="-122"/>
                    <a:ea typeface="华文细黑" pitchFamily="2" charset="-122"/>
                    <a:sym typeface="+mn-lt"/>
                  </a:rPr>
                  <a:t>丨如何提升推广转化效果？</a:t>
                </a:r>
                <a:endParaRPr lang="zh-CN" altLang="en-US" b="1" dirty="0">
                  <a:solidFill>
                    <a:srgbClr val="EBB690"/>
                  </a:solidFill>
                  <a:latin typeface="华文细黑" pitchFamily="2" charset="-122"/>
                  <a:ea typeface="华文细黑" pitchFamily="2" charset="-122"/>
                  <a:sym typeface="+mn-lt"/>
                </a:endParaRPr>
              </a:p>
            </p:txBody>
          </p:sp>
          <p:sp>
            <p:nvSpPr>
              <p:cNvPr id="21" name="TextBox 59"/>
              <p:cNvSpPr txBox="1"/>
              <p:nvPr/>
            </p:nvSpPr>
            <p:spPr>
              <a:xfrm>
                <a:off x="12358" y="4162"/>
                <a:ext cx="4493" cy="1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lnSpc>
                    <a:spcPct val="150000"/>
                  </a:lnSpc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sym typeface="+mn-lt"/>
                  </a:rPr>
                  <a:t>企业投入大量资金进行市场推广，如何让转化效果最大化？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2072" y="6808"/>
                <a:ext cx="4779" cy="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b="1" dirty="0">
                    <a:solidFill>
                      <a:srgbClr val="354B5E"/>
                    </a:solidFill>
                    <a:latin typeface="华文细黑" pitchFamily="2" charset="-122"/>
                    <a:ea typeface="华文细黑" pitchFamily="2" charset="-122"/>
                    <a:sym typeface="+mn-lt"/>
                  </a:rPr>
                  <a:t>丨如何精准把握客户需求？</a:t>
                </a:r>
                <a:endParaRPr lang="zh-CN" altLang="en-US" b="1" dirty="0">
                  <a:solidFill>
                    <a:srgbClr val="354B5E"/>
                  </a:solidFill>
                  <a:latin typeface="华文细黑" pitchFamily="2" charset="-122"/>
                  <a:ea typeface="华文细黑" pitchFamily="2" charset="-122"/>
                  <a:sym typeface="+mn-lt"/>
                </a:endParaRPr>
              </a:p>
            </p:txBody>
          </p:sp>
          <p:pic>
            <p:nvPicPr>
              <p:cNvPr id="26" name="图片 25" descr="朋友圈 (1)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835" y="4946"/>
                <a:ext cx="876" cy="876"/>
              </a:xfrm>
              <a:prstGeom prst="rect">
                <a:avLst/>
              </a:prstGeom>
            </p:spPr>
          </p:pic>
          <p:sp>
            <p:nvSpPr>
              <p:cNvPr id="19493" name="Freeform 136"/>
              <p:cNvSpPr>
                <a:spLocks noChangeArrowheads="1"/>
              </p:cNvSpPr>
              <p:nvPr/>
            </p:nvSpPr>
            <p:spPr bwMode="auto">
              <a:xfrm>
                <a:off x="9810" y="5429"/>
                <a:ext cx="893" cy="393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494" name="Freeform 137"/>
              <p:cNvSpPr>
                <a:spLocks noEditPoints="1" noChangeArrowheads="1"/>
              </p:cNvSpPr>
              <p:nvPr/>
            </p:nvSpPr>
            <p:spPr bwMode="auto">
              <a:xfrm>
                <a:off x="9810" y="4928"/>
                <a:ext cx="893" cy="521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sz="20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8" name="图片 27" descr="人工智能"/>
              <p:cNvPicPr>
                <a:picLocks noChangeAspect="1"/>
              </p:cNvPicPr>
              <p:nvPr/>
            </p:nvPicPr>
            <p:blipFill>
              <a:blip r:embed="rId2">
                <a:biLevel thresh="50000"/>
              </a:blip>
              <a:stretch>
                <a:fillRect/>
              </a:stretch>
            </p:blipFill>
            <p:spPr>
              <a:xfrm>
                <a:off x="7835" y="6735"/>
                <a:ext cx="989" cy="98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</p:spPr>
          </p:pic>
          <p:pic>
            <p:nvPicPr>
              <p:cNvPr id="29" name="图片 28" descr="需求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14" y="6735"/>
                <a:ext cx="989" cy="989"/>
              </a:xfrm>
              <a:prstGeom prst="rect">
                <a:avLst/>
              </a:prstGeom>
            </p:spPr>
          </p:pic>
          <p:sp>
            <p:nvSpPr>
              <p:cNvPr id="72" name="矩形 71"/>
              <p:cNvSpPr/>
              <p:nvPr/>
            </p:nvSpPr>
            <p:spPr>
              <a:xfrm>
                <a:off x="2016" y="6808"/>
                <a:ext cx="4073" cy="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altLang="zh-CN" b="1" dirty="0">
                    <a:solidFill>
                      <a:srgbClr val="6A868F"/>
                    </a:solidFill>
                    <a:latin typeface="华文细黑" pitchFamily="2" charset="-122"/>
                    <a:ea typeface="华文细黑" pitchFamily="2" charset="-122"/>
                    <a:sym typeface="+mn-lt"/>
                  </a:rPr>
                  <a:t>丨如何筛选优质客户？</a:t>
                </a:r>
                <a:endParaRPr lang="en-US" altLang="zh-CN" b="1" dirty="0">
                  <a:solidFill>
                    <a:srgbClr val="6A868F"/>
                  </a:solidFill>
                  <a:latin typeface="华文细黑" pitchFamily="2" charset="-122"/>
                  <a:ea typeface="华文细黑" pitchFamily="2" charset="-122"/>
                  <a:sym typeface="+mn-lt"/>
                </a:endParaRPr>
              </a:p>
            </p:txBody>
          </p:sp>
          <p:sp>
            <p:nvSpPr>
              <p:cNvPr id="30" name="TextBox 57"/>
              <p:cNvSpPr txBox="1"/>
              <p:nvPr/>
            </p:nvSpPr>
            <p:spPr>
              <a:xfrm>
                <a:off x="2016" y="7388"/>
                <a:ext cx="4097" cy="1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lnSpc>
                    <a:spcPct val="150000"/>
                  </a:lnSpc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sym typeface="+mn-lt"/>
                  </a:rPr>
                  <a:t>如何及时了解客户真实需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lt"/>
                </a:endParaRPr>
              </a:p>
              <a:p>
                <a:pPr lvl="0" algn="l">
                  <a:lnSpc>
                    <a:spcPct val="150000"/>
                  </a:lnSpc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sym typeface="+mn-lt"/>
                  </a:rPr>
                  <a:t>求，筛选精准客户？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" name="TextBox 59"/>
              <p:cNvSpPr txBox="1"/>
              <p:nvPr/>
            </p:nvSpPr>
            <p:spPr>
              <a:xfrm>
                <a:off x="12358" y="7388"/>
                <a:ext cx="4493" cy="1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lnSpc>
                    <a:spcPct val="150000"/>
                  </a:lnSpc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sym typeface="+mn-lt"/>
                  </a:rPr>
                  <a:t>如何让销售了解客户行为轨迹，预测客户潜在意向？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lt"/>
                </a:endParaRPr>
              </a:p>
            </p:txBody>
          </p:sp>
        </p:grpSp>
        <p:pic>
          <p:nvPicPr>
            <p:cNvPr id="35" name="图片 34" descr="$RWNFBRA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70" y="5691"/>
              <a:ext cx="597" cy="1064"/>
            </a:xfrm>
            <a:prstGeom prst="rect">
              <a:avLst/>
            </a:prstGeom>
          </p:spPr>
        </p:pic>
        <p:pic>
          <p:nvPicPr>
            <p:cNvPr id="76" name="Grafik 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gray">
            <a:xfrm>
              <a:off x="9029" y="5531"/>
              <a:ext cx="671" cy="138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43815" y="-46355"/>
            <a:ext cx="12285345" cy="693801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366010" y="2336800"/>
            <a:ext cx="2667000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kern="0" spc="1000">
                <a:solidFill>
                  <a:srgbClr val="008077"/>
                </a:solidFill>
                <a:uFillTx/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</a:rPr>
              <a:t>02 </a:t>
            </a:r>
            <a:endParaRPr lang="en-US" altLang="zh-CN" sz="13000" kern="0" spc="1000">
              <a:solidFill>
                <a:srgbClr val="008077"/>
              </a:solidFill>
              <a:uFillTx/>
              <a:latin typeface="汉仪综艺体简" panose="02010609000101010101" charset="-122"/>
              <a:ea typeface="汉仪综艺体简" panose="02010609000101010101" charset="-122"/>
              <a:cs typeface="汉仪综艺体简" panose="0201060900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22190" y="2604770"/>
            <a:ext cx="51212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3000">
                <a:solidFill>
                  <a:srgbClr val="008077"/>
                </a:solidFill>
                <a:uFillTx/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</a:rPr>
              <a:t>产品简介</a:t>
            </a:r>
            <a:endParaRPr lang="zh-CN" altLang="en-US" sz="6000" spc="3000">
              <a:solidFill>
                <a:srgbClr val="008077"/>
              </a:solidFill>
              <a:uFillTx/>
              <a:latin typeface="汉仪综艺体简" panose="02010609000101010101" charset="-122"/>
              <a:ea typeface="汉仪综艺体简" panose="02010609000101010101" charset="-122"/>
              <a:cs typeface="汉仪综艺体简" panose="0201060900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46625" y="3455670"/>
            <a:ext cx="5003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>
                <a:solidFill>
                  <a:srgbClr val="008077"/>
                </a:solidFill>
                <a:uFillTx/>
                <a:latin typeface="造字工房悦圆演示版常规体" charset="-122"/>
                <a:ea typeface="造字工房悦圆演示版常规体" charset="-122"/>
                <a:cs typeface="汉仪综艺体简" panose="02010609000101010101" charset="-122"/>
                <a:sym typeface="+mn-ea"/>
              </a:rPr>
              <a:t>Product Introduction</a:t>
            </a:r>
            <a:endParaRPr lang="en-US" altLang="zh-CN" sz="2400" b="1" spc="600">
              <a:solidFill>
                <a:srgbClr val="008077"/>
              </a:solidFill>
              <a:uFillTx/>
              <a:latin typeface="造字工房悦圆演示版常规体" charset="-122"/>
              <a:ea typeface="造字工房悦圆演示版常规体" charset="-122"/>
              <a:cs typeface="汉仪综艺体简" panose="0201060900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217930" y="1691005"/>
            <a:ext cx="4349645" cy="3616325"/>
            <a:chOff x="1224" y="2865"/>
            <a:chExt cx="8203" cy="6818"/>
          </a:xfrm>
        </p:grpSpPr>
        <p:pic>
          <p:nvPicPr>
            <p:cNvPr id="23" name="图片 22" descr="图片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55" y="3190"/>
              <a:ext cx="7553" cy="4249"/>
            </a:xfrm>
            <a:prstGeom prst="rect">
              <a:avLst/>
            </a:prstGeom>
          </p:spPr>
        </p:pic>
        <p:pic>
          <p:nvPicPr>
            <p:cNvPr id="19" name="Grafik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 bwMode="gray">
            <a:xfrm>
              <a:off x="1224" y="2865"/>
              <a:ext cx="8203" cy="6818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2126615" y="559435"/>
            <a:ext cx="819340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复兴网销售管理系统是什么？</a:t>
            </a:r>
            <a:endParaRPr lang="zh-CN" altLang="en-US" sz="36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14440" y="1691005"/>
            <a:ext cx="505396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2000" b="1" spc="150" dirty="0">
                <a:solidFill>
                  <a:srgbClr val="008077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销售管理系统，向企业提供品牌展示、推广获客、跟进转化、数据管理一体化的解决方案。</a:t>
            </a:r>
            <a:endParaRPr lang="zh-CN" altLang="en-US" sz="2000" b="1" spc="15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just" fontAlgn="auto">
              <a:lnSpc>
                <a:spcPct val="150000"/>
              </a:lnSpc>
            </a:pPr>
            <a:endParaRPr lang="zh-CN" altLang="en-US" sz="2000" b="1" spc="150" dirty="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2000" b="1" spc="150" dirty="0">
                <a:solidFill>
                  <a:srgbClr val="ED7D3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助力企业</a:t>
            </a:r>
            <a:r>
              <a:rPr lang="zh-CN" altLang="en-US" sz="2000" b="1" spc="150" dirty="0">
                <a:solidFill>
                  <a:srgbClr val="ED7D3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扩展获客途径，快速实现获客增长，提升企业销售业绩，</a:t>
            </a:r>
            <a:r>
              <a:rPr lang="zh-CN" altLang="en-US" sz="2000" b="1" spc="150" dirty="0">
                <a:solidFill>
                  <a:srgbClr val="ED7D3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并将客户沉淀为企业的核心资产。</a:t>
            </a:r>
            <a:endParaRPr lang="zh-CN" altLang="en-US" sz="2000" b="1" spc="150" dirty="0">
              <a:solidFill>
                <a:srgbClr val="ED7D3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71345" y="5796280"/>
            <a:ext cx="8448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spc="310" dirty="0">
                <a:solidFill>
                  <a:srgbClr val="3E84F4"/>
                </a:solidFill>
                <a:uFillTx/>
                <a:latin typeface="宋体" pitchFamily="2" charset="-122"/>
                <a:ea typeface="宋体" pitchFamily="2" charset="-122"/>
                <a:sym typeface="+mn-ea"/>
              </a:rPr>
              <a:t>解决企业销售获客及销售管理两大难题，让销售变得简单高效。</a:t>
            </a:r>
            <a:endParaRPr lang="zh-CN" altLang="en-US" sz="2000" b="1" spc="310" dirty="0">
              <a:solidFill>
                <a:srgbClr val="3E84F4"/>
              </a:solidFill>
              <a:uFillTx/>
              <a:latin typeface="宋体" pitchFamily="2" charset="-122"/>
              <a:ea typeface="宋体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62940" y="470535"/>
            <a:ext cx="107010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复兴网销售管理系统能做什么？</a:t>
            </a:r>
            <a:endParaRPr lang="zh-CN" altLang="en-US" sz="36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216" name="文本框 215"/>
          <p:cNvSpPr txBox="1"/>
          <p:nvPr/>
        </p:nvSpPr>
        <p:spPr>
          <a:xfrm>
            <a:off x="663575" y="1658620"/>
            <a:ext cx="79438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销售获客</a:t>
            </a:r>
            <a:endParaRPr lang="zh-CN" altLang="en-US" sz="32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219" name="文本框 218"/>
          <p:cNvSpPr txBox="1"/>
          <p:nvPr/>
        </p:nvSpPr>
        <p:spPr>
          <a:xfrm>
            <a:off x="663575" y="4431030"/>
            <a:ext cx="79438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销售管理</a:t>
            </a:r>
            <a:endParaRPr lang="zh-CN" altLang="en-US" sz="32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29105" y="4290695"/>
            <a:ext cx="2018665" cy="2330450"/>
            <a:chOff x="2843" y="6765"/>
            <a:chExt cx="3552" cy="3670"/>
          </a:xfrm>
        </p:grpSpPr>
        <p:sp>
          <p:nvSpPr>
            <p:cNvPr id="58" name="object 9"/>
            <p:cNvSpPr/>
            <p:nvPr/>
          </p:nvSpPr>
          <p:spPr>
            <a:xfrm>
              <a:off x="2843" y="6765"/>
              <a:ext cx="3552" cy="3670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59" name="object 10"/>
            <p:cNvSpPr/>
            <p:nvPr/>
          </p:nvSpPr>
          <p:spPr>
            <a:xfrm>
              <a:off x="2980" y="6972"/>
              <a:ext cx="2939" cy="3242"/>
            </a:xfrm>
            <a:custGeom>
              <a:avLst/>
              <a:gdLst/>
              <a:ahLst/>
              <a:cxnLst/>
              <a:rect l="l" t="t" r="r" b="b"/>
              <a:pathLst>
                <a:path w="1670685" h="3044190">
                  <a:moveTo>
                    <a:pt x="0" y="3044190"/>
                  </a:moveTo>
                  <a:lnTo>
                    <a:pt x="1670685" y="3044190"/>
                  </a:lnTo>
                  <a:lnTo>
                    <a:pt x="1670685" y="0"/>
                  </a:lnTo>
                  <a:lnTo>
                    <a:pt x="0" y="0"/>
                  </a:lnTo>
                  <a:lnTo>
                    <a:pt x="0" y="30441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p/>
          </p:txBody>
        </p:sp>
      </p:grpSp>
      <p:grpSp>
        <p:nvGrpSpPr>
          <p:cNvPr id="13" name="组合 12"/>
          <p:cNvGrpSpPr/>
          <p:nvPr/>
        </p:nvGrpSpPr>
        <p:grpSpPr>
          <a:xfrm>
            <a:off x="2446020" y="4193540"/>
            <a:ext cx="393700" cy="393700"/>
            <a:chOff x="4141" y="6604"/>
            <a:chExt cx="620" cy="620"/>
          </a:xfrm>
        </p:grpSpPr>
        <p:sp>
          <p:nvSpPr>
            <p:cNvPr id="61" name="object 19"/>
            <p:cNvSpPr/>
            <p:nvPr/>
          </p:nvSpPr>
          <p:spPr>
            <a:xfrm>
              <a:off x="4141" y="6604"/>
              <a:ext cx="620" cy="620"/>
            </a:xfrm>
            <a:custGeom>
              <a:avLst/>
              <a:gdLst/>
              <a:ahLst/>
              <a:cxnLst/>
              <a:rect l="l" t="t" r="r" b="b"/>
              <a:pathLst>
                <a:path w="393700" h="393700">
                  <a:moveTo>
                    <a:pt x="0" y="196850"/>
                  </a:moveTo>
                  <a:lnTo>
                    <a:pt x="5199" y="151715"/>
                  </a:lnTo>
                  <a:lnTo>
                    <a:pt x="20008" y="110282"/>
                  </a:lnTo>
                  <a:lnTo>
                    <a:pt x="43247" y="73732"/>
                  </a:lnTo>
                  <a:lnTo>
                    <a:pt x="73732" y="43247"/>
                  </a:lnTo>
                  <a:lnTo>
                    <a:pt x="110282" y="20008"/>
                  </a:lnTo>
                  <a:lnTo>
                    <a:pt x="151715" y="5199"/>
                  </a:lnTo>
                  <a:lnTo>
                    <a:pt x="196849" y="0"/>
                  </a:lnTo>
                  <a:lnTo>
                    <a:pt x="241984" y="5199"/>
                  </a:lnTo>
                  <a:lnTo>
                    <a:pt x="283417" y="20008"/>
                  </a:lnTo>
                  <a:lnTo>
                    <a:pt x="319967" y="43247"/>
                  </a:lnTo>
                  <a:lnTo>
                    <a:pt x="350452" y="73732"/>
                  </a:lnTo>
                  <a:lnTo>
                    <a:pt x="373691" y="110282"/>
                  </a:lnTo>
                  <a:lnTo>
                    <a:pt x="388500" y="151715"/>
                  </a:lnTo>
                  <a:lnTo>
                    <a:pt x="393699" y="196850"/>
                  </a:lnTo>
                  <a:lnTo>
                    <a:pt x="388500" y="241984"/>
                  </a:lnTo>
                  <a:lnTo>
                    <a:pt x="373691" y="283417"/>
                  </a:lnTo>
                  <a:lnTo>
                    <a:pt x="350452" y="319967"/>
                  </a:lnTo>
                  <a:lnTo>
                    <a:pt x="319967" y="350452"/>
                  </a:lnTo>
                  <a:lnTo>
                    <a:pt x="283417" y="373691"/>
                  </a:lnTo>
                  <a:lnTo>
                    <a:pt x="241984" y="388500"/>
                  </a:lnTo>
                  <a:lnTo>
                    <a:pt x="196849" y="393700"/>
                  </a:lnTo>
                  <a:lnTo>
                    <a:pt x="151715" y="388500"/>
                  </a:lnTo>
                  <a:lnTo>
                    <a:pt x="110282" y="373691"/>
                  </a:lnTo>
                  <a:lnTo>
                    <a:pt x="73732" y="350452"/>
                  </a:lnTo>
                  <a:lnTo>
                    <a:pt x="43247" y="319967"/>
                  </a:lnTo>
                  <a:lnTo>
                    <a:pt x="20008" y="283417"/>
                  </a:lnTo>
                  <a:lnTo>
                    <a:pt x="5199" y="241984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rgbClr val="46C4F3"/>
            </a:solidFill>
            <a:ln w="38100">
              <a:solidFill>
                <a:srgbClr val="F0F1F4"/>
              </a:solidFill>
            </a:ln>
          </p:spPr>
          <p:txBody>
            <a:bodyPr wrap="square" lIns="0" tIns="0" rIns="0" bIns="0" rtlCol="0"/>
            <a:p/>
          </p:txBody>
        </p:sp>
        <p:sp>
          <p:nvSpPr>
            <p:cNvPr id="62" name="object 20"/>
            <p:cNvSpPr txBox="1"/>
            <p:nvPr/>
          </p:nvSpPr>
          <p:spPr>
            <a:xfrm>
              <a:off x="4336" y="6702"/>
              <a:ext cx="228" cy="42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5" dirty="0">
                  <a:solidFill>
                    <a:srgbClr val="FFFFFF"/>
                  </a:solidFill>
                  <a:latin typeface="微软雅黑" charset="-122"/>
                  <a:cs typeface="微软雅黑" charset="-122"/>
                </a:rPr>
                <a:t>1</a:t>
              </a:r>
              <a:endParaRPr sz="1600">
                <a:latin typeface="微软雅黑" charset="-122"/>
                <a:cs typeface="微软雅黑" charset="-122"/>
              </a:endParaRPr>
            </a:p>
          </p:txBody>
        </p:sp>
      </p:grpSp>
      <p:sp>
        <p:nvSpPr>
          <p:cNvPr id="74" name="object 9"/>
          <p:cNvSpPr/>
          <p:nvPr/>
        </p:nvSpPr>
        <p:spPr>
          <a:xfrm>
            <a:off x="7011035" y="4308475"/>
            <a:ext cx="2019300" cy="233172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6" name="object 10"/>
          <p:cNvSpPr/>
          <p:nvPr/>
        </p:nvSpPr>
        <p:spPr>
          <a:xfrm>
            <a:off x="7279640" y="4434205"/>
            <a:ext cx="1670685" cy="2059305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p/>
        </p:txBody>
      </p:sp>
      <p:sp>
        <p:nvSpPr>
          <p:cNvPr id="77" name="object 18"/>
          <p:cNvSpPr/>
          <p:nvPr/>
        </p:nvSpPr>
        <p:spPr>
          <a:xfrm>
            <a:off x="7918450" y="4211955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46C4F3"/>
          </a:solidFill>
        </p:spPr>
        <p:txBody>
          <a:bodyPr wrap="square" lIns="0" tIns="0" rIns="0" bIns="0" rtlCol="0"/>
          <a:p/>
        </p:txBody>
      </p:sp>
      <p:sp>
        <p:nvSpPr>
          <p:cNvPr id="78" name="object 19"/>
          <p:cNvSpPr/>
          <p:nvPr/>
        </p:nvSpPr>
        <p:spPr>
          <a:xfrm>
            <a:off x="7918450" y="4211955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0F1F4"/>
            </a:solidFill>
          </a:ln>
        </p:spPr>
        <p:txBody>
          <a:bodyPr wrap="square" lIns="0" tIns="0" rIns="0" bIns="0" rtlCol="0"/>
          <a:p/>
        </p:txBody>
      </p:sp>
      <p:sp>
        <p:nvSpPr>
          <p:cNvPr id="79" name="object 20"/>
          <p:cNvSpPr txBox="1"/>
          <p:nvPr/>
        </p:nvSpPr>
        <p:spPr>
          <a:xfrm>
            <a:off x="8042275" y="4274185"/>
            <a:ext cx="144780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>
                <a:solidFill>
                  <a:srgbClr val="FFFFFF"/>
                </a:solidFill>
                <a:latin typeface="微软雅黑" charset="-122"/>
                <a:cs typeface="微软雅黑" charset="-122"/>
              </a:rPr>
              <a:t>4</a:t>
            </a:r>
            <a:endParaRPr lang="en-US" sz="1600">
              <a:latin typeface="微软雅黑" charset="-122"/>
              <a:cs typeface="微软雅黑" charset="-122"/>
            </a:endParaRPr>
          </a:p>
        </p:txBody>
      </p:sp>
      <p:sp>
        <p:nvSpPr>
          <p:cNvPr id="95" name="object 9"/>
          <p:cNvSpPr/>
          <p:nvPr/>
        </p:nvSpPr>
        <p:spPr>
          <a:xfrm>
            <a:off x="5334000" y="4295775"/>
            <a:ext cx="1765300" cy="23361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96" name="object 10"/>
          <p:cNvSpPr/>
          <p:nvPr/>
        </p:nvSpPr>
        <p:spPr>
          <a:xfrm>
            <a:off x="5382895" y="4427855"/>
            <a:ext cx="1494790" cy="2063115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p/>
        </p:txBody>
      </p:sp>
      <p:grpSp>
        <p:nvGrpSpPr>
          <p:cNvPr id="17" name="组合 16"/>
          <p:cNvGrpSpPr/>
          <p:nvPr/>
        </p:nvGrpSpPr>
        <p:grpSpPr>
          <a:xfrm>
            <a:off x="5906135" y="4204970"/>
            <a:ext cx="393700" cy="393700"/>
            <a:chOff x="9083" y="6622"/>
            <a:chExt cx="620" cy="620"/>
          </a:xfrm>
        </p:grpSpPr>
        <p:sp>
          <p:nvSpPr>
            <p:cNvPr id="98" name="object 19"/>
            <p:cNvSpPr/>
            <p:nvPr/>
          </p:nvSpPr>
          <p:spPr>
            <a:xfrm>
              <a:off x="9083" y="6622"/>
              <a:ext cx="620" cy="620"/>
            </a:xfrm>
            <a:custGeom>
              <a:avLst/>
              <a:gdLst/>
              <a:ahLst/>
              <a:cxnLst/>
              <a:rect l="l" t="t" r="r" b="b"/>
              <a:pathLst>
                <a:path w="393700" h="393700">
                  <a:moveTo>
                    <a:pt x="0" y="196850"/>
                  </a:moveTo>
                  <a:lnTo>
                    <a:pt x="5199" y="151715"/>
                  </a:lnTo>
                  <a:lnTo>
                    <a:pt x="20008" y="110282"/>
                  </a:lnTo>
                  <a:lnTo>
                    <a:pt x="43247" y="73732"/>
                  </a:lnTo>
                  <a:lnTo>
                    <a:pt x="73732" y="43247"/>
                  </a:lnTo>
                  <a:lnTo>
                    <a:pt x="110282" y="20008"/>
                  </a:lnTo>
                  <a:lnTo>
                    <a:pt x="151715" y="5199"/>
                  </a:lnTo>
                  <a:lnTo>
                    <a:pt x="196849" y="0"/>
                  </a:lnTo>
                  <a:lnTo>
                    <a:pt x="241984" y="5199"/>
                  </a:lnTo>
                  <a:lnTo>
                    <a:pt x="283417" y="20008"/>
                  </a:lnTo>
                  <a:lnTo>
                    <a:pt x="319967" y="43247"/>
                  </a:lnTo>
                  <a:lnTo>
                    <a:pt x="350452" y="73732"/>
                  </a:lnTo>
                  <a:lnTo>
                    <a:pt x="373691" y="110282"/>
                  </a:lnTo>
                  <a:lnTo>
                    <a:pt x="388500" y="151715"/>
                  </a:lnTo>
                  <a:lnTo>
                    <a:pt x="393699" y="196850"/>
                  </a:lnTo>
                  <a:lnTo>
                    <a:pt x="388500" y="241984"/>
                  </a:lnTo>
                  <a:lnTo>
                    <a:pt x="373691" y="283417"/>
                  </a:lnTo>
                  <a:lnTo>
                    <a:pt x="350452" y="319967"/>
                  </a:lnTo>
                  <a:lnTo>
                    <a:pt x="319967" y="350452"/>
                  </a:lnTo>
                  <a:lnTo>
                    <a:pt x="283417" y="373691"/>
                  </a:lnTo>
                  <a:lnTo>
                    <a:pt x="241984" y="388500"/>
                  </a:lnTo>
                  <a:lnTo>
                    <a:pt x="196849" y="393700"/>
                  </a:lnTo>
                  <a:lnTo>
                    <a:pt x="151715" y="388500"/>
                  </a:lnTo>
                  <a:lnTo>
                    <a:pt x="110282" y="373691"/>
                  </a:lnTo>
                  <a:lnTo>
                    <a:pt x="73732" y="350452"/>
                  </a:lnTo>
                  <a:lnTo>
                    <a:pt x="43247" y="319967"/>
                  </a:lnTo>
                  <a:lnTo>
                    <a:pt x="20008" y="283417"/>
                  </a:lnTo>
                  <a:lnTo>
                    <a:pt x="5199" y="241984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rgbClr val="D64B4B"/>
            </a:solidFill>
            <a:ln w="38100">
              <a:solidFill>
                <a:srgbClr val="F0F1F4"/>
              </a:solidFill>
            </a:ln>
          </p:spPr>
          <p:txBody>
            <a:bodyPr wrap="square" lIns="0" tIns="0" rIns="0" bIns="0" rtlCol="0"/>
            <a:p/>
          </p:txBody>
        </p:sp>
        <p:sp>
          <p:nvSpPr>
            <p:cNvPr id="99" name="object 20"/>
            <p:cNvSpPr txBox="1"/>
            <p:nvPr/>
          </p:nvSpPr>
          <p:spPr>
            <a:xfrm>
              <a:off x="9278" y="6720"/>
              <a:ext cx="228" cy="40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1600" spc="-5" dirty="0">
                  <a:solidFill>
                    <a:srgbClr val="FFFFFF"/>
                  </a:solidFill>
                  <a:latin typeface="微软雅黑" charset="-122"/>
                  <a:cs typeface="微软雅黑" charset="-122"/>
                </a:rPr>
                <a:t>3</a:t>
              </a:r>
              <a:endParaRPr lang="en-US" sz="1600">
                <a:latin typeface="微软雅黑" charset="-122"/>
                <a:cs typeface="微软雅黑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7279005" y="4664710"/>
            <a:ext cx="1670685" cy="38608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智能客户分析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08545" y="5189220"/>
            <a:ext cx="141414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用户画像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成交率测算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预计付款时间分析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rot="0">
            <a:off x="3617595" y="4290060"/>
            <a:ext cx="1719580" cy="2336800"/>
            <a:chOff x="6233" y="6756"/>
            <a:chExt cx="3726" cy="3680"/>
          </a:xfrm>
        </p:grpSpPr>
        <p:sp>
          <p:nvSpPr>
            <p:cNvPr id="66" name="object 9"/>
            <p:cNvSpPr/>
            <p:nvPr/>
          </p:nvSpPr>
          <p:spPr>
            <a:xfrm>
              <a:off x="6233" y="6756"/>
              <a:ext cx="3727" cy="3681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67" name="object 10"/>
            <p:cNvSpPr/>
            <p:nvPr/>
          </p:nvSpPr>
          <p:spPr>
            <a:xfrm>
              <a:off x="6377" y="6964"/>
              <a:ext cx="3084" cy="3251"/>
            </a:xfrm>
            <a:custGeom>
              <a:avLst/>
              <a:gdLst/>
              <a:ahLst/>
              <a:cxnLst/>
              <a:rect l="l" t="t" r="r" b="b"/>
              <a:pathLst>
                <a:path w="1670685" h="3044190">
                  <a:moveTo>
                    <a:pt x="0" y="3044190"/>
                  </a:moveTo>
                  <a:lnTo>
                    <a:pt x="1670685" y="3044190"/>
                  </a:lnTo>
                  <a:lnTo>
                    <a:pt x="1670685" y="0"/>
                  </a:lnTo>
                  <a:lnTo>
                    <a:pt x="0" y="0"/>
                  </a:lnTo>
                  <a:lnTo>
                    <a:pt x="0" y="30441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p/>
          </p:txBody>
        </p:sp>
      </p:grpSp>
      <p:grpSp>
        <p:nvGrpSpPr>
          <p:cNvPr id="15" name="组合 14"/>
          <p:cNvGrpSpPr/>
          <p:nvPr/>
        </p:nvGrpSpPr>
        <p:grpSpPr>
          <a:xfrm rot="0">
            <a:off x="4201160" y="4193540"/>
            <a:ext cx="393700" cy="393700"/>
            <a:chOff x="7609" y="6613"/>
            <a:chExt cx="620" cy="620"/>
          </a:xfrm>
        </p:grpSpPr>
        <p:sp>
          <p:nvSpPr>
            <p:cNvPr id="70" name="object 19"/>
            <p:cNvSpPr/>
            <p:nvPr/>
          </p:nvSpPr>
          <p:spPr>
            <a:xfrm>
              <a:off x="7609" y="6613"/>
              <a:ext cx="620" cy="620"/>
            </a:xfrm>
            <a:custGeom>
              <a:avLst/>
              <a:gdLst/>
              <a:ahLst/>
              <a:cxnLst/>
              <a:rect l="l" t="t" r="r" b="b"/>
              <a:pathLst>
                <a:path w="393700" h="393700">
                  <a:moveTo>
                    <a:pt x="0" y="196850"/>
                  </a:moveTo>
                  <a:lnTo>
                    <a:pt x="5199" y="151715"/>
                  </a:lnTo>
                  <a:lnTo>
                    <a:pt x="20008" y="110282"/>
                  </a:lnTo>
                  <a:lnTo>
                    <a:pt x="43247" y="73732"/>
                  </a:lnTo>
                  <a:lnTo>
                    <a:pt x="73732" y="43247"/>
                  </a:lnTo>
                  <a:lnTo>
                    <a:pt x="110282" y="20008"/>
                  </a:lnTo>
                  <a:lnTo>
                    <a:pt x="151715" y="5199"/>
                  </a:lnTo>
                  <a:lnTo>
                    <a:pt x="196849" y="0"/>
                  </a:lnTo>
                  <a:lnTo>
                    <a:pt x="241984" y="5199"/>
                  </a:lnTo>
                  <a:lnTo>
                    <a:pt x="283417" y="20008"/>
                  </a:lnTo>
                  <a:lnTo>
                    <a:pt x="319967" y="43247"/>
                  </a:lnTo>
                  <a:lnTo>
                    <a:pt x="350452" y="73732"/>
                  </a:lnTo>
                  <a:lnTo>
                    <a:pt x="373691" y="110282"/>
                  </a:lnTo>
                  <a:lnTo>
                    <a:pt x="388500" y="151715"/>
                  </a:lnTo>
                  <a:lnTo>
                    <a:pt x="393699" y="196850"/>
                  </a:lnTo>
                  <a:lnTo>
                    <a:pt x="388500" y="241984"/>
                  </a:lnTo>
                  <a:lnTo>
                    <a:pt x="373691" y="283417"/>
                  </a:lnTo>
                  <a:lnTo>
                    <a:pt x="350452" y="319967"/>
                  </a:lnTo>
                  <a:lnTo>
                    <a:pt x="319967" y="350452"/>
                  </a:lnTo>
                  <a:lnTo>
                    <a:pt x="283417" y="373691"/>
                  </a:lnTo>
                  <a:lnTo>
                    <a:pt x="241984" y="388500"/>
                  </a:lnTo>
                  <a:lnTo>
                    <a:pt x="196849" y="393700"/>
                  </a:lnTo>
                  <a:lnTo>
                    <a:pt x="151715" y="388500"/>
                  </a:lnTo>
                  <a:lnTo>
                    <a:pt x="110282" y="373691"/>
                  </a:lnTo>
                  <a:lnTo>
                    <a:pt x="73732" y="350452"/>
                  </a:lnTo>
                  <a:lnTo>
                    <a:pt x="43247" y="319967"/>
                  </a:lnTo>
                  <a:lnTo>
                    <a:pt x="20008" y="283417"/>
                  </a:lnTo>
                  <a:lnTo>
                    <a:pt x="5199" y="241984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rgbClr val="ED7D31"/>
            </a:solidFill>
            <a:ln w="38100">
              <a:solidFill>
                <a:srgbClr val="F0F1F4"/>
              </a:solidFill>
            </a:ln>
          </p:spPr>
          <p:txBody>
            <a:bodyPr wrap="square" lIns="0" tIns="0" rIns="0" bIns="0" rtlCol="0"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1" name="object 20"/>
            <p:cNvSpPr txBox="1"/>
            <p:nvPr/>
          </p:nvSpPr>
          <p:spPr>
            <a:xfrm>
              <a:off x="7804" y="6711"/>
              <a:ext cx="228" cy="406"/>
            </a:xfrm>
            <a:prstGeom prst="rect">
              <a:avLst/>
            </a:prstGeom>
            <a:solidFill>
              <a:srgbClr val="ED7D31"/>
            </a:solidFill>
          </p:spPr>
          <p:txBody>
            <a:bodyPr vert="horz" wrap="square" lIns="0" tIns="12065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1600">
                  <a:solidFill>
                    <a:schemeClr val="bg1"/>
                  </a:solidFill>
                  <a:latin typeface="微软雅黑" charset="-122"/>
                  <a:cs typeface="微软雅黑" charset="-122"/>
                </a:rPr>
                <a:t>2</a:t>
              </a:r>
              <a:endParaRPr lang="en-US" sz="1600">
                <a:solidFill>
                  <a:schemeClr val="bg1"/>
                </a:solidFill>
                <a:latin typeface="微软雅黑" charset="-122"/>
                <a:cs typeface="微软雅黑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420995" y="4664710"/>
            <a:ext cx="1419225" cy="38608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客户管理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6230" y="5189220"/>
            <a:ext cx="141414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时间触发提醒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智能客户资源管理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84270" y="4664710"/>
            <a:ext cx="1419225" cy="38608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数据管理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84270" y="5189220"/>
            <a:ext cx="141414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推广数据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客户数据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销售数据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32940" y="4664710"/>
            <a:ext cx="1419225" cy="3860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商机系统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938020" y="5189220"/>
            <a:ext cx="14141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商机实时提醒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浏览轨迹实时记录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互动记录</a:t>
            </a:r>
            <a:endParaRPr lang="zh-CN" altLang="en-US" sz="1200">
              <a:latin typeface="+mn-ea"/>
            </a:endParaRPr>
          </a:p>
        </p:txBody>
      </p:sp>
      <p:sp>
        <p:nvSpPr>
          <p:cNvPr id="132" name="object 9"/>
          <p:cNvSpPr/>
          <p:nvPr/>
        </p:nvSpPr>
        <p:spPr>
          <a:xfrm>
            <a:off x="9237345" y="4336415"/>
            <a:ext cx="2019300" cy="23018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33" name="object 10"/>
          <p:cNvSpPr/>
          <p:nvPr/>
        </p:nvSpPr>
        <p:spPr>
          <a:xfrm>
            <a:off x="9372600" y="4445000"/>
            <a:ext cx="1670685" cy="2058670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9404350" y="4705350"/>
            <a:ext cx="1638300" cy="38608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销售能力提升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9500870" y="5189220"/>
            <a:ext cx="141414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全民营销任务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话术库、龙虎榜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</a:rPr>
              <a:t>每日一测推送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 rot="0">
            <a:off x="10027285" y="4241165"/>
            <a:ext cx="393700" cy="393700"/>
            <a:chOff x="13276" y="6339"/>
            <a:chExt cx="620" cy="620"/>
          </a:xfrm>
        </p:grpSpPr>
        <p:sp>
          <p:nvSpPr>
            <p:cNvPr id="54" name="object 19"/>
            <p:cNvSpPr/>
            <p:nvPr/>
          </p:nvSpPr>
          <p:spPr>
            <a:xfrm>
              <a:off x="13276" y="6339"/>
              <a:ext cx="620" cy="620"/>
            </a:xfrm>
            <a:custGeom>
              <a:avLst/>
              <a:gdLst/>
              <a:ahLst/>
              <a:cxnLst/>
              <a:rect l="l" t="t" r="r" b="b"/>
              <a:pathLst>
                <a:path w="393700" h="393700">
                  <a:moveTo>
                    <a:pt x="0" y="196850"/>
                  </a:moveTo>
                  <a:lnTo>
                    <a:pt x="5199" y="151715"/>
                  </a:lnTo>
                  <a:lnTo>
                    <a:pt x="20008" y="110282"/>
                  </a:lnTo>
                  <a:lnTo>
                    <a:pt x="43247" y="73732"/>
                  </a:lnTo>
                  <a:lnTo>
                    <a:pt x="73732" y="43247"/>
                  </a:lnTo>
                  <a:lnTo>
                    <a:pt x="110282" y="20008"/>
                  </a:lnTo>
                  <a:lnTo>
                    <a:pt x="151715" y="5199"/>
                  </a:lnTo>
                  <a:lnTo>
                    <a:pt x="196849" y="0"/>
                  </a:lnTo>
                  <a:lnTo>
                    <a:pt x="241984" y="5199"/>
                  </a:lnTo>
                  <a:lnTo>
                    <a:pt x="283417" y="20008"/>
                  </a:lnTo>
                  <a:lnTo>
                    <a:pt x="319967" y="43247"/>
                  </a:lnTo>
                  <a:lnTo>
                    <a:pt x="350452" y="73732"/>
                  </a:lnTo>
                  <a:lnTo>
                    <a:pt x="373691" y="110282"/>
                  </a:lnTo>
                  <a:lnTo>
                    <a:pt x="388500" y="151715"/>
                  </a:lnTo>
                  <a:lnTo>
                    <a:pt x="393699" y="196850"/>
                  </a:lnTo>
                  <a:lnTo>
                    <a:pt x="388500" y="241984"/>
                  </a:lnTo>
                  <a:lnTo>
                    <a:pt x="373691" y="283417"/>
                  </a:lnTo>
                  <a:lnTo>
                    <a:pt x="350452" y="319967"/>
                  </a:lnTo>
                  <a:lnTo>
                    <a:pt x="319967" y="350452"/>
                  </a:lnTo>
                  <a:lnTo>
                    <a:pt x="283417" y="373691"/>
                  </a:lnTo>
                  <a:lnTo>
                    <a:pt x="241984" y="388500"/>
                  </a:lnTo>
                  <a:lnTo>
                    <a:pt x="196849" y="393700"/>
                  </a:lnTo>
                  <a:lnTo>
                    <a:pt x="151715" y="388500"/>
                  </a:lnTo>
                  <a:lnTo>
                    <a:pt x="110282" y="373691"/>
                  </a:lnTo>
                  <a:lnTo>
                    <a:pt x="73732" y="350452"/>
                  </a:lnTo>
                  <a:lnTo>
                    <a:pt x="43247" y="319967"/>
                  </a:lnTo>
                  <a:lnTo>
                    <a:pt x="20008" y="283417"/>
                  </a:lnTo>
                  <a:lnTo>
                    <a:pt x="5199" y="241984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rgbClr val="9855CB"/>
            </a:solidFill>
            <a:ln w="38100">
              <a:solidFill>
                <a:srgbClr val="F0F1F4"/>
              </a:solidFill>
            </a:ln>
          </p:spPr>
          <p:txBody>
            <a:bodyPr wrap="square" lIns="0" tIns="0" rIns="0" bIns="0" rtlCol="0"/>
            <a:p/>
          </p:txBody>
        </p:sp>
        <p:sp>
          <p:nvSpPr>
            <p:cNvPr id="55" name="object 20"/>
            <p:cNvSpPr txBox="1"/>
            <p:nvPr/>
          </p:nvSpPr>
          <p:spPr>
            <a:xfrm>
              <a:off x="13471" y="6437"/>
              <a:ext cx="228" cy="40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1600" spc="-5" dirty="0">
                  <a:solidFill>
                    <a:srgbClr val="FFFFFF"/>
                  </a:solidFill>
                  <a:latin typeface="微软雅黑" charset="-122"/>
                  <a:cs typeface="微软雅黑" charset="-122"/>
                </a:rPr>
                <a:t>5</a:t>
              </a:r>
              <a:endParaRPr lang="en-US" sz="1600">
                <a:latin typeface="微软雅黑" charset="-122"/>
                <a:cs typeface="微软雅黑" charset="-122"/>
              </a:endParaRPr>
            </a:p>
          </p:txBody>
        </p:sp>
      </p:grpSp>
      <p:pic>
        <p:nvPicPr>
          <p:cNvPr id="104" name="图片 103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0">
            <a:off x="6577965" y="4193540"/>
            <a:ext cx="527050" cy="521970"/>
          </a:xfrm>
          <a:prstGeom prst="rect">
            <a:avLst/>
          </a:prstGeom>
        </p:spPr>
      </p:pic>
      <p:sp>
        <p:nvSpPr>
          <p:cNvPr id="68" name="object 10"/>
          <p:cNvSpPr/>
          <p:nvPr/>
        </p:nvSpPr>
        <p:spPr>
          <a:xfrm>
            <a:off x="2112645" y="1692910"/>
            <a:ext cx="1936750" cy="2094230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p/>
        </p:txBody>
      </p:sp>
      <p:sp>
        <p:nvSpPr>
          <p:cNvPr id="82" name="object 18"/>
          <p:cNvSpPr/>
          <p:nvPr/>
        </p:nvSpPr>
        <p:spPr>
          <a:xfrm>
            <a:off x="2896870" y="149352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46C4F3"/>
          </a:solidFill>
        </p:spPr>
        <p:txBody>
          <a:bodyPr wrap="square" lIns="0" tIns="0" rIns="0" bIns="0" rtlCol="0"/>
          <a:p/>
        </p:txBody>
      </p:sp>
      <p:sp>
        <p:nvSpPr>
          <p:cNvPr id="83" name="object 19"/>
          <p:cNvSpPr/>
          <p:nvPr/>
        </p:nvSpPr>
        <p:spPr>
          <a:xfrm>
            <a:off x="2893695" y="15049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solidFill>
            <a:srgbClr val="46C4F3"/>
          </a:solidFill>
          <a:ln w="38100">
            <a:solidFill>
              <a:srgbClr val="F0F1F4"/>
            </a:solidFill>
          </a:ln>
        </p:spPr>
        <p:txBody>
          <a:bodyPr wrap="square" lIns="0" tIns="0" rIns="0" bIns="0" rtlCol="0"/>
          <a:p/>
        </p:txBody>
      </p:sp>
      <p:sp>
        <p:nvSpPr>
          <p:cNvPr id="84" name="object 20"/>
          <p:cNvSpPr txBox="1"/>
          <p:nvPr/>
        </p:nvSpPr>
        <p:spPr>
          <a:xfrm>
            <a:off x="3020695" y="1555750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微软雅黑" charset="-122"/>
                <a:cs typeface="微软雅黑" charset="-122"/>
              </a:rPr>
              <a:t>1</a:t>
            </a:r>
            <a:endParaRPr sz="1600">
              <a:latin typeface="微软雅黑" charset="-122"/>
              <a:cs typeface="微软雅黑" charset="-122"/>
            </a:endParaRPr>
          </a:p>
        </p:txBody>
      </p:sp>
      <p:sp>
        <p:nvSpPr>
          <p:cNvPr id="90" name="object 10"/>
          <p:cNvSpPr/>
          <p:nvPr/>
        </p:nvSpPr>
        <p:spPr>
          <a:xfrm>
            <a:off x="4448175" y="1687195"/>
            <a:ext cx="2061845" cy="2094230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93" name="object 18"/>
          <p:cNvSpPr/>
          <p:nvPr/>
        </p:nvSpPr>
        <p:spPr>
          <a:xfrm>
            <a:off x="5295900" y="1487805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46C4F3"/>
          </a:solidFill>
          <a:effectLst/>
        </p:spPr>
        <p:txBody>
          <a:bodyPr wrap="square" lIns="0" tIns="0" rIns="0" bIns="0" rtlCol="0"/>
          <a:p>
            <a:endParaRPr>
              <a:solidFill>
                <a:schemeClr val="bg1"/>
              </a:solidFill>
            </a:endParaRPr>
          </a:p>
        </p:txBody>
      </p:sp>
      <p:sp>
        <p:nvSpPr>
          <p:cNvPr id="94" name="object 19"/>
          <p:cNvSpPr/>
          <p:nvPr/>
        </p:nvSpPr>
        <p:spPr>
          <a:xfrm>
            <a:off x="5295900" y="149352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solidFill>
            <a:srgbClr val="ED7D31"/>
          </a:solidFill>
          <a:ln w="38100">
            <a:solidFill>
              <a:srgbClr val="F0F1F4"/>
            </a:solidFill>
          </a:ln>
          <a:effectLst/>
        </p:spPr>
        <p:txBody>
          <a:bodyPr wrap="square" lIns="0" tIns="0" rIns="0" bIns="0" rtlCol="0"/>
          <a:p>
            <a:endParaRPr>
              <a:solidFill>
                <a:schemeClr val="bg1"/>
              </a:solidFill>
            </a:endParaRPr>
          </a:p>
        </p:txBody>
      </p:sp>
      <p:sp>
        <p:nvSpPr>
          <p:cNvPr id="100" name="object 20"/>
          <p:cNvSpPr txBox="1"/>
          <p:nvPr/>
        </p:nvSpPr>
        <p:spPr>
          <a:xfrm>
            <a:off x="5419725" y="1550035"/>
            <a:ext cx="144780" cy="257810"/>
          </a:xfrm>
          <a:prstGeom prst="rect">
            <a:avLst/>
          </a:prstGeom>
          <a:solidFill>
            <a:srgbClr val="ED7D31"/>
          </a:solidFill>
          <a:effectLst/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>
                <a:solidFill>
                  <a:schemeClr val="bg1"/>
                </a:solidFill>
                <a:latin typeface="微软雅黑" charset="-122"/>
                <a:cs typeface="微软雅黑" charset="-122"/>
              </a:rPr>
              <a:t>2</a:t>
            </a:r>
            <a:endParaRPr lang="en-US" sz="1600">
              <a:solidFill>
                <a:schemeClr val="bg1"/>
              </a:solidFill>
              <a:latin typeface="微软雅黑" charset="-122"/>
              <a:cs typeface="微软雅黑" charset="-122"/>
            </a:endParaRPr>
          </a:p>
        </p:txBody>
      </p:sp>
      <p:sp>
        <p:nvSpPr>
          <p:cNvPr id="102" name="object 10"/>
          <p:cNvSpPr/>
          <p:nvPr/>
        </p:nvSpPr>
        <p:spPr>
          <a:xfrm>
            <a:off x="6877685" y="1692910"/>
            <a:ext cx="1309370" cy="2094230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09" name="object 18"/>
          <p:cNvSpPr/>
          <p:nvPr/>
        </p:nvSpPr>
        <p:spPr>
          <a:xfrm>
            <a:off x="7299325" y="149352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46C4F3"/>
          </a:solid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10" name="object 19"/>
          <p:cNvSpPr/>
          <p:nvPr/>
        </p:nvSpPr>
        <p:spPr>
          <a:xfrm>
            <a:off x="7298690" y="15049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0F1F4"/>
            </a:solidFill>
          </a:ln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11" name="object 20"/>
          <p:cNvSpPr txBox="1"/>
          <p:nvPr/>
        </p:nvSpPr>
        <p:spPr>
          <a:xfrm>
            <a:off x="7423150" y="1555750"/>
            <a:ext cx="144780" cy="257810"/>
          </a:xfrm>
          <a:prstGeom prst="rect">
            <a:avLst/>
          </a:prstGeom>
          <a:effectLst/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>
                <a:solidFill>
                  <a:srgbClr val="FFFFFF"/>
                </a:solidFill>
                <a:latin typeface="微软雅黑" charset="-122"/>
                <a:cs typeface="微软雅黑" charset="-122"/>
              </a:rPr>
              <a:t>3</a:t>
            </a:r>
            <a:endParaRPr lang="en-US" sz="1600" spc="-5" dirty="0">
              <a:solidFill>
                <a:srgbClr val="FFFFFF"/>
              </a:solidFill>
              <a:latin typeface="微软雅黑" charset="-122"/>
              <a:cs typeface="微软雅黑" charset="-122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2383155" y="1953260"/>
            <a:ext cx="1419225" cy="3860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智能名片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2373630" y="2444750"/>
            <a:ext cx="14141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个性化名片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en-US" altLang="zh-CN" sz="1200">
                <a:latin typeface="+mn-ea"/>
                <a:sym typeface="+mn-ea"/>
              </a:rPr>
              <a:t>IM</a:t>
            </a:r>
            <a:r>
              <a:rPr lang="zh-CN" altLang="en-US" sz="1200">
                <a:latin typeface="+mn-ea"/>
                <a:sym typeface="+mn-ea"/>
              </a:rPr>
              <a:t>即时聊天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微官网、动态圈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名片海报、拼团</a:t>
            </a:r>
            <a:endParaRPr lang="zh-CN" altLang="en-US" sz="1200">
              <a:latin typeface="+mn-ea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656455" y="1953260"/>
            <a:ext cx="1670685" cy="3860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H5</a:t>
            </a: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获客文章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4723130" y="2444750"/>
            <a:ext cx="15392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精品热文素材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文章一键复制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访客全面记录</a:t>
            </a:r>
            <a:r>
              <a:rPr lang="en-US" altLang="zh-CN" sz="1200">
                <a:latin typeface="+mn-ea"/>
              </a:rPr>
              <a:t>+</a:t>
            </a:r>
            <a:r>
              <a:rPr lang="zh-CN" altLang="en-US" sz="1200">
                <a:latin typeface="+mn-ea"/>
              </a:rPr>
              <a:t>提醒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</a:rPr>
              <a:t>精准用户设置</a:t>
            </a:r>
            <a:endParaRPr lang="zh-CN" altLang="en-US" sz="1200">
              <a:latin typeface="+mn-ea"/>
            </a:endParaRPr>
          </a:p>
        </p:txBody>
      </p:sp>
      <p:sp>
        <p:nvSpPr>
          <p:cNvPr id="197" name="object 10"/>
          <p:cNvSpPr/>
          <p:nvPr/>
        </p:nvSpPr>
        <p:spPr>
          <a:xfrm>
            <a:off x="8541385" y="1692275"/>
            <a:ext cx="2146935" cy="2095500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98" name="object 18"/>
          <p:cNvSpPr/>
          <p:nvPr/>
        </p:nvSpPr>
        <p:spPr>
          <a:xfrm>
            <a:off x="9439275" y="152146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46C4F3"/>
          </a:solidFill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199" name="object 19"/>
          <p:cNvSpPr/>
          <p:nvPr/>
        </p:nvSpPr>
        <p:spPr>
          <a:xfrm>
            <a:off x="9439275" y="1514475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solidFill>
            <a:srgbClr val="9855CB"/>
          </a:solidFill>
          <a:ln w="38100">
            <a:solidFill>
              <a:srgbClr val="F0F1F4"/>
            </a:solidFill>
          </a:ln>
          <a:effectLst/>
        </p:spPr>
        <p:txBody>
          <a:bodyPr wrap="square" lIns="0" tIns="0" rIns="0" bIns="0" rtlCol="0"/>
          <a:p>
            <a:endParaRPr>
              <a:solidFill>
                <a:schemeClr val="tx1"/>
              </a:solidFill>
            </a:endParaRPr>
          </a:p>
        </p:txBody>
      </p:sp>
      <p:sp>
        <p:nvSpPr>
          <p:cNvPr id="200" name="object 20"/>
          <p:cNvSpPr txBox="1"/>
          <p:nvPr/>
        </p:nvSpPr>
        <p:spPr>
          <a:xfrm>
            <a:off x="9563735" y="1582420"/>
            <a:ext cx="144780" cy="257810"/>
          </a:xfrm>
          <a:prstGeom prst="rect">
            <a:avLst/>
          </a:prstGeom>
          <a:effectLst/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>
                <a:solidFill>
                  <a:srgbClr val="FFFFFF"/>
                </a:solidFill>
                <a:latin typeface="微软雅黑" charset="-122"/>
                <a:cs typeface="微软雅黑" charset="-122"/>
              </a:rPr>
              <a:t>4</a:t>
            </a:r>
            <a:endParaRPr lang="en-US" sz="1600" spc="-5" dirty="0">
              <a:solidFill>
                <a:srgbClr val="FFFFFF"/>
              </a:solidFill>
              <a:latin typeface="微软雅黑" charset="-122"/>
              <a:cs typeface="微软雅黑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6805930" y="1953260"/>
            <a:ext cx="1419225" cy="38608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分销功能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202" name="文本框 201"/>
          <p:cNvSpPr txBox="1"/>
          <p:nvPr/>
        </p:nvSpPr>
        <p:spPr>
          <a:xfrm>
            <a:off x="6812915" y="2444750"/>
            <a:ext cx="141414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销售</a:t>
            </a:r>
            <a:r>
              <a:rPr lang="en-US" altLang="zh-CN" sz="1200">
                <a:latin typeface="+mn-ea"/>
                <a:sym typeface="+mn-ea"/>
              </a:rPr>
              <a:t>CRM</a:t>
            </a:r>
            <a:endParaRPr lang="en-US" altLang="zh-CN" sz="1200">
              <a:latin typeface="+mn-ea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分佣模式</a:t>
            </a:r>
            <a:endParaRPr lang="zh-CN" altLang="en-US" sz="120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8669020" y="1953260"/>
            <a:ext cx="1891665" cy="3860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209" baseline="0" noProof="0" dirty="0">
                <a:solidFill>
                  <a:schemeClr val="tx1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rPr>
              <a:t>基于互动与传单</a:t>
            </a:r>
            <a:endParaRPr kumimoji="0" lang="zh-CN" altLang="en-US" sz="1600" b="1" i="0" spc="209" baseline="0" noProof="0" dirty="0">
              <a:solidFill>
                <a:schemeClr val="tx1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+mn-ea"/>
              <a:sym typeface="+mn-lt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8929370" y="2444750"/>
            <a:ext cx="14141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海量活动模板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线索收集</a:t>
            </a:r>
            <a:endParaRPr lang="zh-CN" altLang="en-US" sz="1200">
              <a:latin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客户沉淀</a:t>
            </a:r>
            <a:endParaRPr lang="zh-CN" altLang="en-US" sz="1200">
              <a:latin typeface="+mn-ea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>
                <a:latin typeface="+mn-ea"/>
                <a:sym typeface="+mn-ea"/>
              </a:rPr>
              <a:t>分析数据</a:t>
            </a:r>
            <a:endParaRPr lang="zh-CN" altLang="en-US" sz="1200">
              <a:latin typeface="+mn-ea"/>
            </a:endParaRPr>
          </a:p>
        </p:txBody>
      </p:sp>
      <p:pic>
        <p:nvPicPr>
          <p:cNvPr id="16" name="图片 15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0">
            <a:off x="8710295" y="4171315"/>
            <a:ext cx="527050" cy="521970"/>
          </a:xfrm>
          <a:prstGeom prst="rect">
            <a:avLst/>
          </a:prstGeom>
        </p:spPr>
      </p:pic>
      <p:pic>
        <p:nvPicPr>
          <p:cNvPr id="19" name="图片 18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0">
            <a:off x="10795000" y="4171315"/>
            <a:ext cx="527050" cy="521970"/>
          </a:xfrm>
          <a:prstGeom prst="rect">
            <a:avLst/>
          </a:prstGeom>
        </p:spPr>
      </p:pic>
      <p:pic>
        <p:nvPicPr>
          <p:cNvPr id="20" name="图片 19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0">
            <a:off x="10462260" y="1457325"/>
            <a:ext cx="527050" cy="52197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617595" y="3096895"/>
            <a:ext cx="7073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900">
                <a:solidFill>
                  <a:srgbClr val="FF0000"/>
                </a:solidFill>
                <a:sym typeface="+mn-ea"/>
              </a:rPr>
              <a:t>敬请期待</a:t>
            </a:r>
            <a:endParaRPr lang="zh-CN" altLang="zh-CN" sz="900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617595" y="3366770"/>
            <a:ext cx="7073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900">
                <a:solidFill>
                  <a:srgbClr val="FF0000"/>
                </a:solidFill>
                <a:sym typeface="+mn-ea"/>
              </a:rPr>
              <a:t>敬请期待</a:t>
            </a:r>
            <a:endParaRPr lang="zh-CN" altLang="zh-CN" sz="90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902585" y="5850890"/>
            <a:ext cx="7073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900">
                <a:solidFill>
                  <a:srgbClr val="FF0000"/>
                </a:solidFill>
                <a:sym typeface="+mn-ea"/>
              </a:rPr>
              <a:t>敬请期待</a:t>
            </a:r>
            <a:endParaRPr lang="zh-CN" altLang="zh-CN" sz="9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24130" y="-14605"/>
            <a:ext cx="12241530" cy="689864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366010" y="2336800"/>
            <a:ext cx="2667000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kern="0" spc="1000">
                <a:solidFill>
                  <a:srgbClr val="008077"/>
                </a:solidFill>
                <a:uFillTx/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</a:rPr>
              <a:t>03 </a:t>
            </a:r>
            <a:endParaRPr lang="en-US" altLang="zh-CN" sz="13000" kern="0" spc="1000">
              <a:solidFill>
                <a:srgbClr val="008077"/>
              </a:solidFill>
              <a:uFillTx/>
              <a:latin typeface="汉仪综艺体简" panose="02010609000101010101" charset="-122"/>
              <a:ea typeface="汉仪综艺体简" panose="02010609000101010101" charset="-122"/>
              <a:cs typeface="汉仪综艺体简" panose="0201060900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22190" y="2604770"/>
            <a:ext cx="51212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3000">
                <a:solidFill>
                  <a:srgbClr val="008077"/>
                </a:solidFill>
                <a:uFillTx/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</a:rPr>
              <a:t>功能介绍</a:t>
            </a:r>
            <a:endParaRPr lang="zh-CN" altLang="en-US" sz="6000" spc="3000">
              <a:solidFill>
                <a:srgbClr val="008077"/>
              </a:solidFill>
              <a:uFillTx/>
              <a:latin typeface="汉仪综艺体简" panose="02010609000101010101" charset="-122"/>
              <a:ea typeface="汉仪综艺体简" panose="02010609000101010101" charset="-122"/>
              <a:cs typeface="汉仪综艺体简" panose="0201060900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46625" y="3455670"/>
            <a:ext cx="5003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530">
                <a:solidFill>
                  <a:srgbClr val="008077"/>
                </a:solidFill>
                <a:uFillTx/>
                <a:latin typeface="造字工房悦圆演示版常规体" charset="-122"/>
                <a:ea typeface="造字工房悦圆演示版常规体" charset="-122"/>
                <a:cs typeface="汉仪综艺体简" panose="02010609000101010101" charset="-122"/>
                <a:sym typeface="+mn-ea"/>
              </a:rPr>
              <a:t>Function Introduction</a:t>
            </a:r>
            <a:endParaRPr lang="en-US" altLang="zh-CN" sz="2400" b="1" spc="530">
              <a:solidFill>
                <a:srgbClr val="008077"/>
              </a:solidFill>
              <a:uFillTx/>
              <a:latin typeface="造字工房悦圆演示版常规体" charset="-122"/>
              <a:ea typeface="造字工房悦圆演示版常规体" charset="-122"/>
              <a:cs typeface="汉仪综艺体简" panose="0201060900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1"/>
          <p:cNvSpPr txBox="1"/>
          <p:nvPr/>
        </p:nvSpPr>
        <p:spPr>
          <a:xfrm>
            <a:off x="1896110" y="4681220"/>
            <a:ext cx="3846830" cy="706755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朋友圈营销获客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精准把握客户意向度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8" name="Rectangle 33"/>
          <p:cNvSpPr txBox="1"/>
          <p:nvPr/>
        </p:nvSpPr>
        <p:spPr>
          <a:xfrm>
            <a:off x="1616075" y="3308350"/>
            <a:ext cx="4406900" cy="1014730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6000" b="1" spc="2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  <a:sym typeface="+mn-ea"/>
              </a:rPr>
              <a:t>文章获客</a:t>
            </a:r>
            <a:endParaRPr lang="zh-CN" altLang="en-US" sz="6000" b="1" spc="2000">
              <a:solidFill>
                <a:srgbClr val="008077"/>
              </a:solidFill>
              <a:uFillTx/>
              <a:latin typeface="微软雅黑" charset="-122"/>
              <a:ea typeface="微软雅黑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90" y="1208717"/>
            <a:ext cx="1727249" cy="1727249"/>
          </a:xfrm>
          <a:prstGeom prst="rect">
            <a:avLst/>
          </a:prstGeom>
        </p:spPr>
      </p:pic>
      <p:pic>
        <p:nvPicPr>
          <p:cNvPr id="10" name="图片 9" descr="iphone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905" y="603885"/>
            <a:ext cx="2949575" cy="5650230"/>
          </a:xfrm>
          <a:prstGeom prst="rect">
            <a:avLst/>
          </a:prstGeom>
        </p:spPr>
      </p:pic>
      <p:pic>
        <p:nvPicPr>
          <p:cNvPr id="11" name="图片 10" descr="是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495" y="1208405"/>
            <a:ext cx="2398395" cy="4267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56540" y="2268220"/>
            <a:ext cx="11743055" cy="3580130"/>
            <a:chOff x="464" y="3382"/>
            <a:chExt cx="18493" cy="5638"/>
          </a:xfrm>
        </p:grpSpPr>
        <p:sp>
          <p:nvSpPr>
            <p:cNvPr id="3" name="任意多边形 4"/>
            <p:cNvSpPr/>
            <p:nvPr/>
          </p:nvSpPr>
          <p:spPr>
            <a:xfrm>
              <a:off x="8267" y="5470"/>
              <a:ext cx="2345" cy="1667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任意多边形 5"/>
            <p:cNvSpPr/>
            <p:nvPr/>
          </p:nvSpPr>
          <p:spPr>
            <a:xfrm>
              <a:off x="4787" y="5470"/>
              <a:ext cx="2345" cy="1667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8498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9" name="任意多边形 6"/>
            <p:cNvSpPr/>
            <p:nvPr/>
          </p:nvSpPr>
          <p:spPr>
            <a:xfrm>
              <a:off x="1330" y="5455"/>
              <a:ext cx="2343" cy="1667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4"/>
            <p:cNvSpPr/>
            <p:nvPr/>
          </p:nvSpPr>
          <p:spPr bwMode="auto">
            <a:xfrm>
              <a:off x="795" y="5073"/>
              <a:ext cx="6616" cy="2456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13" name="任意多边形 11"/>
            <p:cNvSpPr/>
            <p:nvPr/>
          </p:nvSpPr>
          <p:spPr>
            <a:xfrm>
              <a:off x="4525" y="5067"/>
              <a:ext cx="6349" cy="2474"/>
            </a:xfrm>
            <a:custGeom>
              <a:avLst/>
              <a:gdLst>
                <a:gd name="connsiteX0" fmla="*/ 0 w 3902075"/>
                <a:gd name="connsiteY0" fmla="*/ 1047871 h 2096659"/>
                <a:gd name="connsiteX1" fmla="*/ 1019175 w 3902075"/>
                <a:gd name="connsiteY1" fmla="*/ 2067046 h 2096659"/>
                <a:gd name="connsiteX2" fmla="*/ 3063875 w 3902075"/>
                <a:gd name="connsiteY2" fmla="*/ 25521 h 2096659"/>
                <a:gd name="connsiteX3" fmla="*/ 3902075 w 3902075"/>
                <a:gd name="connsiteY3" fmla="*/ 866896 h 2096659"/>
                <a:gd name="connsiteX4" fmla="*/ 3902075 w 3902075"/>
                <a:gd name="connsiteY4" fmla="*/ 866896 h 2096659"/>
                <a:gd name="connsiteX0-1" fmla="*/ 0 w 3902075"/>
                <a:gd name="connsiteY0-2" fmla="*/ 1047871 h 2096659"/>
                <a:gd name="connsiteX1-3" fmla="*/ 1019175 w 3902075"/>
                <a:gd name="connsiteY1-4" fmla="*/ 2067046 h 2096659"/>
                <a:gd name="connsiteX2-5" fmla="*/ 3063875 w 3902075"/>
                <a:gd name="connsiteY2-6" fmla="*/ 25521 h 2096659"/>
                <a:gd name="connsiteX3-7" fmla="*/ 3902075 w 3902075"/>
                <a:gd name="connsiteY3-8" fmla="*/ 866896 h 2096659"/>
                <a:gd name="connsiteX4-9" fmla="*/ 3902075 w 3902075"/>
                <a:gd name="connsiteY4-10" fmla="*/ 866896 h 2096659"/>
                <a:gd name="connsiteX0-11" fmla="*/ 0 w 3902075"/>
                <a:gd name="connsiteY0-12" fmla="*/ 1047871 h 2067046"/>
                <a:gd name="connsiteX1-13" fmla="*/ 1019175 w 3902075"/>
                <a:gd name="connsiteY1-14" fmla="*/ 2067046 h 2067046"/>
                <a:gd name="connsiteX2-15" fmla="*/ 3063875 w 3902075"/>
                <a:gd name="connsiteY2-16" fmla="*/ 25521 h 2067046"/>
                <a:gd name="connsiteX3-17" fmla="*/ 3902075 w 3902075"/>
                <a:gd name="connsiteY3-18" fmla="*/ 866896 h 2067046"/>
                <a:gd name="connsiteX4-19" fmla="*/ 3902075 w 3902075"/>
                <a:gd name="connsiteY4-20" fmla="*/ 866896 h 2067046"/>
                <a:gd name="connsiteX0-21" fmla="*/ 0 w 3902075"/>
                <a:gd name="connsiteY0-22" fmla="*/ 1047871 h 2067046"/>
                <a:gd name="connsiteX1-23" fmla="*/ 1019175 w 3902075"/>
                <a:gd name="connsiteY1-24" fmla="*/ 2067046 h 2067046"/>
                <a:gd name="connsiteX2-25" fmla="*/ 3063875 w 3902075"/>
                <a:gd name="connsiteY2-26" fmla="*/ 25521 h 2067046"/>
                <a:gd name="connsiteX3-27" fmla="*/ 3902075 w 3902075"/>
                <a:gd name="connsiteY3-28" fmla="*/ 866896 h 2067046"/>
                <a:gd name="connsiteX4-29" fmla="*/ 3902075 w 3902075"/>
                <a:gd name="connsiteY4-30" fmla="*/ 866896 h 2067046"/>
                <a:gd name="connsiteX0-31" fmla="*/ 0 w 3902075"/>
                <a:gd name="connsiteY0-32" fmla="*/ 1047871 h 2067046"/>
                <a:gd name="connsiteX1-33" fmla="*/ 1019175 w 3902075"/>
                <a:gd name="connsiteY1-34" fmla="*/ 2067046 h 2067046"/>
                <a:gd name="connsiteX2-35" fmla="*/ 3063875 w 3902075"/>
                <a:gd name="connsiteY2-36" fmla="*/ 25521 h 2067046"/>
                <a:gd name="connsiteX3-37" fmla="*/ 3902075 w 3902075"/>
                <a:gd name="connsiteY3-38" fmla="*/ 866896 h 2067046"/>
                <a:gd name="connsiteX4-39" fmla="*/ 3902075 w 3902075"/>
                <a:gd name="connsiteY4-40" fmla="*/ 866896 h 2067046"/>
                <a:gd name="connsiteX0-41" fmla="*/ 0 w 3902075"/>
                <a:gd name="connsiteY0-42" fmla="*/ 1047871 h 2067046"/>
                <a:gd name="connsiteX1-43" fmla="*/ 1019175 w 3902075"/>
                <a:gd name="connsiteY1-44" fmla="*/ 2067046 h 2067046"/>
                <a:gd name="connsiteX2-45" fmla="*/ 3063875 w 3902075"/>
                <a:gd name="connsiteY2-46" fmla="*/ 25521 h 2067046"/>
                <a:gd name="connsiteX3-47" fmla="*/ 3902075 w 3902075"/>
                <a:gd name="connsiteY3-48" fmla="*/ 866896 h 2067046"/>
                <a:gd name="connsiteX4-49" fmla="*/ 3902075 w 3902075"/>
                <a:gd name="connsiteY4-50" fmla="*/ 866896 h 2067046"/>
                <a:gd name="connsiteX0-51" fmla="*/ 0 w 3902075"/>
                <a:gd name="connsiteY0-52" fmla="*/ 1047871 h 2067046"/>
                <a:gd name="connsiteX1-53" fmla="*/ 1019175 w 3902075"/>
                <a:gd name="connsiteY1-54" fmla="*/ 2067046 h 2067046"/>
                <a:gd name="connsiteX2-55" fmla="*/ 3063875 w 3902075"/>
                <a:gd name="connsiteY2-56" fmla="*/ 25521 h 2067046"/>
                <a:gd name="connsiteX3-57" fmla="*/ 3902075 w 3902075"/>
                <a:gd name="connsiteY3-58" fmla="*/ 866896 h 2067046"/>
                <a:gd name="connsiteX4-59" fmla="*/ 3902075 w 3902075"/>
                <a:gd name="connsiteY4-60" fmla="*/ 866896 h 2067046"/>
                <a:gd name="connsiteX0-61" fmla="*/ 0 w 3902075"/>
                <a:gd name="connsiteY0-62" fmla="*/ 1047871 h 2067046"/>
                <a:gd name="connsiteX1-63" fmla="*/ 1019175 w 3902075"/>
                <a:gd name="connsiteY1-64" fmla="*/ 2067046 h 2067046"/>
                <a:gd name="connsiteX2-65" fmla="*/ 3063875 w 3902075"/>
                <a:gd name="connsiteY2-66" fmla="*/ 25521 h 2067046"/>
                <a:gd name="connsiteX3-67" fmla="*/ 3902075 w 3902075"/>
                <a:gd name="connsiteY3-68" fmla="*/ 866896 h 2067046"/>
                <a:gd name="connsiteX4-69" fmla="*/ 3902075 w 3902075"/>
                <a:gd name="connsiteY4-70" fmla="*/ 866896 h 2067046"/>
                <a:gd name="connsiteX0-71" fmla="*/ 0 w 3902075"/>
                <a:gd name="connsiteY0-72" fmla="*/ 1022350 h 2041525"/>
                <a:gd name="connsiteX1-73" fmla="*/ 1019175 w 3902075"/>
                <a:gd name="connsiteY1-74" fmla="*/ 2041525 h 2041525"/>
                <a:gd name="connsiteX2-75" fmla="*/ 3063875 w 3902075"/>
                <a:gd name="connsiteY2-76" fmla="*/ 0 h 2041525"/>
                <a:gd name="connsiteX3-77" fmla="*/ 3902075 w 3902075"/>
                <a:gd name="connsiteY3-78" fmla="*/ 841375 h 2041525"/>
                <a:gd name="connsiteX4-79" fmla="*/ 3902075 w 3902075"/>
                <a:gd name="connsiteY4-80" fmla="*/ 841375 h 2041525"/>
                <a:gd name="connsiteX0-81" fmla="*/ 0 w 3902075"/>
                <a:gd name="connsiteY0-82" fmla="*/ 1022350 h 1879600"/>
                <a:gd name="connsiteX1-83" fmla="*/ 847725 w 3902075"/>
                <a:gd name="connsiteY1-84" fmla="*/ 1879600 h 1879600"/>
                <a:gd name="connsiteX2-85" fmla="*/ 3063875 w 3902075"/>
                <a:gd name="connsiteY2-86" fmla="*/ 0 h 1879600"/>
                <a:gd name="connsiteX3-87" fmla="*/ 3902075 w 3902075"/>
                <a:gd name="connsiteY3-88" fmla="*/ 841375 h 1879600"/>
                <a:gd name="connsiteX4-89" fmla="*/ 3902075 w 3902075"/>
                <a:gd name="connsiteY4-90" fmla="*/ 841375 h 1879600"/>
                <a:gd name="connsiteX0-91" fmla="*/ 0 w 3902075"/>
                <a:gd name="connsiteY0-92" fmla="*/ 1196975 h 2054225"/>
                <a:gd name="connsiteX1-93" fmla="*/ 847725 w 3902075"/>
                <a:gd name="connsiteY1-94" fmla="*/ 2054225 h 2054225"/>
                <a:gd name="connsiteX2-95" fmla="*/ 2895600 w 3902075"/>
                <a:gd name="connsiteY2-96" fmla="*/ 0 h 2054225"/>
                <a:gd name="connsiteX3-97" fmla="*/ 3902075 w 3902075"/>
                <a:gd name="connsiteY3-98" fmla="*/ 1016000 h 2054225"/>
                <a:gd name="connsiteX4-99" fmla="*/ 3902075 w 3902075"/>
                <a:gd name="connsiteY4-100" fmla="*/ 1016000 h 2054225"/>
                <a:gd name="connsiteX0-101" fmla="*/ 0 w 3902075"/>
                <a:gd name="connsiteY0-102" fmla="*/ 1196975 h 2054225"/>
                <a:gd name="connsiteX1-103" fmla="*/ 847725 w 3902075"/>
                <a:gd name="connsiteY1-104" fmla="*/ 2054225 h 2054225"/>
                <a:gd name="connsiteX2-105" fmla="*/ 2895600 w 3902075"/>
                <a:gd name="connsiteY2-106" fmla="*/ 0 h 2054225"/>
                <a:gd name="connsiteX3-107" fmla="*/ 3751060 w 3902075"/>
                <a:gd name="connsiteY3-108" fmla="*/ 864864 h 2054225"/>
                <a:gd name="connsiteX4-109" fmla="*/ 3902075 w 3902075"/>
                <a:gd name="connsiteY4-110" fmla="*/ 1016000 h 2054225"/>
                <a:gd name="connsiteX5" fmla="*/ 3902075 w 3902075"/>
                <a:gd name="connsiteY5" fmla="*/ 1016000 h 2054225"/>
                <a:gd name="connsiteX0-111" fmla="*/ 0 w 3902075"/>
                <a:gd name="connsiteY0-112" fmla="*/ 1196975 h 2054225"/>
                <a:gd name="connsiteX1-113" fmla="*/ 847725 w 3902075"/>
                <a:gd name="connsiteY1-114" fmla="*/ 2054225 h 2054225"/>
                <a:gd name="connsiteX2-115" fmla="*/ 2895600 w 3902075"/>
                <a:gd name="connsiteY2-116" fmla="*/ 0 h 2054225"/>
                <a:gd name="connsiteX3-117" fmla="*/ 3751060 w 3902075"/>
                <a:gd name="connsiteY3-118" fmla="*/ 864864 h 2054225"/>
                <a:gd name="connsiteX4-119" fmla="*/ 3902075 w 3902075"/>
                <a:gd name="connsiteY4-120" fmla="*/ 1016000 h 2054225"/>
                <a:gd name="connsiteX0-121" fmla="*/ 0 w 3751060"/>
                <a:gd name="connsiteY0-122" fmla="*/ 1196975 h 2054225"/>
                <a:gd name="connsiteX1-123" fmla="*/ 847725 w 3751060"/>
                <a:gd name="connsiteY1-124" fmla="*/ 2054225 h 2054225"/>
                <a:gd name="connsiteX2-125" fmla="*/ 2895600 w 3751060"/>
                <a:gd name="connsiteY2-126" fmla="*/ 0 h 2054225"/>
                <a:gd name="connsiteX3-127" fmla="*/ 3751060 w 3751060"/>
                <a:gd name="connsiteY3-128" fmla="*/ 864864 h 20542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751060" h="2054225">
                  <a:moveTo>
                    <a:pt x="0" y="1196975"/>
                  </a:moveTo>
                  <a:cubicBezTo>
                    <a:pt x="339725" y="1536700"/>
                    <a:pt x="508000" y="1714500"/>
                    <a:pt x="847725" y="2054225"/>
                  </a:cubicBezTo>
                  <a:lnTo>
                    <a:pt x="2895600" y="0"/>
                  </a:lnTo>
                  <a:lnTo>
                    <a:pt x="3751060" y="864864"/>
                  </a:lnTo>
                </a:path>
              </a:pathLst>
            </a:cu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1769" y="5470"/>
              <a:ext cx="2345" cy="1667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8498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任意多边形 11"/>
            <p:cNvSpPr/>
            <p:nvPr/>
          </p:nvSpPr>
          <p:spPr>
            <a:xfrm>
              <a:off x="8043" y="5073"/>
              <a:ext cx="6349" cy="2474"/>
            </a:xfrm>
            <a:custGeom>
              <a:avLst/>
              <a:gdLst>
                <a:gd name="connsiteX0" fmla="*/ 0 w 3902075"/>
                <a:gd name="connsiteY0" fmla="*/ 1047871 h 2096659"/>
                <a:gd name="connsiteX1" fmla="*/ 1019175 w 3902075"/>
                <a:gd name="connsiteY1" fmla="*/ 2067046 h 2096659"/>
                <a:gd name="connsiteX2" fmla="*/ 3063875 w 3902075"/>
                <a:gd name="connsiteY2" fmla="*/ 25521 h 2096659"/>
                <a:gd name="connsiteX3" fmla="*/ 3902075 w 3902075"/>
                <a:gd name="connsiteY3" fmla="*/ 866896 h 2096659"/>
                <a:gd name="connsiteX4" fmla="*/ 3902075 w 3902075"/>
                <a:gd name="connsiteY4" fmla="*/ 866896 h 2096659"/>
                <a:gd name="connsiteX0-1" fmla="*/ 0 w 3902075"/>
                <a:gd name="connsiteY0-2" fmla="*/ 1047871 h 2096659"/>
                <a:gd name="connsiteX1-3" fmla="*/ 1019175 w 3902075"/>
                <a:gd name="connsiteY1-4" fmla="*/ 2067046 h 2096659"/>
                <a:gd name="connsiteX2-5" fmla="*/ 3063875 w 3902075"/>
                <a:gd name="connsiteY2-6" fmla="*/ 25521 h 2096659"/>
                <a:gd name="connsiteX3-7" fmla="*/ 3902075 w 3902075"/>
                <a:gd name="connsiteY3-8" fmla="*/ 866896 h 2096659"/>
                <a:gd name="connsiteX4-9" fmla="*/ 3902075 w 3902075"/>
                <a:gd name="connsiteY4-10" fmla="*/ 866896 h 2096659"/>
                <a:gd name="connsiteX0-11" fmla="*/ 0 w 3902075"/>
                <a:gd name="connsiteY0-12" fmla="*/ 1047871 h 2067046"/>
                <a:gd name="connsiteX1-13" fmla="*/ 1019175 w 3902075"/>
                <a:gd name="connsiteY1-14" fmla="*/ 2067046 h 2067046"/>
                <a:gd name="connsiteX2-15" fmla="*/ 3063875 w 3902075"/>
                <a:gd name="connsiteY2-16" fmla="*/ 25521 h 2067046"/>
                <a:gd name="connsiteX3-17" fmla="*/ 3902075 w 3902075"/>
                <a:gd name="connsiteY3-18" fmla="*/ 866896 h 2067046"/>
                <a:gd name="connsiteX4-19" fmla="*/ 3902075 w 3902075"/>
                <a:gd name="connsiteY4-20" fmla="*/ 866896 h 2067046"/>
                <a:gd name="connsiteX0-21" fmla="*/ 0 w 3902075"/>
                <a:gd name="connsiteY0-22" fmla="*/ 1047871 h 2067046"/>
                <a:gd name="connsiteX1-23" fmla="*/ 1019175 w 3902075"/>
                <a:gd name="connsiteY1-24" fmla="*/ 2067046 h 2067046"/>
                <a:gd name="connsiteX2-25" fmla="*/ 3063875 w 3902075"/>
                <a:gd name="connsiteY2-26" fmla="*/ 25521 h 2067046"/>
                <a:gd name="connsiteX3-27" fmla="*/ 3902075 w 3902075"/>
                <a:gd name="connsiteY3-28" fmla="*/ 866896 h 2067046"/>
                <a:gd name="connsiteX4-29" fmla="*/ 3902075 w 3902075"/>
                <a:gd name="connsiteY4-30" fmla="*/ 866896 h 2067046"/>
                <a:gd name="connsiteX0-31" fmla="*/ 0 w 3902075"/>
                <a:gd name="connsiteY0-32" fmla="*/ 1047871 h 2067046"/>
                <a:gd name="connsiteX1-33" fmla="*/ 1019175 w 3902075"/>
                <a:gd name="connsiteY1-34" fmla="*/ 2067046 h 2067046"/>
                <a:gd name="connsiteX2-35" fmla="*/ 3063875 w 3902075"/>
                <a:gd name="connsiteY2-36" fmla="*/ 25521 h 2067046"/>
                <a:gd name="connsiteX3-37" fmla="*/ 3902075 w 3902075"/>
                <a:gd name="connsiteY3-38" fmla="*/ 866896 h 2067046"/>
                <a:gd name="connsiteX4-39" fmla="*/ 3902075 w 3902075"/>
                <a:gd name="connsiteY4-40" fmla="*/ 866896 h 2067046"/>
                <a:gd name="connsiteX0-41" fmla="*/ 0 w 3902075"/>
                <a:gd name="connsiteY0-42" fmla="*/ 1047871 h 2067046"/>
                <a:gd name="connsiteX1-43" fmla="*/ 1019175 w 3902075"/>
                <a:gd name="connsiteY1-44" fmla="*/ 2067046 h 2067046"/>
                <a:gd name="connsiteX2-45" fmla="*/ 3063875 w 3902075"/>
                <a:gd name="connsiteY2-46" fmla="*/ 25521 h 2067046"/>
                <a:gd name="connsiteX3-47" fmla="*/ 3902075 w 3902075"/>
                <a:gd name="connsiteY3-48" fmla="*/ 866896 h 2067046"/>
                <a:gd name="connsiteX4-49" fmla="*/ 3902075 w 3902075"/>
                <a:gd name="connsiteY4-50" fmla="*/ 866896 h 2067046"/>
                <a:gd name="connsiteX0-51" fmla="*/ 0 w 3902075"/>
                <a:gd name="connsiteY0-52" fmla="*/ 1047871 h 2067046"/>
                <a:gd name="connsiteX1-53" fmla="*/ 1019175 w 3902075"/>
                <a:gd name="connsiteY1-54" fmla="*/ 2067046 h 2067046"/>
                <a:gd name="connsiteX2-55" fmla="*/ 3063875 w 3902075"/>
                <a:gd name="connsiteY2-56" fmla="*/ 25521 h 2067046"/>
                <a:gd name="connsiteX3-57" fmla="*/ 3902075 w 3902075"/>
                <a:gd name="connsiteY3-58" fmla="*/ 866896 h 2067046"/>
                <a:gd name="connsiteX4-59" fmla="*/ 3902075 w 3902075"/>
                <a:gd name="connsiteY4-60" fmla="*/ 866896 h 2067046"/>
                <a:gd name="connsiteX0-61" fmla="*/ 0 w 3902075"/>
                <a:gd name="connsiteY0-62" fmla="*/ 1047871 h 2067046"/>
                <a:gd name="connsiteX1-63" fmla="*/ 1019175 w 3902075"/>
                <a:gd name="connsiteY1-64" fmla="*/ 2067046 h 2067046"/>
                <a:gd name="connsiteX2-65" fmla="*/ 3063875 w 3902075"/>
                <a:gd name="connsiteY2-66" fmla="*/ 25521 h 2067046"/>
                <a:gd name="connsiteX3-67" fmla="*/ 3902075 w 3902075"/>
                <a:gd name="connsiteY3-68" fmla="*/ 866896 h 2067046"/>
                <a:gd name="connsiteX4-69" fmla="*/ 3902075 w 3902075"/>
                <a:gd name="connsiteY4-70" fmla="*/ 866896 h 2067046"/>
                <a:gd name="connsiteX0-71" fmla="*/ 0 w 3902075"/>
                <a:gd name="connsiteY0-72" fmla="*/ 1022350 h 2041525"/>
                <a:gd name="connsiteX1-73" fmla="*/ 1019175 w 3902075"/>
                <a:gd name="connsiteY1-74" fmla="*/ 2041525 h 2041525"/>
                <a:gd name="connsiteX2-75" fmla="*/ 3063875 w 3902075"/>
                <a:gd name="connsiteY2-76" fmla="*/ 0 h 2041525"/>
                <a:gd name="connsiteX3-77" fmla="*/ 3902075 w 3902075"/>
                <a:gd name="connsiteY3-78" fmla="*/ 841375 h 2041525"/>
                <a:gd name="connsiteX4-79" fmla="*/ 3902075 w 3902075"/>
                <a:gd name="connsiteY4-80" fmla="*/ 841375 h 2041525"/>
                <a:gd name="connsiteX0-81" fmla="*/ 0 w 3902075"/>
                <a:gd name="connsiteY0-82" fmla="*/ 1022350 h 1879600"/>
                <a:gd name="connsiteX1-83" fmla="*/ 847725 w 3902075"/>
                <a:gd name="connsiteY1-84" fmla="*/ 1879600 h 1879600"/>
                <a:gd name="connsiteX2-85" fmla="*/ 3063875 w 3902075"/>
                <a:gd name="connsiteY2-86" fmla="*/ 0 h 1879600"/>
                <a:gd name="connsiteX3-87" fmla="*/ 3902075 w 3902075"/>
                <a:gd name="connsiteY3-88" fmla="*/ 841375 h 1879600"/>
                <a:gd name="connsiteX4-89" fmla="*/ 3902075 w 3902075"/>
                <a:gd name="connsiteY4-90" fmla="*/ 841375 h 1879600"/>
                <a:gd name="connsiteX0-91" fmla="*/ 0 w 3902075"/>
                <a:gd name="connsiteY0-92" fmla="*/ 1196975 h 2054225"/>
                <a:gd name="connsiteX1-93" fmla="*/ 847725 w 3902075"/>
                <a:gd name="connsiteY1-94" fmla="*/ 2054225 h 2054225"/>
                <a:gd name="connsiteX2-95" fmla="*/ 2895600 w 3902075"/>
                <a:gd name="connsiteY2-96" fmla="*/ 0 h 2054225"/>
                <a:gd name="connsiteX3-97" fmla="*/ 3902075 w 3902075"/>
                <a:gd name="connsiteY3-98" fmla="*/ 1016000 h 2054225"/>
                <a:gd name="connsiteX4-99" fmla="*/ 3902075 w 3902075"/>
                <a:gd name="connsiteY4-100" fmla="*/ 1016000 h 2054225"/>
                <a:gd name="connsiteX0-101" fmla="*/ 0 w 3902075"/>
                <a:gd name="connsiteY0-102" fmla="*/ 1196975 h 2054225"/>
                <a:gd name="connsiteX1-103" fmla="*/ 847725 w 3902075"/>
                <a:gd name="connsiteY1-104" fmla="*/ 2054225 h 2054225"/>
                <a:gd name="connsiteX2-105" fmla="*/ 2895600 w 3902075"/>
                <a:gd name="connsiteY2-106" fmla="*/ 0 h 2054225"/>
                <a:gd name="connsiteX3-107" fmla="*/ 3751060 w 3902075"/>
                <a:gd name="connsiteY3-108" fmla="*/ 864864 h 2054225"/>
                <a:gd name="connsiteX4-109" fmla="*/ 3902075 w 3902075"/>
                <a:gd name="connsiteY4-110" fmla="*/ 1016000 h 2054225"/>
                <a:gd name="connsiteX5" fmla="*/ 3902075 w 3902075"/>
                <a:gd name="connsiteY5" fmla="*/ 1016000 h 2054225"/>
                <a:gd name="connsiteX0-111" fmla="*/ 0 w 3902075"/>
                <a:gd name="connsiteY0-112" fmla="*/ 1196975 h 2054225"/>
                <a:gd name="connsiteX1-113" fmla="*/ 847725 w 3902075"/>
                <a:gd name="connsiteY1-114" fmla="*/ 2054225 h 2054225"/>
                <a:gd name="connsiteX2-115" fmla="*/ 2895600 w 3902075"/>
                <a:gd name="connsiteY2-116" fmla="*/ 0 h 2054225"/>
                <a:gd name="connsiteX3-117" fmla="*/ 3751060 w 3902075"/>
                <a:gd name="connsiteY3-118" fmla="*/ 864864 h 2054225"/>
                <a:gd name="connsiteX4-119" fmla="*/ 3902075 w 3902075"/>
                <a:gd name="connsiteY4-120" fmla="*/ 1016000 h 2054225"/>
                <a:gd name="connsiteX0-121" fmla="*/ 0 w 3751060"/>
                <a:gd name="connsiteY0-122" fmla="*/ 1196975 h 2054225"/>
                <a:gd name="connsiteX1-123" fmla="*/ 847725 w 3751060"/>
                <a:gd name="connsiteY1-124" fmla="*/ 2054225 h 2054225"/>
                <a:gd name="connsiteX2-125" fmla="*/ 2895600 w 3751060"/>
                <a:gd name="connsiteY2-126" fmla="*/ 0 h 2054225"/>
                <a:gd name="connsiteX3-127" fmla="*/ 3751060 w 3751060"/>
                <a:gd name="connsiteY3-128" fmla="*/ 864864 h 20542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751060" h="2054225">
                  <a:moveTo>
                    <a:pt x="0" y="1196975"/>
                  </a:moveTo>
                  <a:cubicBezTo>
                    <a:pt x="339725" y="1536700"/>
                    <a:pt x="508000" y="1714500"/>
                    <a:pt x="847725" y="2054225"/>
                  </a:cubicBezTo>
                  <a:lnTo>
                    <a:pt x="2895600" y="0"/>
                  </a:lnTo>
                  <a:lnTo>
                    <a:pt x="3751060" y="864864"/>
                  </a:ln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8" name="任意多边形 4"/>
            <p:cNvSpPr/>
            <p:nvPr/>
          </p:nvSpPr>
          <p:spPr>
            <a:xfrm>
              <a:off x="15260" y="5455"/>
              <a:ext cx="2345" cy="1667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4"/>
            <p:cNvSpPr/>
            <p:nvPr/>
          </p:nvSpPr>
          <p:spPr bwMode="auto">
            <a:xfrm flipH="1" flipV="1">
              <a:off x="11505" y="5060"/>
              <a:ext cx="6616" cy="2456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64" y="8004"/>
              <a:ext cx="406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pc="120">
                  <a:uFillTx/>
                  <a:latin typeface="新宋体" charset="-122"/>
                  <a:ea typeface="新宋体" charset="-122"/>
                  <a:cs typeface="黑体" charset="-122"/>
                  <a:sym typeface="+mn-lt"/>
                </a:rPr>
                <a:t>朋友圈营销，不知道分享什么内容？</a:t>
              </a:r>
              <a:endParaRPr lang="zh-CN" altLang="en-US" spc="120">
                <a:uFillTx/>
                <a:latin typeface="新宋体" charset="-122"/>
                <a:ea typeface="新宋体" charset="-122"/>
                <a:cs typeface="黑体" charset="-122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919" y="3382"/>
              <a:ext cx="613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pc="120">
                  <a:solidFill>
                    <a:schemeClr val="tx1"/>
                  </a:solidFill>
                  <a:uFillTx/>
                  <a:latin typeface="新宋体" charset="-122"/>
                  <a:ea typeface="新宋体" charset="-122"/>
                  <a:cs typeface="黑体" charset="-122"/>
                  <a:sym typeface="+mn-lt"/>
                </a:rPr>
                <a:t>每天发朋友圈，没有点赞也没有回复，究竟谁才是我的目标客户？</a:t>
              </a:r>
              <a:endParaRPr lang="zh-CN" altLang="en-US" spc="120">
                <a:solidFill>
                  <a:schemeClr val="tx1"/>
                </a:solidFill>
                <a:uFillTx/>
                <a:latin typeface="新宋体" charset="-122"/>
                <a:ea typeface="新宋体" charset="-122"/>
                <a:cs typeface="黑体" charset="-122"/>
                <a:sym typeface="+mn-lt"/>
              </a:endParaRPr>
            </a:p>
          </p:txBody>
        </p:sp>
        <p:sp>
          <p:nvSpPr>
            <p:cNvPr id="24" name="Freeform 154"/>
            <p:cNvSpPr>
              <a:spLocks noChangeArrowheads="1"/>
            </p:cNvSpPr>
            <p:nvPr/>
          </p:nvSpPr>
          <p:spPr bwMode="auto">
            <a:xfrm>
              <a:off x="9400" y="6536"/>
              <a:ext cx="71" cy="60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 155"/>
            <p:cNvSpPr>
              <a:spLocks noChangeArrowheads="1"/>
            </p:cNvSpPr>
            <p:nvPr/>
          </p:nvSpPr>
          <p:spPr bwMode="auto">
            <a:xfrm>
              <a:off x="9427" y="6528"/>
              <a:ext cx="13" cy="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156"/>
            <p:cNvSpPr>
              <a:spLocks noEditPoints="1" noChangeArrowheads="1"/>
            </p:cNvSpPr>
            <p:nvPr/>
          </p:nvSpPr>
          <p:spPr bwMode="auto">
            <a:xfrm>
              <a:off x="9256" y="6093"/>
              <a:ext cx="366" cy="335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57"/>
            <p:cNvSpPr>
              <a:spLocks noEditPoints="1" noChangeArrowheads="1"/>
            </p:cNvSpPr>
            <p:nvPr/>
          </p:nvSpPr>
          <p:spPr bwMode="auto">
            <a:xfrm>
              <a:off x="9201" y="5989"/>
              <a:ext cx="475" cy="645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58"/>
            <p:cNvSpPr>
              <a:spLocks noEditPoints="1" noChangeArrowheads="1"/>
            </p:cNvSpPr>
            <p:nvPr/>
          </p:nvSpPr>
          <p:spPr bwMode="auto">
            <a:xfrm>
              <a:off x="9589" y="6250"/>
              <a:ext cx="267" cy="245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pic>
          <p:nvPicPr>
            <p:cNvPr id="32" name="图片 31" descr="朋友圈 (2)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114" y="5895"/>
              <a:ext cx="775" cy="732"/>
            </a:xfrm>
            <a:prstGeom prst="rect">
              <a:avLst/>
            </a:prstGeom>
          </p:spPr>
        </p:pic>
        <p:pic>
          <p:nvPicPr>
            <p:cNvPr id="33" name="图片 32" descr="评 论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15" y="5935"/>
              <a:ext cx="690" cy="652"/>
            </a:xfrm>
            <a:prstGeom prst="rect">
              <a:avLst/>
            </a:prstGeom>
          </p:spPr>
        </p:pic>
        <p:pic>
          <p:nvPicPr>
            <p:cNvPr id="34" name="图片 33" descr="产品 (2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90" y="5895"/>
              <a:ext cx="903" cy="853"/>
            </a:xfrm>
            <a:prstGeom prst="rect">
              <a:avLst/>
            </a:prstGeom>
          </p:spPr>
        </p:pic>
        <p:pic>
          <p:nvPicPr>
            <p:cNvPr id="35" name="图片 34" descr="文章 (1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20" y="5968"/>
              <a:ext cx="666" cy="629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7284" y="8004"/>
              <a:ext cx="434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pc="120">
                  <a:uFillTx/>
                  <a:latin typeface="新宋体" charset="-122"/>
                  <a:ea typeface="新宋体" charset="-122"/>
                  <a:cs typeface="黑体" charset="-122"/>
                  <a:sym typeface="+mn-lt"/>
                </a:rPr>
                <a:t>能不能知道谁看了我分享到朋友圈的产品推送？</a:t>
              </a:r>
              <a:endParaRPr lang="zh-CN" altLang="en-US" spc="120">
                <a:uFillTx/>
                <a:latin typeface="新宋体" charset="-122"/>
                <a:ea typeface="新宋体" charset="-122"/>
                <a:cs typeface="黑体" charset="-122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1182" y="3382"/>
              <a:ext cx="357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pc="120">
                  <a:uFillTx/>
                  <a:latin typeface="新宋体" charset="-122"/>
                  <a:ea typeface="新宋体" charset="-122"/>
                  <a:cs typeface="黑体" charset="-122"/>
                  <a:sym typeface="+mn-ea"/>
                </a:rPr>
                <a:t>我的客户们都对哪类产品感兴趣？</a:t>
              </a:r>
              <a:endParaRPr lang="zh-CN" altLang="en-US" spc="120">
                <a:uFillTx/>
                <a:latin typeface="新宋体" charset="-122"/>
                <a:ea typeface="新宋体" charset="-122"/>
                <a:cs typeface="黑体" charset="-122"/>
                <a:sym typeface="+mn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3907" y="8004"/>
              <a:ext cx="505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pc="120">
                  <a:uFillTx/>
                  <a:latin typeface="新宋体" charset="-122"/>
                  <a:ea typeface="新宋体" charset="-122"/>
                  <a:cs typeface="黑体" charset="-122"/>
                  <a:sym typeface="+mn-ea"/>
                </a:rPr>
                <a:t>微信里的好文章，怎样为我所用，帮我寻找潜在客户？</a:t>
              </a:r>
              <a:endParaRPr lang="zh-CN" altLang="en-US" spc="120">
                <a:uFillTx/>
                <a:latin typeface="新宋体" charset="-122"/>
                <a:ea typeface="新宋体" charset="-122"/>
                <a:cs typeface="黑体" charset="-122"/>
                <a:sym typeface="+mn-ea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2509" y="7515"/>
              <a:ext cx="0" cy="4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5984" y="4665"/>
              <a:ext cx="0" cy="4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9472" y="7515"/>
              <a:ext cx="0" cy="4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12942" y="4634"/>
              <a:ext cx="0" cy="4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6418" y="7500"/>
              <a:ext cx="0" cy="454"/>
            </a:xfrm>
            <a:prstGeom prst="line">
              <a:avLst/>
            </a:prstGeom>
            <a:ln w="25400">
              <a:solidFill>
                <a:srgbClr val="2AA7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3700145" y="1189990"/>
            <a:ext cx="4766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用户痛点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431415" y="4832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文章获客功能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 bwMode="gray">
          <a:xfrm>
            <a:off x="6629400" y="1940560"/>
            <a:ext cx="4024630" cy="3346450"/>
          </a:xfrm>
          <a:prstGeom prst="rect">
            <a:avLst/>
          </a:prstGeom>
        </p:spPr>
      </p:pic>
      <p:pic>
        <p:nvPicPr>
          <p:cNvPr id="26" name="图片 25" descr="企业微信截图_201906281755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515" y="2084070"/>
            <a:ext cx="3729355" cy="2097405"/>
          </a:xfrm>
          <a:prstGeom prst="rect">
            <a:avLst/>
          </a:prstGeom>
        </p:spPr>
      </p:pic>
      <p:pic>
        <p:nvPicPr>
          <p:cNvPr id="29" name="图片 28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535" y="2101850"/>
            <a:ext cx="3711575" cy="2087880"/>
          </a:xfrm>
          <a:prstGeom prst="rect">
            <a:avLst/>
          </a:prstGeom>
        </p:spPr>
      </p:pic>
      <p:pic>
        <p:nvPicPr>
          <p:cNvPr id="28" name="Grafik 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 bwMode="gray">
          <a:xfrm>
            <a:off x="1202690" y="1939925"/>
            <a:ext cx="4025265" cy="3347085"/>
          </a:xfrm>
          <a:prstGeom prst="rect">
            <a:avLst/>
          </a:prstGeom>
        </p:spPr>
      </p:pic>
      <p:pic>
        <p:nvPicPr>
          <p:cNvPr id="30" name="图片 29" descr="kok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845" y="3081655"/>
            <a:ext cx="2613025" cy="954405"/>
          </a:xfrm>
          <a:prstGeom prst="rect">
            <a:avLst/>
          </a:prstGeom>
        </p:spPr>
      </p:pic>
      <p:pic>
        <p:nvPicPr>
          <p:cNvPr id="31" name="图片 30" descr="图层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830" y="2610485"/>
            <a:ext cx="2162810" cy="1129030"/>
          </a:xfrm>
          <a:prstGeom prst="rect">
            <a:avLst/>
          </a:prstGeom>
        </p:spPr>
      </p:pic>
      <p:pic>
        <p:nvPicPr>
          <p:cNvPr id="32" name="图片 31" descr="图层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4460" y="3139440"/>
            <a:ext cx="2047875" cy="10287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648970" y="5466715"/>
            <a:ext cx="5095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一键转化微信文章为获客文章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42710" y="5466715"/>
            <a:ext cx="439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手动设置阅读数与在看数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81075" y="5927090"/>
            <a:ext cx="4766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>
                <a:latin typeface="新宋体" charset="-122"/>
                <a:ea typeface="新宋体" charset="-122"/>
                <a:cs typeface="黑体" charset="-122"/>
                <a:sym typeface="+mn-ea"/>
              </a:rPr>
              <a:t>精品内容吸引目标用户</a:t>
            </a:r>
            <a:endParaRPr lang="zh-CN" altLang="en-US" sz="2000"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259195" y="5927090"/>
            <a:ext cx="4766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>
                <a:latin typeface="新宋体" charset="-122"/>
                <a:ea typeface="新宋体" charset="-122"/>
                <a:cs typeface="黑体" charset="-122"/>
                <a:sym typeface="+mn-ea"/>
              </a:rPr>
              <a:t>爆款热文随心打造</a:t>
            </a:r>
            <a:endParaRPr lang="zh-CN" altLang="en-US" sz="2000"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pic>
        <p:nvPicPr>
          <p:cNvPr id="37" name="图片 36" descr="图层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945" y="2380615"/>
            <a:ext cx="2066925" cy="981075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2431415" y="4832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文章中心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432685" y="236220"/>
            <a:ext cx="73272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热文</a:t>
            </a:r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素材</a:t>
            </a:r>
            <a:endParaRPr lang="zh-CN" altLang="en-US" sz="44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12390" y="6142355"/>
            <a:ext cx="2907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产品营销文章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77990" y="6142355"/>
            <a:ext cx="29819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行业热点文章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32635" y="1094105"/>
            <a:ext cx="81273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不用自己费心找素材发朋友圈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热文素材定期更新，帮助销售收获线索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279775" y="2245360"/>
            <a:ext cx="5633085" cy="3648710"/>
            <a:chOff x="4772" y="2844"/>
            <a:chExt cx="9881" cy="6400"/>
          </a:xfrm>
        </p:grpSpPr>
        <p:grpSp>
          <p:nvGrpSpPr>
            <p:cNvPr id="18" name="组合 17"/>
            <p:cNvGrpSpPr/>
            <p:nvPr/>
          </p:nvGrpSpPr>
          <p:grpSpPr>
            <a:xfrm>
              <a:off x="4772" y="2860"/>
              <a:ext cx="3262" cy="6385"/>
              <a:chOff x="4772" y="2860"/>
              <a:chExt cx="3262" cy="6385"/>
            </a:xfrm>
          </p:grpSpPr>
          <p:pic>
            <p:nvPicPr>
              <p:cNvPr id="24" name="图片 23" descr="iphone壳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4772" y="2860"/>
                <a:ext cx="3262" cy="6385"/>
              </a:xfrm>
              <a:prstGeom prst="rect">
                <a:avLst/>
              </a:prstGeom>
            </p:spPr>
          </p:pic>
          <p:pic>
            <p:nvPicPr>
              <p:cNvPr id="25" name="图片 24" descr="是图片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053" y="3635"/>
                <a:ext cx="2698" cy="4804"/>
              </a:xfrm>
              <a:prstGeom prst="rect">
                <a:avLst/>
              </a:prstGeom>
            </p:spPr>
          </p:pic>
          <p:pic>
            <p:nvPicPr>
              <p:cNvPr id="26" name="图片 25" descr="下载"/>
              <p:cNvPicPr>
                <a:picLocks noChangeAspect="1"/>
              </p:cNvPicPr>
              <p:nvPr/>
            </p:nvPicPr>
            <p:blipFill>
              <a:blip r:embed="rId3"/>
              <a:srcRect r="53861"/>
              <a:stretch>
                <a:fillRect/>
              </a:stretch>
            </p:blipFill>
            <p:spPr>
              <a:xfrm>
                <a:off x="5050" y="3635"/>
                <a:ext cx="2787" cy="4254"/>
              </a:xfrm>
              <a:prstGeom prst="rect">
                <a:avLst/>
              </a:prstGeom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11391" y="2844"/>
              <a:ext cx="3262" cy="6384"/>
              <a:chOff x="11391" y="2844"/>
              <a:chExt cx="3262" cy="6384"/>
            </a:xfrm>
          </p:grpSpPr>
          <p:pic>
            <p:nvPicPr>
              <p:cNvPr id="20" name="图片 19" descr="iphone壳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91" y="2844"/>
                <a:ext cx="3262" cy="6385"/>
              </a:xfrm>
              <a:prstGeom prst="rect">
                <a:avLst/>
              </a:prstGeom>
            </p:spPr>
          </p:pic>
          <p:pic>
            <p:nvPicPr>
              <p:cNvPr id="22" name="图片 21" descr="是图片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72" y="3619"/>
                <a:ext cx="2698" cy="4804"/>
              </a:xfrm>
              <a:prstGeom prst="rect">
                <a:avLst/>
              </a:prstGeom>
            </p:spPr>
          </p:pic>
          <p:pic>
            <p:nvPicPr>
              <p:cNvPr id="23" name="图片 22" descr="下载"/>
              <p:cNvPicPr>
                <a:picLocks noChangeAspect="1"/>
              </p:cNvPicPr>
              <p:nvPr/>
            </p:nvPicPr>
            <p:blipFill>
              <a:blip r:embed="rId3"/>
              <a:srcRect l="52440"/>
              <a:stretch>
                <a:fillRect/>
              </a:stretch>
            </p:blipFill>
            <p:spPr>
              <a:xfrm>
                <a:off x="11486" y="3619"/>
                <a:ext cx="2885" cy="427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432050" y="330835"/>
            <a:ext cx="7327265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文章商品推广</a:t>
            </a:r>
            <a:endParaRPr lang="zh-CN" altLang="en-US" sz="4000" b="1" spc="1000">
              <a:solidFill>
                <a:srgbClr val="00B0F0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80565" y="6082030"/>
            <a:ext cx="82315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把商品装进文章里，增加产品曝光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9060" y="1279525"/>
            <a:ext cx="2412365" cy="4622165"/>
            <a:chOff x="2854" y="2288"/>
            <a:chExt cx="3799" cy="7279"/>
          </a:xfrm>
        </p:grpSpPr>
        <p:pic>
          <p:nvPicPr>
            <p:cNvPr id="15" name="图片 14" descr="iphone壳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4" y="2288"/>
              <a:ext cx="3799" cy="7279"/>
            </a:xfrm>
            <a:prstGeom prst="rect">
              <a:avLst/>
            </a:prstGeom>
          </p:spPr>
        </p:pic>
        <p:pic>
          <p:nvPicPr>
            <p:cNvPr id="16" name="图片 15" descr="下载111111111 (1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5" y="3174"/>
              <a:ext cx="3098" cy="5507"/>
            </a:xfrm>
            <a:prstGeom prst="rect">
              <a:avLst/>
            </a:prstGeom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rcRect t="3428" r="1818" b="2956"/>
          <a:stretch>
            <a:fillRect/>
          </a:stretch>
        </p:blipFill>
        <p:spPr>
          <a:xfrm>
            <a:off x="7016115" y="1279525"/>
            <a:ext cx="2674620" cy="18903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5635" y="3254375"/>
            <a:ext cx="2705100" cy="2390775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 flipV="1">
            <a:off x="4721860" y="2487930"/>
            <a:ext cx="2209800" cy="185166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4702175" y="4836795"/>
            <a:ext cx="2229485" cy="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358390" y="1840230"/>
            <a:ext cx="7474585" cy="227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dobe 黑体 Std R" panose="020B0400000000000000" charset="-122"/>
              <a:ea typeface="Adobe 黑体 Std R" panose="020B0400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58390" y="1840230"/>
            <a:ext cx="4030980" cy="2279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dobe 黑体 Std R" panose="020B0400000000000000" charset="-122"/>
              <a:ea typeface="Adobe 黑体 Std R" panose="020B0400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89370" y="1840230"/>
            <a:ext cx="1206500" cy="2273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dobe 黑体 Std R" panose="020B0400000000000000" charset="-122"/>
              <a:ea typeface="Adobe 黑体 Std R" panose="020B040000000000000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96505" y="1840230"/>
            <a:ext cx="1089660" cy="2279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dobe 黑体 Std R" panose="020B0400000000000000" charset="-122"/>
              <a:ea typeface="Adobe 黑体 Std R" panose="020B040000000000000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86165" y="1840230"/>
            <a:ext cx="187960" cy="2273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dobe 黑体 Std R" panose="020B0400000000000000" charset="-122"/>
              <a:ea typeface="Adobe 黑体 Std R" panose="020B04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41625" y="1379855"/>
            <a:ext cx="6508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轻松提炼微信群与朋友圈意向客户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81730" y="2107565"/>
            <a:ext cx="11201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latin typeface="新宋体" charset="-122"/>
                <a:ea typeface="新宋体" charset="-122"/>
                <a:cs typeface="黑体" charset="-122"/>
                <a:sym typeface="+mn-ea"/>
              </a:rPr>
              <a:t>500人浏览</a:t>
            </a:r>
            <a:endParaRPr lang="zh-CN" altLang="en-US" sz="1400"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75070" y="209550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latin typeface="新宋体" charset="-122"/>
                <a:ea typeface="新宋体" charset="-122"/>
                <a:cs typeface="黑体" charset="-122"/>
                <a:sym typeface="+mn-ea"/>
              </a:rPr>
              <a:t>100人点击名片</a:t>
            </a:r>
            <a:endParaRPr lang="zh-CN" altLang="en-US" sz="1400"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97115" y="2095500"/>
            <a:ext cx="14884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latin typeface="新宋体" charset="-122"/>
                <a:ea typeface="新宋体" charset="-122"/>
                <a:cs typeface="黑体" charset="-122"/>
                <a:sym typeface="+mn-ea"/>
              </a:rPr>
              <a:t>80个精准用户</a:t>
            </a:r>
            <a:endParaRPr lang="zh-CN" altLang="en-US" sz="1400"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686165" y="2095500"/>
            <a:ext cx="9112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latin typeface="新宋体" charset="-122"/>
                <a:ea typeface="新宋体" charset="-122"/>
                <a:cs typeface="黑体" charset="-122"/>
                <a:sym typeface="+mn-ea"/>
              </a:rPr>
              <a:t>7人转发</a:t>
            </a:r>
            <a:endParaRPr lang="zh-CN" altLang="en-US" sz="1400"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pic>
        <p:nvPicPr>
          <p:cNvPr id="27" name="图片 26" descr="文章中心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9795" y="2713990"/>
            <a:ext cx="3395980" cy="3516630"/>
          </a:xfrm>
          <a:prstGeom prst="rect">
            <a:avLst/>
          </a:prstGeom>
        </p:spPr>
      </p:pic>
      <p:pic>
        <p:nvPicPr>
          <p:cNvPr id="28" name="图片 27" descr="转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870" y="4517390"/>
            <a:ext cx="1278890" cy="626745"/>
          </a:xfrm>
          <a:prstGeom prst="rect">
            <a:avLst/>
          </a:prstGeom>
        </p:spPr>
      </p:pic>
      <p:pic>
        <p:nvPicPr>
          <p:cNvPr id="31" name="图片 30" descr="名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720" y="2717165"/>
            <a:ext cx="3343275" cy="3514090"/>
          </a:xfrm>
          <a:prstGeom prst="rect">
            <a:avLst/>
          </a:prstGeom>
        </p:spPr>
      </p:pic>
      <p:pic>
        <p:nvPicPr>
          <p:cNvPr id="32" name="图片 31" descr="图层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845" y="3793490"/>
            <a:ext cx="1089660" cy="480695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6396355" y="6068377"/>
            <a:ext cx="4787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嵌入名片便于用户联系咨询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450" y="6057265"/>
            <a:ext cx="4319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社交分享获取潜在客户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pic>
        <p:nvPicPr>
          <p:cNvPr id="4" name="图片 3" descr="图层康康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805" y="4426585"/>
            <a:ext cx="1146810" cy="573405"/>
          </a:xfrm>
          <a:prstGeom prst="rect">
            <a:avLst/>
          </a:prstGeom>
        </p:spPr>
      </p:pic>
      <p:pic>
        <p:nvPicPr>
          <p:cNvPr id="5" name="图片 4" descr="图层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310" y="3793490"/>
            <a:ext cx="1757680" cy="546735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2432050" y="5086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如何获客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9"/>
          <p:cNvSpPr/>
          <p:nvPr/>
        </p:nvSpPr>
        <p:spPr>
          <a:xfrm>
            <a:off x="577850" y="2783205"/>
            <a:ext cx="2559685" cy="333756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0"/>
          <p:cNvSpPr/>
          <p:nvPr/>
        </p:nvSpPr>
        <p:spPr>
          <a:xfrm>
            <a:off x="692150" y="2880360"/>
            <a:ext cx="2117725" cy="2947035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文本框 38"/>
          <p:cNvSpPr txBox="1"/>
          <p:nvPr/>
        </p:nvSpPr>
        <p:spPr>
          <a:xfrm>
            <a:off x="980440" y="3684270"/>
            <a:ext cx="1548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2400" spc="300"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lt"/>
              </a:rPr>
              <a:t>朋友圈</a:t>
            </a:r>
            <a:endParaRPr lang="zh-CN" sz="2400" spc="300">
              <a:uFillTx/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48740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46C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19"/>
          <p:cNvSpPr/>
          <p:nvPr/>
        </p:nvSpPr>
        <p:spPr>
          <a:xfrm>
            <a:off x="1355090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ln w="38100">
            <a:solidFill>
              <a:srgbClr val="F0F1F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文本框 4"/>
          <p:cNvSpPr txBox="1"/>
          <p:nvPr/>
        </p:nvSpPr>
        <p:spPr>
          <a:xfrm>
            <a:off x="836295" y="4464685"/>
            <a:ext cx="18370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spc="120">
                <a:uFillTx/>
                <a:latin typeface="新宋体" charset="-122"/>
                <a:ea typeface="新宋体" charset="-122"/>
                <a:cs typeface="黑体" charset="-122"/>
                <a:sym typeface="+mn-ea"/>
              </a:rPr>
              <a:t>分享文章至朋友圈，筛选社交媒体上的目标客户</a:t>
            </a:r>
            <a:endParaRPr lang="en-US" altLang="zh-CN" sz="1600" spc="120">
              <a:uFillTx/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27" name="object 9"/>
          <p:cNvSpPr/>
          <p:nvPr/>
        </p:nvSpPr>
        <p:spPr>
          <a:xfrm>
            <a:off x="3398520" y="2783205"/>
            <a:ext cx="2559685" cy="333756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10"/>
          <p:cNvSpPr/>
          <p:nvPr/>
        </p:nvSpPr>
        <p:spPr>
          <a:xfrm>
            <a:off x="3512820" y="2880360"/>
            <a:ext cx="2117725" cy="2947035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文本框 28"/>
          <p:cNvSpPr txBox="1"/>
          <p:nvPr/>
        </p:nvSpPr>
        <p:spPr>
          <a:xfrm>
            <a:off x="3801110" y="3684270"/>
            <a:ext cx="1548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2400" spc="300"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lt"/>
              </a:rPr>
              <a:t>公众号</a:t>
            </a:r>
            <a:endParaRPr lang="zh-CN" sz="2400" spc="300">
              <a:uFillTx/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lt"/>
            </a:endParaRPr>
          </a:p>
        </p:txBody>
      </p:sp>
      <p:sp>
        <p:nvSpPr>
          <p:cNvPr id="31" name="object 18"/>
          <p:cNvSpPr/>
          <p:nvPr/>
        </p:nvSpPr>
        <p:spPr>
          <a:xfrm>
            <a:off x="4169410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19"/>
          <p:cNvSpPr/>
          <p:nvPr/>
        </p:nvSpPr>
        <p:spPr>
          <a:xfrm>
            <a:off x="4175760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solidFill>
            <a:srgbClr val="ED7D31"/>
          </a:solidFill>
          <a:ln w="38100">
            <a:solidFill>
              <a:srgbClr val="F0F1F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文本框 33"/>
          <p:cNvSpPr txBox="1"/>
          <p:nvPr/>
        </p:nvSpPr>
        <p:spPr>
          <a:xfrm>
            <a:off x="3597275" y="4464685"/>
            <a:ext cx="19577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spc="120">
                <a:uFillTx/>
                <a:latin typeface="新宋体" charset="-122"/>
                <a:ea typeface="新宋体" charset="-122"/>
                <a:cs typeface="黑体" charset="-122"/>
                <a:sym typeface="+mn-ea"/>
              </a:rPr>
              <a:t>将链接嵌入公众号推送或自动回复，吸引客户了解。</a:t>
            </a:r>
            <a:endParaRPr lang="zh-CN" altLang="en-US" sz="1600" spc="120">
              <a:uFillTx/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37" name="object 9"/>
          <p:cNvSpPr/>
          <p:nvPr/>
        </p:nvSpPr>
        <p:spPr>
          <a:xfrm>
            <a:off x="6324600" y="2783205"/>
            <a:ext cx="2559685" cy="333756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10"/>
          <p:cNvSpPr/>
          <p:nvPr/>
        </p:nvSpPr>
        <p:spPr>
          <a:xfrm>
            <a:off x="6438900" y="2880360"/>
            <a:ext cx="2117725" cy="2947035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文本框 39"/>
          <p:cNvSpPr txBox="1"/>
          <p:nvPr/>
        </p:nvSpPr>
        <p:spPr>
          <a:xfrm>
            <a:off x="6697345" y="3684270"/>
            <a:ext cx="1608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2400" spc="300"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lt"/>
              </a:rPr>
              <a:t>好友转发</a:t>
            </a:r>
            <a:endParaRPr lang="zh-CN" sz="2400" spc="300">
              <a:uFillTx/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lt"/>
            </a:endParaRPr>
          </a:p>
        </p:txBody>
      </p:sp>
      <p:sp>
        <p:nvSpPr>
          <p:cNvPr id="42" name="object 18"/>
          <p:cNvSpPr/>
          <p:nvPr/>
        </p:nvSpPr>
        <p:spPr>
          <a:xfrm>
            <a:off x="7095490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9855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19"/>
          <p:cNvSpPr/>
          <p:nvPr/>
        </p:nvSpPr>
        <p:spPr>
          <a:xfrm>
            <a:off x="7101840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ln w="38100">
            <a:solidFill>
              <a:srgbClr val="F0F1F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文本框 45"/>
          <p:cNvSpPr txBox="1"/>
          <p:nvPr/>
        </p:nvSpPr>
        <p:spPr>
          <a:xfrm>
            <a:off x="6583045" y="4464685"/>
            <a:ext cx="18370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spc="120">
                <a:uFillTx/>
                <a:latin typeface="新宋体" charset="-122"/>
                <a:ea typeface="新宋体" charset="-122"/>
                <a:cs typeface="黑体" charset="-122"/>
                <a:sym typeface="+mn-ea"/>
              </a:rPr>
              <a:t>直接向好友转发文章链接，获取客户。</a:t>
            </a:r>
            <a:endParaRPr lang="zh-CN" altLang="en-US" sz="1600" spc="120">
              <a:uFillTx/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48" name="object 9"/>
          <p:cNvSpPr/>
          <p:nvPr/>
        </p:nvSpPr>
        <p:spPr>
          <a:xfrm>
            <a:off x="9054465" y="2783205"/>
            <a:ext cx="2559685" cy="333756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10"/>
          <p:cNvSpPr/>
          <p:nvPr/>
        </p:nvSpPr>
        <p:spPr>
          <a:xfrm>
            <a:off x="9168765" y="2880360"/>
            <a:ext cx="2117725" cy="2947035"/>
          </a:xfrm>
          <a:custGeom>
            <a:avLst/>
            <a:gdLst/>
            <a:ahLst/>
            <a:cxnLst/>
            <a:rect l="l" t="t" r="r" b="b"/>
            <a:pathLst>
              <a:path w="1670685" h="3044190">
                <a:moveTo>
                  <a:pt x="0" y="3044190"/>
                </a:moveTo>
                <a:lnTo>
                  <a:pt x="1670685" y="3044190"/>
                </a:lnTo>
                <a:lnTo>
                  <a:pt x="1670685" y="0"/>
                </a:lnTo>
                <a:lnTo>
                  <a:pt x="0" y="0"/>
                </a:lnTo>
                <a:lnTo>
                  <a:pt x="0" y="30441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文本框 49"/>
          <p:cNvSpPr txBox="1"/>
          <p:nvPr/>
        </p:nvSpPr>
        <p:spPr>
          <a:xfrm>
            <a:off x="9457690" y="3684270"/>
            <a:ext cx="1548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2400" spc="300"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lt"/>
              </a:rPr>
              <a:t>微信群</a:t>
            </a:r>
            <a:endParaRPr lang="zh-CN" sz="2400" spc="300">
              <a:uFillTx/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lt"/>
            </a:endParaRPr>
          </a:p>
        </p:txBody>
      </p:sp>
      <p:sp>
        <p:nvSpPr>
          <p:cNvPr id="52" name="object 18"/>
          <p:cNvSpPr/>
          <p:nvPr/>
        </p:nvSpPr>
        <p:spPr>
          <a:xfrm>
            <a:off x="9825355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849" y="0"/>
                </a:moveTo>
                <a:lnTo>
                  <a:pt x="151715" y="5199"/>
                </a:lnTo>
                <a:lnTo>
                  <a:pt x="110282" y="20008"/>
                </a:lnTo>
                <a:lnTo>
                  <a:pt x="73732" y="43247"/>
                </a:lnTo>
                <a:lnTo>
                  <a:pt x="43247" y="73732"/>
                </a:lnTo>
                <a:lnTo>
                  <a:pt x="20008" y="110282"/>
                </a:lnTo>
                <a:lnTo>
                  <a:pt x="5199" y="151715"/>
                </a:lnTo>
                <a:lnTo>
                  <a:pt x="0" y="196850"/>
                </a:lnTo>
                <a:lnTo>
                  <a:pt x="5199" y="241984"/>
                </a:lnTo>
                <a:lnTo>
                  <a:pt x="20008" y="283417"/>
                </a:lnTo>
                <a:lnTo>
                  <a:pt x="43247" y="319967"/>
                </a:lnTo>
                <a:lnTo>
                  <a:pt x="73732" y="350452"/>
                </a:lnTo>
                <a:lnTo>
                  <a:pt x="110282" y="373691"/>
                </a:lnTo>
                <a:lnTo>
                  <a:pt x="151715" y="388500"/>
                </a:lnTo>
                <a:lnTo>
                  <a:pt x="196849" y="393700"/>
                </a:lnTo>
                <a:lnTo>
                  <a:pt x="241984" y="388500"/>
                </a:lnTo>
                <a:lnTo>
                  <a:pt x="283417" y="373691"/>
                </a:lnTo>
                <a:lnTo>
                  <a:pt x="319967" y="350452"/>
                </a:lnTo>
                <a:lnTo>
                  <a:pt x="350452" y="319967"/>
                </a:lnTo>
                <a:lnTo>
                  <a:pt x="373691" y="283417"/>
                </a:lnTo>
                <a:lnTo>
                  <a:pt x="388500" y="241984"/>
                </a:lnTo>
                <a:lnTo>
                  <a:pt x="393699" y="196850"/>
                </a:lnTo>
                <a:lnTo>
                  <a:pt x="388500" y="151715"/>
                </a:lnTo>
                <a:lnTo>
                  <a:pt x="373691" y="110282"/>
                </a:lnTo>
                <a:lnTo>
                  <a:pt x="350452" y="73732"/>
                </a:lnTo>
                <a:lnTo>
                  <a:pt x="319967" y="43247"/>
                </a:lnTo>
                <a:lnTo>
                  <a:pt x="283417" y="20008"/>
                </a:lnTo>
                <a:lnTo>
                  <a:pt x="241984" y="5199"/>
                </a:lnTo>
                <a:lnTo>
                  <a:pt x="196849" y="0"/>
                </a:lnTo>
                <a:close/>
              </a:path>
            </a:pathLst>
          </a:custGeom>
          <a:solidFill>
            <a:srgbClr val="D6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19"/>
          <p:cNvSpPr/>
          <p:nvPr/>
        </p:nvSpPr>
        <p:spPr>
          <a:xfrm>
            <a:off x="9831705" y="2508250"/>
            <a:ext cx="798830" cy="799465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196850"/>
                </a:moveTo>
                <a:lnTo>
                  <a:pt x="5199" y="151715"/>
                </a:lnTo>
                <a:lnTo>
                  <a:pt x="20008" y="110282"/>
                </a:lnTo>
                <a:lnTo>
                  <a:pt x="43247" y="73732"/>
                </a:lnTo>
                <a:lnTo>
                  <a:pt x="73732" y="43247"/>
                </a:lnTo>
                <a:lnTo>
                  <a:pt x="110282" y="20008"/>
                </a:lnTo>
                <a:lnTo>
                  <a:pt x="151715" y="5199"/>
                </a:lnTo>
                <a:lnTo>
                  <a:pt x="196849" y="0"/>
                </a:lnTo>
                <a:lnTo>
                  <a:pt x="241984" y="5199"/>
                </a:lnTo>
                <a:lnTo>
                  <a:pt x="283417" y="20008"/>
                </a:lnTo>
                <a:lnTo>
                  <a:pt x="319967" y="43247"/>
                </a:lnTo>
                <a:lnTo>
                  <a:pt x="350452" y="73732"/>
                </a:lnTo>
                <a:lnTo>
                  <a:pt x="373691" y="110282"/>
                </a:lnTo>
                <a:lnTo>
                  <a:pt x="388500" y="151715"/>
                </a:lnTo>
                <a:lnTo>
                  <a:pt x="393699" y="196850"/>
                </a:lnTo>
                <a:lnTo>
                  <a:pt x="388500" y="241984"/>
                </a:lnTo>
                <a:lnTo>
                  <a:pt x="373691" y="283417"/>
                </a:lnTo>
                <a:lnTo>
                  <a:pt x="350452" y="319967"/>
                </a:lnTo>
                <a:lnTo>
                  <a:pt x="319967" y="350452"/>
                </a:lnTo>
                <a:lnTo>
                  <a:pt x="283417" y="373691"/>
                </a:lnTo>
                <a:lnTo>
                  <a:pt x="241984" y="388500"/>
                </a:lnTo>
                <a:lnTo>
                  <a:pt x="196849" y="393700"/>
                </a:lnTo>
                <a:lnTo>
                  <a:pt x="151715" y="388500"/>
                </a:lnTo>
                <a:lnTo>
                  <a:pt x="110282" y="373691"/>
                </a:lnTo>
                <a:lnTo>
                  <a:pt x="73732" y="350452"/>
                </a:lnTo>
                <a:lnTo>
                  <a:pt x="43247" y="319967"/>
                </a:lnTo>
                <a:lnTo>
                  <a:pt x="20008" y="283417"/>
                </a:lnTo>
                <a:lnTo>
                  <a:pt x="5199" y="241984"/>
                </a:lnTo>
                <a:lnTo>
                  <a:pt x="0" y="196850"/>
                </a:lnTo>
                <a:close/>
              </a:path>
            </a:pathLst>
          </a:custGeom>
          <a:ln w="38100">
            <a:solidFill>
              <a:srgbClr val="F0F1F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文本框 54"/>
          <p:cNvSpPr txBox="1"/>
          <p:nvPr/>
        </p:nvSpPr>
        <p:spPr>
          <a:xfrm>
            <a:off x="9312910" y="4464685"/>
            <a:ext cx="18370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spc="120">
                <a:uFillTx/>
                <a:latin typeface="新宋体" charset="-122"/>
                <a:ea typeface="新宋体" charset="-122"/>
                <a:cs typeface="黑体" charset="-122"/>
                <a:sym typeface="+mn-ea"/>
              </a:rPr>
              <a:t>分享文章至社群，精准筛选群中潜在客户。</a:t>
            </a:r>
            <a:endParaRPr lang="zh-CN" altLang="en-US" sz="1600" spc="120">
              <a:uFillTx/>
              <a:latin typeface="新宋体" charset="-122"/>
              <a:ea typeface="新宋体" charset="-122"/>
              <a:cs typeface="黑体" charset="-122"/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432050" y="4705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如何获客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700145" y="1189990"/>
            <a:ext cx="4766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使用场景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pic>
        <p:nvPicPr>
          <p:cNvPr id="60" name="图片 59" descr="朋友圈 (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010" y="2635885"/>
            <a:ext cx="555625" cy="544195"/>
          </a:xfrm>
          <a:prstGeom prst="rect">
            <a:avLst/>
          </a:prstGeom>
        </p:spPr>
      </p:pic>
      <p:pic>
        <p:nvPicPr>
          <p:cNvPr id="61" name="图片 60" descr="公众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730" y="2672080"/>
            <a:ext cx="503555" cy="471805"/>
          </a:xfrm>
          <a:prstGeom prst="rect">
            <a:avLst/>
          </a:prstGeom>
        </p:spPr>
      </p:pic>
      <p:pic>
        <p:nvPicPr>
          <p:cNvPr id="62" name="图片 61" descr="转发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855" y="2644775"/>
            <a:ext cx="545465" cy="535305"/>
          </a:xfrm>
          <a:prstGeom prst="rect">
            <a:avLst/>
          </a:prstGeom>
        </p:spPr>
      </p:pic>
      <p:pic>
        <p:nvPicPr>
          <p:cNvPr id="63" name="图片 62" descr="微信群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8860" y="2615565"/>
            <a:ext cx="60579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36625" y="1838325"/>
            <a:ext cx="10293350" cy="4789805"/>
            <a:chOff x="1595" y="2755"/>
            <a:chExt cx="16210" cy="7543"/>
          </a:xfrm>
        </p:grpSpPr>
        <p:pic>
          <p:nvPicPr>
            <p:cNvPr id="12" name="图片 11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324" y="3774"/>
              <a:ext cx="4401" cy="4557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595" y="3770"/>
              <a:ext cx="6476" cy="4561"/>
              <a:chOff x="6713" y="4157"/>
              <a:chExt cx="5429" cy="3823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7261" y="4157"/>
                <a:ext cx="4574" cy="3823"/>
                <a:chOff x="1224" y="2865"/>
                <a:chExt cx="8202" cy="6818"/>
              </a:xfrm>
            </p:grpSpPr>
            <p:pic>
              <p:nvPicPr>
                <p:cNvPr id="15" name="Grafik 6"/>
                <p:cNvPicPr>
                  <a:picLocks noChangeAspect="1"/>
                </p:cNvPicPr>
                <p:nvPr/>
              </p:nvPicPr>
              <p:blipFill>
                <a:blip r:embed="rId2" cstate="screen"/>
                <a:stretch>
                  <a:fillRect/>
                </a:stretch>
              </p:blipFill>
              <p:spPr bwMode="gray">
                <a:xfrm>
                  <a:off x="1224" y="2865"/>
                  <a:ext cx="8203" cy="6818"/>
                </a:xfrm>
                <a:prstGeom prst="rect">
                  <a:avLst/>
                </a:prstGeom>
              </p:spPr>
            </p:pic>
            <p:pic>
              <p:nvPicPr>
                <p:cNvPr id="9" name="图片 8" descr="1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60" y="3194"/>
                  <a:ext cx="7521" cy="4231"/>
                </a:xfrm>
                <a:prstGeom prst="rect">
                  <a:avLst/>
                </a:prstGeom>
              </p:spPr>
            </p:pic>
          </p:grpSp>
          <p:pic>
            <p:nvPicPr>
              <p:cNvPr id="37" name="图片 36" descr="图层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13" y="4471"/>
                <a:ext cx="1939" cy="1336"/>
              </a:xfrm>
              <a:prstGeom prst="rect">
                <a:avLst/>
              </a:prstGeom>
            </p:spPr>
          </p:pic>
          <p:pic>
            <p:nvPicPr>
              <p:cNvPr id="39" name="图片 38" descr="层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26" y="5556"/>
                <a:ext cx="2616" cy="1025"/>
              </a:xfrm>
              <a:prstGeom prst="rect">
                <a:avLst/>
              </a:prstGeom>
            </p:spPr>
          </p:pic>
        </p:grpSp>
        <p:sp>
          <p:nvSpPr>
            <p:cNvPr id="13" name="文本框 12"/>
            <p:cNvSpPr txBox="1"/>
            <p:nvPr/>
          </p:nvSpPr>
          <p:spPr>
            <a:xfrm>
              <a:off x="10791" y="8604"/>
              <a:ext cx="7015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 dirty="0">
                  <a:latin typeface="思源黑体 CN Bold" panose="020B0800000000000000" charset="-122"/>
                  <a:ea typeface="新宋体" charset="-122"/>
                  <a:cs typeface="黑体" charset="-122"/>
                  <a:sym typeface="+mn-ea"/>
                </a:rPr>
                <a:t>访客列表</a:t>
              </a:r>
              <a:endParaRPr lang="zh-CN" altLang="en-US" sz="2000" b="1" dirty="0">
                <a:latin typeface="思源黑体 CN Bold" panose="020B0800000000000000" charset="-122"/>
                <a:ea typeface="新宋体" charset="-122"/>
                <a:cs typeface="黑体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endParaRPr lang="zh-CN" altLang="en-US" sz="800" dirty="0">
                <a:latin typeface="新宋体" charset="-122"/>
                <a:ea typeface="新宋体" charset="-122"/>
                <a:cs typeface="黑体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dirty="0">
                  <a:latin typeface="思源黑体 CN Bold" panose="020B0800000000000000" charset="-122"/>
                  <a:ea typeface="新宋体" charset="-122"/>
                  <a:cs typeface="黑体" charset="-122"/>
                  <a:sym typeface="+mn-ea"/>
                </a:rPr>
                <a:t>客户阅读时间、时长 、次数实时记录</a:t>
              </a:r>
              <a:endParaRPr lang="zh-CN" altLang="en-US" dirty="0">
                <a:latin typeface="思源黑体 CN Bold" panose="020B0800000000000000" charset="-122"/>
                <a:ea typeface="新宋体" charset="-122"/>
                <a:cs typeface="黑体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dirty="0">
                  <a:latin typeface="思源黑体 CN Bold" panose="020B0800000000000000" charset="-122"/>
                  <a:ea typeface="新宋体" charset="-122"/>
                  <a:cs typeface="黑体" charset="-122"/>
                  <a:sym typeface="+mn-ea"/>
                </a:rPr>
                <a:t>用户行为轨迹一目了然</a:t>
              </a:r>
              <a:endParaRPr lang="zh-CN" altLang="en-US" dirty="0">
                <a:latin typeface="思源黑体 CN Bold" panose="020B0800000000000000" charset="-122"/>
                <a:ea typeface="新宋体" charset="-122"/>
                <a:cs typeface="黑体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75" y="2755"/>
              <a:ext cx="61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PC端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200" y="2755"/>
              <a:ext cx="61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小程序端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95" y="8604"/>
              <a:ext cx="6756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 dirty="0">
                  <a:latin typeface="思源黑体 CN Bold" panose="020B0800000000000000" charset="-122"/>
                  <a:ea typeface="新宋体" charset="-122"/>
                  <a:cs typeface="黑体" charset="-122"/>
                  <a:sym typeface="+mn-ea"/>
                </a:rPr>
                <a:t>BOSS雷达</a:t>
              </a:r>
              <a:endParaRPr lang="zh-CN" altLang="en-US" sz="900" b="1" dirty="0">
                <a:latin typeface="思源黑体 CN Bold" panose="020B0800000000000000" charset="-122"/>
                <a:ea typeface="新宋体" charset="-122"/>
                <a:cs typeface="黑体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endParaRPr lang="zh-CN" altLang="en-US" sz="800" dirty="0">
                <a:latin typeface="新宋体" charset="-122"/>
                <a:ea typeface="新宋体" charset="-122"/>
                <a:cs typeface="黑体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dirty="0">
                  <a:latin typeface="思源黑体 CN Bold" panose="020B0800000000000000" charset="-122"/>
                  <a:ea typeface="新宋体" charset="-122"/>
                  <a:cs typeface="黑体" charset="-122"/>
                  <a:sym typeface="+mn-ea"/>
                </a:rPr>
                <a:t>管理员纵览所有业务员文章数据</a:t>
              </a:r>
              <a:endParaRPr lang="zh-CN" altLang="en-US" dirty="0">
                <a:latin typeface="思源黑体 CN Bold" panose="020B0800000000000000" charset="-122"/>
                <a:ea typeface="新宋体" charset="-122"/>
                <a:cs typeface="黑体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dirty="0">
                  <a:latin typeface="思源黑体 CN Bold" panose="020B0800000000000000" charset="-122"/>
                  <a:ea typeface="新宋体" charset="-122"/>
                  <a:cs typeface="黑体" charset="-122"/>
                  <a:sym typeface="+mn-ea"/>
                </a:rPr>
                <a:t>实时监控团队成效，提高管理效率</a:t>
              </a:r>
              <a:endParaRPr lang="zh-CN" altLang="en-US" dirty="0">
                <a:latin typeface="思源黑体 CN Bold" panose="020B0800000000000000" charset="-122"/>
                <a:ea typeface="新宋体" charset="-122"/>
                <a:cs typeface="黑体" charset="-122"/>
                <a:sym typeface="+mn-ea"/>
              </a:endParaRPr>
            </a:p>
          </p:txBody>
        </p:sp>
        <p:pic>
          <p:nvPicPr>
            <p:cNvPr id="14" name="图片 13" descr="图层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332" y="5617"/>
              <a:ext cx="2711" cy="1457"/>
            </a:xfrm>
            <a:prstGeom prst="rect">
              <a:avLst/>
            </a:prstGeom>
          </p:spPr>
        </p:pic>
        <p:pic>
          <p:nvPicPr>
            <p:cNvPr id="16" name="图片 15" descr="图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19" y="5071"/>
              <a:ext cx="1847" cy="668"/>
            </a:xfrm>
            <a:prstGeom prst="rect">
              <a:avLst/>
            </a:prstGeom>
          </p:spPr>
        </p:pic>
      </p:grpSp>
      <p:sp>
        <p:nvSpPr>
          <p:cNvPr id="38" name="文本框 37"/>
          <p:cNvSpPr txBox="1"/>
          <p:nvPr/>
        </p:nvSpPr>
        <p:spPr>
          <a:xfrm>
            <a:off x="2432050" y="3943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商机挖掘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00145" y="1113790"/>
            <a:ext cx="4766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客户行为轨迹追踪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474980" y="1837055"/>
            <a:ext cx="12016105" cy="4614545"/>
            <a:chOff x="-367" y="2822"/>
            <a:chExt cx="18923" cy="7267"/>
          </a:xfrm>
        </p:grpSpPr>
        <p:pic>
          <p:nvPicPr>
            <p:cNvPr id="13" name="图片 12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67" y="2822"/>
              <a:ext cx="7014" cy="7267"/>
            </a:xfrm>
            <a:prstGeom prst="rect">
              <a:avLst/>
            </a:prstGeom>
          </p:spPr>
        </p:pic>
        <p:pic>
          <p:nvPicPr>
            <p:cNvPr id="15" name="图片 14" descr="图层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7" y="7242"/>
              <a:ext cx="3167" cy="1887"/>
            </a:xfrm>
            <a:prstGeom prst="rect">
              <a:avLst/>
            </a:prstGeom>
          </p:spPr>
        </p:pic>
        <p:pic>
          <p:nvPicPr>
            <p:cNvPr id="16" name="图片 15" descr="图层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7" y="3291"/>
              <a:ext cx="3605" cy="1960"/>
            </a:xfrm>
            <a:prstGeom prst="rect">
              <a:avLst/>
            </a:prstGeom>
          </p:spPr>
        </p:pic>
        <p:cxnSp>
          <p:nvCxnSpPr>
            <p:cNvPr id="17" name="直接箭头连接符 16"/>
            <p:cNvCxnSpPr/>
            <p:nvPr/>
          </p:nvCxnSpPr>
          <p:spPr>
            <a:xfrm flipV="1">
              <a:off x="5529" y="4286"/>
              <a:ext cx="2493" cy="1335"/>
            </a:xfrm>
            <a:prstGeom prst="straightConnector1">
              <a:avLst/>
            </a:prstGeom>
            <a:ln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5529" y="7003"/>
              <a:ext cx="2493" cy="1335"/>
            </a:xfrm>
            <a:prstGeom prst="straightConnector1">
              <a:avLst/>
            </a:prstGeom>
            <a:ln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11734" y="3617"/>
              <a:ext cx="6822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文章总阅读量、转发数、新增访问数、阅读总时长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734" y="7532"/>
              <a:ext cx="682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访客注册量、精准访客数、成交数、成交金额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432050" y="3943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商机挖掘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00145" y="1113790"/>
            <a:ext cx="4766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统计中心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服务通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53390" y="2011680"/>
            <a:ext cx="4655185" cy="4614545"/>
          </a:xfrm>
          <a:prstGeom prst="rect">
            <a:avLst/>
          </a:prstGeom>
        </p:spPr>
      </p:pic>
      <p:pic>
        <p:nvPicPr>
          <p:cNvPr id="7" name="图片 6" descr="fuwutongzh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50" y="4643755"/>
            <a:ext cx="3314700" cy="983615"/>
          </a:xfrm>
          <a:prstGeom prst="rect">
            <a:avLst/>
          </a:prstGeom>
        </p:spPr>
      </p:pic>
      <p:pic>
        <p:nvPicPr>
          <p:cNvPr id="10" name="图片 9" descr="图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795" y="2239645"/>
            <a:ext cx="3317240" cy="9404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910830" y="2239645"/>
            <a:ext cx="38239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访客详情 &amp; 访问时间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把握最佳跟进时机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10830" y="4755515"/>
            <a:ext cx="36671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微信首页实时推送，不错过任何一个访客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432050" y="3943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商机挖掘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00145" y="1113790"/>
            <a:ext cx="4766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实时提醒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2760980" y="2839086"/>
            <a:ext cx="1583055" cy="84772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2760980" y="4496437"/>
            <a:ext cx="1583055" cy="84772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57910" y="1811020"/>
            <a:ext cx="4551045" cy="2833370"/>
            <a:chOff x="1866" y="2972"/>
            <a:chExt cx="6781" cy="4222"/>
          </a:xfrm>
        </p:grpSpPr>
        <p:pic>
          <p:nvPicPr>
            <p:cNvPr id="32" name="Grafik 6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 bwMode="gray">
            <a:xfrm>
              <a:off x="2766" y="2972"/>
              <a:ext cx="5053" cy="4222"/>
            </a:xfrm>
            <a:prstGeom prst="rect">
              <a:avLst/>
            </a:prstGeom>
          </p:spPr>
        </p:pic>
        <p:pic>
          <p:nvPicPr>
            <p:cNvPr id="4" name="图片 3" descr="4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" y="3190"/>
              <a:ext cx="4665" cy="2624"/>
            </a:xfrm>
            <a:prstGeom prst="rect">
              <a:avLst/>
            </a:prstGeom>
          </p:spPr>
        </p:pic>
        <p:pic>
          <p:nvPicPr>
            <p:cNvPr id="5" name="图片 4" descr="jjj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6" y="3728"/>
              <a:ext cx="3362" cy="1099"/>
            </a:xfrm>
            <a:prstGeom prst="rect">
              <a:avLst/>
            </a:prstGeom>
          </p:spPr>
        </p:pic>
        <p:pic>
          <p:nvPicPr>
            <p:cNvPr id="6" name="图片 5" descr="gyik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3" y="4559"/>
              <a:ext cx="3075" cy="1048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40435" y="4982845"/>
            <a:ext cx="498411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 dirty="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最少阅读时间+最小点击次数</a:t>
            </a:r>
            <a:endParaRPr lang="zh-CN" altLang="en-US" sz="24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endParaRPr lang="zh-CN" altLang="en-US" sz="8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endParaRPr lang="zh-CN" altLang="en-US" sz="800" spc="500" dirty="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500" dirty="0">
                <a:uFillTx/>
                <a:latin typeface="新宋体" charset="-122"/>
                <a:ea typeface="新宋体" charset="-122"/>
                <a:sym typeface="+mn-ea"/>
              </a:rPr>
              <a:t>定义精准用户优先跟进</a:t>
            </a:r>
            <a:endParaRPr lang="zh-CN" altLang="en-US" spc="500" dirty="0">
              <a:uFillTx/>
              <a:latin typeface="新宋体" charset="-122"/>
              <a:ea typeface="新宋体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500" dirty="0">
                <a:uFillTx/>
                <a:latin typeface="新宋体" charset="-122"/>
                <a:ea typeface="新宋体" charset="-122"/>
                <a:sym typeface="+mn-ea"/>
              </a:rPr>
              <a:t>成单转化快人一步</a:t>
            </a:r>
            <a:endParaRPr lang="zh-CN" altLang="en-US" spc="500" dirty="0">
              <a:uFillTx/>
              <a:latin typeface="新宋体" charset="-122"/>
              <a:ea typeface="新宋体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92315" y="4982845"/>
            <a:ext cx="4581525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筛选重点客户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endParaRPr lang="zh-CN" altLang="en-US" sz="8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300">
                <a:solidFill>
                  <a:schemeClr val="tx1"/>
                </a:solidFill>
                <a:uFillTx/>
                <a:latin typeface="新宋体" charset="-122"/>
                <a:ea typeface="新宋体" charset="-122"/>
                <a:sym typeface="+mn-ea"/>
              </a:rPr>
              <a:t>提供阅读量，时间，时长筛选</a:t>
            </a:r>
            <a:endParaRPr lang="zh-CN" altLang="en-US" spc="300">
              <a:solidFill>
                <a:schemeClr val="tx1"/>
              </a:solidFill>
              <a:uFillTx/>
              <a:latin typeface="新宋体" charset="-122"/>
              <a:ea typeface="新宋体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300">
                <a:solidFill>
                  <a:schemeClr val="tx1"/>
                </a:solidFill>
                <a:uFillTx/>
                <a:latin typeface="新宋体" charset="-122"/>
                <a:ea typeface="新宋体" charset="-122"/>
                <a:sym typeface="+mn-ea"/>
              </a:rPr>
              <a:t>快速识别重点客户</a:t>
            </a:r>
            <a:endParaRPr lang="zh-CN" altLang="en-US" spc="300">
              <a:solidFill>
                <a:schemeClr val="tx1"/>
              </a:solidFill>
              <a:uFillTx/>
              <a:latin typeface="新宋体" charset="-122"/>
              <a:ea typeface="新宋体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300">
                <a:solidFill>
                  <a:schemeClr val="tx1"/>
                </a:solidFill>
                <a:uFillTx/>
                <a:latin typeface="新宋体" charset="-122"/>
                <a:ea typeface="新宋体" charset="-122"/>
                <a:sym typeface="+mn-ea"/>
              </a:rPr>
              <a:t>及时有效加强服务和联系</a:t>
            </a:r>
            <a:endParaRPr lang="zh-CN" altLang="en-US" spc="300">
              <a:solidFill>
                <a:schemeClr val="tx1"/>
              </a:solidFill>
              <a:uFillTx/>
              <a:latin typeface="新宋体" charset="-122"/>
              <a:ea typeface="新宋体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439660" y="1811020"/>
            <a:ext cx="3528695" cy="2882900"/>
            <a:chOff x="11994" y="2632"/>
            <a:chExt cx="5999" cy="4902"/>
          </a:xfrm>
        </p:grpSpPr>
        <p:pic>
          <p:nvPicPr>
            <p:cNvPr id="17" name="图片 16" descr="是壳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94" y="2632"/>
              <a:ext cx="4732" cy="4903"/>
            </a:xfrm>
            <a:prstGeom prst="rect">
              <a:avLst/>
            </a:prstGeom>
          </p:spPr>
        </p:pic>
        <p:pic>
          <p:nvPicPr>
            <p:cNvPr id="22" name="图片 21" descr="图层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49" y="4812"/>
              <a:ext cx="2545" cy="1867"/>
            </a:xfrm>
            <a:prstGeom prst="rect">
              <a:avLst/>
            </a:prstGeom>
          </p:spPr>
        </p:pic>
        <p:pic>
          <p:nvPicPr>
            <p:cNvPr id="25" name="图片 24" descr="的的层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648" y="3841"/>
              <a:ext cx="2801" cy="781"/>
            </a:xfrm>
            <a:prstGeom prst="rect">
              <a:avLst/>
            </a:prstGeom>
          </p:spPr>
        </p:pic>
      </p:grpSp>
      <p:sp>
        <p:nvSpPr>
          <p:cNvPr id="38" name="文本框 37"/>
          <p:cNvSpPr txBox="1"/>
          <p:nvPr/>
        </p:nvSpPr>
        <p:spPr>
          <a:xfrm>
            <a:off x="2432050" y="3943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商机挖掘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00145" y="1113790"/>
            <a:ext cx="4766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挖掘精准用户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1029335" y="2602865"/>
            <a:ext cx="2766695" cy="2299335"/>
            <a:chOff x="1609" y="4348"/>
            <a:chExt cx="4357" cy="3621"/>
          </a:xfrm>
        </p:grpSpPr>
        <p:pic>
          <p:nvPicPr>
            <p:cNvPr id="10" name="图片 9" descr="图片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64" y="4509"/>
              <a:ext cx="4070" cy="2290"/>
            </a:xfrm>
            <a:prstGeom prst="rect">
              <a:avLst/>
            </a:prstGeom>
          </p:spPr>
        </p:pic>
        <p:pic>
          <p:nvPicPr>
            <p:cNvPr id="5" name="Grafik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 bwMode="gray">
            <a:xfrm>
              <a:off x="1609" y="4348"/>
              <a:ext cx="4357" cy="3621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77545" y="5778500"/>
            <a:ext cx="3454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PC 端（管理员）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98340" y="5778500"/>
            <a:ext cx="3474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小程序端（业务员）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pic>
        <p:nvPicPr>
          <p:cNvPr id="17" name="图片 16" descr="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1987550"/>
            <a:ext cx="1071880" cy="1109980"/>
          </a:xfrm>
          <a:prstGeom prst="rect">
            <a:avLst/>
          </a:prstGeom>
        </p:spPr>
      </p:pic>
      <p:pic>
        <p:nvPicPr>
          <p:cNvPr id="19" name="图片 18" descr="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4489450"/>
            <a:ext cx="1071880" cy="1109980"/>
          </a:xfrm>
          <a:prstGeom prst="rect">
            <a:avLst/>
          </a:prstGeom>
        </p:spPr>
      </p:pic>
      <p:pic>
        <p:nvPicPr>
          <p:cNvPr id="20" name="图片 19" descr="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3212465"/>
            <a:ext cx="1071880" cy="110998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972425" y="5778500"/>
            <a:ext cx="3454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潜在客户</a:t>
            </a:r>
            <a:endParaRPr lang="zh-CN" altLang="en-US" sz="24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4131945" y="3917315"/>
            <a:ext cx="1565910" cy="81851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宋体 Std L" panose="02020300000000000000" charset="-122"/>
              <a:ea typeface="Adobe 宋体 Std L" panose="02020300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31945" y="4159250"/>
            <a:ext cx="1266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黑体" charset="-122"/>
                <a:sym typeface="+mn-ea"/>
              </a:rPr>
              <a:t>文章模板</a:t>
            </a:r>
            <a:endParaRPr lang="zh-CN" altLang="en-US" b="1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黑体" charset="-122"/>
              <a:sym typeface="+mn-ea"/>
            </a:endParaRPr>
          </a:p>
        </p:txBody>
      </p:sp>
      <p:sp>
        <p:nvSpPr>
          <p:cNvPr id="37" name="左弧形箭头 36"/>
          <p:cNvSpPr/>
          <p:nvPr/>
        </p:nvSpPr>
        <p:spPr>
          <a:xfrm flipH="1" flipV="1">
            <a:off x="10589260" y="2765425"/>
            <a:ext cx="943610" cy="176339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dobe 宋体 Std L" panose="02020300000000000000" charset="-122"/>
              <a:ea typeface="Adobe 宋体 Std L" panose="02020300000000000000" charset="-122"/>
            </a:endParaRPr>
          </a:p>
        </p:txBody>
      </p:sp>
      <p:sp>
        <p:nvSpPr>
          <p:cNvPr id="43" name="右箭头 42"/>
          <p:cNvSpPr/>
          <p:nvPr/>
        </p:nvSpPr>
        <p:spPr>
          <a:xfrm flipH="1">
            <a:off x="4131945" y="2483485"/>
            <a:ext cx="1565910" cy="81216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宋体 Std L" panose="02020300000000000000" charset="-122"/>
              <a:ea typeface="Adobe 宋体 Std L" panose="02020300000000000000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240530" y="2707005"/>
            <a:ext cx="1457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黑体" charset="-122"/>
                <a:sym typeface="+mn-ea"/>
              </a:rPr>
              <a:t>业务员数据</a:t>
            </a:r>
            <a:endParaRPr lang="zh-CN" altLang="en-US" b="1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黑体" charset="-122"/>
              <a:sym typeface="+mn-ea"/>
            </a:endParaRPr>
          </a:p>
        </p:txBody>
      </p:sp>
      <p:sp>
        <p:nvSpPr>
          <p:cNvPr id="4" name="右箭头 3"/>
          <p:cNvSpPr/>
          <p:nvPr/>
        </p:nvSpPr>
        <p:spPr>
          <a:xfrm flipH="1">
            <a:off x="6835140" y="2469515"/>
            <a:ext cx="1565910" cy="81851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宋体 Std L" panose="02020300000000000000" charset="-122"/>
              <a:ea typeface="Adobe 宋体 Std L" panose="020203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34860" y="2696845"/>
            <a:ext cx="1266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黑体" charset="-122"/>
                <a:sym typeface="+mn-ea"/>
              </a:rPr>
              <a:t>用户数据</a:t>
            </a:r>
            <a:endParaRPr lang="zh-CN" altLang="en-US" b="1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黑体" charset="-122"/>
              <a:sym typeface="+mn-ea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6969760" y="3917315"/>
            <a:ext cx="1565910" cy="81851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宋体 Std L" panose="02020300000000000000" charset="-122"/>
              <a:ea typeface="Adobe 宋体 Std L" panose="020203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69760" y="4159250"/>
            <a:ext cx="1266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黑体" charset="-122"/>
                <a:sym typeface="+mn-ea"/>
              </a:rPr>
              <a:t>获客文章</a:t>
            </a:r>
            <a:endParaRPr lang="zh-CN" altLang="en-US" b="1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黑体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31415" y="4832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文章获客功能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pic>
        <p:nvPicPr>
          <p:cNvPr id="13" name="图片 12" descr="客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715" y="2980055"/>
            <a:ext cx="1333500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iphone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9190" y="1000760"/>
            <a:ext cx="2704465" cy="5180965"/>
          </a:xfrm>
          <a:prstGeom prst="rect">
            <a:avLst/>
          </a:prstGeom>
        </p:spPr>
      </p:pic>
      <p:sp>
        <p:nvSpPr>
          <p:cNvPr id="7" name="Rectangle 41"/>
          <p:cNvSpPr txBox="1"/>
          <p:nvPr/>
        </p:nvSpPr>
        <p:spPr>
          <a:xfrm>
            <a:off x="1542828" y="4563591"/>
            <a:ext cx="4553172" cy="922020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不只是一张社交名片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更是企业和客户的连接器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让销售社交化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8" name="Rectangle 33"/>
          <p:cNvSpPr txBox="1"/>
          <p:nvPr/>
        </p:nvSpPr>
        <p:spPr>
          <a:xfrm>
            <a:off x="1374775" y="3727450"/>
            <a:ext cx="4890135" cy="706755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  <a:sym typeface="+mn-ea"/>
              </a:rPr>
              <a:t>智能名片小程序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90" y="1208717"/>
            <a:ext cx="1727249" cy="1727249"/>
          </a:xfrm>
          <a:prstGeom prst="rect">
            <a:avLst/>
          </a:prstGeom>
        </p:spPr>
      </p:pic>
      <p:pic>
        <p:nvPicPr>
          <p:cNvPr id="10" name="图片 9" descr="名片_有信息_WPS图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715" y="1610995"/>
            <a:ext cx="2177415" cy="3874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/>
        </p:nvSpPr>
        <p:spPr>
          <a:xfrm>
            <a:off x="883920" y="656590"/>
            <a:ext cx="1042543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spc="1000" baseline="0">
                <a:solidFill>
                  <a:srgbClr val="008077"/>
                </a:solidFill>
                <a:effectLst/>
                <a:uFillTx/>
                <a:latin typeface="微软雅黑" charset="-122"/>
                <a:ea typeface="微软雅黑" charset="-122"/>
                <a:cs typeface="微软雅黑" charset="-122"/>
                <a:sym typeface="+mn-lt"/>
              </a:rPr>
              <a:t>小名片，大作用</a:t>
            </a:r>
            <a:endParaRPr kumimoji="0" lang="zh-CN" altLang="zh-CN" sz="3600" b="1" i="0" spc="1000" baseline="0">
              <a:solidFill>
                <a:srgbClr val="008077"/>
              </a:solidFill>
              <a:effectLst/>
              <a:uFillTx/>
              <a:latin typeface="微软雅黑" charset="-122"/>
              <a:ea typeface="微软雅黑" charset="-122"/>
              <a:cs typeface="微软雅黑" charset="-122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7430" y="2782570"/>
            <a:ext cx="2072640" cy="21259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904365" y="4974590"/>
            <a:ext cx="28581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扫码查看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精选名片样例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255" y="2645410"/>
            <a:ext cx="4618355" cy="30949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56740" y="1581150"/>
            <a:ext cx="8460740" cy="865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智能名片</a:t>
            </a:r>
            <a:r>
              <a:rPr lang="zh-CN" altLang="en-US"/>
              <a:t>是销售系统的亮点功能之一，可以将销售联系方式、商品资料、公司情况有机结合起来，名片虽小，功能俱全。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260475" y="527050"/>
            <a:ext cx="96704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17FFFF"/>
                </a:solidFill>
                <a:latin typeface="微软雅黑" charset="-122"/>
                <a:ea typeface="微软雅黑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4000" spc="1000">
                <a:solidFill>
                  <a:srgbClr val="008077"/>
                </a:solidFill>
                <a:uFillTx/>
                <a:sym typeface="+mn-ea"/>
              </a:rPr>
              <a:t>您的销售需要一张</a:t>
            </a:r>
            <a:endParaRPr lang="zh-CN" altLang="en-US" sz="4000" spc="1000">
              <a:solidFill>
                <a:srgbClr val="008077"/>
              </a:solidFill>
              <a:uFillTx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4000" spc="1000">
                <a:solidFill>
                  <a:srgbClr val="008077"/>
                </a:solidFill>
                <a:uFillTx/>
                <a:sym typeface="+mn-ea"/>
              </a:rPr>
              <a:t>自带社交裂变功能的智能名片！</a:t>
            </a:r>
            <a:endParaRPr lang="zh-CN" altLang="en-US" sz="4000" spc="1000">
              <a:solidFill>
                <a:srgbClr val="008077"/>
              </a:solidFill>
              <a:uFillTx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692275" y="2366010"/>
            <a:ext cx="8705215" cy="3684905"/>
            <a:chOff x="2466" y="3886"/>
            <a:chExt cx="13709" cy="5803"/>
          </a:xfrm>
        </p:grpSpPr>
        <p:grpSp>
          <p:nvGrpSpPr>
            <p:cNvPr id="9" name="组合 8"/>
            <p:cNvGrpSpPr/>
            <p:nvPr/>
          </p:nvGrpSpPr>
          <p:grpSpPr>
            <a:xfrm>
              <a:off x="2468" y="3886"/>
              <a:ext cx="1108" cy="1108"/>
              <a:chOff x="3490" y="5390"/>
              <a:chExt cx="1500" cy="15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490" y="5390"/>
                <a:ext cx="1500" cy="1500"/>
              </a:xfrm>
              <a:prstGeom prst="ellipse">
                <a:avLst/>
              </a:prstGeom>
              <a:noFill/>
              <a:ln w="38100">
                <a:solidFill>
                  <a:srgbClr val="ED7D3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583" y="6533"/>
                <a:ext cx="302" cy="302"/>
              </a:xfrm>
              <a:prstGeom prst="ellipse">
                <a:avLst/>
              </a:prstGeom>
              <a:solidFill>
                <a:srgbClr val="008077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3631" y="5584"/>
                <a:ext cx="1215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tx1"/>
                    </a:solidFill>
                  </a:rPr>
                  <a:t>01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5067" y="5264"/>
              <a:ext cx="1108" cy="1108"/>
              <a:chOff x="7080" y="5420"/>
              <a:chExt cx="1500" cy="150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7080" y="5420"/>
                <a:ext cx="1500" cy="1500"/>
              </a:xfrm>
              <a:prstGeom prst="ellipse">
                <a:avLst/>
              </a:prstGeom>
              <a:noFill/>
              <a:ln w="38100">
                <a:solidFill>
                  <a:srgbClr val="5B9BD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855CB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7222" y="5614"/>
                <a:ext cx="1215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tx1"/>
                    </a:solidFill>
                  </a:rPr>
                  <a:t>02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8203" y="6533"/>
                <a:ext cx="302" cy="302"/>
              </a:xfrm>
              <a:prstGeom prst="ellipse">
                <a:avLst/>
              </a:prstGeom>
              <a:solidFill>
                <a:srgbClr val="008077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466" y="6929"/>
              <a:ext cx="1108" cy="1108"/>
              <a:chOff x="10670" y="5420"/>
              <a:chExt cx="1500" cy="15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0670" y="5420"/>
                <a:ext cx="1500" cy="1500"/>
              </a:xfrm>
              <a:prstGeom prst="ellipse">
                <a:avLst/>
              </a:prstGeom>
              <a:noFill/>
              <a:ln w="38100">
                <a:solidFill>
                  <a:srgbClr val="760278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48A2A0">
                        <a:alpha val="70000"/>
                      </a:srgb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0813" y="5614"/>
                <a:ext cx="1215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tx1"/>
                    </a:solidFill>
                  </a:rPr>
                  <a:t>03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1786" y="6533"/>
                <a:ext cx="302" cy="302"/>
              </a:xfrm>
              <a:prstGeom prst="ellipse">
                <a:avLst/>
              </a:prstGeom>
              <a:solidFill>
                <a:srgbClr val="008077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5067" y="8581"/>
              <a:ext cx="1108" cy="1108"/>
              <a:chOff x="14260" y="5380"/>
              <a:chExt cx="1500" cy="15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4260" y="5380"/>
                <a:ext cx="1500" cy="1500"/>
              </a:xfrm>
              <a:prstGeom prst="ellipse">
                <a:avLst/>
              </a:prstGeom>
              <a:noFill/>
              <a:ln w="38100">
                <a:solidFill>
                  <a:srgbClr val="D64B4B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C92C0">
                        <a:alpha val="70000"/>
                      </a:srgb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4403" y="5574"/>
                <a:ext cx="1215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tx1"/>
                    </a:solidFill>
                  </a:rPr>
                  <a:t>04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5346" y="6533"/>
                <a:ext cx="302" cy="302"/>
              </a:xfrm>
              <a:prstGeom prst="ellipse">
                <a:avLst/>
              </a:prstGeom>
              <a:solidFill>
                <a:srgbClr val="008077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477" y="5476"/>
              <a:ext cx="759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碰到重要客户，却没带名片？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800" y="4077"/>
              <a:ext cx="77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名片交换后总被丢掉？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00" y="7120"/>
              <a:ext cx="958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加了客户微信，不知道第一句说什么？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300" y="8772"/>
              <a:ext cx="1076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buClrTx/>
                <a:buSzTx/>
                <a:buFontTx/>
              </a:pPr>
              <a:r>
                <a:rPr lang="zh-CN" altLang="en-US" sz="24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发的资料，不知道客户到底有没有看？</a:t>
              </a:r>
              <a:endParaRPr lang="zh-CN" altLang="en-US" sz="24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89681" y="325123"/>
            <a:ext cx="1141263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17FFFF"/>
                </a:solidFill>
                <a:latin typeface="微软雅黑" charset="-122"/>
                <a:ea typeface="微软雅黑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4000" spc="1000">
                <a:solidFill>
                  <a:srgbClr val="008077"/>
                </a:solidFill>
                <a:uFillTx/>
                <a:sym typeface="+mn-ea"/>
              </a:rPr>
              <a:t>不只是名片</a:t>
            </a:r>
            <a:endParaRPr lang="zh-CN" altLang="en-US" sz="4000" spc="1000">
              <a:solidFill>
                <a:srgbClr val="008077"/>
              </a:solidFill>
              <a:uFillTx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4000" spc="1000">
                <a:solidFill>
                  <a:srgbClr val="008077"/>
                </a:solidFill>
                <a:uFillTx/>
                <a:sym typeface="+mn-ea"/>
              </a:rPr>
              <a:t>更有效连接公司和客户</a:t>
            </a:r>
            <a:endParaRPr lang="zh-CN" altLang="en-US" sz="4000" spc="1000">
              <a:solidFill>
                <a:srgbClr val="008077"/>
              </a:solidFill>
              <a:uFillTx/>
              <a:sym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85595" y="1908175"/>
            <a:ext cx="8488680" cy="4499610"/>
            <a:chOff x="2497" y="3005"/>
            <a:chExt cx="13368" cy="7086"/>
          </a:xfrm>
        </p:grpSpPr>
        <p:pic>
          <p:nvPicPr>
            <p:cNvPr id="19" name="图片 18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97" y="3300"/>
              <a:ext cx="3367" cy="6590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7663" y="3005"/>
              <a:ext cx="8202" cy="7087"/>
              <a:chOff x="7616" y="3207"/>
              <a:chExt cx="8202" cy="7087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7616" y="3207"/>
                <a:ext cx="8202" cy="5655"/>
                <a:chOff x="8216" y="3235"/>
                <a:chExt cx="8202" cy="5655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8217" y="3235"/>
                  <a:ext cx="3401" cy="2330"/>
                  <a:chOff x="7877" y="2939"/>
                  <a:chExt cx="3401" cy="2330"/>
                </a:xfrm>
              </p:grpSpPr>
              <p:sp>
                <p:nvSpPr>
                  <p:cNvPr id="41" name="圆角矩形 4"/>
                  <p:cNvSpPr/>
                  <p:nvPr/>
                </p:nvSpPr>
                <p:spPr>
                  <a:xfrm>
                    <a:off x="7877" y="3234"/>
                    <a:ext cx="3401" cy="2035"/>
                  </a:xfrm>
                  <a:prstGeom prst="roundRect">
                    <a:avLst/>
                  </a:prstGeom>
                  <a:noFill/>
                  <a:ln w="28575" cmpd="sng">
                    <a:solidFill>
                      <a:srgbClr val="008077"/>
                    </a:solidFill>
                    <a:prstDash val="soli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2">
                            <a:lumMod val="90000"/>
                            <a:alpha val="10000"/>
                          </a:schemeClr>
                        </a:solidFill>
                      </a14:hiddenFill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0" tIns="180000" rIns="180000" rtlCol="0" anchor="ctr"/>
                  <a:lstStyle/>
                  <a:p>
                    <a:endParaRPr lang="en-US" sz="1600" dirty="0">
                      <a:solidFill>
                        <a:schemeClr val="tx1"/>
                      </a:solidFill>
                      <a:latin typeface="微软雅黑" charset="-122"/>
                      <a:ea typeface="微软雅黑" charset="-122"/>
                    </a:endParaRPr>
                  </a:p>
                </p:txBody>
              </p:sp>
              <p:sp>
                <p:nvSpPr>
                  <p:cNvPr id="42" name="文本框 41"/>
                  <p:cNvSpPr txBox="1"/>
                  <p:nvPr/>
                </p:nvSpPr>
                <p:spPr>
                  <a:xfrm>
                    <a:off x="8354" y="2939"/>
                    <a:ext cx="2445" cy="628"/>
                  </a:xfrm>
                  <a:prstGeom prst="rect">
                    <a:avLst/>
                  </a:prstGeom>
                  <a:solidFill>
                    <a:srgbClr val="008077"/>
                  </a:solidFill>
                  <a:ln>
                    <a:noFill/>
                  </a:ln>
                </p:spPr>
                <p:txBody>
                  <a:bodyPr wrap="square" rtlCol="0" anchor="t">
                    <a:spAutoFit/>
                  </a:bodyPr>
                  <a:lstStyle/>
                  <a:p>
                    <a:pPr lvl="0" algn="ctr">
                      <a:buClrTx/>
                      <a:buSzTx/>
                      <a:buFontTx/>
                    </a:pPr>
                    <a:endParaRPr lang="zh-CN" altLang="en-US" sz="20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</p:txBody>
              </p:sp>
              <p:sp>
                <p:nvSpPr>
                  <p:cNvPr id="43" name="文本框 42"/>
                  <p:cNvSpPr txBox="1"/>
                  <p:nvPr/>
                </p:nvSpPr>
                <p:spPr>
                  <a:xfrm>
                    <a:off x="8498" y="2939"/>
                    <a:ext cx="2306" cy="6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2000" spc="500" dirty="0">
                        <a:solidFill>
                          <a:schemeClr val="bg1"/>
                        </a:solidFill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我是谁</a:t>
                    </a:r>
                    <a:endParaRPr lang="zh-CN" altLang="en-US" sz="2000" spc="500" dirty="0">
                      <a:solidFill>
                        <a:schemeClr val="bg1"/>
                      </a:solidFill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</p:txBody>
              </p:sp>
              <p:sp>
                <p:nvSpPr>
                  <p:cNvPr id="44" name="Rectangle 41"/>
                  <p:cNvSpPr txBox="1"/>
                  <p:nvPr/>
                </p:nvSpPr>
                <p:spPr>
                  <a:xfrm>
                    <a:off x="8241" y="3719"/>
                    <a:ext cx="2720" cy="1309"/>
                  </a:xfrm>
                  <a:prstGeom prst="rect">
                    <a:avLst/>
                  </a:prstGeom>
                  <a:noFill/>
                </p:spPr>
                <p:txBody>
                  <a:bodyPr wrap="square" lIns="91440" rIns="91440" rtlCol="0">
                    <a:spAutoFit/>
                  </a:bodyPr>
                  <a:lstStyle/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1600" spc="500" dirty="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形象照片</a:t>
                    </a:r>
                    <a:endParaRPr lang="zh-CN" altLang="en-US" sz="1600" spc="500" dirty="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1600" spc="500" dirty="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姓名职位</a:t>
                    </a:r>
                    <a:endParaRPr lang="zh-CN" altLang="en-US" sz="1600" spc="500" dirty="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1600" spc="500" dirty="0"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印象标签</a:t>
                    </a:r>
                    <a:endParaRPr lang="zh-CN" altLang="en-US" sz="1600" spc="500" dirty="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</p:txBody>
              </p: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13017" y="3235"/>
                  <a:ext cx="3400" cy="2311"/>
                  <a:chOff x="13317" y="3235"/>
                  <a:chExt cx="3400" cy="2311"/>
                </a:xfrm>
              </p:grpSpPr>
              <p:sp>
                <p:nvSpPr>
                  <p:cNvPr id="36" name="圆角矩形 17"/>
                  <p:cNvSpPr/>
                  <p:nvPr/>
                </p:nvSpPr>
                <p:spPr>
                  <a:xfrm>
                    <a:off x="13317" y="3548"/>
                    <a:ext cx="3401" cy="1998"/>
                  </a:xfrm>
                  <a:prstGeom prst="roundRect">
                    <a:avLst/>
                  </a:prstGeom>
                  <a:noFill/>
                  <a:ln w="28575" cmpd="sng">
                    <a:solidFill>
                      <a:srgbClr val="008077"/>
                    </a:solidFill>
                    <a:prstDash val="soli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2">
                            <a:lumMod val="90000"/>
                            <a:alpha val="10000"/>
                          </a:schemeClr>
                        </a:solidFill>
                      </a14:hiddenFill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0" tIns="180000" rIns="180000" rtlCol="0" anchor="ctr"/>
                  <a:lstStyle/>
                  <a:p>
                    <a:endParaRPr lang="en-US" sz="1600" dirty="0">
                      <a:solidFill>
                        <a:schemeClr val="tx1"/>
                      </a:solidFill>
                      <a:latin typeface="微软雅黑" charset="-122"/>
                      <a:ea typeface="微软雅黑" charset="-122"/>
                    </a:endParaRPr>
                  </a:p>
                </p:txBody>
              </p:sp>
              <p:grpSp>
                <p:nvGrpSpPr>
                  <p:cNvPr id="37" name="组合 36"/>
                  <p:cNvGrpSpPr/>
                  <p:nvPr/>
                </p:nvGrpSpPr>
                <p:grpSpPr>
                  <a:xfrm>
                    <a:off x="13795" y="3235"/>
                    <a:ext cx="2444" cy="628"/>
                    <a:chOff x="13916" y="2939"/>
                    <a:chExt cx="2444" cy="628"/>
                  </a:xfrm>
                </p:grpSpPr>
                <p:sp>
                  <p:nvSpPr>
                    <p:cNvPr id="39" name="文本框 38"/>
                    <p:cNvSpPr txBox="1"/>
                    <p:nvPr/>
                  </p:nvSpPr>
                  <p:spPr>
                    <a:xfrm>
                      <a:off x="13916" y="2939"/>
                      <a:ext cx="2445" cy="628"/>
                    </a:xfrm>
                    <a:prstGeom prst="rect">
                      <a:avLst/>
                    </a:prstGeom>
                    <a:solidFill>
                      <a:srgbClr val="008077"/>
                    </a:solidFill>
                    <a:ln>
                      <a:noFill/>
                    </a:ln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pPr lvl="0" algn="ctr">
                        <a:buClrTx/>
                        <a:buSzTx/>
                        <a:buFontTx/>
                      </a:pPr>
                      <a:endParaRPr lang="zh-CN" altLang="en-US" sz="2000" spc="50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endParaRPr>
                    </a:p>
                  </p:txBody>
                </p:sp>
                <p:sp>
                  <p:nvSpPr>
                    <p:cNvPr id="40" name="文本框 39"/>
                    <p:cNvSpPr txBox="1"/>
                    <p:nvPr/>
                  </p:nvSpPr>
                  <p:spPr>
                    <a:xfrm>
                      <a:off x="13986" y="2939"/>
                      <a:ext cx="2306" cy="6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sz="2000" spc="500">
                          <a:solidFill>
                            <a:schemeClr val="bg1"/>
                          </a:solidFill>
                          <a:uFillTx/>
                          <a:latin typeface="思源黑体 CN Normal" panose="020B0400000000000000" charset="-122"/>
                          <a:ea typeface="思源黑体 CN Normal" panose="020B0400000000000000" charset="-122"/>
                          <a:sym typeface="+mn-ea"/>
                        </a:rPr>
                        <a:t>如何联系</a:t>
                      </a:r>
                      <a:endParaRPr lang="zh-CN" altLang="en-US" sz="2000" spc="500">
                        <a:solidFill>
                          <a:schemeClr val="bg1"/>
                        </a:solidFill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endParaRPr>
                    </a:p>
                  </p:txBody>
                </p:sp>
              </p:grpSp>
              <p:sp>
                <p:nvSpPr>
                  <p:cNvPr id="38" name="Rectangle 41"/>
                  <p:cNvSpPr txBox="1"/>
                  <p:nvPr/>
                </p:nvSpPr>
                <p:spPr>
                  <a:xfrm>
                    <a:off x="13658" y="4015"/>
                    <a:ext cx="2720" cy="1307"/>
                  </a:xfrm>
                  <a:prstGeom prst="rect">
                    <a:avLst/>
                  </a:prstGeom>
                  <a:noFill/>
                </p:spPr>
                <p:txBody>
                  <a:bodyPr wrap="square" lIns="91440" rIns="91440" rtlCol="0">
                    <a:spAutoFit/>
                  </a:bodyPr>
                  <a:lstStyle/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1600" spc="50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微信</a:t>
                    </a:r>
                    <a:r>
                      <a:rPr lang="en-US" altLang="zh-CN" sz="1600" spc="50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QQ</a:t>
                    </a:r>
                    <a:endPara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1600" spc="50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手机座机</a:t>
                    </a:r>
                    <a:endPara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1600" spc="500"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电子邮箱</a:t>
                    </a:r>
                    <a:endPara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</p:txBody>
              </p:sp>
            </p:grpSp>
            <p:sp>
              <p:nvSpPr>
                <p:cNvPr id="27" name="圆角矩形 22"/>
                <p:cNvSpPr/>
                <p:nvPr/>
              </p:nvSpPr>
              <p:spPr>
                <a:xfrm>
                  <a:off x="8216" y="6544"/>
                  <a:ext cx="3401" cy="2346"/>
                </a:xfrm>
                <a:prstGeom prst="roundRect">
                  <a:avLst/>
                </a:prstGeom>
                <a:noFill/>
                <a:ln w="28575" cmpd="sng">
                  <a:solidFill>
                    <a:srgbClr val="008077"/>
                  </a:solidFill>
                  <a:prstDash val="soli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>
                          <a:lumMod val="90000"/>
                          <a:alpha val="10000"/>
                        </a:schemeClr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0" tIns="180000" rIns="180000" rtlCol="0" anchor="ctr"/>
                <a:lstStyle/>
                <a:p>
                  <a:endParaRPr lang="en-US" sz="1600" dirty="0">
                    <a:solidFill>
                      <a:schemeClr val="tx1"/>
                    </a:solidFill>
                    <a:latin typeface="微软雅黑" charset="-122"/>
                    <a:ea typeface="微软雅黑" charset="-122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8694" y="6248"/>
                  <a:ext cx="2445" cy="628"/>
                </a:xfrm>
                <a:prstGeom prst="rect">
                  <a:avLst/>
                </a:prstGeom>
                <a:solidFill>
                  <a:srgbClr val="008077"/>
                </a:solidFill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endParaRPr lang="zh-CN" altLang="en-US" sz="20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8764" y="6248"/>
                  <a:ext cx="2306" cy="6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 spc="500">
                      <a:solidFill>
                        <a:schemeClr val="bg1"/>
                      </a:solidFill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什么公司</a:t>
                  </a:r>
                  <a:endParaRPr lang="zh-CN" altLang="en-US" sz="2000" spc="500">
                    <a:solidFill>
                      <a:schemeClr val="bg1"/>
                    </a:solidFill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</p:txBody>
            </p:sp>
            <p:sp>
              <p:nvSpPr>
                <p:cNvPr id="30" name="Rectangle 41"/>
                <p:cNvSpPr txBox="1"/>
                <p:nvPr/>
              </p:nvSpPr>
              <p:spPr>
                <a:xfrm>
                  <a:off x="8558" y="7060"/>
                  <a:ext cx="2720" cy="1695"/>
                </a:xfrm>
                <a:prstGeom prst="rect">
                  <a:avLst/>
                </a:prstGeom>
                <a:noFill/>
              </p:spPr>
              <p:txBody>
                <a:bodyPr wrap="square" lIns="91440" rIns="91440" rtlCol="0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公司规模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业务展示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合作品牌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案例展示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</p:txBody>
            </p:sp>
            <p:sp>
              <p:nvSpPr>
                <p:cNvPr id="31" name="圆角矩形 27"/>
                <p:cNvSpPr/>
                <p:nvPr/>
              </p:nvSpPr>
              <p:spPr>
                <a:xfrm>
                  <a:off x="13017" y="6544"/>
                  <a:ext cx="3401" cy="2346"/>
                </a:xfrm>
                <a:prstGeom prst="roundRect">
                  <a:avLst/>
                </a:prstGeom>
                <a:noFill/>
                <a:ln w="28575" cmpd="sng">
                  <a:solidFill>
                    <a:srgbClr val="008077"/>
                  </a:solidFill>
                  <a:prstDash val="soli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>
                          <a:lumMod val="90000"/>
                          <a:alpha val="10000"/>
                        </a:schemeClr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0" tIns="180000" rIns="180000" rtlCol="0" anchor="ctr"/>
                <a:lstStyle/>
                <a:p>
                  <a:endParaRPr lang="en-US" sz="1600" dirty="0">
                    <a:solidFill>
                      <a:schemeClr val="tx1"/>
                    </a:solidFill>
                    <a:latin typeface="微软雅黑" charset="-122"/>
                    <a:ea typeface="微软雅黑" charset="-122"/>
                  </a:endParaRPr>
                </a:p>
              </p:txBody>
            </p:sp>
            <p:grpSp>
              <p:nvGrpSpPr>
                <p:cNvPr id="32" name="组合 31"/>
                <p:cNvGrpSpPr/>
                <p:nvPr/>
              </p:nvGrpSpPr>
              <p:grpSpPr>
                <a:xfrm>
                  <a:off x="13495" y="6248"/>
                  <a:ext cx="2444" cy="628"/>
                  <a:chOff x="13916" y="6248"/>
                  <a:chExt cx="2444" cy="628"/>
                </a:xfrm>
              </p:grpSpPr>
              <p:sp>
                <p:nvSpPr>
                  <p:cNvPr id="34" name="文本框 33"/>
                  <p:cNvSpPr txBox="1"/>
                  <p:nvPr/>
                </p:nvSpPr>
                <p:spPr>
                  <a:xfrm>
                    <a:off x="13916" y="6248"/>
                    <a:ext cx="2445" cy="628"/>
                  </a:xfrm>
                  <a:prstGeom prst="rect">
                    <a:avLst/>
                  </a:prstGeom>
                  <a:solidFill>
                    <a:srgbClr val="008077"/>
                  </a:solidFill>
                  <a:ln>
                    <a:noFill/>
                  </a:ln>
                </p:spPr>
                <p:txBody>
                  <a:bodyPr wrap="square" rtlCol="0" anchor="t">
                    <a:spAutoFit/>
                  </a:bodyPr>
                  <a:lstStyle/>
                  <a:p>
                    <a:pPr lvl="0" algn="ctr">
                      <a:buClrTx/>
                      <a:buSzTx/>
                      <a:buFontTx/>
                    </a:pPr>
                    <a:endParaRPr lang="zh-CN" altLang="en-US" sz="20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</p:txBody>
              </p:sp>
              <p:sp>
                <p:nvSpPr>
                  <p:cNvPr id="35" name="文本框 34"/>
                  <p:cNvSpPr txBox="1"/>
                  <p:nvPr/>
                </p:nvSpPr>
                <p:spPr>
                  <a:xfrm>
                    <a:off x="13986" y="6248"/>
                    <a:ext cx="2306" cy="6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>
                      <a:buClrTx/>
                      <a:buSzTx/>
                      <a:buFontTx/>
                    </a:pPr>
                    <a:r>
                      <a:rPr lang="zh-CN" altLang="en-US" sz="2000" spc="500">
                        <a:solidFill>
                          <a:schemeClr val="bg1"/>
                        </a:solidFill>
                        <a:uFillTx/>
                        <a:latin typeface="思源黑体 CN Normal" panose="020B0400000000000000" charset="-122"/>
                        <a:ea typeface="思源黑体 CN Normal" panose="020B0400000000000000" charset="-122"/>
                        <a:sym typeface="+mn-ea"/>
                      </a:rPr>
                      <a:t>什么业务</a:t>
                    </a:r>
                    <a:endParaRPr lang="zh-CN" altLang="en-US" sz="2000" spc="500">
                      <a:solidFill>
                        <a:schemeClr val="bg1"/>
                      </a:solidFill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endParaRPr>
                  </a:p>
                </p:txBody>
              </p:sp>
            </p:grpSp>
            <p:sp>
              <p:nvSpPr>
                <p:cNvPr id="33" name="Rectangle 41"/>
                <p:cNvSpPr txBox="1"/>
                <p:nvPr/>
              </p:nvSpPr>
              <p:spPr>
                <a:xfrm>
                  <a:off x="13358" y="7060"/>
                  <a:ext cx="2720" cy="1695"/>
                </a:xfrm>
                <a:prstGeom prst="rect">
                  <a:avLst/>
                </a:prstGeom>
                <a:noFill/>
              </p:spPr>
              <p:txBody>
                <a:bodyPr wrap="square" lIns="91440" rIns="91440" rtlCol="0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产品图片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产品介绍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产品价格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  <a:p>
                  <a:pPr lvl="0" algn="ctr">
                    <a:buClrTx/>
                    <a:buSzTx/>
                    <a:buFontTx/>
                  </a:pPr>
                  <a:r>
                    <a:rPr lang="zh-CN" altLang="en-US" sz="1600" spc="500">
                      <a:uFillTx/>
                      <a:latin typeface="思源黑体 CN Normal" panose="020B0400000000000000" charset="-122"/>
                      <a:ea typeface="思源黑体 CN Normal" panose="020B0400000000000000" charset="-122"/>
                      <a:sym typeface="+mn-ea"/>
                    </a:rPr>
                    <a:t>详情咨询</a:t>
                  </a:r>
                  <a:endParaRPr lang="zh-CN" altLang="en-US" sz="16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7878" y="9181"/>
                <a:ext cx="7746" cy="1113"/>
              </a:xfrm>
              <a:prstGeom prst="rect">
                <a:avLst/>
              </a:prstGeom>
              <a:noFill/>
            </p:spPr>
            <p:txBody>
              <a:bodyPr wrap="square" lIns="91440" rIns="91440" rtlCol="0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20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rPr>
                  <a:t>客户收到的不只是名片</a:t>
                </a:r>
                <a:endParaRPr lang="zh-CN" altLang="en-US" sz="20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zh-CN" altLang="en-US" sz="2000" spc="500">
                    <a:uFillTx/>
                    <a:latin typeface="思源黑体 CN Normal" panose="020B0400000000000000" charset="-122"/>
                    <a:ea typeface="思源黑体 CN Normal" panose="020B0400000000000000" charset="-122"/>
                    <a:sym typeface="+mn-ea"/>
                  </a:rPr>
                  <a:t>还会自动保存个人和公司信息</a:t>
                </a:r>
                <a:endParaRPr lang="zh-CN" altLang="en-US" sz="20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endParaRPr>
              </a:p>
            </p:txBody>
          </p:sp>
        </p:grpSp>
        <p:pic>
          <p:nvPicPr>
            <p:cNvPr id="22" name="图片 21" descr="08名片_无信息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5" y="4005"/>
              <a:ext cx="2812" cy="5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89681" y="126368"/>
            <a:ext cx="1141263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17FFFF"/>
                </a:solidFill>
                <a:latin typeface="微软雅黑" charset="-122"/>
                <a:ea typeface="微软雅黑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4000" spc="1000">
                <a:solidFill>
                  <a:srgbClr val="008077"/>
                </a:solidFill>
                <a:uFillTx/>
                <a:sym typeface="+mn-ea"/>
              </a:rPr>
              <a:t>不只是名片</a:t>
            </a:r>
            <a:endParaRPr lang="en-US" altLang="zh-CN" sz="4000" spc="1000">
              <a:solidFill>
                <a:srgbClr val="008077"/>
              </a:solidFill>
              <a:uFillTx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4000" spc="1000">
                <a:solidFill>
                  <a:srgbClr val="008077"/>
                </a:solidFill>
                <a:uFillTx/>
                <a:sym typeface="+mn-ea"/>
              </a:rPr>
              <a:t>更是企业形象展示</a:t>
            </a:r>
            <a:endParaRPr lang="en-US" altLang="zh-CN" sz="4000" spc="1000">
              <a:solidFill>
                <a:srgbClr val="008077"/>
              </a:solidFill>
              <a:uFillTx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70195" y="6022975"/>
            <a:ext cx="17633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销售产品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288540" y="1797685"/>
            <a:ext cx="2101215" cy="4624070"/>
            <a:chOff x="1801" y="2831"/>
            <a:chExt cx="3309" cy="7282"/>
          </a:xfrm>
        </p:grpSpPr>
        <p:sp>
          <p:nvSpPr>
            <p:cNvPr id="15" name="文本框 14"/>
            <p:cNvSpPr txBox="1"/>
            <p:nvPr/>
          </p:nvSpPr>
          <p:spPr>
            <a:xfrm>
              <a:off x="2231" y="9485"/>
              <a:ext cx="244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个人信息</a:t>
              </a:r>
              <a:endPara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pic>
          <p:nvPicPr>
            <p:cNvPr id="17" name="图片 16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801" y="2831"/>
              <a:ext cx="3309" cy="6340"/>
            </a:xfrm>
            <a:prstGeom prst="rect">
              <a:avLst/>
            </a:prstGeom>
          </p:spPr>
        </p:pic>
      </p:grpSp>
      <p:pic>
        <p:nvPicPr>
          <p:cNvPr id="25" name="图片 24" descr="iphone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1285" y="1797685"/>
            <a:ext cx="2101215" cy="402590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8122920" y="1797685"/>
            <a:ext cx="2101215" cy="4624070"/>
            <a:chOff x="14093" y="2831"/>
            <a:chExt cx="3309" cy="7282"/>
          </a:xfrm>
        </p:grpSpPr>
        <p:sp>
          <p:nvSpPr>
            <p:cNvPr id="29" name="文本框 28"/>
            <p:cNvSpPr txBox="1"/>
            <p:nvPr/>
          </p:nvSpPr>
          <p:spPr>
            <a:xfrm>
              <a:off x="14556" y="9485"/>
              <a:ext cx="238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spc="500">
                  <a:uFillTx/>
                  <a:latin typeface="思源黑体 CN Normal" panose="020B0400000000000000" charset="-122"/>
                  <a:ea typeface="思源黑体 CN Normal" panose="020B0400000000000000" charset="-122"/>
                  <a:sym typeface="+mn-ea"/>
                </a:rPr>
                <a:t>公司官网</a:t>
              </a:r>
              <a:endPara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endParaRPr>
            </a:p>
          </p:txBody>
        </p:sp>
        <p:pic>
          <p:nvPicPr>
            <p:cNvPr id="32" name="图片 31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093" y="2831"/>
              <a:ext cx="3309" cy="634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135" y="2289175"/>
            <a:ext cx="1710690" cy="30429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705" y="2272030"/>
            <a:ext cx="1719580" cy="30600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755" y="2272030"/>
            <a:ext cx="1692275" cy="3010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文本框 23"/>
          <p:cNvSpPr txBox="1"/>
          <p:nvPr/>
        </p:nvSpPr>
        <p:spPr>
          <a:xfrm>
            <a:off x="242570" y="6060440"/>
            <a:ext cx="2602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点击分享名片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77870" y="6060440"/>
            <a:ext cx="2602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选择分享方式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16345" y="6060440"/>
            <a:ext cx="2602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微信好友分享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0">
            <a:off x="504825" y="1829435"/>
            <a:ext cx="2075180" cy="3977640"/>
            <a:chOff x="2933" y="1879"/>
            <a:chExt cx="4032" cy="7728"/>
          </a:xfrm>
        </p:grpSpPr>
        <p:grpSp>
          <p:nvGrpSpPr>
            <p:cNvPr id="14" name="组合 13"/>
            <p:cNvGrpSpPr/>
            <p:nvPr/>
          </p:nvGrpSpPr>
          <p:grpSpPr>
            <a:xfrm rot="0">
              <a:off x="2933" y="1879"/>
              <a:ext cx="4032" cy="7728"/>
              <a:chOff x="1379" y="2461"/>
              <a:chExt cx="3484" cy="6678"/>
            </a:xfrm>
          </p:grpSpPr>
          <p:pic>
            <p:nvPicPr>
              <p:cNvPr id="2" name="图片 1" descr="iphone壳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379" y="2461"/>
                <a:ext cx="3485" cy="6678"/>
              </a:xfrm>
              <a:prstGeom prst="rect">
                <a:avLst/>
              </a:prstGeom>
            </p:spPr>
          </p:pic>
          <p:pic>
            <p:nvPicPr>
              <p:cNvPr id="4" name="图片 3" descr="名片_有信息_WPS图片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19" y="3248"/>
                <a:ext cx="2806" cy="4994"/>
              </a:xfrm>
              <a:prstGeom prst="rect">
                <a:avLst/>
              </a:prstGeom>
            </p:spPr>
          </p:pic>
        </p:grpSp>
        <p:pic>
          <p:nvPicPr>
            <p:cNvPr id="5" name="图片 4" descr="358d47e7df824d9d9b9230c04eb48ba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6" y="2790"/>
              <a:ext cx="3249" cy="578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 rot="0">
            <a:off x="3542030" y="1829435"/>
            <a:ext cx="2075180" cy="3977640"/>
            <a:chOff x="8536" y="1879"/>
            <a:chExt cx="4032" cy="7728"/>
          </a:xfrm>
        </p:grpSpPr>
        <p:pic>
          <p:nvPicPr>
            <p:cNvPr id="10" name="图片 9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536" y="1879"/>
              <a:ext cx="4033" cy="772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29" y="2789"/>
              <a:ext cx="3248" cy="5780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/>
        </p:nvSpPr>
        <p:spPr>
          <a:xfrm>
            <a:off x="2052320" y="2704465"/>
            <a:ext cx="235585" cy="235585"/>
          </a:xfrm>
          <a:prstGeom prst="rect">
            <a:avLst/>
          </a:prstGeom>
          <a:noFill/>
          <a:ln w="28575">
            <a:solidFill>
              <a:srgbClr val="D64B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673985" y="3816985"/>
            <a:ext cx="773430" cy="38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iphone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9235" y="1829435"/>
            <a:ext cx="2075815" cy="3977640"/>
          </a:xfrm>
          <a:prstGeom prst="rect">
            <a:avLst/>
          </a:prstGeom>
        </p:spPr>
      </p:pic>
      <p:cxnSp>
        <p:nvCxnSpPr>
          <p:cNvPr id="22" name="直接箭头连接符 21"/>
          <p:cNvCxnSpPr/>
          <p:nvPr/>
        </p:nvCxnSpPr>
        <p:spPr>
          <a:xfrm>
            <a:off x="5711190" y="3816350"/>
            <a:ext cx="773430" cy="38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4268470" y="4607560"/>
            <a:ext cx="621030" cy="180975"/>
          </a:xfrm>
          <a:prstGeom prst="rect">
            <a:avLst/>
          </a:prstGeom>
          <a:noFill/>
          <a:ln w="28575">
            <a:solidFill>
              <a:srgbClr val="D64B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 rot="0">
            <a:off x="9611360" y="1828800"/>
            <a:ext cx="2075180" cy="3977005"/>
            <a:chOff x="14925" y="2942"/>
            <a:chExt cx="3298" cy="6320"/>
          </a:xfrm>
        </p:grpSpPr>
        <p:pic>
          <p:nvPicPr>
            <p:cNvPr id="33" name="图片 32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925" y="2942"/>
              <a:ext cx="3299" cy="6321"/>
            </a:xfrm>
            <a:prstGeom prst="rect">
              <a:avLst/>
            </a:prstGeom>
          </p:spPr>
        </p:pic>
        <p:pic>
          <p:nvPicPr>
            <p:cNvPr id="32" name="图片 31" descr="ac575c286a150e3a814ac4dd69b26b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46" y="3739"/>
              <a:ext cx="2657" cy="4727"/>
            </a:xfrm>
            <a:prstGeom prst="rect">
              <a:avLst/>
            </a:prstGeom>
          </p:spPr>
        </p:pic>
      </p:grpSp>
      <p:cxnSp>
        <p:nvCxnSpPr>
          <p:cNvPr id="37" name="直接箭头连接符 36"/>
          <p:cNvCxnSpPr/>
          <p:nvPr/>
        </p:nvCxnSpPr>
        <p:spPr>
          <a:xfrm>
            <a:off x="8746806" y="3782392"/>
            <a:ext cx="773388" cy="377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9348470" y="6060440"/>
            <a:ext cx="2602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名片海报分享</a:t>
            </a:r>
            <a:endParaRPr lang="zh-CN" altLang="en-US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pic>
        <p:nvPicPr>
          <p:cNvPr id="3" name="图片 2" descr="9c267111f34d155d365f654dc0b0d5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390" y="2298065"/>
            <a:ext cx="1671320" cy="2973070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3761105" y="445770"/>
            <a:ext cx="4670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  <a:sym typeface="+mn-ea"/>
              </a:rPr>
              <a:t>名片</a:t>
            </a:r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分享流程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08760" y="3801110"/>
            <a:ext cx="812800" cy="289560"/>
          </a:xfrm>
          <a:prstGeom prst="rect">
            <a:avLst/>
          </a:prstGeom>
          <a:noFill/>
          <a:ln w="28575">
            <a:solidFill>
              <a:srgbClr val="D64B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60a0fe7a3e9e5e39534fa3468c88a9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2055" y="2298065"/>
            <a:ext cx="1675130" cy="2980055"/>
          </a:xfrm>
          <a:prstGeom prst="rect">
            <a:avLst/>
          </a:prstGeom>
        </p:spPr>
      </p:pic>
      <p:pic>
        <p:nvPicPr>
          <p:cNvPr id="12" name="图片 11" descr="90fb096332ca8b7f661f03bbacecc7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3290" y="2295525"/>
            <a:ext cx="1672590" cy="297561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4180" y="2295525"/>
            <a:ext cx="1684655" cy="298259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iphone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0650" y="3442970"/>
            <a:ext cx="2657475" cy="52012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61105" y="352425"/>
            <a:ext cx="4670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IM</a:t>
            </a:r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即时通讯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pic>
        <p:nvPicPr>
          <p:cNvPr id="2" name="图片 1" descr="管理态对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870" y="3982720"/>
            <a:ext cx="2186305" cy="388937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86740" y="2534920"/>
            <a:ext cx="4264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无需加微信好友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在小程序内与客户沟通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70070" y="1771015"/>
            <a:ext cx="3454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客户行为轨迹实时记录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69435" y="1036955"/>
            <a:ext cx="3454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 spc="500">
                <a:effectLst/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实时关注商机转化</a:t>
            </a:r>
            <a:endParaRPr lang="zh-CN" altLang="en-US" sz="2400" b="1" spc="500">
              <a:effectLst/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72425" y="2534920"/>
            <a:ext cx="30670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多标签客户管理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助力精准营销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147050" y="3442970"/>
            <a:ext cx="2717800" cy="5318760"/>
            <a:chOff x="12830" y="4405"/>
            <a:chExt cx="4280" cy="8376"/>
          </a:xfrm>
        </p:grpSpPr>
        <p:pic>
          <p:nvPicPr>
            <p:cNvPr id="29" name="图片 28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830" y="4405"/>
              <a:ext cx="4281" cy="8377"/>
            </a:xfrm>
            <a:prstGeom prst="rect">
              <a:avLst/>
            </a:prstGeom>
          </p:spPr>
        </p:pic>
        <p:pic>
          <p:nvPicPr>
            <p:cNvPr id="30" name="图片 29" descr="16fec836be0aba70eb7eb485b70ae8c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99" y="5422"/>
              <a:ext cx="3542" cy="6303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4737735" y="2443480"/>
            <a:ext cx="2717800" cy="5318760"/>
            <a:chOff x="7461" y="3348"/>
            <a:chExt cx="4280" cy="8376"/>
          </a:xfrm>
        </p:grpSpPr>
        <p:pic>
          <p:nvPicPr>
            <p:cNvPr id="32" name="图片 31" descr="iphone壳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" y="3348"/>
              <a:ext cx="4281" cy="8377"/>
            </a:xfrm>
            <a:prstGeom prst="rect">
              <a:avLst/>
            </a:prstGeom>
          </p:spPr>
        </p:pic>
        <p:pic>
          <p:nvPicPr>
            <p:cNvPr id="33" name="图片 32" descr="601559fe1b0a6acc8dd7fe2b3bd76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1" y="4219"/>
              <a:ext cx="3521" cy="626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>
          <a:xfrm>
            <a:off x="389681" y="126368"/>
            <a:ext cx="1141263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17FFFF"/>
                </a:solidFill>
                <a:latin typeface="微软雅黑" charset="-122"/>
                <a:ea typeface="微软雅黑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4000" spc="1000">
                <a:solidFill>
                  <a:srgbClr val="008077"/>
                </a:solidFill>
                <a:uFillTx/>
                <a:sym typeface="+mn-ea"/>
              </a:rPr>
              <a:t>不只是名片</a:t>
            </a:r>
            <a:endParaRPr lang="en-US" altLang="zh-CN" sz="4000" spc="1000">
              <a:solidFill>
                <a:srgbClr val="008077"/>
              </a:solidFill>
              <a:uFillTx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4000" spc="1000">
                <a:solidFill>
                  <a:srgbClr val="008077"/>
                </a:solidFill>
                <a:uFillTx/>
                <a:sym typeface="+mn-ea"/>
              </a:rPr>
              <a:t>更是线上线下场景营销连接器</a:t>
            </a:r>
            <a:endParaRPr lang="en-US" altLang="zh-CN" sz="4000" spc="1000">
              <a:solidFill>
                <a:srgbClr val="008077"/>
              </a:solidFill>
              <a:uFillTx/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872142" y="1537281"/>
            <a:ext cx="8447716" cy="38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通过小程序名片，在线上线下多场景获取客户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55" name="圆角矩形 40"/>
          <p:cNvSpPr/>
          <p:nvPr/>
        </p:nvSpPr>
        <p:spPr>
          <a:xfrm>
            <a:off x="1351786" y="2716260"/>
            <a:ext cx="1705970" cy="674574"/>
          </a:xfrm>
          <a:prstGeom prst="roundRect">
            <a:avLst/>
          </a:prstGeom>
          <a:noFill/>
          <a:ln w="28575" cmpd="sng">
            <a:solidFill>
              <a:srgbClr val="ED7D31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90000"/>
                    <a:alpha val="1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ctr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展会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>
              <a:buClrTx/>
              <a:buSzTx/>
              <a:buNone/>
            </a:pPr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名片小程序码</a:t>
            </a:r>
            <a:endParaRPr lang="zh-CN" altLang="en-US" sz="1600">
              <a:solidFill>
                <a:schemeClr val="tx1"/>
              </a:solidFill>
              <a:latin typeface="新宋体" charset="-122"/>
              <a:ea typeface="新宋体" charset="-122"/>
              <a:cs typeface="黑体" charset="-122"/>
            </a:endParaRPr>
          </a:p>
        </p:txBody>
      </p:sp>
      <p:sp>
        <p:nvSpPr>
          <p:cNvPr id="56" name="圆角矩形 41"/>
          <p:cNvSpPr/>
          <p:nvPr/>
        </p:nvSpPr>
        <p:spPr>
          <a:xfrm>
            <a:off x="1351786" y="3638890"/>
            <a:ext cx="1705970" cy="674574"/>
          </a:xfrm>
          <a:prstGeom prst="roundRect">
            <a:avLst/>
          </a:prstGeom>
          <a:noFill/>
          <a:ln w="28575" cmpd="sng">
            <a:solidFill>
              <a:srgbClr val="5B9BD5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90000"/>
                    <a:alpha val="1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ctr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会销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/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名片小程序码</a:t>
            </a:r>
            <a:endParaRPr lang="zh-CN" altLang="en-US" sz="16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7" name="圆角矩形 42"/>
          <p:cNvSpPr/>
          <p:nvPr/>
        </p:nvSpPr>
        <p:spPr>
          <a:xfrm>
            <a:off x="1351786" y="4561520"/>
            <a:ext cx="1705970" cy="674574"/>
          </a:xfrm>
          <a:prstGeom prst="roundRect">
            <a:avLst/>
          </a:prstGeom>
          <a:noFill/>
          <a:ln w="28575" cmpd="sng">
            <a:solidFill>
              <a:srgbClr val="9855CB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t" anchorCtr="0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线下拜访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/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名片小程序</a:t>
            </a:r>
            <a:endParaRPr lang="zh-CN" altLang="en-US" sz="16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8" name="圆角矩形 43"/>
          <p:cNvSpPr/>
          <p:nvPr/>
        </p:nvSpPr>
        <p:spPr>
          <a:xfrm>
            <a:off x="1351786" y="5434446"/>
            <a:ext cx="1705970" cy="674574"/>
          </a:xfrm>
          <a:prstGeom prst="roundRect">
            <a:avLst/>
          </a:prstGeom>
          <a:noFill/>
          <a:ln w="28575" cmpd="sng">
            <a:solidFill>
              <a:srgbClr val="D64B4B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t" anchorCtr="0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户外广告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/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名片小程序码</a:t>
            </a:r>
            <a:endParaRPr lang="zh-CN" altLang="en-US" sz="16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9" name="圆角矩形 44"/>
          <p:cNvSpPr/>
          <p:nvPr/>
        </p:nvSpPr>
        <p:spPr>
          <a:xfrm>
            <a:off x="8675788" y="2716260"/>
            <a:ext cx="1705970" cy="674574"/>
          </a:xfrm>
          <a:prstGeom prst="roundRect">
            <a:avLst/>
          </a:prstGeom>
          <a:noFill/>
          <a:ln w="28575" cmpd="sng">
            <a:solidFill>
              <a:srgbClr val="D64B4B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90000"/>
                    <a:alpha val="1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ctr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朋友圈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名片海报</a:t>
            </a:r>
            <a:endParaRPr lang="zh-CN" altLang="en-US" sz="14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0" name="圆角矩形 45"/>
          <p:cNvSpPr/>
          <p:nvPr/>
        </p:nvSpPr>
        <p:spPr>
          <a:xfrm>
            <a:off x="8675788" y="3638890"/>
            <a:ext cx="1705970" cy="674574"/>
          </a:xfrm>
          <a:prstGeom prst="roundRect">
            <a:avLst/>
          </a:prstGeom>
          <a:noFill/>
          <a:ln w="28575" cmpd="sng">
            <a:solidFill>
              <a:srgbClr val="9855CB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90000"/>
                    <a:alpha val="1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ctr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微信群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/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名片小程序</a:t>
            </a:r>
            <a:endParaRPr lang="zh-CN" altLang="en-US" sz="16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1" name="圆角矩形 46"/>
          <p:cNvSpPr/>
          <p:nvPr/>
        </p:nvSpPr>
        <p:spPr>
          <a:xfrm>
            <a:off x="8675788" y="4561520"/>
            <a:ext cx="1705970" cy="674574"/>
          </a:xfrm>
          <a:prstGeom prst="roundRect">
            <a:avLst/>
          </a:prstGeom>
          <a:noFill/>
          <a:ln w="28575" cmpd="sng">
            <a:solidFill>
              <a:srgbClr val="5B9BD5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t" anchorCtr="0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公号文章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/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内嵌小程序</a:t>
            </a:r>
            <a:endParaRPr lang="zh-CN" altLang="en-US" sz="14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2" name="圆角矩形 47"/>
          <p:cNvSpPr/>
          <p:nvPr/>
        </p:nvSpPr>
        <p:spPr>
          <a:xfrm>
            <a:off x="8675788" y="5434446"/>
            <a:ext cx="1705970" cy="674574"/>
          </a:xfrm>
          <a:prstGeom prst="roundRect">
            <a:avLst/>
          </a:prstGeom>
          <a:noFill/>
          <a:ln w="28575" cmpd="sng">
            <a:solidFill>
              <a:srgbClr val="ED7D31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" rIns="180000" rtlCol="0" anchor="t" anchorCtr="0"/>
          <a:lstStyle/>
          <a:p>
            <a:pPr algn="ctr"/>
            <a:r>
              <a:rPr lang="zh-CN" altLang="en-US" sz="2000" spc="5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</a:rPr>
              <a:t>微信消息</a:t>
            </a:r>
            <a:endParaRPr lang="en-US" altLang="zh-CN" b="1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  <a:p>
            <a:pPr algn="ctr"/>
            <a:r>
              <a:rPr lang="zh-CN" altLang="en-US" sz="16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内嵌小程序</a:t>
            </a:r>
            <a:endParaRPr lang="zh-CN" altLang="en-US" sz="14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4172225" y="2774615"/>
            <a:ext cx="3399333" cy="3307514"/>
            <a:chOff x="3474290" y="1421145"/>
            <a:chExt cx="4581504" cy="4457752"/>
          </a:xfrm>
        </p:grpSpPr>
        <p:grpSp>
          <p:nvGrpSpPr>
            <p:cNvPr id="64" name="组合 63"/>
            <p:cNvGrpSpPr/>
            <p:nvPr/>
          </p:nvGrpSpPr>
          <p:grpSpPr>
            <a:xfrm>
              <a:off x="3566600" y="1532078"/>
              <a:ext cx="4427750" cy="4128850"/>
              <a:chOff x="632156" y="376229"/>
              <a:chExt cx="5957545" cy="5555377"/>
            </a:xfrm>
          </p:grpSpPr>
          <p:sp>
            <p:nvSpPr>
              <p:cNvPr id="66" name="object 9"/>
              <p:cNvSpPr/>
              <p:nvPr/>
            </p:nvSpPr>
            <p:spPr>
              <a:xfrm>
                <a:off x="3540506" y="376229"/>
                <a:ext cx="232029" cy="5555377"/>
              </a:xfrm>
              <a:custGeom>
                <a:avLst/>
                <a:gdLst/>
                <a:ahLst/>
                <a:cxnLst/>
                <a:rect l="l" t="t" r="r" b="b"/>
                <a:pathLst>
                  <a:path w="132714" h="3177540">
                    <a:moveTo>
                      <a:pt x="75089" y="85513"/>
                    </a:moveTo>
                    <a:lnTo>
                      <a:pt x="73533" y="185547"/>
                    </a:lnTo>
                    <a:lnTo>
                      <a:pt x="102108" y="185927"/>
                    </a:lnTo>
                    <a:lnTo>
                      <a:pt x="103663" y="85937"/>
                    </a:lnTo>
                    <a:lnTo>
                      <a:pt x="75089" y="85513"/>
                    </a:lnTo>
                    <a:close/>
                  </a:path>
                  <a:path w="132714" h="3177540">
                    <a:moveTo>
                      <a:pt x="124939" y="71247"/>
                    </a:moveTo>
                    <a:lnTo>
                      <a:pt x="75311" y="71247"/>
                    </a:lnTo>
                    <a:lnTo>
                      <a:pt x="103886" y="71627"/>
                    </a:lnTo>
                    <a:lnTo>
                      <a:pt x="103663" y="85937"/>
                    </a:lnTo>
                    <a:lnTo>
                      <a:pt x="132207" y="86360"/>
                    </a:lnTo>
                    <a:lnTo>
                      <a:pt x="124939" y="71247"/>
                    </a:lnTo>
                    <a:close/>
                  </a:path>
                  <a:path w="132714" h="3177540">
                    <a:moveTo>
                      <a:pt x="75311" y="71247"/>
                    </a:moveTo>
                    <a:lnTo>
                      <a:pt x="75089" y="85513"/>
                    </a:lnTo>
                    <a:lnTo>
                      <a:pt x="103663" y="85937"/>
                    </a:lnTo>
                    <a:lnTo>
                      <a:pt x="103886" y="71627"/>
                    </a:lnTo>
                    <a:lnTo>
                      <a:pt x="75311" y="71247"/>
                    </a:lnTo>
                    <a:close/>
                  </a:path>
                  <a:path w="132714" h="3177540">
                    <a:moveTo>
                      <a:pt x="90677" y="0"/>
                    </a:moveTo>
                    <a:lnTo>
                      <a:pt x="46482" y="85089"/>
                    </a:lnTo>
                    <a:lnTo>
                      <a:pt x="75089" y="85513"/>
                    </a:lnTo>
                    <a:lnTo>
                      <a:pt x="75311" y="71247"/>
                    </a:lnTo>
                    <a:lnTo>
                      <a:pt x="124939" y="71247"/>
                    </a:lnTo>
                    <a:lnTo>
                      <a:pt x="90677" y="0"/>
                    </a:lnTo>
                    <a:close/>
                  </a:path>
                  <a:path w="132714" h="3177540">
                    <a:moveTo>
                      <a:pt x="72262" y="271272"/>
                    </a:moveTo>
                    <a:lnTo>
                      <a:pt x="70485" y="385572"/>
                    </a:lnTo>
                    <a:lnTo>
                      <a:pt x="99060" y="385952"/>
                    </a:lnTo>
                    <a:lnTo>
                      <a:pt x="100837" y="271652"/>
                    </a:lnTo>
                    <a:lnTo>
                      <a:pt x="72262" y="271272"/>
                    </a:lnTo>
                    <a:close/>
                  </a:path>
                  <a:path w="132714" h="3177540">
                    <a:moveTo>
                      <a:pt x="69087" y="471297"/>
                    </a:moveTo>
                    <a:lnTo>
                      <a:pt x="67310" y="585469"/>
                    </a:lnTo>
                    <a:lnTo>
                      <a:pt x="95885" y="585977"/>
                    </a:lnTo>
                    <a:lnTo>
                      <a:pt x="97662" y="471677"/>
                    </a:lnTo>
                    <a:lnTo>
                      <a:pt x="69087" y="471297"/>
                    </a:lnTo>
                    <a:close/>
                  </a:path>
                  <a:path w="132714" h="3177540">
                    <a:moveTo>
                      <a:pt x="66039" y="671194"/>
                    </a:moveTo>
                    <a:lnTo>
                      <a:pt x="64262" y="785494"/>
                    </a:lnTo>
                    <a:lnTo>
                      <a:pt x="92837" y="786002"/>
                    </a:lnTo>
                    <a:lnTo>
                      <a:pt x="94614" y="671702"/>
                    </a:lnTo>
                    <a:lnTo>
                      <a:pt x="66039" y="671194"/>
                    </a:lnTo>
                    <a:close/>
                  </a:path>
                  <a:path w="132714" h="3177540">
                    <a:moveTo>
                      <a:pt x="62991" y="871219"/>
                    </a:moveTo>
                    <a:lnTo>
                      <a:pt x="61213" y="985519"/>
                    </a:lnTo>
                    <a:lnTo>
                      <a:pt x="89788" y="986027"/>
                    </a:lnTo>
                    <a:lnTo>
                      <a:pt x="91566" y="871727"/>
                    </a:lnTo>
                    <a:lnTo>
                      <a:pt x="62991" y="871219"/>
                    </a:lnTo>
                    <a:close/>
                  </a:path>
                  <a:path w="132714" h="3177540">
                    <a:moveTo>
                      <a:pt x="59816" y="1071244"/>
                    </a:moveTo>
                    <a:lnTo>
                      <a:pt x="58038" y="1185544"/>
                    </a:lnTo>
                    <a:lnTo>
                      <a:pt x="86613" y="1185926"/>
                    </a:lnTo>
                    <a:lnTo>
                      <a:pt x="88391" y="1071626"/>
                    </a:lnTo>
                    <a:lnTo>
                      <a:pt x="59816" y="1071244"/>
                    </a:lnTo>
                    <a:close/>
                  </a:path>
                  <a:path w="132714" h="3177540">
                    <a:moveTo>
                      <a:pt x="56769" y="1271269"/>
                    </a:moveTo>
                    <a:lnTo>
                      <a:pt x="54990" y="1385569"/>
                    </a:lnTo>
                    <a:lnTo>
                      <a:pt x="83565" y="1385951"/>
                    </a:lnTo>
                    <a:lnTo>
                      <a:pt x="85344" y="1271651"/>
                    </a:lnTo>
                    <a:lnTo>
                      <a:pt x="56769" y="1271269"/>
                    </a:lnTo>
                    <a:close/>
                  </a:path>
                  <a:path w="132714" h="3177540">
                    <a:moveTo>
                      <a:pt x="53721" y="1471294"/>
                    </a:moveTo>
                    <a:lnTo>
                      <a:pt x="51942" y="1585467"/>
                    </a:lnTo>
                    <a:lnTo>
                      <a:pt x="80517" y="1585976"/>
                    </a:lnTo>
                    <a:lnTo>
                      <a:pt x="82296" y="1471676"/>
                    </a:lnTo>
                    <a:lnTo>
                      <a:pt x="53721" y="1471294"/>
                    </a:lnTo>
                    <a:close/>
                  </a:path>
                  <a:path w="132714" h="3177540">
                    <a:moveTo>
                      <a:pt x="50546" y="1671192"/>
                    </a:moveTo>
                    <a:lnTo>
                      <a:pt x="48767" y="1785492"/>
                    </a:lnTo>
                    <a:lnTo>
                      <a:pt x="77342" y="1786001"/>
                    </a:lnTo>
                    <a:lnTo>
                      <a:pt x="79121" y="1671701"/>
                    </a:lnTo>
                    <a:lnTo>
                      <a:pt x="50546" y="1671192"/>
                    </a:lnTo>
                    <a:close/>
                  </a:path>
                  <a:path w="132714" h="3177540">
                    <a:moveTo>
                      <a:pt x="47498" y="1871217"/>
                    </a:moveTo>
                    <a:lnTo>
                      <a:pt x="45720" y="1985517"/>
                    </a:lnTo>
                    <a:lnTo>
                      <a:pt x="74295" y="1986026"/>
                    </a:lnTo>
                    <a:lnTo>
                      <a:pt x="76073" y="1871726"/>
                    </a:lnTo>
                    <a:lnTo>
                      <a:pt x="47498" y="1871217"/>
                    </a:lnTo>
                    <a:close/>
                  </a:path>
                  <a:path w="132714" h="3177540">
                    <a:moveTo>
                      <a:pt x="44450" y="2071243"/>
                    </a:moveTo>
                    <a:lnTo>
                      <a:pt x="42672" y="2185543"/>
                    </a:lnTo>
                    <a:lnTo>
                      <a:pt x="71247" y="2185924"/>
                    </a:lnTo>
                    <a:lnTo>
                      <a:pt x="73025" y="2071624"/>
                    </a:lnTo>
                    <a:lnTo>
                      <a:pt x="44450" y="2071243"/>
                    </a:lnTo>
                    <a:close/>
                  </a:path>
                  <a:path w="132714" h="3177540">
                    <a:moveTo>
                      <a:pt x="41275" y="2271268"/>
                    </a:moveTo>
                    <a:lnTo>
                      <a:pt x="39497" y="2385568"/>
                    </a:lnTo>
                    <a:lnTo>
                      <a:pt x="68072" y="2385949"/>
                    </a:lnTo>
                    <a:lnTo>
                      <a:pt x="69850" y="2271649"/>
                    </a:lnTo>
                    <a:lnTo>
                      <a:pt x="41275" y="2271268"/>
                    </a:lnTo>
                    <a:close/>
                  </a:path>
                  <a:path w="132714" h="3177540">
                    <a:moveTo>
                      <a:pt x="38226" y="2471293"/>
                    </a:moveTo>
                    <a:lnTo>
                      <a:pt x="36449" y="2585593"/>
                    </a:lnTo>
                    <a:lnTo>
                      <a:pt x="65024" y="2585974"/>
                    </a:lnTo>
                    <a:lnTo>
                      <a:pt x="66801" y="2471674"/>
                    </a:lnTo>
                    <a:lnTo>
                      <a:pt x="38226" y="2471293"/>
                    </a:lnTo>
                    <a:close/>
                  </a:path>
                  <a:path w="132714" h="3177540">
                    <a:moveTo>
                      <a:pt x="35178" y="2671191"/>
                    </a:moveTo>
                    <a:lnTo>
                      <a:pt x="33400" y="2785491"/>
                    </a:lnTo>
                    <a:lnTo>
                      <a:pt x="61975" y="2785999"/>
                    </a:lnTo>
                    <a:lnTo>
                      <a:pt x="63753" y="2671699"/>
                    </a:lnTo>
                    <a:lnTo>
                      <a:pt x="35178" y="2671191"/>
                    </a:lnTo>
                    <a:close/>
                  </a:path>
                  <a:path w="132714" h="3177540">
                    <a:moveTo>
                      <a:pt x="32003" y="2871216"/>
                    </a:moveTo>
                    <a:lnTo>
                      <a:pt x="30225" y="2985516"/>
                    </a:lnTo>
                    <a:lnTo>
                      <a:pt x="58800" y="2986024"/>
                    </a:lnTo>
                    <a:lnTo>
                      <a:pt x="60578" y="2871724"/>
                    </a:lnTo>
                    <a:lnTo>
                      <a:pt x="32003" y="2871216"/>
                    </a:lnTo>
                    <a:close/>
                  </a:path>
                  <a:path w="132714" h="3177540">
                    <a:moveTo>
                      <a:pt x="0" y="3091179"/>
                    </a:moveTo>
                    <a:lnTo>
                      <a:pt x="41656" y="3177540"/>
                    </a:lnTo>
                    <a:lnTo>
                      <a:pt x="78555" y="3106293"/>
                    </a:lnTo>
                    <a:lnTo>
                      <a:pt x="57023" y="3106293"/>
                    </a:lnTo>
                    <a:lnTo>
                      <a:pt x="28448" y="3105912"/>
                    </a:lnTo>
                    <a:lnTo>
                      <a:pt x="28657" y="3091604"/>
                    </a:lnTo>
                    <a:lnTo>
                      <a:pt x="0" y="3091179"/>
                    </a:lnTo>
                    <a:close/>
                  </a:path>
                  <a:path w="132714" h="3177540">
                    <a:moveTo>
                      <a:pt x="28657" y="3091604"/>
                    </a:moveTo>
                    <a:lnTo>
                      <a:pt x="28448" y="3105912"/>
                    </a:lnTo>
                    <a:lnTo>
                      <a:pt x="57023" y="3106293"/>
                    </a:lnTo>
                    <a:lnTo>
                      <a:pt x="57232" y="3092027"/>
                    </a:lnTo>
                    <a:lnTo>
                      <a:pt x="28657" y="3091604"/>
                    </a:lnTo>
                    <a:close/>
                  </a:path>
                  <a:path w="132714" h="3177540">
                    <a:moveTo>
                      <a:pt x="57232" y="3092027"/>
                    </a:moveTo>
                    <a:lnTo>
                      <a:pt x="57023" y="3106293"/>
                    </a:lnTo>
                    <a:lnTo>
                      <a:pt x="78555" y="3106293"/>
                    </a:lnTo>
                    <a:lnTo>
                      <a:pt x="85725" y="3092450"/>
                    </a:lnTo>
                    <a:lnTo>
                      <a:pt x="57232" y="3092027"/>
                    </a:lnTo>
                    <a:close/>
                  </a:path>
                  <a:path w="132714" h="3177540">
                    <a:moveTo>
                      <a:pt x="28956" y="3071241"/>
                    </a:moveTo>
                    <a:lnTo>
                      <a:pt x="28657" y="3091604"/>
                    </a:lnTo>
                    <a:lnTo>
                      <a:pt x="57232" y="3092027"/>
                    </a:lnTo>
                    <a:lnTo>
                      <a:pt x="57531" y="3071749"/>
                    </a:lnTo>
                    <a:lnTo>
                      <a:pt x="28956" y="307124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object 8"/>
              <p:cNvSpPr/>
              <p:nvPr/>
            </p:nvSpPr>
            <p:spPr>
              <a:xfrm>
                <a:off x="632156" y="3189604"/>
                <a:ext cx="5957545" cy="140336"/>
              </a:xfrm>
              <a:custGeom>
                <a:avLst/>
                <a:gdLst/>
                <a:ahLst/>
                <a:cxnLst/>
                <a:rect l="l" t="t" r="r" b="b"/>
                <a:pathLst>
                  <a:path w="3639185" h="85725">
                    <a:moveTo>
                      <a:pt x="85725" y="0"/>
                    </a:moveTo>
                    <a:lnTo>
                      <a:pt x="0" y="42799"/>
                    </a:lnTo>
                    <a:lnTo>
                      <a:pt x="85725" y="85725"/>
                    </a:lnTo>
                    <a:lnTo>
                      <a:pt x="85725" y="57150"/>
                    </a:lnTo>
                    <a:lnTo>
                      <a:pt x="71373" y="57150"/>
                    </a:lnTo>
                    <a:lnTo>
                      <a:pt x="71373" y="28575"/>
                    </a:lnTo>
                    <a:lnTo>
                      <a:pt x="85725" y="28575"/>
                    </a:lnTo>
                    <a:lnTo>
                      <a:pt x="85725" y="0"/>
                    </a:lnTo>
                    <a:close/>
                  </a:path>
                  <a:path w="3639185" h="85725">
                    <a:moveTo>
                      <a:pt x="85725" y="28575"/>
                    </a:moveTo>
                    <a:lnTo>
                      <a:pt x="71373" y="28575"/>
                    </a:lnTo>
                    <a:lnTo>
                      <a:pt x="71373" y="57150"/>
                    </a:lnTo>
                    <a:lnTo>
                      <a:pt x="85725" y="57150"/>
                    </a:lnTo>
                    <a:lnTo>
                      <a:pt x="85725" y="28575"/>
                    </a:lnTo>
                    <a:close/>
                  </a:path>
                  <a:path w="3639185" h="85725">
                    <a:moveTo>
                      <a:pt x="185673" y="28575"/>
                    </a:moveTo>
                    <a:lnTo>
                      <a:pt x="85725" y="28575"/>
                    </a:lnTo>
                    <a:lnTo>
                      <a:pt x="85725" y="57150"/>
                    </a:lnTo>
                    <a:lnTo>
                      <a:pt x="185673" y="57150"/>
                    </a:lnTo>
                    <a:lnTo>
                      <a:pt x="185673" y="28575"/>
                    </a:lnTo>
                    <a:close/>
                  </a:path>
                  <a:path w="3639185" h="85725">
                    <a:moveTo>
                      <a:pt x="385698" y="28575"/>
                    </a:moveTo>
                    <a:lnTo>
                      <a:pt x="271398" y="28575"/>
                    </a:lnTo>
                    <a:lnTo>
                      <a:pt x="271398" y="57150"/>
                    </a:lnTo>
                    <a:lnTo>
                      <a:pt x="385698" y="57150"/>
                    </a:lnTo>
                    <a:lnTo>
                      <a:pt x="385698" y="28575"/>
                    </a:lnTo>
                    <a:close/>
                  </a:path>
                  <a:path w="3639185" h="85725">
                    <a:moveTo>
                      <a:pt x="585723" y="28575"/>
                    </a:moveTo>
                    <a:lnTo>
                      <a:pt x="471423" y="28575"/>
                    </a:lnTo>
                    <a:lnTo>
                      <a:pt x="471423" y="57150"/>
                    </a:lnTo>
                    <a:lnTo>
                      <a:pt x="585723" y="57150"/>
                    </a:lnTo>
                    <a:lnTo>
                      <a:pt x="585723" y="28575"/>
                    </a:lnTo>
                    <a:close/>
                  </a:path>
                  <a:path w="3639185" h="85725">
                    <a:moveTo>
                      <a:pt x="785748" y="28575"/>
                    </a:moveTo>
                    <a:lnTo>
                      <a:pt x="671448" y="28575"/>
                    </a:lnTo>
                    <a:lnTo>
                      <a:pt x="671448" y="57150"/>
                    </a:lnTo>
                    <a:lnTo>
                      <a:pt x="785748" y="57150"/>
                    </a:lnTo>
                    <a:lnTo>
                      <a:pt x="785748" y="28575"/>
                    </a:lnTo>
                    <a:close/>
                  </a:path>
                  <a:path w="3639185" h="85725">
                    <a:moveTo>
                      <a:pt x="985773" y="28575"/>
                    </a:moveTo>
                    <a:lnTo>
                      <a:pt x="871473" y="28575"/>
                    </a:lnTo>
                    <a:lnTo>
                      <a:pt x="871473" y="57150"/>
                    </a:lnTo>
                    <a:lnTo>
                      <a:pt x="985773" y="57150"/>
                    </a:lnTo>
                    <a:lnTo>
                      <a:pt x="985773" y="28575"/>
                    </a:lnTo>
                    <a:close/>
                  </a:path>
                  <a:path w="3639185" h="85725">
                    <a:moveTo>
                      <a:pt x="1185798" y="28575"/>
                    </a:moveTo>
                    <a:lnTo>
                      <a:pt x="1071498" y="28575"/>
                    </a:lnTo>
                    <a:lnTo>
                      <a:pt x="1071498" y="57150"/>
                    </a:lnTo>
                    <a:lnTo>
                      <a:pt x="1185798" y="57150"/>
                    </a:lnTo>
                    <a:lnTo>
                      <a:pt x="1185798" y="28575"/>
                    </a:lnTo>
                    <a:close/>
                  </a:path>
                  <a:path w="3639185" h="85725">
                    <a:moveTo>
                      <a:pt x="1385823" y="28575"/>
                    </a:moveTo>
                    <a:lnTo>
                      <a:pt x="1271523" y="28575"/>
                    </a:lnTo>
                    <a:lnTo>
                      <a:pt x="1271523" y="57150"/>
                    </a:lnTo>
                    <a:lnTo>
                      <a:pt x="1385823" y="57150"/>
                    </a:lnTo>
                    <a:lnTo>
                      <a:pt x="1385823" y="28575"/>
                    </a:lnTo>
                    <a:close/>
                  </a:path>
                  <a:path w="3639185" h="85725">
                    <a:moveTo>
                      <a:pt x="1585849" y="28575"/>
                    </a:moveTo>
                    <a:lnTo>
                      <a:pt x="1471549" y="28575"/>
                    </a:lnTo>
                    <a:lnTo>
                      <a:pt x="1471549" y="57150"/>
                    </a:lnTo>
                    <a:lnTo>
                      <a:pt x="1585849" y="57150"/>
                    </a:lnTo>
                    <a:lnTo>
                      <a:pt x="1585849" y="28575"/>
                    </a:lnTo>
                    <a:close/>
                  </a:path>
                  <a:path w="3639185" h="85725">
                    <a:moveTo>
                      <a:pt x="1785874" y="28575"/>
                    </a:moveTo>
                    <a:lnTo>
                      <a:pt x="1671574" y="28575"/>
                    </a:lnTo>
                    <a:lnTo>
                      <a:pt x="1671574" y="57150"/>
                    </a:lnTo>
                    <a:lnTo>
                      <a:pt x="1785874" y="57150"/>
                    </a:lnTo>
                    <a:lnTo>
                      <a:pt x="1785874" y="28575"/>
                    </a:lnTo>
                    <a:close/>
                  </a:path>
                  <a:path w="3639185" h="85725">
                    <a:moveTo>
                      <a:pt x="1985899" y="28575"/>
                    </a:moveTo>
                    <a:lnTo>
                      <a:pt x="1871599" y="28575"/>
                    </a:lnTo>
                    <a:lnTo>
                      <a:pt x="1871599" y="57150"/>
                    </a:lnTo>
                    <a:lnTo>
                      <a:pt x="1985899" y="57150"/>
                    </a:lnTo>
                    <a:lnTo>
                      <a:pt x="1985899" y="28575"/>
                    </a:lnTo>
                    <a:close/>
                  </a:path>
                  <a:path w="3639185" h="85725">
                    <a:moveTo>
                      <a:pt x="2185924" y="28575"/>
                    </a:moveTo>
                    <a:lnTo>
                      <a:pt x="2071624" y="28575"/>
                    </a:lnTo>
                    <a:lnTo>
                      <a:pt x="2071624" y="57150"/>
                    </a:lnTo>
                    <a:lnTo>
                      <a:pt x="2185924" y="57150"/>
                    </a:lnTo>
                    <a:lnTo>
                      <a:pt x="2185924" y="28575"/>
                    </a:lnTo>
                    <a:close/>
                  </a:path>
                  <a:path w="3639185" h="85725">
                    <a:moveTo>
                      <a:pt x="2385949" y="28575"/>
                    </a:moveTo>
                    <a:lnTo>
                      <a:pt x="2271649" y="28575"/>
                    </a:lnTo>
                    <a:lnTo>
                      <a:pt x="2271649" y="57150"/>
                    </a:lnTo>
                    <a:lnTo>
                      <a:pt x="2385949" y="57150"/>
                    </a:lnTo>
                    <a:lnTo>
                      <a:pt x="2385949" y="28575"/>
                    </a:lnTo>
                    <a:close/>
                  </a:path>
                  <a:path w="3639185" h="85725">
                    <a:moveTo>
                      <a:pt x="2585974" y="28575"/>
                    </a:moveTo>
                    <a:lnTo>
                      <a:pt x="2471674" y="28575"/>
                    </a:lnTo>
                    <a:lnTo>
                      <a:pt x="2471674" y="57150"/>
                    </a:lnTo>
                    <a:lnTo>
                      <a:pt x="2585974" y="57150"/>
                    </a:lnTo>
                    <a:lnTo>
                      <a:pt x="2585974" y="28575"/>
                    </a:lnTo>
                    <a:close/>
                  </a:path>
                  <a:path w="3639185" h="85725">
                    <a:moveTo>
                      <a:pt x="2785999" y="28575"/>
                    </a:moveTo>
                    <a:lnTo>
                      <a:pt x="2671699" y="28575"/>
                    </a:lnTo>
                    <a:lnTo>
                      <a:pt x="2671699" y="57150"/>
                    </a:lnTo>
                    <a:lnTo>
                      <a:pt x="2785999" y="57150"/>
                    </a:lnTo>
                    <a:lnTo>
                      <a:pt x="2785999" y="28575"/>
                    </a:lnTo>
                    <a:close/>
                  </a:path>
                  <a:path w="3639185" h="85725">
                    <a:moveTo>
                      <a:pt x="2986024" y="28575"/>
                    </a:moveTo>
                    <a:lnTo>
                      <a:pt x="2871724" y="28575"/>
                    </a:lnTo>
                    <a:lnTo>
                      <a:pt x="2871724" y="57150"/>
                    </a:lnTo>
                    <a:lnTo>
                      <a:pt x="2986024" y="57150"/>
                    </a:lnTo>
                    <a:lnTo>
                      <a:pt x="2986024" y="28575"/>
                    </a:lnTo>
                    <a:close/>
                  </a:path>
                  <a:path w="3639185" h="85725">
                    <a:moveTo>
                      <a:pt x="3186049" y="28575"/>
                    </a:moveTo>
                    <a:lnTo>
                      <a:pt x="3071749" y="28575"/>
                    </a:lnTo>
                    <a:lnTo>
                      <a:pt x="3071749" y="57150"/>
                    </a:lnTo>
                    <a:lnTo>
                      <a:pt x="3186049" y="57150"/>
                    </a:lnTo>
                    <a:lnTo>
                      <a:pt x="3186049" y="28575"/>
                    </a:lnTo>
                    <a:close/>
                  </a:path>
                  <a:path w="3639185" h="85725">
                    <a:moveTo>
                      <a:pt x="3386074" y="28575"/>
                    </a:moveTo>
                    <a:lnTo>
                      <a:pt x="3271774" y="28575"/>
                    </a:lnTo>
                    <a:lnTo>
                      <a:pt x="3271774" y="57150"/>
                    </a:lnTo>
                    <a:lnTo>
                      <a:pt x="3386074" y="57150"/>
                    </a:lnTo>
                    <a:lnTo>
                      <a:pt x="3386074" y="28575"/>
                    </a:lnTo>
                    <a:close/>
                  </a:path>
                  <a:path w="3639185" h="85725">
                    <a:moveTo>
                      <a:pt x="3553205" y="0"/>
                    </a:moveTo>
                    <a:lnTo>
                      <a:pt x="3553205" y="85725"/>
                    </a:lnTo>
                    <a:lnTo>
                      <a:pt x="3610271" y="57150"/>
                    </a:lnTo>
                    <a:lnTo>
                      <a:pt x="3567556" y="57150"/>
                    </a:lnTo>
                    <a:lnTo>
                      <a:pt x="3567556" y="28575"/>
                    </a:lnTo>
                    <a:lnTo>
                      <a:pt x="3610440" y="28575"/>
                    </a:lnTo>
                    <a:lnTo>
                      <a:pt x="3553205" y="0"/>
                    </a:lnTo>
                    <a:close/>
                  </a:path>
                  <a:path w="3639185" h="85725">
                    <a:moveTo>
                      <a:pt x="3553205" y="28575"/>
                    </a:moveTo>
                    <a:lnTo>
                      <a:pt x="3471799" y="28575"/>
                    </a:lnTo>
                    <a:lnTo>
                      <a:pt x="3471799" y="57150"/>
                    </a:lnTo>
                    <a:lnTo>
                      <a:pt x="3553205" y="57150"/>
                    </a:lnTo>
                    <a:lnTo>
                      <a:pt x="3553205" y="28575"/>
                    </a:lnTo>
                    <a:close/>
                  </a:path>
                  <a:path w="3639185" h="85725">
                    <a:moveTo>
                      <a:pt x="3610440" y="28575"/>
                    </a:moveTo>
                    <a:lnTo>
                      <a:pt x="3567556" y="28575"/>
                    </a:lnTo>
                    <a:lnTo>
                      <a:pt x="3567556" y="57150"/>
                    </a:lnTo>
                    <a:lnTo>
                      <a:pt x="3610271" y="57150"/>
                    </a:lnTo>
                    <a:lnTo>
                      <a:pt x="3638930" y="42799"/>
                    </a:lnTo>
                    <a:lnTo>
                      <a:pt x="3610440" y="2857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object 10"/>
              <p:cNvSpPr/>
              <p:nvPr/>
            </p:nvSpPr>
            <p:spPr>
              <a:xfrm>
                <a:off x="1587748" y="1302587"/>
                <a:ext cx="4032008" cy="4002509"/>
              </a:xfrm>
              <a:custGeom>
                <a:avLst/>
                <a:gdLst/>
                <a:ahLst/>
                <a:cxnLst/>
                <a:rect l="l" t="t" r="r" b="b"/>
                <a:pathLst>
                  <a:path w="2517140" h="2498725">
                    <a:moveTo>
                      <a:pt x="2446297" y="50316"/>
                    </a:moveTo>
                    <a:lnTo>
                      <a:pt x="2375281" y="120776"/>
                    </a:lnTo>
                    <a:lnTo>
                      <a:pt x="2395473" y="141097"/>
                    </a:lnTo>
                    <a:lnTo>
                      <a:pt x="2466435" y="70580"/>
                    </a:lnTo>
                    <a:lnTo>
                      <a:pt x="2446297" y="50316"/>
                    </a:lnTo>
                    <a:close/>
                  </a:path>
                  <a:path w="2517140" h="2498725">
                    <a:moveTo>
                      <a:pt x="2503570" y="40259"/>
                    </a:moveTo>
                    <a:lnTo>
                      <a:pt x="2456434" y="40259"/>
                    </a:lnTo>
                    <a:lnTo>
                      <a:pt x="2476500" y="60579"/>
                    </a:lnTo>
                    <a:lnTo>
                      <a:pt x="2466435" y="70580"/>
                    </a:lnTo>
                    <a:lnTo>
                      <a:pt x="2486533" y="90805"/>
                    </a:lnTo>
                    <a:lnTo>
                      <a:pt x="2503570" y="40259"/>
                    </a:lnTo>
                    <a:close/>
                  </a:path>
                  <a:path w="2517140" h="2498725">
                    <a:moveTo>
                      <a:pt x="2456434" y="40259"/>
                    </a:moveTo>
                    <a:lnTo>
                      <a:pt x="2446297" y="50316"/>
                    </a:lnTo>
                    <a:lnTo>
                      <a:pt x="2466435" y="70580"/>
                    </a:lnTo>
                    <a:lnTo>
                      <a:pt x="2476500" y="60579"/>
                    </a:lnTo>
                    <a:lnTo>
                      <a:pt x="2456434" y="40259"/>
                    </a:lnTo>
                    <a:close/>
                  </a:path>
                  <a:path w="2517140" h="2498725">
                    <a:moveTo>
                      <a:pt x="2517140" y="0"/>
                    </a:moveTo>
                    <a:lnTo>
                      <a:pt x="2426081" y="29972"/>
                    </a:lnTo>
                    <a:lnTo>
                      <a:pt x="2446297" y="50316"/>
                    </a:lnTo>
                    <a:lnTo>
                      <a:pt x="2456434" y="40259"/>
                    </a:lnTo>
                    <a:lnTo>
                      <a:pt x="2503570" y="40259"/>
                    </a:lnTo>
                    <a:lnTo>
                      <a:pt x="2517140" y="0"/>
                    </a:lnTo>
                    <a:close/>
                  </a:path>
                  <a:path w="2517140" h="2498725">
                    <a:moveTo>
                      <a:pt x="2314447" y="181101"/>
                    </a:moveTo>
                    <a:lnTo>
                      <a:pt x="2233295" y="261620"/>
                    </a:lnTo>
                    <a:lnTo>
                      <a:pt x="2253488" y="281940"/>
                    </a:lnTo>
                    <a:lnTo>
                      <a:pt x="2334641" y="201422"/>
                    </a:lnTo>
                    <a:lnTo>
                      <a:pt x="2314447" y="181101"/>
                    </a:lnTo>
                    <a:close/>
                  </a:path>
                  <a:path w="2517140" h="2498725">
                    <a:moveTo>
                      <a:pt x="2172462" y="322072"/>
                    </a:moveTo>
                    <a:lnTo>
                      <a:pt x="2091308" y="402590"/>
                    </a:lnTo>
                    <a:lnTo>
                      <a:pt x="2111502" y="422910"/>
                    </a:lnTo>
                    <a:lnTo>
                      <a:pt x="2192655" y="342392"/>
                    </a:lnTo>
                    <a:lnTo>
                      <a:pt x="2172462" y="322072"/>
                    </a:lnTo>
                    <a:close/>
                  </a:path>
                  <a:path w="2517140" h="2498725">
                    <a:moveTo>
                      <a:pt x="2030476" y="463042"/>
                    </a:moveTo>
                    <a:lnTo>
                      <a:pt x="1949450" y="543560"/>
                    </a:lnTo>
                    <a:lnTo>
                      <a:pt x="1969516" y="563753"/>
                    </a:lnTo>
                    <a:lnTo>
                      <a:pt x="2050669" y="483235"/>
                    </a:lnTo>
                    <a:lnTo>
                      <a:pt x="2030476" y="463042"/>
                    </a:lnTo>
                    <a:close/>
                  </a:path>
                  <a:path w="2517140" h="2498725">
                    <a:moveTo>
                      <a:pt x="1888617" y="603885"/>
                    </a:moveTo>
                    <a:lnTo>
                      <a:pt x="1807464" y="684403"/>
                    </a:lnTo>
                    <a:lnTo>
                      <a:pt x="1827530" y="704723"/>
                    </a:lnTo>
                    <a:lnTo>
                      <a:pt x="1908683" y="624205"/>
                    </a:lnTo>
                    <a:lnTo>
                      <a:pt x="1888617" y="603885"/>
                    </a:lnTo>
                    <a:close/>
                  </a:path>
                  <a:path w="2517140" h="2498725">
                    <a:moveTo>
                      <a:pt x="1746631" y="744855"/>
                    </a:moveTo>
                    <a:lnTo>
                      <a:pt x="1665478" y="825373"/>
                    </a:lnTo>
                    <a:lnTo>
                      <a:pt x="1685670" y="845566"/>
                    </a:lnTo>
                    <a:lnTo>
                      <a:pt x="1766696" y="765048"/>
                    </a:lnTo>
                    <a:lnTo>
                      <a:pt x="1746631" y="744855"/>
                    </a:lnTo>
                    <a:close/>
                  </a:path>
                  <a:path w="2517140" h="2498725">
                    <a:moveTo>
                      <a:pt x="1604645" y="885698"/>
                    </a:moveTo>
                    <a:lnTo>
                      <a:pt x="1523492" y="966216"/>
                    </a:lnTo>
                    <a:lnTo>
                      <a:pt x="1543684" y="986536"/>
                    </a:lnTo>
                    <a:lnTo>
                      <a:pt x="1624838" y="906018"/>
                    </a:lnTo>
                    <a:lnTo>
                      <a:pt x="1604645" y="885698"/>
                    </a:lnTo>
                    <a:close/>
                  </a:path>
                  <a:path w="2517140" h="2498725">
                    <a:moveTo>
                      <a:pt x="1462658" y="1026668"/>
                    </a:moveTo>
                    <a:lnTo>
                      <a:pt x="1381506" y="1107186"/>
                    </a:lnTo>
                    <a:lnTo>
                      <a:pt x="1401698" y="1127506"/>
                    </a:lnTo>
                    <a:lnTo>
                      <a:pt x="1482852" y="1046988"/>
                    </a:lnTo>
                    <a:lnTo>
                      <a:pt x="1462658" y="1026668"/>
                    </a:lnTo>
                    <a:close/>
                  </a:path>
                  <a:path w="2517140" h="2498725">
                    <a:moveTo>
                      <a:pt x="1320672" y="1167511"/>
                    </a:moveTo>
                    <a:lnTo>
                      <a:pt x="1239646" y="1248029"/>
                    </a:lnTo>
                    <a:lnTo>
                      <a:pt x="1259713" y="1268349"/>
                    </a:lnTo>
                    <a:lnTo>
                      <a:pt x="1340866" y="1187831"/>
                    </a:lnTo>
                    <a:lnTo>
                      <a:pt x="1320672" y="1167511"/>
                    </a:lnTo>
                    <a:close/>
                  </a:path>
                  <a:path w="2517140" h="2498725">
                    <a:moveTo>
                      <a:pt x="1178814" y="1308481"/>
                    </a:moveTo>
                    <a:lnTo>
                      <a:pt x="1097660" y="1388999"/>
                    </a:lnTo>
                    <a:lnTo>
                      <a:pt x="1117727" y="1409319"/>
                    </a:lnTo>
                    <a:lnTo>
                      <a:pt x="1198880" y="1328801"/>
                    </a:lnTo>
                    <a:lnTo>
                      <a:pt x="1178814" y="1308481"/>
                    </a:lnTo>
                    <a:close/>
                  </a:path>
                  <a:path w="2517140" h="2498725">
                    <a:moveTo>
                      <a:pt x="1036828" y="1449451"/>
                    </a:moveTo>
                    <a:lnTo>
                      <a:pt x="955675" y="1529969"/>
                    </a:lnTo>
                    <a:lnTo>
                      <a:pt x="975868" y="1550162"/>
                    </a:lnTo>
                    <a:lnTo>
                      <a:pt x="1056894" y="1469644"/>
                    </a:lnTo>
                    <a:lnTo>
                      <a:pt x="1036828" y="1449451"/>
                    </a:lnTo>
                    <a:close/>
                  </a:path>
                  <a:path w="2517140" h="2498725">
                    <a:moveTo>
                      <a:pt x="894842" y="1590294"/>
                    </a:moveTo>
                    <a:lnTo>
                      <a:pt x="813688" y="1670812"/>
                    </a:lnTo>
                    <a:lnTo>
                      <a:pt x="833882" y="1691132"/>
                    </a:lnTo>
                    <a:lnTo>
                      <a:pt x="915034" y="1610614"/>
                    </a:lnTo>
                    <a:lnTo>
                      <a:pt x="894842" y="1590294"/>
                    </a:lnTo>
                    <a:close/>
                  </a:path>
                  <a:path w="2517140" h="2498725">
                    <a:moveTo>
                      <a:pt x="752856" y="1731264"/>
                    </a:moveTo>
                    <a:lnTo>
                      <a:pt x="671703" y="1811782"/>
                    </a:lnTo>
                    <a:lnTo>
                      <a:pt x="691895" y="1831975"/>
                    </a:lnTo>
                    <a:lnTo>
                      <a:pt x="773049" y="1751457"/>
                    </a:lnTo>
                    <a:lnTo>
                      <a:pt x="752856" y="1731264"/>
                    </a:lnTo>
                    <a:close/>
                  </a:path>
                  <a:path w="2517140" h="2498725">
                    <a:moveTo>
                      <a:pt x="610869" y="1872107"/>
                    </a:moveTo>
                    <a:lnTo>
                      <a:pt x="529844" y="1952625"/>
                    </a:lnTo>
                    <a:lnTo>
                      <a:pt x="549910" y="1972945"/>
                    </a:lnTo>
                    <a:lnTo>
                      <a:pt x="631063" y="1892427"/>
                    </a:lnTo>
                    <a:lnTo>
                      <a:pt x="610869" y="1872107"/>
                    </a:lnTo>
                    <a:close/>
                  </a:path>
                  <a:path w="2517140" h="2498725">
                    <a:moveTo>
                      <a:pt x="469011" y="2013077"/>
                    </a:moveTo>
                    <a:lnTo>
                      <a:pt x="387857" y="2093595"/>
                    </a:lnTo>
                    <a:lnTo>
                      <a:pt x="407924" y="2113915"/>
                    </a:lnTo>
                    <a:lnTo>
                      <a:pt x="489076" y="2033397"/>
                    </a:lnTo>
                    <a:lnTo>
                      <a:pt x="469011" y="2013077"/>
                    </a:lnTo>
                    <a:close/>
                  </a:path>
                  <a:path w="2517140" h="2498725">
                    <a:moveTo>
                      <a:pt x="327025" y="2153920"/>
                    </a:moveTo>
                    <a:lnTo>
                      <a:pt x="245872" y="2234438"/>
                    </a:lnTo>
                    <a:lnTo>
                      <a:pt x="266065" y="2254758"/>
                    </a:lnTo>
                    <a:lnTo>
                      <a:pt x="347091" y="2174240"/>
                    </a:lnTo>
                    <a:lnTo>
                      <a:pt x="327025" y="2153920"/>
                    </a:lnTo>
                    <a:close/>
                  </a:path>
                  <a:path w="2517140" h="2498725">
                    <a:moveTo>
                      <a:pt x="185038" y="2294890"/>
                    </a:moveTo>
                    <a:lnTo>
                      <a:pt x="103886" y="2375408"/>
                    </a:lnTo>
                    <a:lnTo>
                      <a:pt x="124079" y="2395728"/>
                    </a:lnTo>
                    <a:lnTo>
                      <a:pt x="205231" y="2315210"/>
                    </a:lnTo>
                    <a:lnTo>
                      <a:pt x="185038" y="2294890"/>
                    </a:lnTo>
                    <a:close/>
                  </a:path>
                  <a:path w="2517140" h="2498725">
                    <a:moveTo>
                      <a:pt x="30606" y="2407920"/>
                    </a:moveTo>
                    <a:lnTo>
                      <a:pt x="0" y="2498725"/>
                    </a:lnTo>
                    <a:lnTo>
                      <a:pt x="90931" y="2468753"/>
                    </a:lnTo>
                    <a:lnTo>
                      <a:pt x="80856" y="2458593"/>
                    </a:lnTo>
                    <a:lnTo>
                      <a:pt x="60706" y="2458593"/>
                    </a:lnTo>
                    <a:lnTo>
                      <a:pt x="40640" y="2438273"/>
                    </a:lnTo>
                    <a:lnTo>
                      <a:pt x="43053" y="2435860"/>
                    </a:lnTo>
                    <a:lnTo>
                      <a:pt x="58313" y="2435860"/>
                    </a:lnTo>
                    <a:lnTo>
                      <a:pt x="30606" y="2407920"/>
                    </a:lnTo>
                    <a:close/>
                  </a:path>
                  <a:path w="2517140" h="2498725">
                    <a:moveTo>
                      <a:pt x="43053" y="2435860"/>
                    </a:moveTo>
                    <a:lnTo>
                      <a:pt x="40640" y="2438273"/>
                    </a:lnTo>
                    <a:lnTo>
                      <a:pt x="60706" y="2458593"/>
                    </a:lnTo>
                    <a:lnTo>
                      <a:pt x="63245" y="2456053"/>
                    </a:lnTo>
                    <a:lnTo>
                      <a:pt x="43053" y="2435860"/>
                    </a:lnTo>
                    <a:close/>
                  </a:path>
                  <a:path w="2517140" h="2498725">
                    <a:moveTo>
                      <a:pt x="58313" y="2435860"/>
                    </a:moveTo>
                    <a:lnTo>
                      <a:pt x="43053" y="2435860"/>
                    </a:lnTo>
                    <a:lnTo>
                      <a:pt x="63245" y="2456053"/>
                    </a:lnTo>
                    <a:lnTo>
                      <a:pt x="60706" y="2458593"/>
                    </a:lnTo>
                    <a:lnTo>
                      <a:pt x="80856" y="2458593"/>
                    </a:lnTo>
                    <a:lnTo>
                      <a:pt x="58313" y="243586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object 11"/>
              <p:cNvSpPr/>
              <p:nvPr/>
            </p:nvSpPr>
            <p:spPr>
              <a:xfrm>
                <a:off x="1603715" y="1232377"/>
                <a:ext cx="4154508" cy="4142928"/>
              </a:xfrm>
              <a:custGeom>
                <a:avLst/>
                <a:gdLst/>
                <a:ahLst/>
                <a:cxnLst/>
                <a:rect l="l" t="t" r="r" b="b"/>
                <a:pathLst>
                  <a:path w="2505710" h="2498725">
                    <a:moveTo>
                      <a:pt x="70720" y="50479"/>
                    </a:moveTo>
                    <a:lnTo>
                      <a:pt x="50596" y="70646"/>
                    </a:lnTo>
                    <a:lnTo>
                      <a:pt x="121412" y="141350"/>
                    </a:lnTo>
                    <a:lnTo>
                      <a:pt x="141605" y="121031"/>
                    </a:lnTo>
                    <a:lnTo>
                      <a:pt x="70720" y="50479"/>
                    </a:lnTo>
                    <a:close/>
                  </a:path>
                  <a:path w="2505710" h="2498725">
                    <a:moveTo>
                      <a:pt x="0" y="0"/>
                    </a:moveTo>
                    <a:lnTo>
                      <a:pt x="30353" y="90932"/>
                    </a:lnTo>
                    <a:lnTo>
                      <a:pt x="50596" y="70646"/>
                    </a:lnTo>
                    <a:lnTo>
                      <a:pt x="40512" y="60579"/>
                    </a:lnTo>
                    <a:lnTo>
                      <a:pt x="60579" y="40386"/>
                    </a:lnTo>
                    <a:lnTo>
                      <a:pt x="80793" y="40386"/>
                    </a:lnTo>
                    <a:lnTo>
                      <a:pt x="90931" y="30225"/>
                    </a:lnTo>
                    <a:lnTo>
                      <a:pt x="0" y="0"/>
                    </a:lnTo>
                    <a:close/>
                  </a:path>
                  <a:path w="2505710" h="2498725">
                    <a:moveTo>
                      <a:pt x="60579" y="40386"/>
                    </a:moveTo>
                    <a:lnTo>
                      <a:pt x="40512" y="60579"/>
                    </a:lnTo>
                    <a:lnTo>
                      <a:pt x="50596" y="70646"/>
                    </a:lnTo>
                    <a:lnTo>
                      <a:pt x="70720" y="50479"/>
                    </a:lnTo>
                    <a:lnTo>
                      <a:pt x="60579" y="40386"/>
                    </a:lnTo>
                    <a:close/>
                  </a:path>
                  <a:path w="2505710" h="2498725">
                    <a:moveTo>
                      <a:pt x="80793" y="40386"/>
                    </a:moveTo>
                    <a:lnTo>
                      <a:pt x="60579" y="40386"/>
                    </a:lnTo>
                    <a:lnTo>
                      <a:pt x="70720" y="50479"/>
                    </a:lnTo>
                    <a:lnTo>
                      <a:pt x="80793" y="40386"/>
                    </a:lnTo>
                    <a:close/>
                  </a:path>
                  <a:path w="2505710" h="2498725">
                    <a:moveTo>
                      <a:pt x="202311" y="181610"/>
                    </a:moveTo>
                    <a:lnTo>
                      <a:pt x="182118" y="201803"/>
                    </a:lnTo>
                    <a:lnTo>
                      <a:pt x="263017" y="282575"/>
                    </a:lnTo>
                    <a:lnTo>
                      <a:pt x="283210" y="262382"/>
                    </a:lnTo>
                    <a:lnTo>
                      <a:pt x="202311" y="181610"/>
                    </a:lnTo>
                    <a:close/>
                  </a:path>
                  <a:path w="2505710" h="2498725">
                    <a:moveTo>
                      <a:pt x="343916" y="322834"/>
                    </a:moveTo>
                    <a:lnTo>
                      <a:pt x="323723" y="343154"/>
                    </a:lnTo>
                    <a:lnTo>
                      <a:pt x="404622" y="423799"/>
                    </a:lnTo>
                    <a:lnTo>
                      <a:pt x="424814" y="403606"/>
                    </a:lnTo>
                    <a:lnTo>
                      <a:pt x="343916" y="322834"/>
                    </a:lnTo>
                    <a:close/>
                  </a:path>
                  <a:path w="2505710" h="2498725">
                    <a:moveTo>
                      <a:pt x="485520" y="464058"/>
                    </a:moveTo>
                    <a:lnTo>
                      <a:pt x="465328" y="484378"/>
                    </a:lnTo>
                    <a:lnTo>
                      <a:pt x="546226" y="565023"/>
                    </a:lnTo>
                    <a:lnTo>
                      <a:pt x="566419" y="544830"/>
                    </a:lnTo>
                    <a:lnTo>
                      <a:pt x="485520" y="464058"/>
                    </a:lnTo>
                    <a:close/>
                  </a:path>
                  <a:path w="2505710" h="2498725">
                    <a:moveTo>
                      <a:pt x="627126" y="605409"/>
                    </a:moveTo>
                    <a:lnTo>
                      <a:pt x="606932" y="625601"/>
                    </a:lnTo>
                    <a:lnTo>
                      <a:pt x="687959" y="706247"/>
                    </a:lnTo>
                    <a:lnTo>
                      <a:pt x="708151" y="686054"/>
                    </a:lnTo>
                    <a:lnTo>
                      <a:pt x="627126" y="605409"/>
                    </a:lnTo>
                    <a:close/>
                  </a:path>
                  <a:path w="2505710" h="2498725">
                    <a:moveTo>
                      <a:pt x="768857" y="746633"/>
                    </a:moveTo>
                    <a:lnTo>
                      <a:pt x="748664" y="766826"/>
                    </a:lnTo>
                    <a:lnTo>
                      <a:pt x="829563" y="847598"/>
                    </a:lnTo>
                    <a:lnTo>
                      <a:pt x="849757" y="827278"/>
                    </a:lnTo>
                    <a:lnTo>
                      <a:pt x="768857" y="746633"/>
                    </a:lnTo>
                    <a:close/>
                  </a:path>
                  <a:path w="2505710" h="2498725">
                    <a:moveTo>
                      <a:pt x="910463" y="887857"/>
                    </a:moveTo>
                    <a:lnTo>
                      <a:pt x="890270" y="908050"/>
                    </a:lnTo>
                    <a:lnTo>
                      <a:pt x="971169" y="988822"/>
                    </a:lnTo>
                    <a:lnTo>
                      <a:pt x="991362" y="968501"/>
                    </a:lnTo>
                    <a:lnTo>
                      <a:pt x="910463" y="887857"/>
                    </a:lnTo>
                    <a:close/>
                  </a:path>
                  <a:path w="2505710" h="2498725">
                    <a:moveTo>
                      <a:pt x="1052067" y="1029081"/>
                    </a:moveTo>
                    <a:lnTo>
                      <a:pt x="1031875" y="1049274"/>
                    </a:lnTo>
                    <a:lnTo>
                      <a:pt x="1112774" y="1130046"/>
                    </a:lnTo>
                    <a:lnTo>
                      <a:pt x="1132966" y="1109853"/>
                    </a:lnTo>
                    <a:lnTo>
                      <a:pt x="1052067" y="1029081"/>
                    </a:lnTo>
                    <a:close/>
                  </a:path>
                  <a:path w="2505710" h="2498725">
                    <a:moveTo>
                      <a:pt x="1193673" y="1170305"/>
                    </a:moveTo>
                    <a:lnTo>
                      <a:pt x="1173479" y="1190625"/>
                    </a:lnTo>
                    <a:lnTo>
                      <a:pt x="1254506" y="1271270"/>
                    </a:lnTo>
                    <a:lnTo>
                      <a:pt x="1274572" y="1251077"/>
                    </a:lnTo>
                    <a:lnTo>
                      <a:pt x="1193673" y="1170305"/>
                    </a:lnTo>
                    <a:close/>
                  </a:path>
                  <a:path w="2505710" h="2498725">
                    <a:moveTo>
                      <a:pt x="1335277" y="1311529"/>
                    </a:moveTo>
                    <a:lnTo>
                      <a:pt x="1315212" y="1331849"/>
                    </a:lnTo>
                    <a:lnTo>
                      <a:pt x="1396111" y="1412494"/>
                    </a:lnTo>
                    <a:lnTo>
                      <a:pt x="1416303" y="1392301"/>
                    </a:lnTo>
                    <a:lnTo>
                      <a:pt x="1335277" y="1311529"/>
                    </a:lnTo>
                    <a:close/>
                  </a:path>
                  <a:path w="2505710" h="2498725">
                    <a:moveTo>
                      <a:pt x="1477010" y="1452880"/>
                    </a:moveTo>
                    <a:lnTo>
                      <a:pt x="1456816" y="1473073"/>
                    </a:lnTo>
                    <a:lnTo>
                      <a:pt x="1537715" y="1553718"/>
                    </a:lnTo>
                    <a:lnTo>
                      <a:pt x="1557909" y="1533525"/>
                    </a:lnTo>
                    <a:lnTo>
                      <a:pt x="1477010" y="1452880"/>
                    </a:lnTo>
                    <a:close/>
                  </a:path>
                  <a:path w="2505710" h="2498725">
                    <a:moveTo>
                      <a:pt x="1618614" y="1594104"/>
                    </a:moveTo>
                    <a:lnTo>
                      <a:pt x="1598422" y="1614297"/>
                    </a:lnTo>
                    <a:lnTo>
                      <a:pt x="1679321" y="1695069"/>
                    </a:lnTo>
                    <a:lnTo>
                      <a:pt x="1699514" y="1674749"/>
                    </a:lnTo>
                    <a:lnTo>
                      <a:pt x="1618614" y="1594104"/>
                    </a:lnTo>
                    <a:close/>
                  </a:path>
                  <a:path w="2505710" h="2498725">
                    <a:moveTo>
                      <a:pt x="1760220" y="1735328"/>
                    </a:moveTo>
                    <a:lnTo>
                      <a:pt x="1740027" y="1755521"/>
                    </a:lnTo>
                    <a:lnTo>
                      <a:pt x="1820926" y="1836293"/>
                    </a:lnTo>
                    <a:lnTo>
                      <a:pt x="1841119" y="1815973"/>
                    </a:lnTo>
                    <a:lnTo>
                      <a:pt x="1760220" y="1735328"/>
                    </a:lnTo>
                    <a:close/>
                  </a:path>
                  <a:path w="2505710" h="2498725">
                    <a:moveTo>
                      <a:pt x="1901825" y="1876552"/>
                    </a:moveTo>
                    <a:lnTo>
                      <a:pt x="1881632" y="1896745"/>
                    </a:lnTo>
                    <a:lnTo>
                      <a:pt x="1962658" y="1977517"/>
                    </a:lnTo>
                    <a:lnTo>
                      <a:pt x="1982851" y="1957324"/>
                    </a:lnTo>
                    <a:lnTo>
                      <a:pt x="1901825" y="1876552"/>
                    </a:lnTo>
                    <a:close/>
                  </a:path>
                  <a:path w="2505710" h="2498725">
                    <a:moveTo>
                      <a:pt x="2043557" y="2017776"/>
                    </a:moveTo>
                    <a:lnTo>
                      <a:pt x="2023364" y="2037969"/>
                    </a:lnTo>
                    <a:lnTo>
                      <a:pt x="2104263" y="2118741"/>
                    </a:lnTo>
                    <a:lnTo>
                      <a:pt x="2124456" y="2098548"/>
                    </a:lnTo>
                    <a:lnTo>
                      <a:pt x="2043557" y="2017776"/>
                    </a:lnTo>
                    <a:close/>
                  </a:path>
                  <a:path w="2505710" h="2498725">
                    <a:moveTo>
                      <a:pt x="2185162" y="2159000"/>
                    </a:moveTo>
                    <a:lnTo>
                      <a:pt x="2164969" y="2179320"/>
                    </a:lnTo>
                    <a:lnTo>
                      <a:pt x="2245867" y="2259965"/>
                    </a:lnTo>
                    <a:lnTo>
                      <a:pt x="2266061" y="2239772"/>
                    </a:lnTo>
                    <a:lnTo>
                      <a:pt x="2185162" y="2159000"/>
                    </a:lnTo>
                    <a:close/>
                  </a:path>
                  <a:path w="2505710" h="2498725">
                    <a:moveTo>
                      <a:pt x="2326766" y="2300224"/>
                    </a:moveTo>
                    <a:lnTo>
                      <a:pt x="2306574" y="2320544"/>
                    </a:lnTo>
                    <a:lnTo>
                      <a:pt x="2387473" y="2401189"/>
                    </a:lnTo>
                    <a:lnTo>
                      <a:pt x="2407666" y="2380996"/>
                    </a:lnTo>
                    <a:lnTo>
                      <a:pt x="2326766" y="2300224"/>
                    </a:lnTo>
                    <a:close/>
                  </a:path>
                  <a:path w="2505710" h="2498725">
                    <a:moveTo>
                      <a:pt x="2475103" y="2407793"/>
                    </a:moveTo>
                    <a:lnTo>
                      <a:pt x="2414524" y="2468499"/>
                    </a:lnTo>
                    <a:lnTo>
                      <a:pt x="2505583" y="2498725"/>
                    </a:lnTo>
                    <a:lnTo>
                      <a:pt x="2475103" y="240779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object 7"/>
              <p:cNvSpPr/>
              <p:nvPr/>
            </p:nvSpPr>
            <p:spPr>
              <a:xfrm>
                <a:off x="1480692" y="1132966"/>
                <a:ext cx="4302125" cy="4185920"/>
              </a:xfrm>
              <a:custGeom>
                <a:avLst/>
                <a:gdLst/>
                <a:ahLst/>
                <a:cxnLst/>
                <a:rect l="l" t="t" r="r" b="b"/>
                <a:pathLst>
                  <a:path w="4302125" h="4185920">
                    <a:moveTo>
                      <a:pt x="0" y="2092833"/>
                    </a:moveTo>
                    <a:lnTo>
                      <a:pt x="540" y="2045458"/>
                    </a:lnTo>
                    <a:lnTo>
                      <a:pt x="2153" y="1998341"/>
                    </a:lnTo>
                    <a:lnTo>
                      <a:pt x="4828" y="1951492"/>
                    </a:lnTo>
                    <a:lnTo>
                      <a:pt x="8553" y="1904923"/>
                    </a:lnTo>
                    <a:lnTo>
                      <a:pt x="13316" y="1858644"/>
                    </a:lnTo>
                    <a:lnTo>
                      <a:pt x="19107" y="1812668"/>
                    </a:lnTo>
                    <a:lnTo>
                      <a:pt x="25914" y="1767004"/>
                    </a:lnTo>
                    <a:lnTo>
                      <a:pt x="33726" y="1721664"/>
                    </a:lnTo>
                    <a:lnTo>
                      <a:pt x="42531" y="1676659"/>
                    </a:lnTo>
                    <a:lnTo>
                      <a:pt x="52318" y="1632000"/>
                    </a:lnTo>
                    <a:lnTo>
                      <a:pt x="63075" y="1587698"/>
                    </a:lnTo>
                    <a:lnTo>
                      <a:pt x="74791" y="1543765"/>
                    </a:lnTo>
                    <a:lnTo>
                      <a:pt x="87455" y="1500210"/>
                    </a:lnTo>
                    <a:lnTo>
                      <a:pt x="101056" y="1457047"/>
                    </a:lnTo>
                    <a:lnTo>
                      <a:pt x="115581" y="1414284"/>
                    </a:lnTo>
                    <a:lnTo>
                      <a:pt x="131020" y="1371934"/>
                    </a:lnTo>
                    <a:lnTo>
                      <a:pt x="147361" y="1330008"/>
                    </a:lnTo>
                    <a:lnTo>
                      <a:pt x="164593" y="1288517"/>
                    </a:lnTo>
                    <a:lnTo>
                      <a:pt x="182704" y="1247471"/>
                    </a:lnTo>
                    <a:lnTo>
                      <a:pt x="201683" y="1206882"/>
                    </a:lnTo>
                    <a:lnTo>
                      <a:pt x="221519" y="1166761"/>
                    </a:lnTo>
                    <a:lnTo>
                      <a:pt x="242200" y="1127119"/>
                    </a:lnTo>
                    <a:lnTo>
                      <a:pt x="263716" y="1087967"/>
                    </a:lnTo>
                    <a:lnTo>
                      <a:pt x="286053" y="1049316"/>
                    </a:lnTo>
                    <a:lnTo>
                      <a:pt x="309202" y="1011177"/>
                    </a:lnTo>
                    <a:lnTo>
                      <a:pt x="333151" y="973562"/>
                    </a:lnTo>
                    <a:lnTo>
                      <a:pt x="357887" y="936481"/>
                    </a:lnTo>
                    <a:lnTo>
                      <a:pt x="383401" y="899945"/>
                    </a:lnTo>
                    <a:lnTo>
                      <a:pt x="409681" y="863966"/>
                    </a:lnTo>
                    <a:lnTo>
                      <a:pt x="436714" y="828555"/>
                    </a:lnTo>
                    <a:lnTo>
                      <a:pt x="464491" y="793722"/>
                    </a:lnTo>
                    <a:lnTo>
                      <a:pt x="492999" y="759479"/>
                    </a:lnTo>
                    <a:lnTo>
                      <a:pt x="522227" y="725837"/>
                    </a:lnTo>
                    <a:lnTo>
                      <a:pt x="552163" y="692807"/>
                    </a:lnTo>
                    <a:lnTo>
                      <a:pt x="582797" y="660399"/>
                    </a:lnTo>
                    <a:lnTo>
                      <a:pt x="614117" y="628626"/>
                    </a:lnTo>
                    <a:lnTo>
                      <a:pt x="646111" y="597498"/>
                    </a:lnTo>
                    <a:lnTo>
                      <a:pt x="678769" y="567026"/>
                    </a:lnTo>
                    <a:lnTo>
                      <a:pt x="712078" y="537222"/>
                    </a:lnTo>
                    <a:lnTo>
                      <a:pt x="746028" y="508096"/>
                    </a:lnTo>
                    <a:lnTo>
                      <a:pt x="780607" y="479659"/>
                    </a:lnTo>
                    <a:lnTo>
                      <a:pt x="815803" y="451923"/>
                    </a:lnTo>
                    <a:lnTo>
                      <a:pt x="851606" y="424898"/>
                    </a:lnTo>
                    <a:lnTo>
                      <a:pt x="888003" y="398597"/>
                    </a:lnTo>
                    <a:lnTo>
                      <a:pt x="924984" y="373028"/>
                    </a:lnTo>
                    <a:lnTo>
                      <a:pt x="962537" y="348205"/>
                    </a:lnTo>
                    <a:lnTo>
                      <a:pt x="1000650" y="324138"/>
                    </a:lnTo>
                    <a:lnTo>
                      <a:pt x="1039313" y="300837"/>
                    </a:lnTo>
                    <a:lnTo>
                      <a:pt x="1078514" y="278315"/>
                    </a:lnTo>
                    <a:lnTo>
                      <a:pt x="1118242" y="256582"/>
                    </a:lnTo>
                    <a:lnTo>
                      <a:pt x="1158485" y="235649"/>
                    </a:lnTo>
                    <a:lnTo>
                      <a:pt x="1199231" y="215527"/>
                    </a:lnTo>
                    <a:lnTo>
                      <a:pt x="1240470" y="196228"/>
                    </a:lnTo>
                    <a:lnTo>
                      <a:pt x="1282190" y="177762"/>
                    </a:lnTo>
                    <a:lnTo>
                      <a:pt x="1324380" y="160141"/>
                    </a:lnTo>
                    <a:lnTo>
                      <a:pt x="1367027" y="143375"/>
                    </a:lnTo>
                    <a:lnTo>
                      <a:pt x="1410122" y="127476"/>
                    </a:lnTo>
                    <a:lnTo>
                      <a:pt x="1453652" y="112455"/>
                    </a:lnTo>
                    <a:lnTo>
                      <a:pt x="1497607" y="98323"/>
                    </a:lnTo>
                    <a:lnTo>
                      <a:pt x="1541974" y="85090"/>
                    </a:lnTo>
                    <a:lnTo>
                      <a:pt x="1586742" y="72769"/>
                    </a:lnTo>
                    <a:lnTo>
                      <a:pt x="1631901" y="61369"/>
                    </a:lnTo>
                    <a:lnTo>
                      <a:pt x="1677437" y="50903"/>
                    </a:lnTo>
                    <a:lnTo>
                      <a:pt x="1723342" y="41381"/>
                    </a:lnTo>
                    <a:lnTo>
                      <a:pt x="1769602" y="32814"/>
                    </a:lnTo>
                    <a:lnTo>
                      <a:pt x="1816206" y="25213"/>
                    </a:lnTo>
                    <a:lnTo>
                      <a:pt x="1863144" y="18591"/>
                    </a:lnTo>
                    <a:lnTo>
                      <a:pt x="1910403" y="12956"/>
                    </a:lnTo>
                    <a:lnTo>
                      <a:pt x="1957972" y="8321"/>
                    </a:lnTo>
                    <a:lnTo>
                      <a:pt x="2005841" y="4697"/>
                    </a:lnTo>
                    <a:lnTo>
                      <a:pt x="2053997" y="2095"/>
                    </a:lnTo>
                    <a:lnTo>
                      <a:pt x="2102429" y="525"/>
                    </a:lnTo>
                    <a:lnTo>
                      <a:pt x="2151126" y="0"/>
                    </a:lnTo>
                    <a:lnTo>
                      <a:pt x="2199817" y="525"/>
                    </a:lnTo>
                    <a:lnTo>
                      <a:pt x="2248244" y="2095"/>
                    </a:lnTo>
                    <a:lnTo>
                      <a:pt x="2296395" y="4697"/>
                    </a:lnTo>
                    <a:lnTo>
                      <a:pt x="2344259" y="8321"/>
                    </a:lnTo>
                    <a:lnTo>
                      <a:pt x="2391824" y="12956"/>
                    </a:lnTo>
                    <a:lnTo>
                      <a:pt x="2439079" y="18591"/>
                    </a:lnTo>
                    <a:lnTo>
                      <a:pt x="2486012" y="25213"/>
                    </a:lnTo>
                    <a:lnTo>
                      <a:pt x="2532612" y="32814"/>
                    </a:lnTo>
                    <a:lnTo>
                      <a:pt x="2578868" y="41381"/>
                    </a:lnTo>
                    <a:lnTo>
                      <a:pt x="2624768" y="50903"/>
                    </a:lnTo>
                    <a:lnTo>
                      <a:pt x="2670301" y="61369"/>
                    </a:lnTo>
                    <a:lnTo>
                      <a:pt x="2715456" y="72769"/>
                    </a:lnTo>
                    <a:lnTo>
                      <a:pt x="2760221" y="85090"/>
                    </a:lnTo>
                    <a:lnTo>
                      <a:pt x="2804584" y="98323"/>
                    </a:lnTo>
                    <a:lnTo>
                      <a:pt x="2848535" y="112455"/>
                    </a:lnTo>
                    <a:lnTo>
                      <a:pt x="2892062" y="127476"/>
                    </a:lnTo>
                    <a:lnTo>
                      <a:pt x="2935154" y="143375"/>
                    </a:lnTo>
                    <a:lnTo>
                      <a:pt x="2977799" y="160141"/>
                    </a:lnTo>
                    <a:lnTo>
                      <a:pt x="3019985" y="177762"/>
                    </a:lnTo>
                    <a:lnTo>
                      <a:pt x="3061703" y="196228"/>
                    </a:lnTo>
                    <a:lnTo>
                      <a:pt x="3102939" y="215527"/>
                    </a:lnTo>
                    <a:lnTo>
                      <a:pt x="3143683" y="235649"/>
                    </a:lnTo>
                    <a:lnTo>
                      <a:pt x="3183923" y="256582"/>
                    </a:lnTo>
                    <a:lnTo>
                      <a:pt x="3223648" y="278315"/>
                    </a:lnTo>
                    <a:lnTo>
                      <a:pt x="3262847" y="300837"/>
                    </a:lnTo>
                    <a:lnTo>
                      <a:pt x="3301507" y="324138"/>
                    </a:lnTo>
                    <a:lnTo>
                      <a:pt x="3339619" y="348205"/>
                    </a:lnTo>
                    <a:lnTo>
                      <a:pt x="3377170" y="373028"/>
                    </a:lnTo>
                    <a:lnTo>
                      <a:pt x="3414149" y="398597"/>
                    </a:lnTo>
                    <a:lnTo>
                      <a:pt x="3450544" y="424898"/>
                    </a:lnTo>
                    <a:lnTo>
                      <a:pt x="3486345" y="451923"/>
                    </a:lnTo>
                    <a:lnTo>
                      <a:pt x="3521540" y="479659"/>
                    </a:lnTo>
                    <a:lnTo>
                      <a:pt x="3556117" y="508096"/>
                    </a:lnTo>
                    <a:lnTo>
                      <a:pt x="3590065" y="537222"/>
                    </a:lnTo>
                    <a:lnTo>
                      <a:pt x="3623373" y="567026"/>
                    </a:lnTo>
                    <a:lnTo>
                      <a:pt x="3656029" y="597498"/>
                    </a:lnTo>
                    <a:lnTo>
                      <a:pt x="3688022" y="628626"/>
                    </a:lnTo>
                    <a:lnTo>
                      <a:pt x="3719341" y="660399"/>
                    </a:lnTo>
                    <a:lnTo>
                      <a:pt x="3749974" y="692807"/>
                    </a:lnTo>
                    <a:lnTo>
                      <a:pt x="3779909" y="725837"/>
                    </a:lnTo>
                    <a:lnTo>
                      <a:pt x="3809136" y="759479"/>
                    </a:lnTo>
                    <a:lnTo>
                      <a:pt x="3837643" y="793722"/>
                    </a:lnTo>
                    <a:lnTo>
                      <a:pt x="3865419" y="828555"/>
                    </a:lnTo>
                    <a:lnTo>
                      <a:pt x="3892451" y="863966"/>
                    </a:lnTo>
                    <a:lnTo>
                      <a:pt x="3918730" y="899945"/>
                    </a:lnTo>
                    <a:lnTo>
                      <a:pt x="3944243" y="936481"/>
                    </a:lnTo>
                    <a:lnTo>
                      <a:pt x="3968979" y="973562"/>
                    </a:lnTo>
                    <a:lnTo>
                      <a:pt x="3992927" y="1011177"/>
                    </a:lnTo>
                    <a:lnTo>
                      <a:pt x="4016075" y="1049316"/>
                    </a:lnTo>
                    <a:lnTo>
                      <a:pt x="4038412" y="1087967"/>
                    </a:lnTo>
                    <a:lnTo>
                      <a:pt x="4059927" y="1127119"/>
                    </a:lnTo>
                    <a:lnTo>
                      <a:pt x="4080608" y="1166761"/>
                    </a:lnTo>
                    <a:lnTo>
                      <a:pt x="4100443" y="1206882"/>
                    </a:lnTo>
                    <a:lnTo>
                      <a:pt x="4119422" y="1247471"/>
                    </a:lnTo>
                    <a:lnTo>
                      <a:pt x="4137533" y="1288517"/>
                    </a:lnTo>
                    <a:lnTo>
                      <a:pt x="4154765" y="1330008"/>
                    </a:lnTo>
                    <a:lnTo>
                      <a:pt x="4171106" y="1371934"/>
                    </a:lnTo>
                    <a:lnTo>
                      <a:pt x="4186544" y="1414284"/>
                    </a:lnTo>
                    <a:lnTo>
                      <a:pt x="4201069" y="1457047"/>
                    </a:lnTo>
                    <a:lnTo>
                      <a:pt x="4214670" y="1500210"/>
                    </a:lnTo>
                    <a:lnTo>
                      <a:pt x="4227333" y="1543765"/>
                    </a:lnTo>
                    <a:lnTo>
                      <a:pt x="4239050" y="1587698"/>
                    </a:lnTo>
                    <a:lnTo>
                      <a:pt x="4249807" y="1632000"/>
                    </a:lnTo>
                    <a:lnTo>
                      <a:pt x="4259593" y="1676659"/>
                    </a:lnTo>
                    <a:lnTo>
                      <a:pt x="4268398" y="1721664"/>
                    </a:lnTo>
                    <a:lnTo>
                      <a:pt x="4276210" y="1767004"/>
                    </a:lnTo>
                    <a:lnTo>
                      <a:pt x="4283017" y="1812668"/>
                    </a:lnTo>
                    <a:lnTo>
                      <a:pt x="4288808" y="1858644"/>
                    </a:lnTo>
                    <a:lnTo>
                      <a:pt x="4293572" y="1904923"/>
                    </a:lnTo>
                    <a:lnTo>
                      <a:pt x="4297296" y="1951492"/>
                    </a:lnTo>
                    <a:lnTo>
                      <a:pt x="4299971" y="1998341"/>
                    </a:lnTo>
                    <a:lnTo>
                      <a:pt x="4301584" y="2045458"/>
                    </a:lnTo>
                    <a:lnTo>
                      <a:pt x="4302125" y="2092833"/>
                    </a:lnTo>
                    <a:lnTo>
                      <a:pt x="4301584" y="2140207"/>
                    </a:lnTo>
                    <a:lnTo>
                      <a:pt x="4299971" y="2187324"/>
                    </a:lnTo>
                    <a:lnTo>
                      <a:pt x="4297296" y="2234173"/>
                    </a:lnTo>
                    <a:lnTo>
                      <a:pt x="4293572" y="2280742"/>
                    </a:lnTo>
                    <a:lnTo>
                      <a:pt x="4288808" y="2327021"/>
                    </a:lnTo>
                    <a:lnTo>
                      <a:pt x="4283017" y="2372997"/>
                    </a:lnTo>
                    <a:lnTo>
                      <a:pt x="4276210" y="2418661"/>
                    </a:lnTo>
                    <a:lnTo>
                      <a:pt x="4268398" y="2464001"/>
                    </a:lnTo>
                    <a:lnTo>
                      <a:pt x="4259593" y="2509006"/>
                    </a:lnTo>
                    <a:lnTo>
                      <a:pt x="4249807" y="2553665"/>
                    </a:lnTo>
                    <a:lnTo>
                      <a:pt x="4239050" y="2597967"/>
                    </a:lnTo>
                    <a:lnTo>
                      <a:pt x="4227333" y="2641900"/>
                    </a:lnTo>
                    <a:lnTo>
                      <a:pt x="4214670" y="2685455"/>
                    </a:lnTo>
                    <a:lnTo>
                      <a:pt x="4201069" y="2728618"/>
                    </a:lnTo>
                    <a:lnTo>
                      <a:pt x="4186544" y="2771381"/>
                    </a:lnTo>
                    <a:lnTo>
                      <a:pt x="4171106" y="2813731"/>
                    </a:lnTo>
                    <a:lnTo>
                      <a:pt x="4154765" y="2855657"/>
                    </a:lnTo>
                    <a:lnTo>
                      <a:pt x="4137533" y="2897148"/>
                    </a:lnTo>
                    <a:lnTo>
                      <a:pt x="4119422" y="2938194"/>
                    </a:lnTo>
                    <a:lnTo>
                      <a:pt x="4100443" y="2978783"/>
                    </a:lnTo>
                    <a:lnTo>
                      <a:pt x="4080608" y="3018904"/>
                    </a:lnTo>
                    <a:lnTo>
                      <a:pt x="4059927" y="3058546"/>
                    </a:lnTo>
                    <a:lnTo>
                      <a:pt x="4038412" y="3097698"/>
                    </a:lnTo>
                    <a:lnTo>
                      <a:pt x="4016075" y="3136349"/>
                    </a:lnTo>
                    <a:lnTo>
                      <a:pt x="3992927" y="3174488"/>
                    </a:lnTo>
                    <a:lnTo>
                      <a:pt x="3968979" y="3212103"/>
                    </a:lnTo>
                    <a:lnTo>
                      <a:pt x="3944243" y="3249184"/>
                    </a:lnTo>
                    <a:lnTo>
                      <a:pt x="3918730" y="3285720"/>
                    </a:lnTo>
                    <a:lnTo>
                      <a:pt x="3892451" y="3321699"/>
                    </a:lnTo>
                    <a:lnTo>
                      <a:pt x="3865419" y="3357110"/>
                    </a:lnTo>
                    <a:lnTo>
                      <a:pt x="3837643" y="3391943"/>
                    </a:lnTo>
                    <a:lnTo>
                      <a:pt x="3809136" y="3426186"/>
                    </a:lnTo>
                    <a:lnTo>
                      <a:pt x="3779909" y="3459828"/>
                    </a:lnTo>
                    <a:lnTo>
                      <a:pt x="3749974" y="3492858"/>
                    </a:lnTo>
                    <a:lnTo>
                      <a:pt x="3719341" y="3525266"/>
                    </a:lnTo>
                    <a:lnTo>
                      <a:pt x="3688022" y="3557039"/>
                    </a:lnTo>
                    <a:lnTo>
                      <a:pt x="3656029" y="3588167"/>
                    </a:lnTo>
                    <a:lnTo>
                      <a:pt x="3623373" y="3618639"/>
                    </a:lnTo>
                    <a:lnTo>
                      <a:pt x="3590065" y="3648443"/>
                    </a:lnTo>
                    <a:lnTo>
                      <a:pt x="3556117" y="3677569"/>
                    </a:lnTo>
                    <a:lnTo>
                      <a:pt x="3521540" y="3706006"/>
                    </a:lnTo>
                    <a:lnTo>
                      <a:pt x="3486345" y="3733742"/>
                    </a:lnTo>
                    <a:lnTo>
                      <a:pt x="3450544" y="3760767"/>
                    </a:lnTo>
                    <a:lnTo>
                      <a:pt x="3414149" y="3787068"/>
                    </a:lnTo>
                    <a:lnTo>
                      <a:pt x="3377170" y="3812637"/>
                    </a:lnTo>
                    <a:lnTo>
                      <a:pt x="3339619" y="3837460"/>
                    </a:lnTo>
                    <a:lnTo>
                      <a:pt x="3301507" y="3861527"/>
                    </a:lnTo>
                    <a:lnTo>
                      <a:pt x="3262847" y="3884828"/>
                    </a:lnTo>
                    <a:lnTo>
                      <a:pt x="3223648" y="3907350"/>
                    </a:lnTo>
                    <a:lnTo>
                      <a:pt x="3183923" y="3929083"/>
                    </a:lnTo>
                    <a:lnTo>
                      <a:pt x="3143683" y="3950016"/>
                    </a:lnTo>
                    <a:lnTo>
                      <a:pt x="3102939" y="3970138"/>
                    </a:lnTo>
                    <a:lnTo>
                      <a:pt x="3061703" y="3989437"/>
                    </a:lnTo>
                    <a:lnTo>
                      <a:pt x="3019985" y="4007903"/>
                    </a:lnTo>
                    <a:lnTo>
                      <a:pt x="2977799" y="4025524"/>
                    </a:lnTo>
                    <a:lnTo>
                      <a:pt x="2935154" y="4042290"/>
                    </a:lnTo>
                    <a:lnTo>
                      <a:pt x="2892062" y="4058189"/>
                    </a:lnTo>
                    <a:lnTo>
                      <a:pt x="2848535" y="4073210"/>
                    </a:lnTo>
                    <a:lnTo>
                      <a:pt x="2804584" y="4087342"/>
                    </a:lnTo>
                    <a:lnTo>
                      <a:pt x="2760221" y="4100575"/>
                    </a:lnTo>
                    <a:lnTo>
                      <a:pt x="2715456" y="4112896"/>
                    </a:lnTo>
                    <a:lnTo>
                      <a:pt x="2670301" y="4124296"/>
                    </a:lnTo>
                    <a:lnTo>
                      <a:pt x="2624768" y="4134762"/>
                    </a:lnTo>
                    <a:lnTo>
                      <a:pt x="2578868" y="4144284"/>
                    </a:lnTo>
                    <a:lnTo>
                      <a:pt x="2532612" y="4152851"/>
                    </a:lnTo>
                    <a:lnTo>
                      <a:pt x="2486012" y="4160452"/>
                    </a:lnTo>
                    <a:lnTo>
                      <a:pt x="2439079" y="4167074"/>
                    </a:lnTo>
                    <a:lnTo>
                      <a:pt x="2391824" y="4172709"/>
                    </a:lnTo>
                    <a:lnTo>
                      <a:pt x="2344259" y="4177344"/>
                    </a:lnTo>
                    <a:lnTo>
                      <a:pt x="2296395" y="4180968"/>
                    </a:lnTo>
                    <a:lnTo>
                      <a:pt x="2248244" y="4183570"/>
                    </a:lnTo>
                    <a:lnTo>
                      <a:pt x="2199817" y="4185140"/>
                    </a:lnTo>
                    <a:lnTo>
                      <a:pt x="2151126" y="4185666"/>
                    </a:lnTo>
                    <a:lnTo>
                      <a:pt x="2102429" y="4185140"/>
                    </a:lnTo>
                    <a:lnTo>
                      <a:pt x="2053997" y="4183570"/>
                    </a:lnTo>
                    <a:lnTo>
                      <a:pt x="2005841" y="4180968"/>
                    </a:lnTo>
                    <a:lnTo>
                      <a:pt x="1957972" y="4177344"/>
                    </a:lnTo>
                    <a:lnTo>
                      <a:pt x="1910403" y="4172709"/>
                    </a:lnTo>
                    <a:lnTo>
                      <a:pt x="1863144" y="4167074"/>
                    </a:lnTo>
                    <a:lnTo>
                      <a:pt x="1816206" y="4160452"/>
                    </a:lnTo>
                    <a:lnTo>
                      <a:pt x="1769602" y="4152851"/>
                    </a:lnTo>
                    <a:lnTo>
                      <a:pt x="1723342" y="4144284"/>
                    </a:lnTo>
                    <a:lnTo>
                      <a:pt x="1677437" y="4134762"/>
                    </a:lnTo>
                    <a:lnTo>
                      <a:pt x="1631901" y="4124296"/>
                    </a:lnTo>
                    <a:lnTo>
                      <a:pt x="1586742" y="4112896"/>
                    </a:lnTo>
                    <a:lnTo>
                      <a:pt x="1541974" y="4100575"/>
                    </a:lnTo>
                    <a:lnTo>
                      <a:pt x="1497607" y="4087342"/>
                    </a:lnTo>
                    <a:lnTo>
                      <a:pt x="1453652" y="4073210"/>
                    </a:lnTo>
                    <a:lnTo>
                      <a:pt x="1410122" y="4058189"/>
                    </a:lnTo>
                    <a:lnTo>
                      <a:pt x="1367027" y="4042290"/>
                    </a:lnTo>
                    <a:lnTo>
                      <a:pt x="1324380" y="4025524"/>
                    </a:lnTo>
                    <a:lnTo>
                      <a:pt x="1282190" y="4007903"/>
                    </a:lnTo>
                    <a:lnTo>
                      <a:pt x="1240470" y="3989437"/>
                    </a:lnTo>
                    <a:lnTo>
                      <a:pt x="1199231" y="3970138"/>
                    </a:lnTo>
                    <a:lnTo>
                      <a:pt x="1158485" y="3950016"/>
                    </a:lnTo>
                    <a:lnTo>
                      <a:pt x="1118242" y="3929083"/>
                    </a:lnTo>
                    <a:lnTo>
                      <a:pt x="1078514" y="3907350"/>
                    </a:lnTo>
                    <a:lnTo>
                      <a:pt x="1039313" y="3884828"/>
                    </a:lnTo>
                    <a:lnTo>
                      <a:pt x="1000650" y="3861527"/>
                    </a:lnTo>
                    <a:lnTo>
                      <a:pt x="962537" y="3837460"/>
                    </a:lnTo>
                    <a:lnTo>
                      <a:pt x="924984" y="3812637"/>
                    </a:lnTo>
                    <a:lnTo>
                      <a:pt x="888003" y="3787068"/>
                    </a:lnTo>
                    <a:lnTo>
                      <a:pt x="851606" y="3760767"/>
                    </a:lnTo>
                    <a:lnTo>
                      <a:pt x="815803" y="3733742"/>
                    </a:lnTo>
                    <a:lnTo>
                      <a:pt x="780607" y="3706006"/>
                    </a:lnTo>
                    <a:lnTo>
                      <a:pt x="746028" y="3677569"/>
                    </a:lnTo>
                    <a:lnTo>
                      <a:pt x="712078" y="3648443"/>
                    </a:lnTo>
                    <a:lnTo>
                      <a:pt x="678769" y="3618639"/>
                    </a:lnTo>
                    <a:lnTo>
                      <a:pt x="646111" y="3588167"/>
                    </a:lnTo>
                    <a:lnTo>
                      <a:pt x="614117" y="3557039"/>
                    </a:lnTo>
                    <a:lnTo>
                      <a:pt x="582797" y="3525266"/>
                    </a:lnTo>
                    <a:lnTo>
                      <a:pt x="552163" y="3492858"/>
                    </a:lnTo>
                    <a:lnTo>
                      <a:pt x="522227" y="3459828"/>
                    </a:lnTo>
                    <a:lnTo>
                      <a:pt x="492999" y="3426186"/>
                    </a:lnTo>
                    <a:lnTo>
                      <a:pt x="464491" y="3391943"/>
                    </a:lnTo>
                    <a:lnTo>
                      <a:pt x="436714" y="3357110"/>
                    </a:lnTo>
                    <a:lnTo>
                      <a:pt x="409681" y="3321699"/>
                    </a:lnTo>
                    <a:lnTo>
                      <a:pt x="383401" y="3285720"/>
                    </a:lnTo>
                    <a:lnTo>
                      <a:pt x="357887" y="3249184"/>
                    </a:lnTo>
                    <a:lnTo>
                      <a:pt x="333151" y="3212103"/>
                    </a:lnTo>
                    <a:lnTo>
                      <a:pt x="309202" y="3174488"/>
                    </a:lnTo>
                    <a:lnTo>
                      <a:pt x="286053" y="3136349"/>
                    </a:lnTo>
                    <a:lnTo>
                      <a:pt x="263716" y="3097698"/>
                    </a:lnTo>
                    <a:lnTo>
                      <a:pt x="242200" y="3058546"/>
                    </a:lnTo>
                    <a:lnTo>
                      <a:pt x="221519" y="3018904"/>
                    </a:lnTo>
                    <a:lnTo>
                      <a:pt x="201683" y="2978783"/>
                    </a:lnTo>
                    <a:lnTo>
                      <a:pt x="182704" y="2938194"/>
                    </a:lnTo>
                    <a:lnTo>
                      <a:pt x="164593" y="2897148"/>
                    </a:lnTo>
                    <a:lnTo>
                      <a:pt x="147361" y="2855657"/>
                    </a:lnTo>
                    <a:lnTo>
                      <a:pt x="131020" y="2813731"/>
                    </a:lnTo>
                    <a:lnTo>
                      <a:pt x="115581" y="2771381"/>
                    </a:lnTo>
                    <a:lnTo>
                      <a:pt x="101056" y="2728618"/>
                    </a:lnTo>
                    <a:lnTo>
                      <a:pt x="87455" y="2685455"/>
                    </a:lnTo>
                    <a:lnTo>
                      <a:pt x="74791" y="2641900"/>
                    </a:lnTo>
                    <a:lnTo>
                      <a:pt x="63075" y="2597967"/>
                    </a:lnTo>
                    <a:lnTo>
                      <a:pt x="52318" y="2553665"/>
                    </a:lnTo>
                    <a:lnTo>
                      <a:pt x="42531" y="2509006"/>
                    </a:lnTo>
                    <a:lnTo>
                      <a:pt x="33726" y="2464001"/>
                    </a:lnTo>
                    <a:lnTo>
                      <a:pt x="25914" y="2418661"/>
                    </a:lnTo>
                    <a:lnTo>
                      <a:pt x="19107" y="2372997"/>
                    </a:lnTo>
                    <a:lnTo>
                      <a:pt x="13316" y="2327021"/>
                    </a:lnTo>
                    <a:lnTo>
                      <a:pt x="8553" y="2280742"/>
                    </a:lnTo>
                    <a:lnTo>
                      <a:pt x="4828" y="2234173"/>
                    </a:lnTo>
                    <a:lnTo>
                      <a:pt x="2153" y="2187324"/>
                    </a:lnTo>
                    <a:lnTo>
                      <a:pt x="540" y="2140207"/>
                    </a:lnTo>
                    <a:lnTo>
                      <a:pt x="0" y="2092833"/>
                    </a:lnTo>
                    <a:close/>
                  </a:path>
                </a:pathLst>
              </a:custGeom>
              <a:ln w="28575">
                <a:solidFill>
                  <a:srgbClr val="FFFFFF"/>
                </a:solidFill>
                <a:prstDash val="lgDash"/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5" name="object 7"/>
            <p:cNvSpPr/>
            <p:nvPr/>
          </p:nvSpPr>
          <p:spPr>
            <a:xfrm>
              <a:off x="3474290" y="1421145"/>
              <a:ext cx="4581504" cy="4457752"/>
            </a:xfrm>
            <a:custGeom>
              <a:avLst/>
              <a:gdLst/>
              <a:ahLst/>
              <a:cxnLst/>
              <a:rect l="l" t="t" r="r" b="b"/>
              <a:pathLst>
                <a:path w="4302125" h="4185920">
                  <a:moveTo>
                    <a:pt x="0" y="2092833"/>
                  </a:moveTo>
                  <a:lnTo>
                    <a:pt x="540" y="2045458"/>
                  </a:lnTo>
                  <a:lnTo>
                    <a:pt x="2153" y="1998341"/>
                  </a:lnTo>
                  <a:lnTo>
                    <a:pt x="4828" y="1951492"/>
                  </a:lnTo>
                  <a:lnTo>
                    <a:pt x="8553" y="1904923"/>
                  </a:lnTo>
                  <a:lnTo>
                    <a:pt x="13316" y="1858644"/>
                  </a:lnTo>
                  <a:lnTo>
                    <a:pt x="19107" y="1812668"/>
                  </a:lnTo>
                  <a:lnTo>
                    <a:pt x="25914" y="1767004"/>
                  </a:lnTo>
                  <a:lnTo>
                    <a:pt x="33726" y="1721664"/>
                  </a:lnTo>
                  <a:lnTo>
                    <a:pt x="42531" y="1676659"/>
                  </a:lnTo>
                  <a:lnTo>
                    <a:pt x="52318" y="1632000"/>
                  </a:lnTo>
                  <a:lnTo>
                    <a:pt x="63075" y="1587698"/>
                  </a:lnTo>
                  <a:lnTo>
                    <a:pt x="74791" y="1543765"/>
                  </a:lnTo>
                  <a:lnTo>
                    <a:pt x="87455" y="1500210"/>
                  </a:lnTo>
                  <a:lnTo>
                    <a:pt x="101056" y="1457047"/>
                  </a:lnTo>
                  <a:lnTo>
                    <a:pt x="115581" y="1414284"/>
                  </a:lnTo>
                  <a:lnTo>
                    <a:pt x="131020" y="1371934"/>
                  </a:lnTo>
                  <a:lnTo>
                    <a:pt x="147361" y="1330008"/>
                  </a:lnTo>
                  <a:lnTo>
                    <a:pt x="164593" y="1288517"/>
                  </a:lnTo>
                  <a:lnTo>
                    <a:pt x="182704" y="1247471"/>
                  </a:lnTo>
                  <a:lnTo>
                    <a:pt x="201683" y="1206882"/>
                  </a:lnTo>
                  <a:lnTo>
                    <a:pt x="221519" y="1166761"/>
                  </a:lnTo>
                  <a:lnTo>
                    <a:pt x="242200" y="1127119"/>
                  </a:lnTo>
                  <a:lnTo>
                    <a:pt x="263716" y="1087967"/>
                  </a:lnTo>
                  <a:lnTo>
                    <a:pt x="286053" y="1049316"/>
                  </a:lnTo>
                  <a:lnTo>
                    <a:pt x="309202" y="1011177"/>
                  </a:lnTo>
                  <a:lnTo>
                    <a:pt x="333151" y="973562"/>
                  </a:lnTo>
                  <a:lnTo>
                    <a:pt x="357887" y="936481"/>
                  </a:lnTo>
                  <a:lnTo>
                    <a:pt x="383401" y="899945"/>
                  </a:lnTo>
                  <a:lnTo>
                    <a:pt x="409681" y="863966"/>
                  </a:lnTo>
                  <a:lnTo>
                    <a:pt x="436714" y="828555"/>
                  </a:lnTo>
                  <a:lnTo>
                    <a:pt x="464491" y="793722"/>
                  </a:lnTo>
                  <a:lnTo>
                    <a:pt x="492999" y="759479"/>
                  </a:lnTo>
                  <a:lnTo>
                    <a:pt x="522227" y="725837"/>
                  </a:lnTo>
                  <a:lnTo>
                    <a:pt x="552163" y="692807"/>
                  </a:lnTo>
                  <a:lnTo>
                    <a:pt x="582797" y="660399"/>
                  </a:lnTo>
                  <a:lnTo>
                    <a:pt x="614117" y="628626"/>
                  </a:lnTo>
                  <a:lnTo>
                    <a:pt x="646111" y="597498"/>
                  </a:lnTo>
                  <a:lnTo>
                    <a:pt x="678769" y="567026"/>
                  </a:lnTo>
                  <a:lnTo>
                    <a:pt x="712078" y="537222"/>
                  </a:lnTo>
                  <a:lnTo>
                    <a:pt x="746028" y="508096"/>
                  </a:lnTo>
                  <a:lnTo>
                    <a:pt x="780607" y="479659"/>
                  </a:lnTo>
                  <a:lnTo>
                    <a:pt x="815803" y="451923"/>
                  </a:lnTo>
                  <a:lnTo>
                    <a:pt x="851606" y="424898"/>
                  </a:lnTo>
                  <a:lnTo>
                    <a:pt x="888003" y="398597"/>
                  </a:lnTo>
                  <a:lnTo>
                    <a:pt x="924984" y="373028"/>
                  </a:lnTo>
                  <a:lnTo>
                    <a:pt x="962537" y="348205"/>
                  </a:lnTo>
                  <a:lnTo>
                    <a:pt x="1000650" y="324138"/>
                  </a:lnTo>
                  <a:lnTo>
                    <a:pt x="1039313" y="300837"/>
                  </a:lnTo>
                  <a:lnTo>
                    <a:pt x="1078514" y="278315"/>
                  </a:lnTo>
                  <a:lnTo>
                    <a:pt x="1118242" y="256582"/>
                  </a:lnTo>
                  <a:lnTo>
                    <a:pt x="1158485" y="235649"/>
                  </a:lnTo>
                  <a:lnTo>
                    <a:pt x="1199231" y="215527"/>
                  </a:lnTo>
                  <a:lnTo>
                    <a:pt x="1240470" y="196228"/>
                  </a:lnTo>
                  <a:lnTo>
                    <a:pt x="1282190" y="177762"/>
                  </a:lnTo>
                  <a:lnTo>
                    <a:pt x="1324380" y="160141"/>
                  </a:lnTo>
                  <a:lnTo>
                    <a:pt x="1367027" y="143375"/>
                  </a:lnTo>
                  <a:lnTo>
                    <a:pt x="1410122" y="127476"/>
                  </a:lnTo>
                  <a:lnTo>
                    <a:pt x="1453652" y="112455"/>
                  </a:lnTo>
                  <a:lnTo>
                    <a:pt x="1497607" y="98323"/>
                  </a:lnTo>
                  <a:lnTo>
                    <a:pt x="1541974" y="85090"/>
                  </a:lnTo>
                  <a:lnTo>
                    <a:pt x="1586742" y="72769"/>
                  </a:lnTo>
                  <a:lnTo>
                    <a:pt x="1631901" y="61369"/>
                  </a:lnTo>
                  <a:lnTo>
                    <a:pt x="1677437" y="50903"/>
                  </a:lnTo>
                  <a:lnTo>
                    <a:pt x="1723342" y="41381"/>
                  </a:lnTo>
                  <a:lnTo>
                    <a:pt x="1769602" y="32814"/>
                  </a:lnTo>
                  <a:lnTo>
                    <a:pt x="1816206" y="25213"/>
                  </a:lnTo>
                  <a:lnTo>
                    <a:pt x="1863144" y="18591"/>
                  </a:lnTo>
                  <a:lnTo>
                    <a:pt x="1910403" y="12956"/>
                  </a:lnTo>
                  <a:lnTo>
                    <a:pt x="1957972" y="8321"/>
                  </a:lnTo>
                  <a:lnTo>
                    <a:pt x="2005841" y="4697"/>
                  </a:lnTo>
                  <a:lnTo>
                    <a:pt x="2053997" y="2095"/>
                  </a:lnTo>
                  <a:lnTo>
                    <a:pt x="2102429" y="525"/>
                  </a:lnTo>
                  <a:lnTo>
                    <a:pt x="2151126" y="0"/>
                  </a:lnTo>
                  <a:lnTo>
                    <a:pt x="2199817" y="525"/>
                  </a:lnTo>
                  <a:lnTo>
                    <a:pt x="2248244" y="2095"/>
                  </a:lnTo>
                  <a:lnTo>
                    <a:pt x="2296395" y="4697"/>
                  </a:lnTo>
                  <a:lnTo>
                    <a:pt x="2344259" y="8321"/>
                  </a:lnTo>
                  <a:lnTo>
                    <a:pt x="2391824" y="12956"/>
                  </a:lnTo>
                  <a:lnTo>
                    <a:pt x="2439079" y="18591"/>
                  </a:lnTo>
                  <a:lnTo>
                    <a:pt x="2486012" y="25213"/>
                  </a:lnTo>
                  <a:lnTo>
                    <a:pt x="2532612" y="32814"/>
                  </a:lnTo>
                  <a:lnTo>
                    <a:pt x="2578868" y="41381"/>
                  </a:lnTo>
                  <a:lnTo>
                    <a:pt x="2624768" y="50903"/>
                  </a:lnTo>
                  <a:lnTo>
                    <a:pt x="2670301" y="61369"/>
                  </a:lnTo>
                  <a:lnTo>
                    <a:pt x="2715456" y="72769"/>
                  </a:lnTo>
                  <a:lnTo>
                    <a:pt x="2760221" y="85090"/>
                  </a:lnTo>
                  <a:lnTo>
                    <a:pt x="2804584" y="98323"/>
                  </a:lnTo>
                  <a:lnTo>
                    <a:pt x="2848535" y="112455"/>
                  </a:lnTo>
                  <a:lnTo>
                    <a:pt x="2892062" y="127476"/>
                  </a:lnTo>
                  <a:lnTo>
                    <a:pt x="2935154" y="143375"/>
                  </a:lnTo>
                  <a:lnTo>
                    <a:pt x="2977799" y="160141"/>
                  </a:lnTo>
                  <a:lnTo>
                    <a:pt x="3019985" y="177762"/>
                  </a:lnTo>
                  <a:lnTo>
                    <a:pt x="3061703" y="196228"/>
                  </a:lnTo>
                  <a:lnTo>
                    <a:pt x="3102939" y="215527"/>
                  </a:lnTo>
                  <a:lnTo>
                    <a:pt x="3143683" y="235649"/>
                  </a:lnTo>
                  <a:lnTo>
                    <a:pt x="3183923" y="256582"/>
                  </a:lnTo>
                  <a:lnTo>
                    <a:pt x="3223648" y="278315"/>
                  </a:lnTo>
                  <a:lnTo>
                    <a:pt x="3262847" y="300837"/>
                  </a:lnTo>
                  <a:lnTo>
                    <a:pt x="3301507" y="324138"/>
                  </a:lnTo>
                  <a:lnTo>
                    <a:pt x="3339619" y="348205"/>
                  </a:lnTo>
                  <a:lnTo>
                    <a:pt x="3377170" y="373028"/>
                  </a:lnTo>
                  <a:lnTo>
                    <a:pt x="3414149" y="398597"/>
                  </a:lnTo>
                  <a:lnTo>
                    <a:pt x="3450544" y="424898"/>
                  </a:lnTo>
                  <a:lnTo>
                    <a:pt x="3486345" y="451923"/>
                  </a:lnTo>
                  <a:lnTo>
                    <a:pt x="3521540" y="479659"/>
                  </a:lnTo>
                  <a:lnTo>
                    <a:pt x="3556117" y="508096"/>
                  </a:lnTo>
                  <a:lnTo>
                    <a:pt x="3590065" y="537222"/>
                  </a:lnTo>
                  <a:lnTo>
                    <a:pt x="3623373" y="567026"/>
                  </a:lnTo>
                  <a:lnTo>
                    <a:pt x="3656029" y="597498"/>
                  </a:lnTo>
                  <a:lnTo>
                    <a:pt x="3688022" y="628626"/>
                  </a:lnTo>
                  <a:lnTo>
                    <a:pt x="3719341" y="660399"/>
                  </a:lnTo>
                  <a:lnTo>
                    <a:pt x="3749974" y="692807"/>
                  </a:lnTo>
                  <a:lnTo>
                    <a:pt x="3779909" y="725837"/>
                  </a:lnTo>
                  <a:lnTo>
                    <a:pt x="3809136" y="759479"/>
                  </a:lnTo>
                  <a:lnTo>
                    <a:pt x="3837643" y="793722"/>
                  </a:lnTo>
                  <a:lnTo>
                    <a:pt x="3865419" y="828555"/>
                  </a:lnTo>
                  <a:lnTo>
                    <a:pt x="3892451" y="863966"/>
                  </a:lnTo>
                  <a:lnTo>
                    <a:pt x="3918730" y="899945"/>
                  </a:lnTo>
                  <a:lnTo>
                    <a:pt x="3944243" y="936481"/>
                  </a:lnTo>
                  <a:lnTo>
                    <a:pt x="3968979" y="973562"/>
                  </a:lnTo>
                  <a:lnTo>
                    <a:pt x="3992927" y="1011177"/>
                  </a:lnTo>
                  <a:lnTo>
                    <a:pt x="4016075" y="1049316"/>
                  </a:lnTo>
                  <a:lnTo>
                    <a:pt x="4038412" y="1087967"/>
                  </a:lnTo>
                  <a:lnTo>
                    <a:pt x="4059927" y="1127119"/>
                  </a:lnTo>
                  <a:lnTo>
                    <a:pt x="4080608" y="1166761"/>
                  </a:lnTo>
                  <a:lnTo>
                    <a:pt x="4100443" y="1206882"/>
                  </a:lnTo>
                  <a:lnTo>
                    <a:pt x="4119422" y="1247471"/>
                  </a:lnTo>
                  <a:lnTo>
                    <a:pt x="4137533" y="1288517"/>
                  </a:lnTo>
                  <a:lnTo>
                    <a:pt x="4154765" y="1330008"/>
                  </a:lnTo>
                  <a:lnTo>
                    <a:pt x="4171106" y="1371934"/>
                  </a:lnTo>
                  <a:lnTo>
                    <a:pt x="4186544" y="1414284"/>
                  </a:lnTo>
                  <a:lnTo>
                    <a:pt x="4201069" y="1457047"/>
                  </a:lnTo>
                  <a:lnTo>
                    <a:pt x="4214670" y="1500210"/>
                  </a:lnTo>
                  <a:lnTo>
                    <a:pt x="4227333" y="1543765"/>
                  </a:lnTo>
                  <a:lnTo>
                    <a:pt x="4239050" y="1587698"/>
                  </a:lnTo>
                  <a:lnTo>
                    <a:pt x="4249807" y="1632000"/>
                  </a:lnTo>
                  <a:lnTo>
                    <a:pt x="4259593" y="1676659"/>
                  </a:lnTo>
                  <a:lnTo>
                    <a:pt x="4268398" y="1721664"/>
                  </a:lnTo>
                  <a:lnTo>
                    <a:pt x="4276210" y="1767004"/>
                  </a:lnTo>
                  <a:lnTo>
                    <a:pt x="4283017" y="1812668"/>
                  </a:lnTo>
                  <a:lnTo>
                    <a:pt x="4288808" y="1858644"/>
                  </a:lnTo>
                  <a:lnTo>
                    <a:pt x="4293572" y="1904923"/>
                  </a:lnTo>
                  <a:lnTo>
                    <a:pt x="4297296" y="1951492"/>
                  </a:lnTo>
                  <a:lnTo>
                    <a:pt x="4299971" y="1998341"/>
                  </a:lnTo>
                  <a:lnTo>
                    <a:pt x="4301584" y="2045458"/>
                  </a:lnTo>
                  <a:lnTo>
                    <a:pt x="4302125" y="2092833"/>
                  </a:lnTo>
                  <a:lnTo>
                    <a:pt x="4301584" y="2140207"/>
                  </a:lnTo>
                  <a:lnTo>
                    <a:pt x="4299971" y="2187324"/>
                  </a:lnTo>
                  <a:lnTo>
                    <a:pt x="4297296" y="2234173"/>
                  </a:lnTo>
                  <a:lnTo>
                    <a:pt x="4293572" y="2280742"/>
                  </a:lnTo>
                  <a:lnTo>
                    <a:pt x="4288808" y="2327021"/>
                  </a:lnTo>
                  <a:lnTo>
                    <a:pt x="4283017" y="2372997"/>
                  </a:lnTo>
                  <a:lnTo>
                    <a:pt x="4276210" y="2418661"/>
                  </a:lnTo>
                  <a:lnTo>
                    <a:pt x="4268398" y="2464001"/>
                  </a:lnTo>
                  <a:lnTo>
                    <a:pt x="4259593" y="2509006"/>
                  </a:lnTo>
                  <a:lnTo>
                    <a:pt x="4249807" y="2553665"/>
                  </a:lnTo>
                  <a:lnTo>
                    <a:pt x="4239050" y="2597967"/>
                  </a:lnTo>
                  <a:lnTo>
                    <a:pt x="4227333" y="2641900"/>
                  </a:lnTo>
                  <a:lnTo>
                    <a:pt x="4214670" y="2685455"/>
                  </a:lnTo>
                  <a:lnTo>
                    <a:pt x="4201069" y="2728618"/>
                  </a:lnTo>
                  <a:lnTo>
                    <a:pt x="4186544" y="2771381"/>
                  </a:lnTo>
                  <a:lnTo>
                    <a:pt x="4171106" y="2813731"/>
                  </a:lnTo>
                  <a:lnTo>
                    <a:pt x="4154765" y="2855657"/>
                  </a:lnTo>
                  <a:lnTo>
                    <a:pt x="4137533" y="2897148"/>
                  </a:lnTo>
                  <a:lnTo>
                    <a:pt x="4119422" y="2938194"/>
                  </a:lnTo>
                  <a:lnTo>
                    <a:pt x="4100443" y="2978783"/>
                  </a:lnTo>
                  <a:lnTo>
                    <a:pt x="4080608" y="3018904"/>
                  </a:lnTo>
                  <a:lnTo>
                    <a:pt x="4059927" y="3058546"/>
                  </a:lnTo>
                  <a:lnTo>
                    <a:pt x="4038412" y="3097698"/>
                  </a:lnTo>
                  <a:lnTo>
                    <a:pt x="4016075" y="3136349"/>
                  </a:lnTo>
                  <a:lnTo>
                    <a:pt x="3992927" y="3174488"/>
                  </a:lnTo>
                  <a:lnTo>
                    <a:pt x="3968979" y="3212103"/>
                  </a:lnTo>
                  <a:lnTo>
                    <a:pt x="3944243" y="3249184"/>
                  </a:lnTo>
                  <a:lnTo>
                    <a:pt x="3918730" y="3285720"/>
                  </a:lnTo>
                  <a:lnTo>
                    <a:pt x="3892451" y="3321699"/>
                  </a:lnTo>
                  <a:lnTo>
                    <a:pt x="3865419" y="3357110"/>
                  </a:lnTo>
                  <a:lnTo>
                    <a:pt x="3837643" y="3391943"/>
                  </a:lnTo>
                  <a:lnTo>
                    <a:pt x="3809136" y="3426186"/>
                  </a:lnTo>
                  <a:lnTo>
                    <a:pt x="3779909" y="3459828"/>
                  </a:lnTo>
                  <a:lnTo>
                    <a:pt x="3749974" y="3492858"/>
                  </a:lnTo>
                  <a:lnTo>
                    <a:pt x="3719341" y="3525266"/>
                  </a:lnTo>
                  <a:lnTo>
                    <a:pt x="3688022" y="3557039"/>
                  </a:lnTo>
                  <a:lnTo>
                    <a:pt x="3656029" y="3588167"/>
                  </a:lnTo>
                  <a:lnTo>
                    <a:pt x="3623373" y="3618639"/>
                  </a:lnTo>
                  <a:lnTo>
                    <a:pt x="3590065" y="3648443"/>
                  </a:lnTo>
                  <a:lnTo>
                    <a:pt x="3556117" y="3677569"/>
                  </a:lnTo>
                  <a:lnTo>
                    <a:pt x="3521540" y="3706006"/>
                  </a:lnTo>
                  <a:lnTo>
                    <a:pt x="3486345" y="3733742"/>
                  </a:lnTo>
                  <a:lnTo>
                    <a:pt x="3450544" y="3760767"/>
                  </a:lnTo>
                  <a:lnTo>
                    <a:pt x="3414149" y="3787068"/>
                  </a:lnTo>
                  <a:lnTo>
                    <a:pt x="3377170" y="3812637"/>
                  </a:lnTo>
                  <a:lnTo>
                    <a:pt x="3339619" y="3837460"/>
                  </a:lnTo>
                  <a:lnTo>
                    <a:pt x="3301507" y="3861527"/>
                  </a:lnTo>
                  <a:lnTo>
                    <a:pt x="3262847" y="3884828"/>
                  </a:lnTo>
                  <a:lnTo>
                    <a:pt x="3223648" y="3907350"/>
                  </a:lnTo>
                  <a:lnTo>
                    <a:pt x="3183923" y="3929083"/>
                  </a:lnTo>
                  <a:lnTo>
                    <a:pt x="3143683" y="3950016"/>
                  </a:lnTo>
                  <a:lnTo>
                    <a:pt x="3102939" y="3970138"/>
                  </a:lnTo>
                  <a:lnTo>
                    <a:pt x="3061703" y="3989437"/>
                  </a:lnTo>
                  <a:lnTo>
                    <a:pt x="3019985" y="4007903"/>
                  </a:lnTo>
                  <a:lnTo>
                    <a:pt x="2977799" y="4025524"/>
                  </a:lnTo>
                  <a:lnTo>
                    <a:pt x="2935154" y="4042290"/>
                  </a:lnTo>
                  <a:lnTo>
                    <a:pt x="2892062" y="4058189"/>
                  </a:lnTo>
                  <a:lnTo>
                    <a:pt x="2848535" y="4073210"/>
                  </a:lnTo>
                  <a:lnTo>
                    <a:pt x="2804584" y="4087342"/>
                  </a:lnTo>
                  <a:lnTo>
                    <a:pt x="2760221" y="4100575"/>
                  </a:lnTo>
                  <a:lnTo>
                    <a:pt x="2715456" y="4112896"/>
                  </a:lnTo>
                  <a:lnTo>
                    <a:pt x="2670301" y="4124296"/>
                  </a:lnTo>
                  <a:lnTo>
                    <a:pt x="2624768" y="4134762"/>
                  </a:lnTo>
                  <a:lnTo>
                    <a:pt x="2578868" y="4144284"/>
                  </a:lnTo>
                  <a:lnTo>
                    <a:pt x="2532612" y="4152851"/>
                  </a:lnTo>
                  <a:lnTo>
                    <a:pt x="2486012" y="4160452"/>
                  </a:lnTo>
                  <a:lnTo>
                    <a:pt x="2439079" y="4167074"/>
                  </a:lnTo>
                  <a:lnTo>
                    <a:pt x="2391824" y="4172709"/>
                  </a:lnTo>
                  <a:lnTo>
                    <a:pt x="2344259" y="4177344"/>
                  </a:lnTo>
                  <a:lnTo>
                    <a:pt x="2296395" y="4180968"/>
                  </a:lnTo>
                  <a:lnTo>
                    <a:pt x="2248244" y="4183570"/>
                  </a:lnTo>
                  <a:lnTo>
                    <a:pt x="2199817" y="4185140"/>
                  </a:lnTo>
                  <a:lnTo>
                    <a:pt x="2151126" y="4185666"/>
                  </a:lnTo>
                  <a:lnTo>
                    <a:pt x="2102429" y="4185140"/>
                  </a:lnTo>
                  <a:lnTo>
                    <a:pt x="2053997" y="4183570"/>
                  </a:lnTo>
                  <a:lnTo>
                    <a:pt x="2005841" y="4180968"/>
                  </a:lnTo>
                  <a:lnTo>
                    <a:pt x="1957972" y="4177344"/>
                  </a:lnTo>
                  <a:lnTo>
                    <a:pt x="1910403" y="4172709"/>
                  </a:lnTo>
                  <a:lnTo>
                    <a:pt x="1863144" y="4167074"/>
                  </a:lnTo>
                  <a:lnTo>
                    <a:pt x="1816206" y="4160452"/>
                  </a:lnTo>
                  <a:lnTo>
                    <a:pt x="1769602" y="4152851"/>
                  </a:lnTo>
                  <a:lnTo>
                    <a:pt x="1723342" y="4144284"/>
                  </a:lnTo>
                  <a:lnTo>
                    <a:pt x="1677437" y="4134762"/>
                  </a:lnTo>
                  <a:lnTo>
                    <a:pt x="1631901" y="4124296"/>
                  </a:lnTo>
                  <a:lnTo>
                    <a:pt x="1586742" y="4112896"/>
                  </a:lnTo>
                  <a:lnTo>
                    <a:pt x="1541974" y="4100575"/>
                  </a:lnTo>
                  <a:lnTo>
                    <a:pt x="1497607" y="4087342"/>
                  </a:lnTo>
                  <a:lnTo>
                    <a:pt x="1453652" y="4073210"/>
                  </a:lnTo>
                  <a:lnTo>
                    <a:pt x="1410122" y="4058189"/>
                  </a:lnTo>
                  <a:lnTo>
                    <a:pt x="1367027" y="4042290"/>
                  </a:lnTo>
                  <a:lnTo>
                    <a:pt x="1324380" y="4025524"/>
                  </a:lnTo>
                  <a:lnTo>
                    <a:pt x="1282190" y="4007903"/>
                  </a:lnTo>
                  <a:lnTo>
                    <a:pt x="1240470" y="3989437"/>
                  </a:lnTo>
                  <a:lnTo>
                    <a:pt x="1199231" y="3970138"/>
                  </a:lnTo>
                  <a:lnTo>
                    <a:pt x="1158485" y="3950016"/>
                  </a:lnTo>
                  <a:lnTo>
                    <a:pt x="1118242" y="3929083"/>
                  </a:lnTo>
                  <a:lnTo>
                    <a:pt x="1078514" y="3907350"/>
                  </a:lnTo>
                  <a:lnTo>
                    <a:pt x="1039313" y="3884828"/>
                  </a:lnTo>
                  <a:lnTo>
                    <a:pt x="1000650" y="3861527"/>
                  </a:lnTo>
                  <a:lnTo>
                    <a:pt x="962537" y="3837460"/>
                  </a:lnTo>
                  <a:lnTo>
                    <a:pt x="924984" y="3812637"/>
                  </a:lnTo>
                  <a:lnTo>
                    <a:pt x="888003" y="3787068"/>
                  </a:lnTo>
                  <a:lnTo>
                    <a:pt x="851606" y="3760767"/>
                  </a:lnTo>
                  <a:lnTo>
                    <a:pt x="815803" y="3733742"/>
                  </a:lnTo>
                  <a:lnTo>
                    <a:pt x="780607" y="3706006"/>
                  </a:lnTo>
                  <a:lnTo>
                    <a:pt x="746028" y="3677569"/>
                  </a:lnTo>
                  <a:lnTo>
                    <a:pt x="712078" y="3648443"/>
                  </a:lnTo>
                  <a:lnTo>
                    <a:pt x="678769" y="3618639"/>
                  </a:lnTo>
                  <a:lnTo>
                    <a:pt x="646111" y="3588167"/>
                  </a:lnTo>
                  <a:lnTo>
                    <a:pt x="614117" y="3557039"/>
                  </a:lnTo>
                  <a:lnTo>
                    <a:pt x="582797" y="3525266"/>
                  </a:lnTo>
                  <a:lnTo>
                    <a:pt x="552163" y="3492858"/>
                  </a:lnTo>
                  <a:lnTo>
                    <a:pt x="522227" y="3459828"/>
                  </a:lnTo>
                  <a:lnTo>
                    <a:pt x="492999" y="3426186"/>
                  </a:lnTo>
                  <a:lnTo>
                    <a:pt x="464491" y="3391943"/>
                  </a:lnTo>
                  <a:lnTo>
                    <a:pt x="436714" y="3357110"/>
                  </a:lnTo>
                  <a:lnTo>
                    <a:pt x="409681" y="3321699"/>
                  </a:lnTo>
                  <a:lnTo>
                    <a:pt x="383401" y="3285720"/>
                  </a:lnTo>
                  <a:lnTo>
                    <a:pt x="357887" y="3249184"/>
                  </a:lnTo>
                  <a:lnTo>
                    <a:pt x="333151" y="3212103"/>
                  </a:lnTo>
                  <a:lnTo>
                    <a:pt x="309202" y="3174488"/>
                  </a:lnTo>
                  <a:lnTo>
                    <a:pt x="286053" y="3136349"/>
                  </a:lnTo>
                  <a:lnTo>
                    <a:pt x="263716" y="3097698"/>
                  </a:lnTo>
                  <a:lnTo>
                    <a:pt x="242200" y="3058546"/>
                  </a:lnTo>
                  <a:lnTo>
                    <a:pt x="221519" y="3018904"/>
                  </a:lnTo>
                  <a:lnTo>
                    <a:pt x="201683" y="2978783"/>
                  </a:lnTo>
                  <a:lnTo>
                    <a:pt x="182704" y="2938194"/>
                  </a:lnTo>
                  <a:lnTo>
                    <a:pt x="164593" y="2897148"/>
                  </a:lnTo>
                  <a:lnTo>
                    <a:pt x="147361" y="2855657"/>
                  </a:lnTo>
                  <a:lnTo>
                    <a:pt x="131020" y="2813731"/>
                  </a:lnTo>
                  <a:lnTo>
                    <a:pt x="115581" y="2771381"/>
                  </a:lnTo>
                  <a:lnTo>
                    <a:pt x="101056" y="2728618"/>
                  </a:lnTo>
                  <a:lnTo>
                    <a:pt x="87455" y="2685455"/>
                  </a:lnTo>
                  <a:lnTo>
                    <a:pt x="74791" y="2641900"/>
                  </a:lnTo>
                  <a:lnTo>
                    <a:pt x="63075" y="2597967"/>
                  </a:lnTo>
                  <a:lnTo>
                    <a:pt x="52318" y="2553665"/>
                  </a:lnTo>
                  <a:lnTo>
                    <a:pt x="42531" y="2509006"/>
                  </a:lnTo>
                  <a:lnTo>
                    <a:pt x="33726" y="2464001"/>
                  </a:lnTo>
                  <a:lnTo>
                    <a:pt x="25914" y="2418661"/>
                  </a:lnTo>
                  <a:lnTo>
                    <a:pt x="19107" y="2372997"/>
                  </a:lnTo>
                  <a:lnTo>
                    <a:pt x="13316" y="2327021"/>
                  </a:lnTo>
                  <a:lnTo>
                    <a:pt x="8553" y="2280742"/>
                  </a:lnTo>
                  <a:lnTo>
                    <a:pt x="4828" y="2234173"/>
                  </a:lnTo>
                  <a:lnTo>
                    <a:pt x="2153" y="2187324"/>
                  </a:lnTo>
                  <a:lnTo>
                    <a:pt x="540" y="2140207"/>
                  </a:lnTo>
                  <a:lnTo>
                    <a:pt x="0" y="2092833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tx1"/>
                </a:solidFill>
              </a:endParaRPr>
            </a:p>
          </p:txBody>
        </p:sp>
      </p:grpSp>
      <p:sp>
        <p:nvSpPr>
          <p:cNvPr id="71" name="椭圆 70"/>
          <p:cNvSpPr/>
          <p:nvPr/>
        </p:nvSpPr>
        <p:spPr>
          <a:xfrm>
            <a:off x="5355778" y="3892246"/>
            <a:ext cx="1080000" cy="1080000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812810" y="3337316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641656" y="3096486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302449" y="3391250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6640570" y="4122529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5607447" y="5133017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4845863" y="4893645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4574020" y="4127010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6413079" y="4905451"/>
            <a:ext cx="564202" cy="564202"/>
          </a:xfrm>
          <a:prstGeom prst="ellipse">
            <a:avLst/>
          </a:prstGeom>
          <a:solidFill>
            <a:srgbClr val="40B3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3680425" y="4060209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4181487" y="2799318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572946" y="2182729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6835889" y="2715980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7355078" y="4079154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4181487" y="5443743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6855752" y="5435314"/>
            <a:ext cx="698041" cy="698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541773" y="5882948"/>
            <a:ext cx="698041" cy="6980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408" y="2205191"/>
            <a:ext cx="653117" cy="653117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757" y="3198587"/>
            <a:ext cx="360000" cy="36000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50" y="3493351"/>
            <a:ext cx="360000" cy="360000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671" y="4224630"/>
            <a:ext cx="360000" cy="360000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80" y="5007552"/>
            <a:ext cx="360000" cy="360000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548" y="5235118"/>
            <a:ext cx="360000" cy="360000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964" y="4995746"/>
            <a:ext cx="360000" cy="360000"/>
          </a:xfrm>
          <a:prstGeom prst="rect">
            <a:avLst/>
          </a:prstGeom>
        </p:spPr>
      </p:pic>
      <p:pic>
        <p:nvPicPr>
          <p:cNvPr id="98" name="图片 9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11" y="3439417"/>
            <a:ext cx="360000" cy="360000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121" y="4229111"/>
            <a:ext cx="360000" cy="360000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51" y="2738442"/>
            <a:ext cx="653117" cy="653117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540" y="4101616"/>
            <a:ext cx="653117" cy="653117"/>
          </a:xfrm>
          <a:prstGeom prst="rect">
            <a:avLst/>
          </a:prstGeom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214" y="5457776"/>
            <a:ext cx="653117" cy="653117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235" y="5905411"/>
            <a:ext cx="653117" cy="653117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949" y="5466205"/>
            <a:ext cx="653117" cy="653117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887" y="4082671"/>
            <a:ext cx="653117" cy="653117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949" y="2821780"/>
            <a:ext cx="653117" cy="653117"/>
          </a:xfrm>
          <a:prstGeom prst="rect">
            <a:avLst/>
          </a:prstGeom>
        </p:spPr>
      </p:pic>
      <p:grpSp>
        <p:nvGrpSpPr>
          <p:cNvPr id="109" name="组合 108"/>
          <p:cNvGrpSpPr/>
          <p:nvPr/>
        </p:nvGrpSpPr>
        <p:grpSpPr>
          <a:xfrm>
            <a:off x="1212215" y="3846195"/>
            <a:ext cx="1969135" cy="265430"/>
            <a:chOff x="1909" y="6057"/>
            <a:chExt cx="3101" cy="418"/>
          </a:xfrm>
        </p:grpSpPr>
        <p:sp>
          <p:nvSpPr>
            <p:cNvPr id="111" name="直角三角形 110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直角三角形 111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1220470" y="2933065"/>
            <a:ext cx="1969135" cy="265430"/>
            <a:chOff x="1909" y="6057"/>
            <a:chExt cx="3101" cy="418"/>
          </a:xfrm>
          <a:solidFill>
            <a:srgbClr val="ED7D31"/>
          </a:solidFill>
        </p:grpSpPr>
        <p:sp>
          <p:nvSpPr>
            <p:cNvPr id="114" name="直角三角形 113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直角三角形 115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220470" y="4777105"/>
            <a:ext cx="1969135" cy="265430"/>
            <a:chOff x="1909" y="6057"/>
            <a:chExt cx="3101" cy="418"/>
          </a:xfrm>
          <a:solidFill>
            <a:srgbClr val="9855CB"/>
          </a:solidFill>
        </p:grpSpPr>
        <p:sp>
          <p:nvSpPr>
            <p:cNvPr id="118" name="直角三角形 117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直角三角形 118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1220470" y="5660390"/>
            <a:ext cx="1969135" cy="265430"/>
            <a:chOff x="1909" y="6057"/>
            <a:chExt cx="3101" cy="418"/>
          </a:xfrm>
          <a:solidFill>
            <a:srgbClr val="D64B4B"/>
          </a:solidFill>
        </p:grpSpPr>
        <p:sp>
          <p:nvSpPr>
            <p:cNvPr id="122" name="直角三角形 121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直角三角形 122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544560" y="5651500"/>
            <a:ext cx="1969135" cy="265430"/>
            <a:chOff x="1909" y="6057"/>
            <a:chExt cx="3101" cy="418"/>
          </a:xfrm>
          <a:solidFill>
            <a:srgbClr val="ED7D31"/>
          </a:solidFill>
        </p:grpSpPr>
        <p:sp>
          <p:nvSpPr>
            <p:cNvPr id="126" name="直角三角形 125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直角三角形 127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8544560" y="4780915"/>
            <a:ext cx="1969135" cy="265430"/>
            <a:chOff x="1909" y="6057"/>
            <a:chExt cx="3101" cy="418"/>
          </a:xfrm>
        </p:grpSpPr>
        <p:sp>
          <p:nvSpPr>
            <p:cNvPr id="132" name="直角三角形 131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直角三角形 133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544560" y="3849370"/>
            <a:ext cx="1969135" cy="265430"/>
            <a:chOff x="1909" y="6057"/>
            <a:chExt cx="3101" cy="418"/>
          </a:xfrm>
          <a:solidFill>
            <a:srgbClr val="9855CB"/>
          </a:solidFill>
        </p:grpSpPr>
        <p:sp>
          <p:nvSpPr>
            <p:cNvPr id="138" name="直角三角形 137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直角三角形 139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8544560" y="2933065"/>
            <a:ext cx="1969135" cy="265430"/>
            <a:chOff x="1909" y="6057"/>
            <a:chExt cx="3101" cy="418"/>
          </a:xfrm>
          <a:solidFill>
            <a:srgbClr val="D64B4B"/>
          </a:solidFill>
        </p:grpSpPr>
        <p:sp>
          <p:nvSpPr>
            <p:cNvPr id="163" name="直角三角形 162"/>
            <p:cNvSpPr/>
            <p:nvPr/>
          </p:nvSpPr>
          <p:spPr>
            <a:xfrm rot="13440000">
              <a:off x="1909" y="605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直角三角形 163"/>
            <p:cNvSpPr/>
            <p:nvPr/>
          </p:nvSpPr>
          <p:spPr>
            <a:xfrm rot="2760000">
              <a:off x="4602" y="6067"/>
              <a:ext cx="408" cy="40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1"/>
          <p:cNvSpPr txBox="1"/>
          <p:nvPr/>
        </p:nvSpPr>
        <p:spPr>
          <a:xfrm>
            <a:off x="4173220" y="4433570"/>
            <a:ext cx="3846830" cy="829945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CRM</a:t>
            </a: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销售功能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2000" spc="500">
                <a:uFillTx/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简单分佣模式</a:t>
            </a:r>
            <a:endParaRPr lang="zh-CN" altLang="en-US" sz="2000" spc="500">
              <a:uFillTx/>
              <a:latin typeface="思源黑体 CN Normal" panose="020B0400000000000000" charset="-122"/>
              <a:ea typeface="思源黑体 CN Normal" panose="020B0400000000000000" charset="-122"/>
              <a:sym typeface="+mn-ea"/>
            </a:endParaRPr>
          </a:p>
        </p:txBody>
      </p:sp>
      <p:sp>
        <p:nvSpPr>
          <p:cNvPr id="8" name="Rectangle 33"/>
          <p:cNvSpPr txBox="1"/>
          <p:nvPr/>
        </p:nvSpPr>
        <p:spPr>
          <a:xfrm>
            <a:off x="3893185" y="3316605"/>
            <a:ext cx="4406900" cy="1014730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6000" b="1" spc="2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  <a:sym typeface="+mn-ea"/>
              </a:rPr>
              <a:t>分销功能</a:t>
            </a:r>
            <a:endParaRPr lang="zh-CN" altLang="en-US" sz="6000" b="1" spc="2000">
              <a:solidFill>
                <a:srgbClr val="008077"/>
              </a:solidFill>
              <a:uFillTx/>
              <a:latin typeface="微软雅黑" charset="-122"/>
              <a:ea typeface="微软雅黑" charset="-122"/>
              <a:sym typeface="+mn-ea"/>
            </a:endParaRPr>
          </a:p>
        </p:txBody>
      </p:sp>
      <p:pic>
        <p:nvPicPr>
          <p:cNvPr id="2" name="图片 1" descr="distIc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2400" y="1216025"/>
            <a:ext cx="1727835" cy="1727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:randomBar dir="vert"/>
      </p:transition>
    </mc:Choice>
    <mc:Fallback>
      <p:transition spd="slow" advClick="0">
        <p:randomBar dir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431415" y="483235"/>
            <a:ext cx="7327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1000">
                <a:solidFill>
                  <a:srgbClr val="008077"/>
                </a:solidFill>
                <a:uFillTx/>
                <a:latin typeface="微软雅黑" charset="-122"/>
                <a:ea typeface="微软雅黑" charset="-122"/>
              </a:rPr>
              <a:t>分销功能</a:t>
            </a:r>
            <a:endParaRPr lang="zh-CN" altLang="en-US" sz="4000" b="1" spc="1000">
              <a:solidFill>
                <a:srgbClr val="008077"/>
              </a:solidFill>
              <a:uFillTx/>
              <a:latin typeface="微软雅黑" charset="-122"/>
              <a:ea typeface="微软雅黑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74190" y="2057400"/>
            <a:ext cx="3177540" cy="3205565"/>
            <a:chOff x="1291" y="2462"/>
            <a:chExt cx="7526" cy="7593"/>
          </a:xfrm>
        </p:grpSpPr>
        <p:pic>
          <p:nvPicPr>
            <p:cNvPr id="13" name="图片 12" descr="企业微信截图_2019070214010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134" y="2737"/>
              <a:ext cx="5821" cy="3274"/>
            </a:xfrm>
            <a:prstGeom prst="rect">
              <a:avLst/>
            </a:prstGeom>
          </p:spPr>
        </p:pic>
        <p:pic>
          <p:nvPicPr>
            <p:cNvPr id="10" name="Grafik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 bwMode="gray">
            <a:xfrm>
              <a:off x="1894" y="2462"/>
              <a:ext cx="6339" cy="5271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311" y="9183"/>
              <a:ext cx="7506" cy="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>
                  <a:solidFill>
                    <a:schemeClr val="tx1"/>
                  </a:solidFill>
                  <a:latin typeface="新宋体" charset="-122"/>
                  <a:ea typeface="新宋体" charset="-122"/>
                  <a:cs typeface="黑体" charset="-122"/>
                </a:rPr>
                <a:t>管理客户跟进情况、审批订单</a:t>
              </a:r>
              <a:endParaRPr lang="zh-CN" altLang="en-US" sz="18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91" y="8146"/>
              <a:ext cx="7506" cy="1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2400" spc="300">
                  <a:solidFill>
                    <a:schemeClr val="tx1"/>
                  </a:solidFill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思源黑体 CN Normal" panose="020B0400000000000000" charset="-122"/>
                </a:rPr>
                <a:t>销售</a:t>
              </a:r>
              <a:r>
                <a:rPr lang="en-US" altLang="zh-CN" sz="2400" spc="300">
                  <a:solidFill>
                    <a:schemeClr val="tx1"/>
                  </a:solidFill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思源黑体 CN Normal" panose="020B0400000000000000" charset="-122"/>
                </a:rPr>
                <a:t>CRM</a:t>
              </a:r>
              <a:r>
                <a:rPr lang="zh-CN" altLang="zh-CN" sz="2400" spc="300">
                  <a:solidFill>
                    <a:schemeClr val="tx1"/>
                  </a:solidFill>
                  <a:uFillTx/>
                  <a:latin typeface="思源黑体 CN Normal" panose="020B0400000000000000" charset="-122"/>
                  <a:ea typeface="思源黑体 CN Normal" panose="020B0400000000000000" charset="-122"/>
                  <a:cs typeface="思源黑体 CN Normal" panose="020B0400000000000000" charset="-122"/>
                </a:rPr>
                <a:t>功能</a:t>
              </a:r>
              <a:endParaRPr lang="zh-CN" altLang="zh-CN" sz="2400" spc="300">
                <a:solidFill>
                  <a:schemeClr val="tx1"/>
                </a:solidFill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endParaRPr>
            </a:p>
          </p:txBody>
        </p:sp>
      </p:grpSp>
      <p:pic>
        <p:nvPicPr>
          <p:cNvPr id="15" name="图片 14" descr="企业微信截图_20190702140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415" y="2172970"/>
            <a:ext cx="2621915" cy="147510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908925" y="4457065"/>
            <a:ext cx="18275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400" spc="300">
                <a:solidFill>
                  <a:schemeClr val="tx1"/>
                </a:solidFill>
                <a:uFillTx/>
                <a:latin typeface="黑体" charset="-122"/>
                <a:ea typeface="黑体" charset="-122"/>
                <a:cs typeface="黑体" charset="-122"/>
              </a:rPr>
              <a:t>分佣功能</a:t>
            </a:r>
            <a:endParaRPr lang="zh-CN" sz="2400" spc="300">
              <a:solidFill>
                <a:schemeClr val="tx1"/>
              </a:solidFill>
              <a:uFillTx/>
              <a:latin typeface="黑体" charset="-122"/>
              <a:ea typeface="黑体" charset="-122"/>
              <a:cs typeface="黑体" charset="-122"/>
            </a:endParaRPr>
          </a:p>
        </p:txBody>
      </p:sp>
      <p:pic>
        <p:nvPicPr>
          <p:cNvPr id="14" name="Grafik 6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gray">
          <a:xfrm>
            <a:off x="7511415" y="2057400"/>
            <a:ext cx="2675255" cy="22256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237919" y="4917690"/>
            <a:ext cx="31690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>
                <a:solidFill>
                  <a:schemeClr val="tx1"/>
                </a:solidFill>
                <a:latin typeface="新宋体" charset="-122"/>
                <a:ea typeface="新宋体" charset="-122"/>
                <a:cs typeface="黑体" charset="-122"/>
              </a:rPr>
              <a:t>对分销商进行佣金管理</a:t>
            </a:r>
            <a:endParaRPr lang="zh-CN" altLang="en-US" sz="1800">
              <a:solidFill>
                <a:schemeClr val="tx1"/>
              </a:solidFill>
              <a:latin typeface="新宋体" charset="-122"/>
              <a:ea typeface="新宋体" charset="-122"/>
              <a:cs typeface="黑体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2700" y="-17780"/>
            <a:ext cx="12216130" cy="686371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2" name="Picture 4" descr="apple, laptop, notebook, notes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" b="13078"/>
          <a:stretch>
            <a:fillRect/>
          </a:stretch>
        </p:blipFill>
        <p:spPr bwMode="auto">
          <a:xfrm>
            <a:off x="-8439" y="-18550"/>
            <a:ext cx="12224976" cy="687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26035" y="-17780"/>
            <a:ext cx="12229465" cy="694118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82850" y="815975"/>
            <a:ext cx="7451090" cy="107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5400" spc="3000" dirty="0">
                <a:solidFill>
                  <a:srgbClr val="00B0F0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复兴网</a:t>
            </a:r>
            <a:r>
              <a:rPr lang="zh-CN" altLang="zh-CN" sz="5400" spc="3000" dirty="0">
                <a:solidFill>
                  <a:srgbClr val="00B0F0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平</a:t>
            </a:r>
            <a:r>
              <a:rPr lang="zh-CN" altLang="zh-CN" sz="5400" spc="3000" dirty="0">
                <a:solidFill>
                  <a:srgbClr val="00B0F0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台</a:t>
            </a:r>
            <a:endParaRPr lang="zh-CN" altLang="zh-CN" sz="5400" spc="3000" dirty="0">
              <a:solidFill>
                <a:srgbClr val="00B0F0"/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5" name="图片 4" descr="C:\Users\Administrator\Desktop\素材\360截图20200321174505246.png360截图2020032117450524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98383" y="2533015"/>
            <a:ext cx="2355850" cy="2356485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6" name="文本框 5"/>
          <p:cNvSpPr txBox="1"/>
          <p:nvPr/>
        </p:nvSpPr>
        <p:spPr>
          <a:xfrm>
            <a:off x="3870325" y="1894840"/>
            <a:ext cx="44500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zh-CN" spc="3000" dirty="0">
                <a:solidFill>
                  <a:srgbClr val="00B0F0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期待与您的合作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883785" y="2970530"/>
            <a:ext cx="7319645" cy="1482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  <a:sym typeface="+mn-ea"/>
              </a:rPr>
              <a:t>微信公众号：复兴网平台服务号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  <a:sym typeface="+mn-ea"/>
            </a:endParaRPr>
          </a:p>
          <a:p>
            <a:pPr algn="l"/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  <a:sym typeface="+mn-ea"/>
            </a:endParaRPr>
          </a:p>
          <a:p>
            <a:pPr algn="l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  <a:sym typeface="+mn-ea"/>
              </a:rPr>
              <a:t>客服电话：400-</a:t>
            </a:r>
            <a:r>
              <a:rPr lang="en-US" altLang="zh-CN" b="1">
                <a:solidFill>
                  <a:schemeClr val="tx1"/>
                </a:solidFill>
                <a:latin typeface="微软雅黑" charset="0"/>
                <a:ea typeface="微软雅黑" charset="0"/>
                <a:sym typeface="+mn-ea"/>
              </a:rPr>
              <a:t>010-2011</a:t>
            </a:r>
            <a:endParaRPr lang="en-US" altLang="zh-CN" b="1">
              <a:solidFill>
                <a:schemeClr val="tx1"/>
              </a:solidFill>
              <a:latin typeface="微软雅黑" charset="0"/>
              <a:ea typeface="微软雅黑" charset="0"/>
              <a:sym typeface="+mn-ea"/>
            </a:endParaRPr>
          </a:p>
          <a:p>
            <a:pPr algn="l"/>
            <a:endParaRPr lang="en-US" altLang="zh-CN" b="1">
              <a:solidFill>
                <a:schemeClr val="tx1"/>
              </a:solidFill>
              <a:latin typeface="微软雅黑" charset="0"/>
              <a:ea typeface="微软雅黑" charset="0"/>
              <a:sym typeface="+mn-ea"/>
            </a:endParaRPr>
          </a:p>
          <a:p>
            <a:pPr algn="l"/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  <a:sym typeface="+mn-ea"/>
              </a:rPr>
              <a:t>更多详情，请登录官网：https://www.fuxingwang.com/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2192</Words>
  <Application>WPS 演示</Application>
  <PresentationFormat>宽屏</PresentationFormat>
  <Paragraphs>474</Paragraphs>
  <Slides>33</Slides>
  <Notes>11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95</cp:revision>
  <dcterms:created xsi:type="dcterms:W3CDTF">2019-08-07T03:25:00Z</dcterms:created>
  <dcterms:modified xsi:type="dcterms:W3CDTF">2020-03-23T06:14:23Z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