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handoutMasterIdLst>
    <p:handoutMasterId r:id="rId30"/>
  </p:handoutMasterIdLst>
  <p:sldIdLst>
    <p:sldId id="256" r:id="rId3"/>
    <p:sldId id="257" r:id="rId4"/>
    <p:sldId id="258" r:id="rId5"/>
    <p:sldId id="264" r:id="rId6"/>
    <p:sldId id="282" r:id="rId7"/>
    <p:sldId id="283" r:id="rId8"/>
    <p:sldId id="284" r:id="rId9"/>
    <p:sldId id="285" r:id="rId10"/>
    <p:sldId id="306" r:id="rId11"/>
    <p:sldId id="286" r:id="rId12"/>
    <p:sldId id="288" r:id="rId13"/>
    <p:sldId id="307" r:id="rId14"/>
    <p:sldId id="317" r:id="rId15"/>
    <p:sldId id="308" r:id="rId16"/>
    <p:sldId id="309" r:id="rId17"/>
    <p:sldId id="310" r:id="rId18"/>
    <p:sldId id="311" r:id="rId19"/>
    <p:sldId id="312" r:id="rId20"/>
    <p:sldId id="313" r:id="rId21"/>
    <p:sldId id="331" r:id="rId22"/>
    <p:sldId id="332" r:id="rId23"/>
    <p:sldId id="287" r:id="rId24"/>
    <p:sldId id="314" r:id="rId25"/>
    <p:sldId id="315" r:id="rId26"/>
    <p:sldId id="316" r:id="rId27"/>
    <p:sldId id="334"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48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66" d="100"/>
          <a:sy n="66" d="100"/>
        </p:scale>
        <p:origin x="1518" y="1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 Target="slides/slide1.xml"/><Relationship Id="rId29" Type="http://schemas.openxmlformats.org/officeDocument/2006/relationships/notesMaster" Target="notesMasters/notesMaster1.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7DD1713-0378-48F8-A8AC-7CE14E7118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3648FB-A653-426F-8E92-E7F688F7DD5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DD1713-0378-48F8-A8AC-7CE14E71186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648FB-A653-426F-8E92-E7F688F7DD5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image" Target="../media/image13.jpe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sv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image" Target="../media/image21.jpe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8.jpeg"/><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image" Target="../media/image25.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2.jpe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image" Target="../media/image33.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image" Target="../media/image37.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4.jpeg"/><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jpe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1.svg"/><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1.svg"/><Relationship Id="rId1"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3.GIF"/><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50.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7.png"/><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image" Target="../media/image54.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1.jpeg"/><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image" Target="../media/image58.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矩形 1"/>
          <p:cNvSpPr/>
          <p:nvPr/>
        </p:nvSpPr>
        <p:spPr>
          <a:xfrm>
            <a:off x="2981960" y="1420495"/>
            <a:ext cx="6228080" cy="2306955"/>
          </a:xfrm>
          <a:prstGeom prst="rect">
            <a:avLst/>
          </a:prstGeom>
          <a:noFill/>
          <a:ln>
            <a:noFill/>
          </a:ln>
        </p:spPr>
        <p:txBody>
          <a:bodyPr wrap="square" rtlCol="0" anchor="t">
            <a:spAutoFit/>
          </a:bodyPr>
          <a:p>
            <a:pPr algn="ctr"/>
            <a:r>
              <a:rPr lang="zh-CN" altLang="en-US" sz="72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汉仪综艺体简" panose="02010600000101010101" charset="-122"/>
                <a:ea typeface="汉仪综艺体简" panose="02010600000101010101" charset="-122"/>
              </a:rPr>
              <a:t>一招解决</a:t>
            </a:r>
            <a:endParaRPr lang="zh-CN" altLang="en-US" sz="72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汉仪综艺体简" panose="02010600000101010101" charset="-122"/>
              <a:ea typeface="汉仪综艺体简" panose="02010600000101010101" charset="-122"/>
            </a:endParaRPr>
          </a:p>
          <a:p>
            <a:pPr algn="ctr"/>
            <a:r>
              <a:rPr lang="zh-CN" altLang="en-US" sz="72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汉仪综艺体简" panose="02010600000101010101" charset="-122"/>
                <a:ea typeface="汉仪综艺体简" panose="02010600000101010101" charset="-122"/>
              </a:rPr>
              <a:t>用户留存问题</a:t>
            </a:r>
            <a:endParaRPr lang="zh-CN" altLang="en-US" sz="72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汉仪综艺体简" panose="02010600000101010101" charset="-122"/>
              <a:ea typeface="汉仪综艺体简" panose="02010600000101010101" charset="-122"/>
            </a:endParaRPr>
          </a:p>
        </p:txBody>
      </p:sp>
      <p:sp>
        <p:nvSpPr>
          <p:cNvPr id="25" name="文本框 3"/>
          <p:cNvSpPr txBox="1"/>
          <p:nvPr/>
        </p:nvSpPr>
        <p:spPr>
          <a:xfrm>
            <a:off x="3827780" y="3954145"/>
            <a:ext cx="4536440" cy="475615"/>
          </a:xfrm>
          <a:prstGeom prst="rect">
            <a:avLst/>
          </a:prstGeom>
          <a:noFill/>
        </p:spPr>
        <p:txBody>
          <a:bodyPr wrap="square" rtlCol="0">
            <a:spAutoFit/>
          </a:bodyPr>
          <a:lstStyle>
            <a:defPPr>
              <a:defRPr lang="zh-CN"/>
            </a:defPPr>
            <a:lvl1pPr algn="dist">
              <a:defRPr sz="8000" b="1">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cs typeface="微软雅黑" panose="020B0503020204020204" pitchFamily="34" charset="-122"/>
              </a:defRPr>
            </a:lvl1pPr>
          </a:lstStyle>
          <a:p>
            <a:pPr algn="ctr"/>
            <a:r>
              <a:rPr lang="zh-CN" altLang="en-US" sz="2500" b="0" dirty="0">
                <a:solidFill>
                  <a:schemeClr val="bg1"/>
                </a:solidFill>
                <a:effectLst/>
                <a:sym typeface="+mn-ea"/>
              </a:rPr>
              <a:t>中秋国庆</a:t>
            </a:r>
            <a:r>
              <a:rPr lang="en-US" altLang="zh-CN" sz="2500" b="0" dirty="0">
                <a:solidFill>
                  <a:schemeClr val="bg1"/>
                </a:solidFill>
                <a:effectLst/>
                <a:sym typeface="+mn-ea"/>
              </a:rPr>
              <a:t>·</a:t>
            </a:r>
            <a:r>
              <a:rPr lang="zh-CN" altLang="en-US" sz="2500" b="0" dirty="0">
                <a:solidFill>
                  <a:schemeClr val="bg1"/>
                </a:solidFill>
                <a:effectLst/>
                <a:sym typeface="+mn-ea"/>
              </a:rPr>
              <a:t>九</a:t>
            </a:r>
            <a:r>
              <a:rPr lang="zh-CN" altLang="en-US" sz="2500" b="0" dirty="0">
                <a:solidFill>
                  <a:schemeClr val="bg1"/>
                </a:solidFill>
                <a:effectLst/>
              </a:rPr>
              <a:t>月</a:t>
            </a:r>
            <a:r>
              <a:rPr lang="en-US" altLang="zh-CN" sz="2500" b="0" dirty="0">
                <a:solidFill>
                  <a:schemeClr val="bg1"/>
                </a:solidFill>
                <a:effectLst/>
              </a:rPr>
              <a:t>·</a:t>
            </a:r>
            <a:r>
              <a:rPr lang="zh-CN" altLang="en-US" sz="2500" b="0" dirty="0">
                <a:solidFill>
                  <a:schemeClr val="bg1"/>
                </a:solidFill>
                <a:effectLst/>
              </a:rPr>
              <a:t>活动方案</a:t>
            </a:r>
            <a:endParaRPr lang="zh-CN" altLang="en-US" sz="2500" b="0" dirty="0">
              <a:solidFill>
                <a:schemeClr val="bg1"/>
              </a:solidFill>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6" name="文本框 5"/>
          <p:cNvSpPr txBox="1"/>
          <p:nvPr/>
        </p:nvSpPr>
        <p:spPr>
          <a:xfrm>
            <a:off x="3394151" y="2591117"/>
            <a:ext cx="1816100" cy="707886"/>
          </a:xfrm>
          <a:prstGeom prst="rect">
            <a:avLst/>
          </a:prstGeom>
          <a:noFill/>
        </p:spPr>
        <p:txBody>
          <a:bodyPr wrap="square" rtlCol="0">
            <a:spAutoFit/>
          </a:bodyPr>
          <a:lstStyle/>
          <a:p>
            <a:pPr algn="ctr"/>
            <a:r>
              <a:rPr lang="zh-CN" altLang="en-US" sz="4000" dirty="0" smtClean="0">
                <a:solidFill>
                  <a:schemeClr val="bg1"/>
                </a:solidFill>
                <a:latin typeface="微软雅黑" panose="020B0503020204020204" pitchFamily="34" charset="-122"/>
                <a:ea typeface="微软雅黑" panose="020B0503020204020204" pitchFamily="34" charset="-122"/>
              </a:rPr>
              <a:t>目录</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210175" y="2068195"/>
            <a:ext cx="3709670" cy="1938020"/>
          </a:xfrm>
          <a:prstGeom prst="rect">
            <a:avLst/>
          </a:prstGeom>
          <a:noFill/>
        </p:spPr>
        <p:txBody>
          <a:bodyPr wrap="square" rtlCol="0">
            <a:spAutoFit/>
          </a:bodyPr>
          <a:lstStyle/>
          <a:p>
            <a:pPr indent="0">
              <a:lnSpc>
                <a:spcPct val="150000"/>
              </a:lnSpc>
              <a:buFont typeface="Arial" panose="020B0604020202020204" pitchFamily="34" charset="0"/>
              <a:buNone/>
            </a:pPr>
            <a:r>
              <a:rPr lang="zh-CN" altLang="en-US" sz="2000" b="1" dirty="0" smtClean="0">
                <a:solidFill>
                  <a:schemeClr val="accent4"/>
                </a:solidFill>
                <a:latin typeface="仿宋" panose="02010609060101010101" charset="-122"/>
                <a:ea typeface="仿宋" panose="02010609060101010101" charset="-122"/>
                <a:cs typeface="仿宋" panose="02010609060101010101" charset="-122"/>
              </a:rPr>
              <a:t>壹</a:t>
            </a:r>
            <a:r>
              <a:rPr lang="zh-CN" altLang="en-US" sz="2000" b="1" dirty="0" smtClean="0">
                <a:solidFill>
                  <a:schemeClr val="bg1"/>
                </a:solidFill>
                <a:latin typeface="仿宋" panose="02010609060101010101" charset="-122"/>
                <a:ea typeface="仿宋" panose="02010609060101010101" charset="-122"/>
                <a:cs typeface="仿宋" panose="02010609060101010101" charset="-122"/>
              </a:rPr>
              <a:t> 用户留存神器</a:t>
            </a:r>
            <a:r>
              <a:rPr lang="en-US" altLang="zh-CN" sz="2000" b="1" dirty="0" smtClean="0">
                <a:solidFill>
                  <a:schemeClr val="bg1"/>
                </a:solidFill>
                <a:latin typeface="仿宋" panose="02010609060101010101" charset="-122"/>
                <a:ea typeface="仿宋" panose="02010609060101010101" charset="-122"/>
                <a:cs typeface="仿宋" panose="02010609060101010101" charset="-122"/>
              </a:rPr>
              <a:t>——</a:t>
            </a:r>
            <a:r>
              <a:rPr lang="zh-CN" altLang="en-US" sz="2000" b="1" dirty="0" smtClean="0">
                <a:solidFill>
                  <a:schemeClr val="bg1"/>
                </a:solidFill>
                <a:latin typeface="仿宋" panose="02010609060101010101" charset="-122"/>
                <a:ea typeface="仿宋" panose="02010609060101010101" charset="-122"/>
                <a:cs typeface="仿宋" panose="02010609060101010101" charset="-122"/>
              </a:rPr>
              <a:t>日历打卡</a:t>
            </a:r>
            <a:endParaRPr lang="en-US" altLang="zh-CN" sz="2000" b="1" dirty="0">
              <a:solidFill>
                <a:schemeClr val="bg1"/>
              </a:solidFill>
              <a:latin typeface="仿宋" panose="02010609060101010101" charset="-122"/>
              <a:ea typeface="仿宋" panose="02010609060101010101" charset="-122"/>
              <a:cs typeface="仿宋" panose="02010609060101010101" charset="-122"/>
            </a:endParaRPr>
          </a:p>
          <a:p>
            <a:pPr>
              <a:lnSpc>
                <a:spcPct val="150000"/>
              </a:lnSpc>
            </a:pPr>
            <a:r>
              <a:rPr lang="zh-CN" altLang="en-US" sz="2000" b="1" dirty="0" smtClean="0">
                <a:solidFill>
                  <a:schemeClr val="accent4"/>
                </a:solidFill>
                <a:latin typeface="仿宋" panose="02010609060101010101" charset="-122"/>
                <a:ea typeface="仿宋" panose="02010609060101010101" charset="-122"/>
                <a:cs typeface="仿宋" panose="02010609060101010101" charset="-122"/>
              </a:rPr>
              <a:t>贰</a:t>
            </a:r>
            <a:r>
              <a:rPr lang="zh-CN" altLang="en-US" sz="2000" b="1" dirty="0" smtClean="0">
                <a:solidFill>
                  <a:schemeClr val="bg1"/>
                </a:solidFill>
                <a:latin typeface="仿宋" panose="02010609060101010101" charset="-122"/>
                <a:ea typeface="仿宋" panose="02010609060101010101" charset="-122"/>
                <a:cs typeface="仿宋" panose="02010609060101010101" charset="-122"/>
              </a:rPr>
              <a:t> </a:t>
            </a:r>
            <a:r>
              <a:rPr lang="en-US" altLang="zh-CN" sz="2000" b="1" dirty="0" smtClean="0">
                <a:solidFill>
                  <a:schemeClr val="bg1"/>
                </a:solidFill>
                <a:latin typeface="仿宋" panose="02010609060101010101" charset="-122"/>
                <a:ea typeface="仿宋" panose="02010609060101010101" charset="-122"/>
                <a:cs typeface="仿宋" panose="02010609060101010101" charset="-122"/>
              </a:rPr>
              <a:t>9</a:t>
            </a:r>
            <a:r>
              <a:rPr lang="zh-CN" altLang="en-US" sz="2000" b="1" dirty="0" smtClean="0">
                <a:solidFill>
                  <a:schemeClr val="bg1"/>
                </a:solidFill>
                <a:latin typeface="仿宋" panose="02010609060101010101" charset="-122"/>
                <a:ea typeface="仿宋" panose="02010609060101010101" charset="-122"/>
                <a:cs typeface="仿宋" panose="02010609060101010101" charset="-122"/>
              </a:rPr>
              <a:t>月节日</a:t>
            </a:r>
            <a:r>
              <a:rPr lang="en-US" altLang="zh-CN" sz="2000" b="1" dirty="0" smtClean="0">
                <a:solidFill>
                  <a:schemeClr val="bg1"/>
                </a:solidFill>
                <a:latin typeface="仿宋" panose="02010609060101010101" charset="-122"/>
                <a:ea typeface="仿宋" panose="02010609060101010101" charset="-122"/>
                <a:cs typeface="仿宋" panose="02010609060101010101" charset="-122"/>
              </a:rPr>
              <a:t>&amp;</a:t>
            </a:r>
            <a:r>
              <a:rPr lang="zh-CN" altLang="en-US" sz="2000" b="1" dirty="0" smtClean="0">
                <a:solidFill>
                  <a:schemeClr val="bg1"/>
                </a:solidFill>
                <a:latin typeface="仿宋" panose="02010609060101010101" charset="-122"/>
                <a:ea typeface="仿宋" panose="02010609060101010101" charset="-122"/>
                <a:cs typeface="仿宋" panose="02010609060101010101" charset="-122"/>
              </a:rPr>
              <a:t>热点盘点</a:t>
            </a:r>
            <a:endParaRPr lang="zh-CN" altLang="en-US" sz="2000" b="1" dirty="0" smtClean="0">
              <a:solidFill>
                <a:schemeClr val="bg1"/>
              </a:solidFill>
              <a:latin typeface="仿宋" panose="02010609060101010101" charset="-122"/>
              <a:ea typeface="仿宋" panose="02010609060101010101" charset="-122"/>
              <a:cs typeface="仿宋" panose="02010609060101010101" charset="-122"/>
            </a:endParaRPr>
          </a:p>
          <a:p>
            <a:pPr>
              <a:lnSpc>
                <a:spcPct val="150000"/>
              </a:lnSpc>
            </a:pPr>
            <a:r>
              <a:rPr lang="zh-CN" altLang="en-US" sz="2000" b="1" dirty="0" smtClean="0">
                <a:solidFill>
                  <a:schemeClr val="accent4"/>
                </a:solidFill>
                <a:latin typeface="仿宋" panose="02010609060101010101" charset="-122"/>
                <a:ea typeface="仿宋" panose="02010609060101010101" charset="-122"/>
                <a:cs typeface="仿宋" panose="02010609060101010101" charset="-122"/>
              </a:rPr>
              <a:t>叁</a:t>
            </a:r>
            <a:r>
              <a:rPr lang="zh-CN" altLang="en-US" sz="2000" b="1" dirty="0" smtClean="0">
                <a:solidFill>
                  <a:schemeClr val="bg1"/>
                </a:solidFill>
                <a:latin typeface="仿宋" panose="02010609060101010101" charset="-122"/>
                <a:ea typeface="仿宋" panose="02010609060101010101" charset="-122"/>
                <a:cs typeface="仿宋" panose="02010609060101010101" charset="-122"/>
              </a:rPr>
              <a:t> 节日模板</a:t>
            </a:r>
            <a:r>
              <a:rPr lang="en-US" altLang="zh-CN" sz="2000" b="1" dirty="0" smtClean="0">
                <a:solidFill>
                  <a:schemeClr val="bg1"/>
                </a:solidFill>
                <a:latin typeface="仿宋" panose="02010609060101010101" charset="-122"/>
                <a:ea typeface="仿宋" panose="02010609060101010101" charset="-122"/>
                <a:cs typeface="仿宋" panose="02010609060101010101" charset="-122"/>
              </a:rPr>
              <a:t>&amp;</a:t>
            </a:r>
            <a:r>
              <a:rPr lang="zh-CN" altLang="en-US" sz="2000" b="1" dirty="0" smtClean="0">
                <a:solidFill>
                  <a:schemeClr val="bg1"/>
                </a:solidFill>
                <a:latin typeface="仿宋" panose="02010609060101010101" charset="-122"/>
                <a:ea typeface="仿宋" panose="02010609060101010101" charset="-122"/>
                <a:cs typeface="仿宋" panose="02010609060101010101" charset="-122"/>
              </a:rPr>
              <a:t>案例</a:t>
            </a:r>
            <a:endParaRPr lang="zh-CN" altLang="en-US" sz="2000" b="1" dirty="0" smtClean="0">
              <a:solidFill>
                <a:schemeClr val="bg1"/>
              </a:solidFill>
              <a:latin typeface="仿宋" panose="02010609060101010101" charset="-122"/>
              <a:ea typeface="仿宋" panose="02010609060101010101" charset="-122"/>
              <a:cs typeface="仿宋" panose="02010609060101010101" charset="-122"/>
            </a:endParaRPr>
          </a:p>
          <a:p>
            <a:pPr>
              <a:lnSpc>
                <a:spcPct val="150000"/>
              </a:lnSpc>
            </a:pPr>
            <a:r>
              <a:rPr lang="zh-CN" altLang="en-US" sz="2000" b="1" dirty="0" smtClean="0">
                <a:solidFill>
                  <a:schemeClr val="accent4"/>
                </a:solidFill>
                <a:latin typeface="仿宋" panose="02010609060101010101" charset="-122"/>
                <a:ea typeface="仿宋" panose="02010609060101010101" charset="-122"/>
                <a:cs typeface="仿宋" panose="02010609060101010101" charset="-122"/>
              </a:rPr>
              <a:t>肆</a:t>
            </a:r>
            <a:r>
              <a:rPr lang="zh-CN" altLang="en-US" sz="2000" b="1" dirty="0" smtClean="0">
                <a:solidFill>
                  <a:schemeClr val="bg1"/>
                </a:solidFill>
                <a:latin typeface="仿宋" panose="02010609060101010101" charset="-122"/>
                <a:ea typeface="仿宋" panose="02010609060101010101" charset="-122"/>
                <a:cs typeface="仿宋" panose="02010609060101010101" charset="-122"/>
              </a:rPr>
              <a:t> 热点模板</a:t>
            </a:r>
            <a:r>
              <a:rPr lang="en-US" altLang="zh-CN" sz="2000" b="1" dirty="0" smtClean="0">
                <a:solidFill>
                  <a:schemeClr val="bg1"/>
                </a:solidFill>
                <a:latin typeface="仿宋" panose="02010609060101010101" charset="-122"/>
                <a:ea typeface="仿宋" panose="02010609060101010101" charset="-122"/>
                <a:cs typeface="仿宋" panose="02010609060101010101" charset="-122"/>
              </a:rPr>
              <a:t>&amp;</a:t>
            </a:r>
            <a:r>
              <a:rPr lang="zh-CN" altLang="en-US" sz="2000" b="1" dirty="0" smtClean="0">
                <a:solidFill>
                  <a:schemeClr val="bg1"/>
                </a:solidFill>
                <a:latin typeface="仿宋" panose="02010609060101010101" charset="-122"/>
                <a:ea typeface="仿宋" panose="02010609060101010101" charset="-122"/>
                <a:cs typeface="仿宋" panose="02010609060101010101" charset="-122"/>
              </a:rPr>
              <a:t>建议</a:t>
            </a:r>
            <a:endParaRPr lang="zh-CN" altLang="en-US" sz="2000" b="1" dirty="0" smtClean="0">
              <a:solidFill>
                <a:schemeClr val="bg1"/>
              </a:solidFill>
              <a:latin typeface="仿宋" panose="02010609060101010101" charset="-122"/>
              <a:ea typeface="仿宋" panose="02010609060101010101" charset="-122"/>
              <a:cs typeface="仿宋" panose="02010609060101010101" charset="-122"/>
            </a:endParaRPr>
          </a:p>
        </p:txBody>
      </p:sp>
      <p:sp>
        <p:nvSpPr>
          <p:cNvPr id="8" name="文本框 7"/>
          <p:cNvSpPr txBox="1"/>
          <p:nvPr/>
        </p:nvSpPr>
        <p:spPr>
          <a:xfrm>
            <a:off x="3394151" y="3171675"/>
            <a:ext cx="1816100" cy="369332"/>
          </a:xfrm>
          <a:prstGeom prst="rect">
            <a:avLst/>
          </a:prstGeom>
          <a:noFill/>
        </p:spPr>
        <p:txBody>
          <a:bodyPr wrap="square" rtlCol="0">
            <a:spAutoFit/>
          </a:bodyPr>
          <a:lstStyle/>
          <a:p>
            <a:pPr algn="ctr"/>
            <a:r>
              <a:rPr lang="en-US" altLang="zh-CN"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contents</a:t>
            </a:r>
            <a:endParaRPr lang="zh-CN" altLang="en-US"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grpSp>
        <p:nvGrpSpPr>
          <p:cNvPr id="9" name="组合 8"/>
          <p:cNvGrpSpPr/>
          <p:nvPr/>
        </p:nvGrpSpPr>
        <p:grpSpPr>
          <a:xfrm>
            <a:off x="5142863" y="1564599"/>
            <a:ext cx="1905002" cy="1118122"/>
            <a:chOff x="4863100" y="1406530"/>
            <a:chExt cx="2464159" cy="1446312"/>
          </a:xfrm>
        </p:grpSpPr>
        <p:sp>
          <p:nvSpPr>
            <p:cNvPr id="10" name="矩形 22"/>
            <p:cNvSpPr/>
            <p:nvPr/>
          </p:nvSpPr>
          <p:spPr>
            <a:xfrm>
              <a:off x="5412000" y="1445632"/>
              <a:ext cx="1368000" cy="1368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909F"/>
                </a:solidFill>
              </a:endParaRPr>
            </a:p>
          </p:txBody>
        </p:sp>
        <p:sp>
          <p:nvSpPr>
            <p:cNvPr id="11" name="文本框 10"/>
            <p:cNvSpPr txBox="1"/>
            <p:nvPr/>
          </p:nvSpPr>
          <p:spPr>
            <a:xfrm>
              <a:off x="4863100" y="1406530"/>
              <a:ext cx="2464159" cy="1446312"/>
            </a:xfrm>
            <a:prstGeom prst="ellipse">
              <a:avLst/>
            </a:prstGeom>
            <a:noFill/>
          </p:spPr>
          <p:txBody>
            <a:bodyPr wrap="square" rtlCol="0">
              <a:spAutoFit/>
            </a:bodyPr>
            <a:lstStyle/>
            <a:p>
              <a:pPr algn="ctr"/>
              <a:r>
                <a:rPr lang="zh-CN" altLang="en-US" sz="4500" b="1" dirty="0">
                  <a:ln w="28575">
                    <a:noFill/>
                  </a:ln>
                  <a:solidFill>
                    <a:schemeClr val="bg1"/>
                  </a:solidFill>
                  <a:latin typeface="微软雅黑" panose="020B0503020204020204" pitchFamily="34" charset="-122"/>
                  <a:ea typeface="微软雅黑" panose="020B0503020204020204" pitchFamily="34" charset="-122"/>
                </a:rPr>
                <a:t>壹</a:t>
              </a:r>
              <a:endParaRPr lang="zh-CN" altLang="en-US" sz="45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5026934" y="2806897"/>
            <a:ext cx="2138680" cy="1176020"/>
          </a:xfrm>
          <a:prstGeom prst="rect">
            <a:avLst/>
          </a:prstGeom>
        </p:spPr>
        <p:txBody>
          <a:bodyPr wrap="none">
            <a:spAutoFit/>
          </a:bodyPr>
          <a:lstStyle/>
          <a:p>
            <a:pPr algn="ctr">
              <a:lnSpc>
                <a:spcPct val="150000"/>
              </a:lnSpc>
            </a:pPr>
            <a:r>
              <a:rPr lang="zh-CN" altLang="en-US" sz="2200" dirty="0">
                <a:solidFill>
                  <a:schemeClr val="bg1"/>
                </a:solidFill>
                <a:latin typeface="微软雅黑" panose="020B0503020204020204" pitchFamily="34" charset="-122"/>
                <a:ea typeface="微软雅黑" panose="020B0503020204020204" pitchFamily="34" charset="-122"/>
              </a:rPr>
              <a:t>用户留存神器</a:t>
            </a:r>
            <a:endParaRPr lang="zh-CN" altLang="en-US" sz="22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2500" dirty="0">
                <a:solidFill>
                  <a:schemeClr val="bg1"/>
                </a:solidFill>
                <a:latin typeface="微软雅黑" panose="020B0503020204020204" pitchFamily="34" charset="-122"/>
                <a:ea typeface="微软雅黑" panose="020B0503020204020204" pitchFamily="34" charset="-122"/>
              </a:rPr>
              <a:t>——日历打卡</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6619815" y="2962627"/>
            <a:ext cx="3453219" cy="1015663"/>
          </a:xfrm>
          <a:prstGeom prst="rect">
            <a:avLst/>
          </a:prstGeom>
          <a:noFill/>
        </p:spPr>
        <p:txBody>
          <a:bodyPr wrap="square" rtlCol="0">
            <a:spAutoFit/>
          </a:bodyPr>
          <a:lstStyle/>
          <a:p>
            <a:pPr algn="just">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bg1"/>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1" name="TextBox 38"/>
          <p:cNvSpPr txBox="1"/>
          <p:nvPr/>
        </p:nvSpPr>
        <p:spPr>
          <a:xfrm>
            <a:off x="6683009" y="4092480"/>
            <a:ext cx="3314944" cy="738664"/>
          </a:xfrm>
          <a:prstGeom prst="rect">
            <a:avLst/>
          </a:prstGeom>
          <a:noFill/>
        </p:spPr>
        <p:txBody>
          <a:bodyPr wrap="square" lIns="0" tIns="0" rIns="0" bIns="0" rtlCol="0">
            <a:spAutoFit/>
          </a:bodyPr>
          <a:lstStyle/>
          <a:p>
            <a:pPr algn="just"/>
            <a:r>
              <a:rPr lang="en-US" sz="1200" dirty="0" smtClean="0">
                <a:solidFill>
                  <a:schemeClr val="bg1"/>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bg1"/>
                </a:solidFill>
                <a:latin typeface="Arial" panose="020B0604020202020204" pitchFamily="34" charset="0"/>
                <a:cs typeface="Arial" panose="020B0604020202020204" pitchFamily="34" charset="0"/>
              </a:rPr>
              <a:t> </a:t>
            </a:r>
            <a:endParaRPr lang="en-US" sz="1200" dirty="0" smtClean="0">
              <a:solidFill>
                <a:schemeClr val="bg1"/>
              </a:solidFill>
              <a:latin typeface="Arial" panose="020B0604020202020204" pitchFamily="34" charset="0"/>
              <a:cs typeface="Arial" panose="020B0604020202020204" pitchFamily="34" charset="0"/>
            </a:endParaRPr>
          </a:p>
        </p:txBody>
      </p:sp>
      <p:sp>
        <p:nvSpPr>
          <p:cNvPr id="10" name="梯形 9"/>
          <p:cNvSpPr/>
          <p:nvPr/>
        </p:nvSpPr>
        <p:spPr>
          <a:xfrm>
            <a:off x="5784850" y="-80645"/>
            <a:ext cx="6685280" cy="6957695"/>
          </a:xfrm>
          <a:prstGeom prst="trapezoid">
            <a:avLst>
              <a:gd name="adj" fmla="val 0"/>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 name="组合 10"/>
          <p:cNvGrpSpPr/>
          <p:nvPr/>
        </p:nvGrpSpPr>
        <p:grpSpPr>
          <a:xfrm>
            <a:off x="8327059" y="5623300"/>
            <a:ext cx="3864992" cy="705070"/>
            <a:chOff x="7535366" y="5604250"/>
            <a:chExt cx="3864992" cy="705070"/>
          </a:xfrm>
        </p:grpSpPr>
        <p:grpSp>
          <p:nvGrpSpPr>
            <p:cNvPr id="12" name="组合 11"/>
            <p:cNvGrpSpPr/>
            <p:nvPr/>
          </p:nvGrpSpPr>
          <p:grpSpPr>
            <a:xfrm>
              <a:off x="10151093" y="5604250"/>
              <a:ext cx="1249265" cy="705070"/>
              <a:chOff x="3100388" y="1738313"/>
              <a:chExt cx="5991226" cy="3381375"/>
            </a:xfrm>
            <a:solidFill>
              <a:schemeClr val="bg1"/>
            </a:solidFill>
          </p:grpSpPr>
          <p:sp>
            <p:nvSpPr>
              <p:cNvPr id="13" name="Freeform 429"/>
              <p:cNvSpPr>
                <a:spLocks noEditPoints="1"/>
              </p:cNvSpPr>
              <p:nvPr/>
            </p:nvSpPr>
            <p:spPr bwMode="auto">
              <a:xfrm>
                <a:off x="5854701" y="1855788"/>
                <a:ext cx="3236913" cy="3241675"/>
              </a:xfrm>
              <a:custGeom>
                <a:avLst/>
                <a:gdLst>
                  <a:gd name="T0" fmla="*/ 431 w 861"/>
                  <a:gd name="T1" fmla="*/ 0 h 861"/>
                  <a:gd name="T2" fmla="*/ 861 w 861"/>
                  <a:gd name="T3" fmla="*/ 430 h 861"/>
                  <a:gd name="T4" fmla="*/ 431 w 861"/>
                  <a:gd name="T5" fmla="*/ 861 h 861"/>
                  <a:gd name="T6" fmla="*/ 0 w 861"/>
                  <a:gd name="T7" fmla="*/ 430 h 861"/>
                  <a:gd name="T8" fmla="*/ 431 w 861"/>
                  <a:gd name="T9" fmla="*/ 0 h 861"/>
                  <a:gd name="T10" fmla="*/ 795 w 861"/>
                  <a:gd name="T11" fmla="*/ 429 h 861"/>
                  <a:gd name="T12" fmla="*/ 460 w 861"/>
                  <a:gd name="T13" fmla="*/ 66 h 861"/>
                  <a:gd name="T14" fmla="*/ 460 w 861"/>
                  <a:gd name="T15" fmla="*/ 178 h 861"/>
                  <a:gd name="T16" fmla="*/ 533 w 861"/>
                  <a:gd name="T17" fmla="*/ 178 h 861"/>
                  <a:gd name="T18" fmla="*/ 603 w 861"/>
                  <a:gd name="T19" fmla="*/ 234 h 861"/>
                  <a:gd name="T20" fmla="*/ 603 w 861"/>
                  <a:gd name="T21" fmla="*/ 315 h 861"/>
                  <a:gd name="T22" fmla="*/ 539 w 861"/>
                  <a:gd name="T23" fmla="*/ 315 h 861"/>
                  <a:gd name="T24" fmla="*/ 539 w 861"/>
                  <a:gd name="T25" fmla="*/ 264 h 861"/>
                  <a:gd name="T26" fmla="*/ 495 w 861"/>
                  <a:gd name="T27" fmla="*/ 229 h 861"/>
                  <a:gd name="T28" fmla="*/ 460 w 861"/>
                  <a:gd name="T29" fmla="*/ 229 h 861"/>
                  <a:gd name="T30" fmla="*/ 460 w 861"/>
                  <a:gd name="T31" fmla="*/ 400 h 861"/>
                  <a:gd name="T32" fmla="*/ 532 w 861"/>
                  <a:gd name="T33" fmla="*/ 400 h 861"/>
                  <a:gd name="T34" fmla="*/ 603 w 861"/>
                  <a:gd name="T35" fmla="*/ 456 h 861"/>
                  <a:gd name="T36" fmla="*/ 603 w 861"/>
                  <a:gd name="T37" fmla="*/ 617 h 861"/>
                  <a:gd name="T38" fmla="*/ 532 w 861"/>
                  <a:gd name="T39" fmla="*/ 673 h 861"/>
                  <a:gd name="T40" fmla="*/ 460 w 861"/>
                  <a:gd name="T41" fmla="*/ 673 h 861"/>
                  <a:gd name="T42" fmla="*/ 460 w 861"/>
                  <a:gd name="T43" fmla="*/ 791 h 861"/>
                  <a:gd name="T44" fmla="*/ 795 w 861"/>
                  <a:gd name="T45" fmla="*/ 429 h 861"/>
                  <a:gd name="T46" fmla="*/ 538 w 861"/>
                  <a:gd name="T47" fmla="*/ 587 h 861"/>
                  <a:gd name="T48" fmla="*/ 538 w 861"/>
                  <a:gd name="T49" fmla="*/ 486 h 861"/>
                  <a:gd name="T50" fmla="*/ 494 w 861"/>
                  <a:gd name="T51" fmla="*/ 451 h 861"/>
                  <a:gd name="T52" fmla="*/ 460 w 861"/>
                  <a:gd name="T53" fmla="*/ 451 h 861"/>
                  <a:gd name="T54" fmla="*/ 460 w 861"/>
                  <a:gd name="T55" fmla="*/ 622 h 861"/>
                  <a:gd name="T56" fmla="*/ 494 w 861"/>
                  <a:gd name="T57" fmla="*/ 622 h 861"/>
                  <a:gd name="T58" fmla="*/ 538 w 861"/>
                  <a:gd name="T59" fmla="*/ 587 h 861"/>
                  <a:gd name="T60" fmla="*/ 402 w 861"/>
                  <a:gd name="T61" fmla="*/ 791 h 861"/>
                  <a:gd name="T62" fmla="*/ 402 w 861"/>
                  <a:gd name="T63" fmla="*/ 673 h 861"/>
                  <a:gd name="T64" fmla="*/ 329 w 861"/>
                  <a:gd name="T65" fmla="*/ 673 h 861"/>
                  <a:gd name="T66" fmla="*/ 259 w 861"/>
                  <a:gd name="T67" fmla="*/ 617 h 861"/>
                  <a:gd name="T68" fmla="*/ 259 w 861"/>
                  <a:gd name="T69" fmla="*/ 536 h 861"/>
                  <a:gd name="T70" fmla="*/ 323 w 861"/>
                  <a:gd name="T71" fmla="*/ 536 h 861"/>
                  <a:gd name="T72" fmla="*/ 323 w 861"/>
                  <a:gd name="T73" fmla="*/ 587 h 861"/>
                  <a:gd name="T74" fmla="*/ 367 w 861"/>
                  <a:gd name="T75" fmla="*/ 622 h 861"/>
                  <a:gd name="T76" fmla="*/ 402 w 861"/>
                  <a:gd name="T77" fmla="*/ 622 h 861"/>
                  <a:gd name="T78" fmla="*/ 402 w 861"/>
                  <a:gd name="T79" fmla="*/ 451 h 861"/>
                  <a:gd name="T80" fmla="*/ 330 w 861"/>
                  <a:gd name="T81" fmla="*/ 451 h 861"/>
                  <a:gd name="T82" fmla="*/ 260 w 861"/>
                  <a:gd name="T83" fmla="*/ 395 h 861"/>
                  <a:gd name="T84" fmla="*/ 260 w 861"/>
                  <a:gd name="T85" fmla="*/ 234 h 861"/>
                  <a:gd name="T86" fmla="*/ 330 w 861"/>
                  <a:gd name="T87" fmla="*/ 178 h 861"/>
                  <a:gd name="T88" fmla="*/ 402 w 861"/>
                  <a:gd name="T89" fmla="*/ 178 h 861"/>
                  <a:gd name="T90" fmla="*/ 402 w 861"/>
                  <a:gd name="T91" fmla="*/ 66 h 861"/>
                  <a:gd name="T92" fmla="*/ 67 w 861"/>
                  <a:gd name="T93" fmla="*/ 429 h 861"/>
                  <a:gd name="T94" fmla="*/ 402 w 861"/>
                  <a:gd name="T95" fmla="*/ 791 h 861"/>
                  <a:gd name="T96" fmla="*/ 402 w 861"/>
                  <a:gd name="T97" fmla="*/ 400 h 861"/>
                  <a:gd name="T98" fmla="*/ 402 w 861"/>
                  <a:gd name="T99" fmla="*/ 229 h 861"/>
                  <a:gd name="T100" fmla="*/ 368 w 861"/>
                  <a:gd name="T101" fmla="*/ 229 h 861"/>
                  <a:gd name="T102" fmla="*/ 324 w 861"/>
                  <a:gd name="T103" fmla="*/ 264 h 861"/>
                  <a:gd name="T104" fmla="*/ 324 w 861"/>
                  <a:gd name="T105" fmla="*/ 365 h 861"/>
                  <a:gd name="T106" fmla="*/ 368 w 861"/>
                  <a:gd name="T107" fmla="*/ 400 h 861"/>
                  <a:gd name="T108" fmla="*/ 402 w 861"/>
                  <a:gd name="T109" fmla="*/ 40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1" h="861">
                    <a:moveTo>
                      <a:pt x="431" y="0"/>
                    </a:moveTo>
                    <a:cubicBezTo>
                      <a:pt x="668" y="0"/>
                      <a:pt x="861" y="193"/>
                      <a:pt x="861" y="430"/>
                    </a:cubicBezTo>
                    <a:cubicBezTo>
                      <a:pt x="861" y="668"/>
                      <a:pt x="668" y="861"/>
                      <a:pt x="431" y="861"/>
                    </a:cubicBezTo>
                    <a:cubicBezTo>
                      <a:pt x="193" y="861"/>
                      <a:pt x="0" y="668"/>
                      <a:pt x="0" y="430"/>
                    </a:cubicBezTo>
                    <a:cubicBezTo>
                      <a:pt x="0" y="193"/>
                      <a:pt x="193" y="0"/>
                      <a:pt x="431" y="0"/>
                    </a:cubicBezTo>
                    <a:close/>
                    <a:moveTo>
                      <a:pt x="795" y="429"/>
                    </a:moveTo>
                    <a:cubicBezTo>
                      <a:pt x="795" y="237"/>
                      <a:pt x="647" y="81"/>
                      <a:pt x="460" y="66"/>
                    </a:cubicBezTo>
                    <a:cubicBezTo>
                      <a:pt x="460" y="178"/>
                      <a:pt x="460" y="178"/>
                      <a:pt x="460" y="178"/>
                    </a:cubicBezTo>
                    <a:cubicBezTo>
                      <a:pt x="533" y="178"/>
                      <a:pt x="533" y="178"/>
                      <a:pt x="533" y="178"/>
                    </a:cubicBezTo>
                    <a:cubicBezTo>
                      <a:pt x="572" y="178"/>
                      <a:pt x="603" y="203"/>
                      <a:pt x="603" y="234"/>
                    </a:cubicBezTo>
                    <a:cubicBezTo>
                      <a:pt x="603" y="315"/>
                      <a:pt x="603" y="315"/>
                      <a:pt x="603" y="315"/>
                    </a:cubicBezTo>
                    <a:cubicBezTo>
                      <a:pt x="539" y="315"/>
                      <a:pt x="539" y="315"/>
                      <a:pt x="539" y="315"/>
                    </a:cubicBezTo>
                    <a:cubicBezTo>
                      <a:pt x="539" y="264"/>
                      <a:pt x="539" y="264"/>
                      <a:pt x="539" y="264"/>
                    </a:cubicBezTo>
                    <a:cubicBezTo>
                      <a:pt x="539" y="245"/>
                      <a:pt x="519" y="229"/>
                      <a:pt x="495" y="229"/>
                    </a:cubicBezTo>
                    <a:cubicBezTo>
                      <a:pt x="460" y="229"/>
                      <a:pt x="460" y="229"/>
                      <a:pt x="460" y="229"/>
                    </a:cubicBezTo>
                    <a:cubicBezTo>
                      <a:pt x="460" y="400"/>
                      <a:pt x="460" y="400"/>
                      <a:pt x="460" y="400"/>
                    </a:cubicBezTo>
                    <a:cubicBezTo>
                      <a:pt x="532" y="400"/>
                      <a:pt x="532" y="400"/>
                      <a:pt x="532" y="400"/>
                    </a:cubicBezTo>
                    <a:cubicBezTo>
                      <a:pt x="571" y="400"/>
                      <a:pt x="603" y="425"/>
                      <a:pt x="603" y="456"/>
                    </a:cubicBezTo>
                    <a:cubicBezTo>
                      <a:pt x="603" y="617"/>
                      <a:pt x="603" y="617"/>
                      <a:pt x="603" y="617"/>
                    </a:cubicBezTo>
                    <a:cubicBezTo>
                      <a:pt x="603" y="648"/>
                      <a:pt x="571" y="673"/>
                      <a:pt x="532" y="673"/>
                    </a:cubicBezTo>
                    <a:cubicBezTo>
                      <a:pt x="460" y="673"/>
                      <a:pt x="460" y="673"/>
                      <a:pt x="460" y="673"/>
                    </a:cubicBezTo>
                    <a:cubicBezTo>
                      <a:pt x="460" y="791"/>
                      <a:pt x="460" y="791"/>
                      <a:pt x="460" y="791"/>
                    </a:cubicBezTo>
                    <a:cubicBezTo>
                      <a:pt x="647" y="777"/>
                      <a:pt x="795" y="620"/>
                      <a:pt x="795" y="429"/>
                    </a:cubicBezTo>
                    <a:close/>
                    <a:moveTo>
                      <a:pt x="538" y="587"/>
                    </a:moveTo>
                    <a:cubicBezTo>
                      <a:pt x="538" y="486"/>
                      <a:pt x="538" y="486"/>
                      <a:pt x="538" y="486"/>
                    </a:cubicBezTo>
                    <a:cubicBezTo>
                      <a:pt x="538" y="467"/>
                      <a:pt x="519" y="451"/>
                      <a:pt x="494" y="451"/>
                    </a:cubicBezTo>
                    <a:cubicBezTo>
                      <a:pt x="460" y="451"/>
                      <a:pt x="460" y="451"/>
                      <a:pt x="460" y="451"/>
                    </a:cubicBezTo>
                    <a:cubicBezTo>
                      <a:pt x="460" y="622"/>
                      <a:pt x="460" y="622"/>
                      <a:pt x="460" y="622"/>
                    </a:cubicBezTo>
                    <a:cubicBezTo>
                      <a:pt x="494" y="622"/>
                      <a:pt x="494" y="622"/>
                      <a:pt x="494" y="622"/>
                    </a:cubicBezTo>
                    <a:cubicBezTo>
                      <a:pt x="519" y="622"/>
                      <a:pt x="538" y="606"/>
                      <a:pt x="538" y="587"/>
                    </a:cubicBezTo>
                    <a:close/>
                    <a:moveTo>
                      <a:pt x="402" y="791"/>
                    </a:moveTo>
                    <a:cubicBezTo>
                      <a:pt x="402" y="673"/>
                      <a:pt x="402" y="673"/>
                      <a:pt x="402" y="673"/>
                    </a:cubicBezTo>
                    <a:cubicBezTo>
                      <a:pt x="329" y="673"/>
                      <a:pt x="329" y="673"/>
                      <a:pt x="329" y="673"/>
                    </a:cubicBezTo>
                    <a:cubicBezTo>
                      <a:pt x="290" y="673"/>
                      <a:pt x="259" y="648"/>
                      <a:pt x="259" y="617"/>
                    </a:cubicBezTo>
                    <a:cubicBezTo>
                      <a:pt x="259" y="536"/>
                      <a:pt x="259" y="536"/>
                      <a:pt x="259" y="536"/>
                    </a:cubicBezTo>
                    <a:cubicBezTo>
                      <a:pt x="323" y="536"/>
                      <a:pt x="323" y="536"/>
                      <a:pt x="323" y="536"/>
                    </a:cubicBezTo>
                    <a:cubicBezTo>
                      <a:pt x="323" y="587"/>
                      <a:pt x="323" y="587"/>
                      <a:pt x="323" y="587"/>
                    </a:cubicBezTo>
                    <a:cubicBezTo>
                      <a:pt x="323" y="606"/>
                      <a:pt x="343" y="622"/>
                      <a:pt x="367" y="622"/>
                    </a:cubicBezTo>
                    <a:cubicBezTo>
                      <a:pt x="402" y="622"/>
                      <a:pt x="402" y="622"/>
                      <a:pt x="402" y="622"/>
                    </a:cubicBezTo>
                    <a:cubicBezTo>
                      <a:pt x="402" y="451"/>
                      <a:pt x="402" y="451"/>
                      <a:pt x="402" y="451"/>
                    </a:cubicBezTo>
                    <a:cubicBezTo>
                      <a:pt x="330" y="451"/>
                      <a:pt x="330" y="451"/>
                      <a:pt x="330" y="451"/>
                    </a:cubicBezTo>
                    <a:cubicBezTo>
                      <a:pt x="291" y="451"/>
                      <a:pt x="260" y="426"/>
                      <a:pt x="260" y="395"/>
                    </a:cubicBezTo>
                    <a:cubicBezTo>
                      <a:pt x="260" y="234"/>
                      <a:pt x="260" y="234"/>
                      <a:pt x="260" y="234"/>
                    </a:cubicBezTo>
                    <a:cubicBezTo>
                      <a:pt x="260" y="203"/>
                      <a:pt x="291" y="178"/>
                      <a:pt x="330" y="178"/>
                    </a:cubicBezTo>
                    <a:cubicBezTo>
                      <a:pt x="402" y="178"/>
                      <a:pt x="402" y="178"/>
                      <a:pt x="402" y="178"/>
                    </a:cubicBezTo>
                    <a:cubicBezTo>
                      <a:pt x="402" y="66"/>
                      <a:pt x="402" y="66"/>
                      <a:pt x="402" y="66"/>
                    </a:cubicBezTo>
                    <a:cubicBezTo>
                      <a:pt x="215" y="81"/>
                      <a:pt x="67" y="237"/>
                      <a:pt x="67" y="429"/>
                    </a:cubicBezTo>
                    <a:cubicBezTo>
                      <a:pt x="67" y="620"/>
                      <a:pt x="215" y="777"/>
                      <a:pt x="402" y="791"/>
                    </a:cubicBezTo>
                    <a:close/>
                    <a:moveTo>
                      <a:pt x="402" y="400"/>
                    </a:moveTo>
                    <a:cubicBezTo>
                      <a:pt x="402" y="229"/>
                      <a:pt x="402" y="229"/>
                      <a:pt x="402" y="229"/>
                    </a:cubicBezTo>
                    <a:cubicBezTo>
                      <a:pt x="368" y="229"/>
                      <a:pt x="368" y="229"/>
                      <a:pt x="368" y="229"/>
                    </a:cubicBezTo>
                    <a:cubicBezTo>
                      <a:pt x="344" y="229"/>
                      <a:pt x="324" y="245"/>
                      <a:pt x="324" y="264"/>
                    </a:cubicBezTo>
                    <a:cubicBezTo>
                      <a:pt x="324" y="365"/>
                      <a:pt x="324" y="365"/>
                      <a:pt x="324" y="365"/>
                    </a:cubicBezTo>
                    <a:cubicBezTo>
                      <a:pt x="324" y="384"/>
                      <a:pt x="344" y="400"/>
                      <a:pt x="368" y="400"/>
                    </a:cubicBezTo>
                    <a:lnTo>
                      <a:pt x="402" y="4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 name="Freeform 430"/>
              <p:cNvSpPr/>
              <p:nvPr/>
            </p:nvSpPr>
            <p:spPr bwMode="auto">
              <a:xfrm>
                <a:off x="3100388" y="1738313"/>
                <a:ext cx="2855913" cy="3381375"/>
              </a:xfrm>
              <a:custGeom>
                <a:avLst/>
                <a:gdLst>
                  <a:gd name="T0" fmla="*/ 760 w 760"/>
                  <a:gd name="T1" fmla="*/ 125 h 898"/>
                  <a:gd name="T2" fmla="*/ 718 w 760"/>
                  <a:gd name="T3" fmla="*/ 166 h 898"/>
                  <a:gd name="T4" fmla="*/ 449 w 760"/>
                  <a:gd name="T5" fmla="*/ 59 h 898"/>
                  <a:gd name="T6" fmla="*/ 59 w 760"/>
                  <a:gd name="T7" fmla="*/ 449 h 898"/>
                  <a:gd name="T8" fmla="*/ 449 w 760"/>
                  <a:gd name="T9" fmla="*/ 839 h 898"/>
                  <a:gd name="T10" fmla="*/ 713 w 760"/>
                  <a:gd name="T11" fmla="*/ 736 h 898"/>
                  <a:gd name="T12" fmla="*/ 755 w 760"/>
                  <a:gd name="T13" fmla="*/ 778 h 898"/>
                  <a:gd name="T14" fmla="*/ 449 w 760"/>
                  <a:gd name="T15" fmla="*/ 898 h 898"/>
                  <a:gd name="T16" fmla="*/ 0 w 760"/>
                  <a:gd name="T17" fmla="*/ 449 h 898"/>
                  <a:gd name="T18" fmla="*/ 449 w 760"/>
                  <a:gd name="T19" fmla="*/ 0 h 898"/>
                  <a:gd name="T20" fmla="*/ 760 w 760"/>
                  <a:gd name="T21" fmla="*/ 125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0" h="898">
                    <a:moveTo>
                      <a:pt x="760" y="125"/>
                    </a:moveTo>
                    <a:cubicBezTo>
                      <a:pt x="745" y="138"/>
                      <a:pt x="731" y="151"/>
                      <a:pt x="718" y="166"/>
                    </a:cubicBezTo>
                    <a:cubicBezTo>
                      <a:pt x="648" y="99"/>
                      <a:pt x="553" y="59"/>
                      <a:pt x="449" y="59"/>
                    </a:cubicBezTo>
                    <a:cubicBezTo>
                      <a:pt x="234" y="59"/>
                      <a:pt x="59" y="233"/>
                      <a:pt x="59" y="449"/>
                    </a:cubicBezTo>
                    <a:cubicBezTo>
                      <a:pt x="59" y="664"/>
                      <a:pt x="234" y="839"/>
                      <a:pt x="449" y="839"/>
                    </a:cubicBezTo>
                    <a:cubicBezTo>
                      <a:pt x="551" y="839"/>
                      <a:pt x="644" y="800"/>
                      <a:pt x="713" y="736"/>
                    </a:cubicBezTo>
                    <a:cubicBezTo>
                      <a:pt x="726" y="751"/>
                      <a:pt x="740" y="765"/>
                      <a:pt x="755" y="778"/>
                    </a:cubicBezTo>
                    <a:cubicBezTo>
                      <a:pt x="675" y="852"/>
                      <a:pt x="567" y="898"/>
                      <a:pt x="449" y="898"/>
                    </a:cubicBezTo>
                    <a:cubicBezTo>
                      <a:pt x="201" y="898"/>
                      <a:pt x="0" y="697"/>
                      <a:pt x="0" y="449"/>
                    </a:cubicBezTo>
                    <a:cubicBezTo>
                      <a:pt x="0" y="201"/>
                      <a:pt x="201" y="0"/>
                      <a:pt x="449" y="0"/>
                    </a:cubicBezTo>
                    <a:cubicBezTo>
                      <a:pt x="570" y="0"/>
                      <a:pt x="680" y="48"/>
                      <a:pt x="760"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 name="Freeform 431"/>
              <p:cNvSpPr>
                <a:spLocks noEditPoints="1"/>
              </p:cNvSpPr>
              <p:nvPr/>
            </p:nvSpPr>
            <p:spPr bwMode="auto">
              <a:xfrm>
                <a:off x="4471988" y="2308226"/>
                <a:ext cx="1233488" cy="1433513"/>
              </a:xfrm>
              <a:custGeom>
                <a:avLst/>
                <a:gdLst>
                  <a:gd name="T0" fmla="*/ 302 w 328"/>
                  <a:gd name="T1" fmla="*/ 298 h 381"/>
                  <a:gd name="T2" fmla="*/ 326 w 328"/>
                  <a:gd name="T3" fmla="*/ 327 h 381"/>
                  <a:gd name="T4" fmla="*/ 297 w 328"/>
                  <a:gd name="T5" fmla="*/ 352 h 381"/>
                  <a:gd name="T6" fmla="*/ 150 w 328"/>
                  <a:gd name="T7" fmla="*/ 340 h 381"/>
                  <a:gd name="T8" fmla="*/ 80 w 328"/>
                  <a:gd name="T9" fmla="*/ 381 h 381"/>
                  <a:gd name="T10" fmla="*/ 0 w 328"/>
                  <a:gd name="T11" fmla="*/ 301 h 381"/>
                  <a:gd name="T12" fmla="*/ 48 w 328"/>
                  <a:gd name="T13" fmla="*/ 228 h 381"/>
                  <a:gd name="T14" fmla="*/ 48 w 328"/>
                  <a:gd name="T15" fmla="*/ 27 h 381"/>
                  <a:gd name="T16" fmla="*/ 75 w 328"/>
                  <a:gd name="T17" fmla="*/ 0 h 381"/>
                  <a:gd name="T18" fmla="*/ 102 w 328"/>
                  <a:gd name="T19" fmla="*/ 27 h 381"/>
                  <a:gd name="T20" fmla="*/ 102 w 328"/>
                  <a:gd name="T21" fmla="*/ 224 h 381"/>
                  <a:gd name="T22" fmla="*/ 159 w 328"/>
                  <a:gd name="T23" fmla="*/ 287 h 381"/>
                  <a:gd name="T24" fmla="*/ 302 w 328"/>
                  <a:gd name="T25" fmla="*/ 298 h 381"/>
                  <a:gd name="T26" fmla="*/ 117 w 328"/>
                  <a:gd name="T27" fmla="*/ 301 h 381"/>
                  <a:gd name="T28" fmla="*/ 79 w 328"/>
                  <a:gd name="T29" fmla="*/ 262 h 381"/>
                  <a:gd name="T30" fmla="*/ 40 w 328"/>
                  <a:gd name="T31" fmla="*/ 301 h 381"/>
                  <a:gd name="T32" fmla="*/ 79 w 328"/>
                  <a:gd name="T33" fmla="*/ 340 h 381"/>
                  <a:gd name="T34" fmla="*/ 117 w 328"/>
                  <a:gd name="T35" fmla="*/ 30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8" h="381">
                    <a:moveTo>
                      <a:pt x="302" y="298"/>
                    </a:moveTo>
                    <a:cubicBezTo>
                      <a:pt x="316" y="299"/>
                      <a:pt x="328" y="312"/>
                      <a:pt x="326" y="327"/>
                    </a:cubicBezTo>
                    <a:cubicBezTo>
                      <a:pt x="325" y="342"/>
                      <a:pt x="312" y="353"/>
                      <a:pt x="297" y="352"/>
                    </a:cubicBezTo>
                    <a:cubicBezTo>
                      <a:pt x="150" y="340"/>
                      <a:pt x="150" y="340"/>
                      <a:pt x="150" y="340"/>
                    </a:cubicBezTo>
                    <a:cubicBezTo>
                      <a:pt x="137" y="365"/>
                      <a:pt x="110" y="381"/>
                      <a:pt x="80" y="381"/>
                    </a:cubicBezTo>
                    <a:cubicBezTo>
                      <a:pt x="36" y="381"/>
                      <a:pt x="0" y="345"/>
                      <a:pt x="0" y="301"/>
                    </a:cubicBezTo>
                    <a:cubicBezTo>
                      <a:pt x="0" y="268"/>
                      <a:pt x="20" y="240"/>
                      <a:pt x="48" y="228"/>
                    </a:cubicBezTo>
                    <a:cubicBezTo>
                      <a:pt x="48" y="27"/>
                      <a:pt x="48" y="27"/>
                      <a:pt x="48" y="27"/>
                    </a:cubicBezTo>
                    <a:cubicBezTo>
                      <a:pt x="48" y="12"/>
                      <a:pt x="60" y="0"/>
                      <a:pt x="75" y="0"/>
                    </a:cubicBezTo>
                    <a:cubicBezTo>
                      <a:pt x="90" y="0"/>
                      <a:pt x="102" y="12"/>
                      <a:pt x="102" y="27"/>
                    </a:cubicBezTo>
                    <a:cubicBezTo>
                      <a:pt x="102" y="224"/>
                      <a:pt x="102" y="224"/>
                      <a:pt x="102" y="224"/>
                    </a:cubicBezTo>
                    <a:cubicBezTo>
                      <a:pt x="131" y="232"/>
                      <a:pt x="154" y="256"/>
                      <a:pt x="159" y="287"/>
                    </a:cubicBezTo>
                    <a:lnTo>
                      <a:pt x="302" y="298"/>
                    </a:lnTo>
                    <a:close/>
                    <a:moveTo>
                      <a:pt x="117" y="301"/>
                    </a:moveTo>
                    <a:cubicBezTo>
                      <a:pt x="117" y="280"/>
                      <a:pt x="100" y="262"/>
                      <a:pt x="79" y="262"/>
                    </a:cubicBezTo>
                    <a:cubicBezTo>
                      <a:pt x="57" y="262"/>
                      <a:pt x="40" y="280"/>
                      <a:pt x="40" y="301"/>
                    </a:cubicBezTo>
                    <a:cubicBezTo>
                      <a:pt x="40" y="323"/>
                      <a:pt x="57" y="340"/>
                      <a:pt x="79" y="340"/>
                    </a:cubicBezTo>
                    <a:cubicBezTo>
                      <a:pt x="100" y="340"/>
                      <a:pt x="117" y="323"/>
                      <a:pt x="117" y="3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Oval 432"/>
              <p:cNvSpPr>
                <a:spLocks noChangeArrowheads="1"/>
              </p:cNvSpPr>
              <p:nvPr/>
            </p:nvSpPr>
            <p:spPr bwMode="auto">
              <a:xfrm>
                <a:off x="4543426" y="4302126"/>
                <a:ext cx="447675" cy="452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 name="Oval 433"/>
              <p:cNvSpPr>
                <a:spLocks noChangeArrowheads="1"/>
              </p:cNvSpPr>
              <p:nvPr/>
            </p:nvSpPr>
            <p:spPr bwMode="auto">
              <a:xfrm>
                <a:off x="3517901" y="3373438"/>
                <a:ext cx="203200" cy="203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cxnSp>
          <p:nvCxnSpPr>
            <p:cNvPr id="29" name="直接连接符 28"/>
            <p:cNvCxnSpPr/>
            <p:nvPr/>
          </p:nvCxnSpPr>
          <p:spPr>
            <a:xfrm>
              <a:off x="7535366" y="6021996"/>
              <a:ext cx="242705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619240" y="571500"/>
            <a:ext cx="3248025" cy="818515"/>
            <a:chOff x="1525730" y="1574751"/>
            <a:chExt cx="4765782" cy="1236181"/>
          </a:xfrm>
        </p:grpSpPr>
        <p:sp>
          <p:nvSpPr>
            <p:cNvPr id="33" name="Freeform 5"/>
            <p:cNvSpPr/>
            <p:nvPr/>
          </p:nvSpPr>
          <p:spPr bwMode="auto">
            <a:xfrm>
              <a:off x="1525730" y="1757631"/>
              <a:ext cx="4335145" cy="786765"/>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FAB752"/>
            </a:solidFill>
            <a:ln>
              <a:noFill/>
            </a:ln>
            <a:effectLst>
              <a:innerShdw blurRad="63500" dist="1016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rgbClr val="127210"/>
                  </a:solidFill>
                </a:ln>
                <a:solidFill>
                  <a:schemeClr val="accent4">
                    <a:lumMod val="50000"/>
                  </a:schemeClr>
                </a:solidFill>
              </a:endParaRPr>
            </a:p>
          </p:txBody>
        </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48040" y="1574751"/>
              <a:ext cx="4243472" cy="1236181"/>
            </a:xfrm>
            <a:prstGeom prst="rect">
              <a:avLst/>
            </a:prstGeom>
          </p:spPr>
        </p:pic>
        <p:grpSp>
          <p:nvGrpSpPr>
            <p:cNvPr id="35" name="组合 34"/>
            <p:cNvGrpSpPr/>
            <p:nvPr/>
          </p:nvGrpSpPr>
          <p:grpSpPr>
            <a:xfrm>
              <a:off x="1623272" y="1944658"/>
              <a:ext cx="591647" cy="502528"/>
              <a:chOff x="4311940" y="1439863"/>
              <a:chExt cx="713745" cy="606235"/>
            </a:xfrm>
          </p:grpSpPr>
          <p:sp>
            <p:nvSpPr>
              <p:cNvPr id="56" name="Freeform 25"/>
              <p:cNvSpPr>
                <a:spLocks noEditPoints="1"/>
              </p:cNvSpPr>
              <p:nvPr/>
            </p:nvSpPr>
            <p:spPr bwMode="auto">
              <a:xfrm>
                <a:off x="4478293" y="1439863"/>
                <a:ext cx="547392" cy="606235"/>
              </a:xfrm>
              <a:custGeom>
                <a:avLst/>
                <a:gdLst>
                  <a:gd name="T0" fmla="*/ 117 w 117"/>
                  <a:gd name="T1" fmla="*/ 58 h 116"/>
                  <a:gd name="T2" fmla="*/ 101 w 117"/>
                  <a:gd name="T3" fmla="*/ 51 h 116"/>
                  <a:gd name="T4" fmla="*/ 106 w 117"/>
                  <a:gd name="T5" fmla="*/ 39 h 116"/>
                  <a:gd name="T6" fmla="*/ 99 w 117"/>
                  <a:gd name="T7" fmla="*/ 26 h 116"/>
                  <a:gd name="T8" fmla="*/ 86 w 117"/>
                  <a:gd name="T9" fmla="*/ 24 h 116"/>
                  <a:gd name="T10" fmla="*/ 87 w 117"/>
                  <a:gd name="T11" fmla="*/ 7 h 116"/>
                  <a:gd name="T12" fmla="*/ 74 w 117"/>
                  <a:gd name="T13" fmla="*/ 17 h 116"/>
                  <a:gd name="T14" fmla="*/ 65 w 117"/>
                  <a:gd name="T15" fmla="*/ 7 h 116"/>
                  <a:gd name="T16" fmla="*/ 51 w 117"/>
                  <a:gd name="T17" fmla="*/ 7 h 116"/>
                  <a:gd name="T18" fmla="*/ 43 w 117"/>
                  <a:gd name="T19" fmla="*/ 17 h 116"/>
                  <a:gd name="T20" fmla="*/ 29 w 117"/>
                  <a:gd name="T21" fmla="*/ 7 h 116"/>
                  <a:gd name="T22" fmla="*/ 30 w 117"/>
                  <a:gd name="T23" fmla="*/ 24 h 116"/>
                  <a:gd name="T24" fmla="*/ 18 w 117"/>
                  <a:gd name="T25" fmla="*/ 26 h 116"/>
                  <a:gd name="T26" fmla="*/ 10 w 117"/>
                  <a:gd name="T27" fmla="*/ 39 h 116"/>
                  <a:gd name="T28" fmla="*/ 15 w 117"/>
                  <a:gd name="T29" fmla="*/ 51 h 116"/>
                  <a:gd name="T30" fmla="*/ 0 w 117"/>
                  <a:gd name="T31" fmla="*/ 58 h 116"/>
                  <a:gd name="T32" fmla="*/ 15 w 117"/>
                  <a:gd name="T33" fmla="*/ 65 h 116"/>
                  <a:gd name="T34" fmla="*/ 10 w 117"/>
                  <a:gd name="T35" fmla="*/ 77 h 116"/>
                  <a:gd name="T36" fmla="*/ 18 w 117"/>
                  <a:gd name="T37" fmla="*/ 90 h 116"/>
                  <a:gd name="T38" fmla="*/ 30 w 117"/>
                  <a:gd name="T39" fmla="*/ 92 h 116"/>
                  <a:gd name="T40" fmla="*/ 29 w 117"/>
                  <a:gd name="T41" fmla="*/ 108 h 116"/>
                  <a:gd name="T42" fmla="*/ 43 w 117"/>
                  <a:gd name="T43" fmla="*/ 99 h 116"/>
                  <a:gd name="T44" fmla="*/ 51 w 117"/>
                  <a:gd name="T45" fmla="*/ 109 h 116"/>
                  <a:gd name="T46" fmla="*/ 65 w 117"/>
                  <a:gd name="T47" fmla="*/ 109 h 116"/>
                  <a:gd name="T48" fmla="*/ 74 w 117"/>
                  <a:gd name="T49" fmla="*/ 99 h 116"/>
                  <a:gd name="T50" fmla="*/ 87 w 117"/>
                  <a:gd name="T51" fmla="*/ 108 h 116"/>
                  <a:gd name="T52" fmla="*/ 86 w 117"/>
                  <a:gd name="T53" fmla="*/ 92 h 116"/>
                  <a:gd name="T54" fmla="*/ 99 w 117"/>
                  <a:gd name="T55" fmla="*/ 90 h 116"/>
                  <a:gd name="T56" fmla="*/ 106 w 117"/>
                  <a:gd name="T57" fmla="*/ 77 h 116"/>
                  <a:gd name="T58" fmla="*/ 101 w 117"/>
                  <a:gd name="T59" fmla="*/ 65 h 116"/>
                  <a:gd name="T60" fmla="*/ 58 w 117"/>
                  <a:gd name="T61" fmla="*/ 94 h 116"/>
                  <a:gd name="T62" fmla="*/ 58 w 117"/>
                  <a:gd name="T63" fmla="*/ 21 h 116"/>
                  <a:gd name="T64" fmla="*/ 58 w 117"/>
                  <a:gd name="T65" fmla="*/ 9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6">
                    <a:moveTo>
                      <a:pt x="109" y="65"/>
                    </a:moveTo>
                    <a:cubicBezTo>
                      <a:pt x="113" y="65"/>
                      <a:pt x="117" y="62"/>
                      <a:pt x="117" y="58"/>
                    </a:cubicBezTo>
                    <a:cubicBezTo>
                      <a:pt x="117" y="54"/>
                      <a:pt x="113" y="51"/>
                      <a:pt x="109" y="51"/>
                    </a:cubicBezTo>
                    <a:cubicBezTo>
                      <a:pt x="101" y="51"/>
                      <a:pt x="101" y="51"/>
                      <a:pt x="101" y="51"/>
                    </a:cubicBezTo>
                    <a:cubicBezTo>
                      <a:pt x="101" y="48"/>
                      <a:pt x="100" y="45"/>
                      <a:pt x="99" y="43"/>
                    </a:cubicBezTo>
                    <a:cubicBezTo>
                      <a:pt x="106" y="39"/>
                      <a:pt x="106" y="39"/>
                      <a:pt x="106" y="39"/>
                    </a:cubicBezTo>
                    <a:cubicBezTo>
                      <a:pt x="110" y="37"/>
                      <a:pt x="111" y="32"/>
                      <a:pt x="109" y="29"/>
                    </a:cubicBezTo>
                    <a:cubicBezTo>
                      <a:pt x="107" y="25"/>
                      <a:pt x="102" y="24"/>
                      <a:pt x="99" y="26"/>
                    </a:cubicBezTo>
                    <a:cubicBezTo>
                      <a:pt x="92" y="30"/>
                      <a:pt x="92" y="30"/>
                      <a:pt x="92" y="30"/>
                    </a:cubicBezTo>
                    <a:cubicBezTo>
                      <a:pt x="90" y="28"/>
                      <a:pt x="88" y="26"/>
                      <a:pt x="86" y="24"/>
                    </a:cubicBezTo>
                    <a:cubicBezTo>
                      <a:pt x="90" y="17"/>
                      <a:pt x="90" y="17"/>
                      <a:pt x="90" y="17"/>
                    </a:cubicBezTo>
                    <a:cubicBezTo>
                      <a:pt x="92" y="14"/>
                      <a:pt x="91" y="9"/>
                      <a:pt x="87" y="7"/>
                    </a:cubicBezTo>
                    <a:cubicBezTo>
                      <a:pt x="84" y="5"/>
                      <a:pt x="80" y="7"/>
                      <a:pt x="78" y="10"/>
                    </a:cubicBezTo>
                    <a:cubicBezTo>
                      <a:pt x="74" y="17"/>
                      <a:pt x="74" y="17"/>
                      <a:pt x="74" y="17"/>
                    </a:cubicBezTo>
                    <a:cubicBezTo>
                      <a:pt x="71" y="16"/>
                      <a:pt x="68" y="15"/>
                      <a:pt x="65" y="15"/>
                    </a:cubicBezTo>
                    <a:cubicBezTo>
                      <a:pt x="65" y="7"/>
                      <a:pt x="65" y="7"/>
                      <a:pt x="65" y="7"/>
                    </a:cubicBezTo>
                    <a:cubicBezTo>
                      <a:pt x="65" y="3"/>
                      <a:pt x="62" y="0"/>
                      <a:pt x="58" y="0"/>
                    </a:cubicBezTo>
                    <a:cubicBezTo>
                      <a:pt x="54" y="0"/>
                      <a:pt x="51" y="3"/>
                      <a:pt x="51" y="7"/>
                    </a:cubicBezTo>
                    <a:cubicBezTo>
                      <a:pt x="51" y="15"/>
                      <a:pt x="51" y="15"/>
                      <a:pt x="51" y="15"/>
                    </a:cubicBezTo>
                    <a:cubicBezTo>
                      <a:pt x="48" y="15"/>
                      <a:pt x="46" y="16"/>
                      <a:pt x="43" y="17"/>
                    </a:cubicBezTo>
                    <a:cubicBezTo>
                      <a:pt x="39" y="10"/>
                      <a:pt x="39" y="10"/>
                      <a:pt x="39" y="10"/>
                    </a:cubicBezTo>
                    <a:cubicBezTo>
                      <a:pt x="37" y="7"/>
                      <a:pt x="33" y="5"/>
                      <a:pt x="29" y="7"/>
                    </a:cubicBezTo>
                    <a:cubicBezTo>
                      <a:pt x="26" y="9"/>
                      <a:pt x="24" y="14"/>
                      <a:pt x="26" y="17"/>
                    </a:cubicBezTo>
                    <a:cubicBezTo>
                      <a:pt x="30" y="24"/>
                      <a:pt x="30" y="24"/>
                      <a:pt x="30" y="24"/>
                    </a:cubicBezTo>
                    <a:cubicBezTo>
                      <a:pt x="28" y="26"/>
                      <a:pt x="26" y="28"/>
                      <a:pt x="25" y="30"/>
                    </a:cubicBezTo>
                    <a:cubicBezTo>
                      <a:pt x="18" y="26"/>
                      <a:pt x="18" y="26"/>
                      <a:pt x="18" y="26"/>
                    </a:cubicBezTo>
                    <a:cubicBezTo>
                      <a:pt x="14" y="24"/>
                      <a:pt x="10" y="25"/>
                      <a:pt x="8" y="29"/>
                    </a:cubicBezTo>
                    <a:cubicBezTo>
                      <a:pt x="6" y="32"/>
                      <a:pt x="7" y="37"/>
                      <a:pt x="10" y="39"/>
                    </a:cubicBezTo>
                    <a:cubicBezTo>
                      <a:pt x="17" y="43"/>
                      <a:pt x="17" y="43"/>
                      <a:pt x="17" y="43"/>
                    </a:cubicBezTo>
                    <a:cubicBezTo>
                      <a:pt x="16" y="45"/>
                      <a:pt x="16" y="48"/>
                      <a:pt x="15" y="51"/>
                    </a:cubicBezTo>
                    <a:cubicBezTo>
                      <a:pt x="7" y="51"/>
                      <a:pt x="7" y="51"/>
                      <a:pt x="7" y="51"/>
                    </a:cubicBezTo>
                    <a:cubicBezTo>
                      <a:pt x="3" y="51"/>
                      <a:pt x="0" y="54"/>
                      <a:pt x="0" y="58"/>
                    </a:cubicBezTo>
                    <a:cubicBezTo>
                      <a:pt x="0" y="62"/>
                      <a:pt x="3" y="65"/>
                      <a:pt x="7" y="65"/>
                    </a:cubicBezTo>
                    <a:cubicBezTo>
                      <a:pt x="15" y="65"/>
                      <a:pt x="15" y="65"/>
                      <a:pt x="15" y="65"/>
                    </a:cubicBezTo>
                    <a:cubicBezTo>
                      <a:pt x="16" y="68"/>
                      <a:pt x="16" y="71"/>
                      <a:pt x="17" y="73"/>
                    </a:cubicBezTo>
                    <a:cubicBezTo>
                      <a:pt x="10" y="77"/>
                      <a:pt x="10" y="77"/>
                      <a:pt x="10" y="77"/>
                    </a:cubicBezTo>
                    <a:cubicBezTo>
                      <a:pt x="7" y="79"/>
                      <a:pt x="6" y="84"/>
                      <a:pt x="8" y="87"/>
                    </a:cubicBezTo>
                    <a:cubicBezTo>
                      <a:pt x="10" y="91"/>
                      <a:pt x="14" y="92"/>
                      <a:pt x="18" y="90"/>
                    </a:cubicBezTo>
                    <a:cubicBezTo>
                      <a:pt x="25" y="86"/>
                      <a:pt x="25" y="86"/>
                      <a:pt x="25" y="86"/>
                    </a:cubicBezTo>
                    <a:cubicBezTo>
                      <a:pt x="26" y="88"/>
                      <a:pt x="28" y="90"/>
                      <a:pt x="30" y="92"/>
                    </a:cubicBezTo>
                    <a:cubicBezTo>
                      <a:pt x="26" y="99"/>
                      <a:pt x="26" y="99"/>
                      <a:pt x="26" y="99"/>
                    </a:cubicBezTo>
                    <a:cubicBezTo>
                      <a:pt x="24" y="102"/>
                      <a:pt x="26" y="106"/>
                      <a:pt x="29" y="108"/>
                    </a:cubicBezTo>
                    <a:cubicBezTo>
                      <a:pt x="33" y="110"/>
                      <a:pt x="37" y="109"/>
                      <a:pt x="39" y="106"/>
                    </a:cubicBezTo>
                    <a:cubicBezTo>
                      <a:pt x="43" y="99"/>
                      <a:pt x="43" y="99"/>
                      <a:pt x="43" y="99"/>
                    </a:cubicBezTo>
                    <a:cubicBezTo>
                      <a:pt x="46" y="100"/>
                      <a:pt x="48" y="101"/>
                      <a:pt x="51" y="101"/>
                    </a:cubicBezTo>
                    <a:cubicBezTo>
                      <a:pt x="51" y="109"/>
                      <a:pt x="51" y="109"/>
                      <a:pt x="51" y="109"/>
                    </a:cubicBezTo>
                    <a:cubicBezTo>
                      <a:pt x="51" y="113"/>
                      <a:pt x="54" y="116"/>
                      <a:pt x="58" y="116"/>
                    </a:cubicBezTo>
                    <a:cubicBezTo>
                      <a:pt x="62" y="116"/>
                      <a:pt x="65" y="113"/>
                      <a:pt x="65" y="109"/>
                    </a:cubicBezTo>
                    <a:cubicBezTo>
                      <a:pt x="65" y="101"/>
                      <a:pt x="65" y="101"/>
                      <a:pt x="65" y="101"/>
                    </a:cubicBezTo>
                    <a:cubicBezTo>
                      <a:pt x="68" y="101"/>
                      <a:pt x="71" y="100"/>
                      <a:pt x="74" y="99"/>
                    </a:cubicBezTo>
                    <a:cubicBezTo>
                      <a:pt x="78" y="106"/>
                      <a:pt x="78" y="106"/>
                      <a:pt x="78" y="106"/>
                    </a:cubicBezTo>
                    <a:cubicBezTo>
                      <a:pt x="80" y="109"/>
                      <a:pt x="84" y="110"/>
                      <a:pt x="87" y="108"/>
                    </a:cubicBezTo>
                    <a:cubicBezTo>
                      <a:pt x="91" y="106"/>
                      <a:pt x="92" y="102"/>
                      <a:pt x="90" y="99"/>
                    </a:cubicBezTo>
                    <a:cubicBezTo>
                      <a:pt x="86" y="92"/>
                      <a:pt x="86" y="92"/>
                      <a:pt x="86" y="92"/>
                    </a:cubicBezTo>
                    <a:cubicBezTo>
                      <a:pt x="88" y="90"/>
                      <a:pt x="90" y="88"/>
                      <a:pt x="92" y="86"/>
                    </a:cubicBezTo>
                    <a:cubicBezTo>
                      <a:pt x="99" y="90"/>
                      <a:pt x="99" y="90"/>
                      <a:pt x="99" y="90"/>
                    </a:cubicBezTo>
                    <a:cubicBezTo>
                      <a:pt x="102" y="92"/>
                      <a:pt x="107" y="91"/>
                      <a:pt x="109" y="87"/>
                    </a:cubicBezTo>
                    <a:cubicBezTo>
                      <a:pt x="111" y="84"/>
                      <a:pt x="110" y="79"/>
                      <a:pt x="106" y="77"/>
                    </a:cubicBezTo>
                    <a:cubicBezTo>
                      <a:pt x="99" y="73"/>
                      <a:pt x="99" y="73"/>
                      <a:pt x="99" y="73"/>
                    </a:cubicBezTo>
                    <a:cubicBezTo>
                      <a:pt x="100" y="71"/>
                      <a:pt x="101" y="68"/>
                      <a:pt x="101" y="65"/>
                    </a:cubicBezTo>
                    <a:lnTo>
                      <a:pt x="109" y="65"/>
                    </a:lnTo>
                    <a:close/>
                    <a:moveTo>
                      <a:pt x="58" y="94"/>
                    </a:moveTo>
                    <a:cubicBezTo>
                      <a:pt x="38" y="94"/>
                      <a:pt x="22" y="78"/>
                      <a:pt x="22" y="58"/>
                    </a:cubicBezTo>
                    <a:cubicBezTo>
                      <a:pt x="22" y="38"/>
                      <a:pt x="38" y="21"/>
                      <a:pt x="58" y="21"/>
                    </a:cubicBezTo>
                    <a:cubicBezTo>
                      <a:pt x="78" y="21"/>
                      <a:pt x="95" y="38"/>
                      <a:pt x="95" y="58"/>
                    </a:cubicBezTo>
                    <a:cubicBezTo>
                      <a:pt x="95" y="78"/>
                      <a:pt x="78" y="94"/>
                      <a:pt x="58" y="9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accent4">
                      <a:lumMod val="50000"/>
                    </a:schemeClr>
                  </a:solidFill>
                </a:endParaRPr>
              </a:p>
            </p:txBody>
          </p:sp>
          <p:sp>
            <p:nvSpPr>
              <p:cNvPr id="57" name="Freeform 26"/>
              <p:cNvSpPr>
                <a:spLocks noEditPoints="1"/>
              </p:cNvSpPr>
              <p:nvPr/>
            </p:nvSpPr>
            <p:spPr bwMode="auto">
              <a:xfrm>
                <a:off x="4311940" y="1552086"/>
                <a:ext cx="303482" cy="344767"/>
              </a:xfrm>
              <a:custGeom>
                <a:avLst/>
                <a:gdLst>
                  <a:gd name="T0" fmla="*/ 70 w 77"/>
                  <a:gd name="T1" fmla="*/ 31 h 77"/>
                  <a:gd name="T2" fmla="*/ 64 w 77"/>
                  <a:gd name="T3" fmla="*/ 31 h 77"/>
                  <a:gd name="T4" fmla="*/ 61 w 77"/>
                  <a:gd name="T5" fmla="*/ 26 h 77"/>
                  <a:gd name="T6" fmla="*/ 66 w 77"/>
                  <a:gd name="T7" fmla="*/ 21 h 77"/>
                  <a:gd name="T8" fmla="*/ 66 w 77"/>
                  <a:gd name="T9" fmla="*/ 11 h 77"/>
                  <a:gd name="T10" fmla="*/ 56 w 77"/>
                  <a:gd name="T11" fmla="*/ 11 h 77"/>
                  <a:gd name="T12" fmla="*/ 51 w 77"/>
                  <a:gd name="T13" fmla="*/ 16 h 77"/>
                  <a:gd name="T14" fmla="*/ 46 w 77"/>
                  <a:gd name="T15" fmla="*/ 14 h 77"/>
                  <a:gd name="T16" fmla="*/ 46 w 77"/>
                  <a:gd name="T17" fmla="*/ 7 h 77"/>
                  <a:gd name="T18" fmla="*/ 39 w 77"/>
                  <a:gd name="T19" fmla="*/ 0 h 77"/>
                  <a:gd name="T20" fmla="*/ 32 w 77"/>
                  <a:gd name="T21" fmla="*/ 7 h 77"/>
                  <a:gd name="T22" fmla="*/ 32 w 77"/>
                  <a:gd name="T23" fmla="*/ 14 h 77"/>
                  <a:gd name="T24" fmla="*/ 26 w 77"/>
                  <a:gd name="T25" fmla="*/ 16 h 77"/>
                  <a:gd name="T26" fmla="*/ 22 w 77"/>
                  <a:gd name="T27" fmla="*/ 11 h 77"/>
                  <a:gd name="T28" fmla="*/ 11 w 77"/>
                  <a:gd name="T29" fmla="*/ 11 h 77"/>
                  <a:gd name="T30" fmla="*/ 11 w 77"/>
                  <a:gd name="T31" fmla="*/ 21 h 77"/>
                  <a:gd name="T32" fmla="*/ 16 w 77"/>
                  <a:gd name="T33" fmla="*/ 26 h 77"/>
                  <a:gd name="T34" fmla="*/ 14 w 77"/>
                  <a:gd name="T35" fmla="*/ 31 h 77"/>
                  <a:gd name="T36" fmla="*/ 7 w 77"/>
                  <a:gd name="T37" fmla="*/ 31 h 77"/>
                  <a:gd name="T38" fmla="*/ 0 w 77"/>
                  <a:gd name="T39" fmla="*/ 38 h 77"/>
                  <a:gd name="T40" fmla="*/ 7 w 77"/>
                  <a:gd name="T41" fmla="*/ 46 h 77"/>
                  <a:gd name="T42" fmla="*/ 14 w 77"/>
                  <a:gd name="T43" fmla="*/ 46 h 77"/>
                  <a:gd name="T44" fmla="*/ 16 w 77"/>
                  <a:gd name="T45" fmla="*/ 51 h 77"/>
                  <a:gd name="T46" fmla="*/ 11 w 77"/>
                  <a:gd name="T47" fmla="*/ 56 h 77"/>
                  <a:gd name="T48" fmla="*/ 11 w 77"/>
                  <a:gd name="T49" fmla="*/ 66 h 77"/>
                  <a:gd name="T50" fmla="*/ 22 w 77"/>
                  <a:gd name="T51" fmla="*/ 66 h 77"/>
                  <a:gd name="T52" fmla="*/ 26 w 77"/>
                  <a:gd name="T53" fmla="*/ 61 h 77"/>
                  <a:gd name="T54" fmla="*/ 32 w 77"/>
                  <a:gd name="T55" fmla="*/ 63 h 77"/>
                  <a:gd name="T56" fmla="*/ 32 w 77"/>
                  <a:gd name="T57" fmla="*/ 70 h 77"/>
                  <a:gd name="T58" fmla="*/ 39 w 77"/>
                  <a:gd name="T59" fmla="*/ 77 h 77"/>
                  <a:gd name="T60" fmla="*/ 46 w 77"/>
                  <a:gd name="T61" fmla="*/ 70 h 77"/>
                  <a:gd name="T62" fmla="*/ 46 w 77"/>
                  <a:gd name="T63" fmla="*/ 63 h 77"/>
                  <a:gd name="T64" fmla="*/ 51 w 77"/>
                  <a:gd name="T65" fmla="*/ 61 h 77"/>
                  <a:gd name="T66" fmla="*/ 56 w 77"/>
                  <a:gd name="T67" fmla="*/ 66 h 77"/>
                  <a:gd name="T68" fmla="*/ 66 w 77"/>
                  <a:gd name="T69" fmla="*/ 66 h 77"/>
                  <a:gd name="T70" fmla="*/ 66 w 77"/>
                  <a:gd name="T71" fmla="*/ 56 h 77"/>
                  <a:gd name="T72" fmla="*/ 61 w 77"/>
                  <a:gd name="T73" fmla="*/ 51 h 77"/>
                  <a:gd name="T74" fmla="*/ 64 w 77"/>
                  <a:gd name="T75" fmla="*/ 46 h 77"/>
                  <a:gd name="T76" fmla="*/ 70 w 77"/>
                  <a:gd name="T77" fmla="*/ 46 h 77"/>
                  <a:gd name="T78" fmla="*/ 77 w 77"/>
                  <a:gd name="T79" fmla="*/ 38 h 77"/>
                  <a:gd name="T80" fmla="*/ 70 w 77"/>
                  <a:gd name="T81" fmla="*/ 31 h 77"/>
                  <a:gd name="T82" fmla="*/ 39 w 77"/>
                  <a:gd name="T83" fmla="*/ 57 h 77"/>
                  <a:gd name="T84" fmla="*/ 20 w 77"/>
                  <a:gd name="T85" fmla="*/ 38 h 77"/>
                  <a:gd name="T86" fmla="*/ 39 w 77"/>
                  <a:gd name="T87" fmla="*/ 20 h 77"/>
                  <a:gd name="T88" fmla="*/ 57 w 77"/>
                  <a:gd name="T89" fmla="*/ 38 h 77"/>
                  <a:gd name="T90" fmla="*/ 39 w 77"/>
                  <a:gd name="T91"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7" h="77">
                    <a:moveTo>
                      <a:pt x="70" y="31"/>
                    </a:moveTo>
                    <a:cubicBezTo>
                      <a:pt x="64" y="31"/>
                      <a:pt x="64" y="31"/>
                      <a:pt x="64" y="31"/>
                    </a:cubicBezTo>
                    <a:cubicBezTo>
                      <a:pt x="63" y="29"/>
                      <a:pt x="62" y="28"/>
                      <a:pt x="61" y="26"/>
                    </a:cubicBezTo>
                    <a:cubicBezTo>
                      <a:pt x="66" y="21"/>
                      <a:pt x="66" y="21"/>
                      <a:pt x="66" y="21"/>
                    </a:cubicBezTo>
                    <a:cubicBezTo>
                      <a:pt x="69" y="18"/>
                      <a:pt x="69" y="14"/>
                      <a:pt x="66" y="11"/>
                    </a:cubicBezTo>
                    <a:cubicBezTo>
                      <a:pt x="63" y="8"/>
                      <a:pt x="59" y="8"/>
                      <a:pt x="56" y="11"/>
                    </a:cubicBezTo>
                    <a:cubicBezTo>
                      <a:pt x="51" y="16"/>
                      <a:pt x="51" y="16"/>
                      <a:pt x="51" y="16"/>
                    </a:cubicBezTo>
                    <a:cubicBezTo>
                      <a:pt x="50" y="15"/>
                      <a:pt x="48" y="14"/>
                      <a:pt x="46" y="14"/>
                    </a:cubicBezTo>
                    <a:cubicBezTo>
                      <a:pt x="46" y="7"/>
                      <a:pt x="46" y="7"/>
                      <a:pt x="46" y="7"/>
                    </a:cubicBezTo>
                    <a:cubicBezTo>
                      <a:pt x="46" y="3"/>
                      <a:pt x="43" y="0"/>
                      <a:pt x="39" y="0"/>
                    </a:cubicBezTo>
                    <a:cubicBezTo>
                      <a:pt x="35" y="0"/>
                      <a:pt x="32" y="3"/>
                      <a:pt x="32" y="7"/>
                    </a:cubicBezTo>
                    <a:cubicBezTo>
                      <a:pt x="32" y="14"/>
                      <a:pt x="32" y="14"/>
                      <a:pt x="32" y="14"/>
                    </a:cubicBezTo>
                    <a:cubicBezTo>
                      <a:pt x="30" y="14"/>
                      <a:pt x="28" y="15"/>
                      <a:pt x="26" y="16"/>
                    </a:cubicBezTo>
                    <a:cubicBezTo>
                      <a:pt x="22" y="11"/>
                      <a:pt x="22" y="11"/>
                      <a:pt x="22" y="11"/>
                    </a:cubicBezTo>
                    <a:cubicBezTo>
                      <a:pt x="19" y="8"/>
                      <a:pt x="14" y="8"/>
                      <a:pt x="11" y="11"/>
                    </a:cubicBezTo>
                    <a:cubicBezTo>
                      <a:pt x="9" y="14"/>
                      <a:pt x="9" y="18"/>
                      <a:pt x="11" y="21"/>
                    </a:cubicBezTo>
                    <a:cubicBezTo>
                      <a:pt x="16" y="26"/>
                      <a:pt x="16" y="26"/>
                      <a:pt x="16" y="26"/>
                    </a:cubicBezTo>
                    <a:cubicBezTo>
                      <a:pt x="15" y="28"/>
                      <a:pt x="15" y="29"/>
                      <a:pt x="14" y="31"/>
                    </a:cubicBezTo>
                    <a:cubicBezTo>
                      <a:pt x="7" y="31"/>
                      <a:pt x="7" y="31"/>
                      <a:pt x="7" y="31"/>
                    </a:cubicBezTo>
                    <a:cubicBezTo>
                      <a:pt x="3" y="31"/>
                      <a:pt x="0" y="34"/>
                      <a:pt x="0" y="38"/>
                    </a:cubicBezTo>
                    <a:cubicBezTo>
                      <a:pt x="0" y="42"/>
                      <a:pt x="3" y="46"/>
                      <a:pt x="7" y="46"/>
                    </a:cubicBezTo>
                    <a:cubicBezTo>
                      <a:pt x="14" y="46"/>
                      <a:pt x="14" y="46"/>
                      <a:pt x="14" y="46"/>
                    </a:cubicBezTo>
                    <a:cubicBezTo>
                      <a:pt x="15" y="47"/>
                      <a:pt x="15" y="49"/>
                      <a:pt x="16" y="51"/>
                    </a:cubicBezTo>
                    <a:cubicBezTo>
                      <a:pt x="11" y="56"/>
                      <a:pt x="11" y="56"/>
                      <a:pt x="11" y="56"/>
                    </a:cubicBezTo>
                    <a:cubicBezTo>
                      <a:pt x="9" y="58"/>
                      <a:pt x="9" y="63"/>
                      <a:pt x="11" y="66"/>
                    </a:cubicBezTo>
                    <a:cubicBezTo>
                      <a:pt x="14" y="69"/>
                      <a:pt x="19" y="69"/>
                      <a:pt x="22" y="66"/>
                    </a:cubicBezTo>
                    <a:cubicBezTo>
                      <a:pt x="26" y="61"/>
                      <a:pt x="26" y="61"/>
                      <a:pt x="26" y="61"/>
                    </a:cubicBezTo>
                    <a:cubicBezTo>
                      <a:pt x="28" y="62"/>
                      <a:pt x="30" y="63"/>
                      <a:pt x="32" y="63"/>
                    </a:cubicBezTo>
                    <a:cubicBezTo>
                      <a:pt x="32" y="70"/>
                      <a:pt x="32" y="70"/>
                      <a:pt x="32" y="70"/>
                    </a:cubicBezTo>
                    <a:cubicBezTo>
                      <a:pt x="32" y="74"/>
                      <a:pt x="35" y="77"/>
                      <a:pt x="39" y="77"/>
                    </a:cubicBezTo>
                    <a:cubicBezTo>
                      <a:pt x="43" y="77"/>
                      <a:pt x="46" y="74"/>
                      <a:pt x="46" y="70"/>
                    </a:cubicBezTo>
                    <a:cubicBezTo>
                      <a:pt x="46" y="63"/>
                      <a:pt x="46" y="63"/>
                      <a:pt x="46" y="63"/>
                    </a:cubicBezTo>
                    <a:cubicBezTo>
                      <a:pt x="48" y="63"/>
                      <a:pt x="50" y="62"/>
                      <a:pt x="51" y="61"/>
                    </a:cubicBezTo>
                    <a:cubicBezTo>
                      <a:pt x="56" y="66"/>
                      <a:pt x="56" y="66"/>
                      <a:pt x="56" y="66"/>
                    </a:cubicBezTo>
                    <a:cubicBezTo>
                      <a:pt x="59" y="69"/>
                      <a:pt x="63" y="69"/>
                      <a:pt x="66" y="66"/>
                    </a:cubicBezTo>
                    <a:cubicBezTo>
                      <a:pt x="69" y="63"/>
                      <a:pt x="69" y="58"/>
                      <a:pt x="66" y="56"/>
                    </a:cubicBezTo>
                    <a:cubicBezTo>
                      <a:pt x="61" y="51"/>
                      <a:pt x="61" y="51"/>
                      <a:pt x="61" y="51"/>
                    </a:cubicBezTo>
                    <a:cubicBezTo>
                      <a:pt x="62" y="49"/>
                      <a:pt x="63" y="47"/>
                      <a:pt x="64" y="46"/>
                    </a:cubicBezTo>
                    <a:cubicBezTo>
                      <a:pt x="70" y="46"/>
                      <a:pt x="70" y="46"/>
                      <a:pt x="70" y="46"/>
                    </a:cubicBezTo>
                    <a:cubicBezTo>
                      <a:pt x="74" y="46"/>
                      <a:pt x="77" y="42"/>
                      <a:pt x="77" y="38"/>
                    </a:cubicBezTo>
                    <a:cubicBezTo>
                      <a:pt x="77" y="34"/>
                      <a:pt x="74" y="31"/>
                      <a:pt x="70" y="31"/>
                    </a:cubicBezTo>
                    <a:moveTo>
                      <a:pt x="39" y="57"/>
                    </a:moveTo>
                    <a:cubicBezTo>
                      <a:pt x="29" y="57"/>
                      <a:pt x="20" y="49"/>
                      <a:pt x="20" y="38"/>
                    </a:cubicBezTo>
                    <a:cubicBezTo>
                      <a:pt x="20" y="28"/>
                      <a:pt x="29" y="20"/>
                      <a:pt x="39" y="20"/>
                    </a:cubicBezTo>
                    <a:cubicBezTo>
                      <a:pt x="49" y="20"/>
                      <a:pt x="57" y="28"/>
                      <a:pt x="57" y="38"/>
                    </a:cubicBezTo>
                    <a:cubicBezTo>
                      <a:pt x="57" y="49"/>
                      <a:pt x="49" y="57"/>
                      <a:pt x="39" y="5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accent4">
                      <a:lumMod val="50000"/>
                    </a:schemeClr>
                  </a:solidFill>
                </a:endParaRPr>
              </a:p>
            </p:txBody>
          </p:sp>
        </p:grpSp>
        <p:sp>
          <p:nvSpPr>
            <p:cNvPr id="58" name="文本框 57"/>
            <p:cNvSpPr txBox="1"/>
            <p:nvPr/>
          </p:nvSpPr>
          <p:spPr>
            <a:xfrm>
              <a:off x="2462115" y="1907532"/>
              <a:ext cx="562763" cy="416216"/>
            </a:xfrm>
            <a:prstGeom prst="rect">
              <a:avLst/>
            </a:prstGeom>
            <a:noFill/>
          </p:spPr>
          <p:txBody>
            <a:bodyPr wrap="square" rtlCol="0">
              <a:spAutoFit/>
            </a:bodyPr>
            <a:p>
              <a:r>
                <a:rPr lang="en-US" altLang="zh-CN" sz="1200" b="1" dirty="0" smtClean="0">
                  <a:solidFill>
                    <a:schemeClr val="accent4">
                      <a:lumMod val="50000"/>
                    </a:schemeClr>
                  </a:solidFill>
                  <a:latin typeface="Agency FB" panose="020B0503020202020204" pitchFamily="34" charset="0"/>
                </a:rPr>
                <a:t>01</a:t>
              </a:r>
              <a:endParaRPr lang="en-US" altLang="zh-CN" sz="1200" b="1" dirty="0" smtClean="0">
                <a:solidFill>
                  <a:schemeClr val="accent4">
                    <a:lumMod val="50000"/>
                  </a:schemeClr>
                </a:solidFill>
                <a:latin typeface="Agency FB" panose="020B0503020202020204" pitchFamily="34" charset="0"/>
              </a:endParaRPr>
            </a:p>
          </p:txBody>
        </p:sp>
        <p:sp>
          <p:nvSpPr>
            <p:cNvPr id="59" name="文本框 44"/>
            <p:cNvSpPr txBox="1"/>
            <p:nvPr/>
          </p:nvSpPr>
          <p:spPr>
            <a:xfrm>
              <a:off x="3263090" y="1907384"/>
              <a:ext cx="2548890" cy="509241"/>
            </a:xfrm>
            <a:prstGeom prst="rect">
              <a:avLst/>
            </a:prstGeom>
            <a:noFill/>
          </p:spPr>
          <p:txBody>
            <a:bodyPr wrap="square" rtlCol="0">
              <a:spAutoFit/>
            </a:bodyPr>
            <a:p>
              <a:pPr algn="ctr"/>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活动简介</a:t>
              </a:r>
              <a:endParaRPr lang="zh-CN" altLang="en-US" sz="1600" b="1" dirty="0">
                <a:solidFill>
                  <a:schemeClr val="accent4">
                    <a:lumMod val="50000"/>
                  </a:schemeClr>
                </a:solidFill>
                <a:latin typeface="微软雅黑" panose="020B0503020204020204" pitchFamily="34" charset="-122"/>
                <a:ea typeface="微软雅黑" panose="020B0503020204020204" pitchFamily="34" charset="-122"/>
              </a:endParaRPr>
            </a:p>
          </p:txBody>
        </p:sp>
      </p:grpSp>
      <p:sp>
        <p:nvSpPr>
          <p:cNvPr id="68" name="文本框 67"/>
          <p:cNvSpPr txBox="1"/>
          <p:nvPr/>
        </p:nvSpPr>
        <p:spPr>
          <a:xfrm>
            <a:off x="6619875" y="1390015"/>
            <a:ext cx="5454650" cy="2748280"/>
          </a:xfrm>
          <a:prstGeom prst="rect">
            <a:avLst/>
          </a:prstGeom>
          <a:noFill/>
        </p:spPr>
        <p:txBody>
          <a:bodyPr wrap="square" rtlCol="0">
            <a:spAutoFit/>
          </a:bodyPr>
          <a:p>
            <a:pPr marL="285750" indent="-285750">
              <a:lnSpc>
                <a:spcPct val="120000"/>
              </a:lnSpc>
              <a:buFont typeface="Arial" panose="020B0604020202020204" pitchFamily="34" charset="0"/>
              <a:buChar char="•"/>
            </a:pPr>
            <a:r>
              <a:rPr lang="zh-CN" altLang="en-US" b="1" dirty="0">
                <a:ln w="6600">
                  <a:solidFill>
                    <a:schemeClr val="accent2"/>
                  </a:solidFill>
                  <a:prstDash val="solid"/>
                </a:ln>
                <a:solidFill>
                  <a:srgbClr val="FFFFFF"/>
                </a:solidFill>
                <a:effectLst>
                  <a:outerShdw dist="38100" dir="2700000" algn="tl" rotWithShape="0">
                    <a:schemeClr val="accent2"/>
                  </a:outerShdw>
                </a:effectLst>
                <a:latin typeface="思源黑体 CN ExtraLight" panose="020B0200000000000000" charset="-122"/>
                <a:ea typeface="思源黑体 CN ExtraLight" panose="020B0200000000000000" charset="-122"/>
                <a:sym typeface="+mn-ea"/>
              </a:rPr>
              <a:t>形态</a:t>
            </a:r>
            <a:r>
              <a:rPr lang="zh-CN" altLang="en-US" dirty="0">
                <a:solidFill>
                  <a:schemeClr val="bg1"/>
                </a:solidFill>
                <a:latin typeface="思源黑体 CN ExtraLight" panose="020B0200000000000000" charset="-122"/>
                <a:ea typeface="思源黑体 CN ExtraLight" panose="020B0200000000000000" charset="-122"/>
                <a:sym typeface="+mn-ea"/>
              </a:rPr>
              <a:t>：日历打卡是一款以积分为货币的H5活动</a:t>
            </a: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r>
              <a:rPr lang="zh-CN" altLang="en-US" b="1" dirty="0">
                <a:ln w="6600">
                  <a:solidFill>
                    <a:schemeClr val="accent2"/>
                  </a:solidFill>
                  <a:prstDash val="solid"/>
                </a:ln>
                <a:solidFill>
                  <a:srgbClr val="FFFFFF"/>
                </a:solidFill>
                <a:effectLst>
                  <a:outerShdw dist="38100" dir="2700000" algn="tl" rotWithShape="0">
                    <a:schemeClr val="accent2"/>
                  </a:outerShdw>
                </a:effectLst>
                <a:latin typeface="思源黑体 CN ExtraLight" panose="020B0200000000000000" charset="-122"/>
                <a:ea typeface="思源黑体 CN ExtraLight" panose="020B0200000000000000" charset="-122"/>
                <a:sym typeface="+mn-ea"/>
              </a:rPr>
              <a:t>简述</a:t>
            </a:r>
            <a:r>
              <a:rPr lang="zh-CN" altLang="en-US" dirty="0">
                <a:solidFill>
                  <a:schemeClr val="bg1"/>
                </a:solidFill>
                <a:latin typeface="思源黑体 CN ExtraLight" panose="020B0200000000000000" charset="-122"/>
                <a:ea typeface="思源黑体 CN ExtraLight" panose="020B0200000000000000" charset="-122"/>
                <a:sym typeface="+mn-ea"/>
              </a:rPr>
              <a:t>：日历打卡活动中参与者通过签到任务获得基础积分，再将积攒的积分用于兑换商家设置的礼品；</a:t>
            </a: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r>
              <a:rPr lang="zh-CN" altLang="en-US" b="1" dirty="0">
                <a:ln w="6600">
                  <a:solidFill>
                    <a:schemeClr val="accent2"/>
                  </a:solidFill>
                  <a:prstDash val="solid"/>
                </a:ln>
                <a:solidFill>
                  <a:srgbClr val="FFFFFF"/>
                </a:solidFill>
                <a:effectLst>
                  <a:outerShdw dist="38100" dir="2700000" algn="tl" rotWithShape="0">
                    <a:schemeClr val="accent2"/>
                  </a:outerShdw>
                </a:effectLst>
                <a:latin typeface="思源黑体 CN ExtraLight" panose="020B0200000000000000" charset="-122"/>
                <a:ea typeface="思源黑体 CN ExtraLight" panose="020B0200000000000000" charset="-122"/>
                <a:sym typeface="+mn-ea"/>
              </a:rPr>
              <a:t>玩法</a:t>
            </a:r>
            <a:r>
              <a:rPr lang="zh-CN" altLang="en-US" dirty="0">
                <a:solidFill>
                  <a:schemeClr val="bg1"/>
                </a:solidFill>
                <a:latin typeface="思源黑体 CN ExtraLight" panose="020B0200000000000000" charset="-122"/>
                <a:ea typeface="思源黑体 CN ExtraLight" panose="020B0200000000000000" charset="-122"/>
                <a:sym typeface="+mn-ea"/>
              </a:rPr>
              <a:t>：普通签到、连续签到的组合玩法和抽奖的设置</a:t>
            </a: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r>
              <a:rPr lang="zh-CN" altLang="en-US" dirty="0">
                <a:solidFill>
                  <a:schemeClr val="bg1"/>
                </a:solidFill>
                <a:latin typeface="思源黑体 CN ExtraLight" panose="020B0200000000000000" charset="-122"/>
                <a:ea typeface="思源黑体 CN ExtraLight" panose="020B0200000000000000" charset="-122"/>
                <a:sym typeface="+mn-ea"/>
              </a:rPr>
              <a:t>可参考左边截图</a:t>
            </a:r>
            <a:endParaRPr lang="zh-CN" altLang="en-US" dirty="0">
              <a:solidFill>
                <a:schemeClr val="bg1"/>
              </a:solidFill>
              <a:latin typeface="思源黑体 CN ExtraLight" panose="020B0200000000000000" charset="-122"/>
              <a:ea typeface="思源黑体 CN ExtraLight" panose="020B0200000000000000" charset="-122"/>
              <a:sym typeface="+mn-ea"/>
            </a:endParaRPr>
          </a:p>
        </p:txBody>
      </p:sp>
      <p:sp>
        <p:nvSpPr>
          <p:cNvPr id="72" name="文本框 71"/>
          <p:cNvSpPr txBox="1"/>
          <p:nvPr/>
        </p:nvSpPr>
        <p:spPr>
          <a:xfrm>
            <a:off x="418465" y="229870"/>
            <a:ext cx="4566920" cy="46037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pPr algn="l"/>
            <a:r>
              <a:rPr lang="zh-CN" altLang="en-US" sz="2400" dirty="0">
                <a:solidFill>
                  <a:schemeClr val="accent3"/>
                </a:solidFill>
                <a:effectLst/>
              </a:rPr>
              <a:t>新活动：日历打卡</a:t>
            </a:r>
            <a:endParaRPr lang="zh-CN" altLang="en-US" sz="2400" dirty="0">
              <a:solidFill>
                <a:schemeClr val="accent3"/>
              </a:solidFill>
              <a:effectLst/>
            </a:endParaRPr>
          </a:p>
        </p:txBody>
      </p:sp>
      <p:grpSp>
        <p:nvGrpSpPr>
          <p:cNvPr id="73" name="组合 72"/>
          <p:cNvGrpSpPr/>
          <p:nvPr/>
        </p:nvGrpSpPr>
        <p:grpSpPr>
          <a:xfrm>
            <a:off x="1294130" y="407035"/>
            <a:ext cx="2774950" cy="6085840"/>
            <a:chOff x="1831" y="1072"/>
            <a:chExt cx="4370" cy="9584"/>
          </a:xfrm>
        </p:grpSpPr>
        <p:grpSp>
          <p:nvGrpSpPr>
            <p:cNvPr id="74" name="组合 73"/>
            <p:cNvGrpSpPr/>
            <p:nvPr/>
          </p:nvGrpSpPr>
          <p:grpSpPr>
            <a:xfrm>
              <a:off x="1831" y="1072"/>
              <a:ext cx="4370" cy="9585"/>
              <a:chOff x="6872346" y="458894"/>
              <a:chExt cx="2860422" cy="6272928"/>
            </a:xfrm>
          </p:grpSpPr>
          <p:pic>
            <p:nvPicPr>
              <p:cNvPr id="75" name="图片 7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872346" y="458894"/>
                <a:ext cx="2860422" cy="6272928"/>
              </a:xfrm>
              <a:prstGeom prst="rect">
                <a:avLst/>
              </a:prstGeom>
              <a:effectLst>
                <a:outerShdw blurRad="127000" dist="38100" dir="5400000" algn="t" rotWithShape="0">
                  <a:prstClr val="black">
                    <a:alpha val="40000"/>
                  </a:prstClr>
                </a:outerShdw>
              </a:effectLst>
            </p:spPr>
          </p:pic>
          <p:sp>
            <p:nvSpPr>
              <p:cNvPr id="76" name="矩形 75"/>
              <p:cNvSpPr/>
              <p:nvPr/>
            </p:nvSpPr>
            <p:spPr>
              <a:xfrm>
                <a:off x="7160374" y="1481453"/>
                <a:ext cx="2311776" cy="4118213"/>
              </a:xfrm>
              <a:prstGeom prst="rect">
                <a:avLst/>
              </a:prstGeom>
              <a:gradFill flip="none" rotWithShape="1">
                <a:gsLst>
                  <a:gs pos="100000">
                    <a:srgbClr val="8445EC"/>
                  </a:gs>
                  <a:gs pos="0">
                    <a:srgbClr val="DC61D2"/>
                  </a:gs>
                </a:gsLst>
                <a:lin ang="16200000" scaled="1"/>
                <a:tileRect/>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77" name="图片 76"/>
            <p:cNvPicPr>
              <a:picLocks noChangeAspect="1"/>
            </p:cNvPicPr>
            <p:nvPr/>
          </p:nvPicPr>
          <p:blipFill>
            <a:blip r:embed="rId3"/>
            <a:stretch>
              <a:fillRect/>
            </a:stretch>
          </p:blipFill>
          <p:spPr>
            <a:xfrm>
              <a:off x="2239" y="2637"/>
              <a:ext cx="3618" cy="6291"/>
            </a:xfrm>
            <a:prstGeom prst="rect">
              <a:avLst/>
            </a:prstGeom>
            <a:effectLst/>
          </p:spPr>
        </p:pic>
      </p:grpSp>
      <p:sp>
        <p:nvSpPr>
          <p:cNvPr id="79" name="文本框 78"/>
          <p:cNvSpPr txBox="1"/>
          <p:nvPr/>
        </p:nvSpPr>
        <p:spPr>
          <a:xfrm>
            <a:off x="4154170" y="2098675"/>
            <a:ext cx="428625" cy="2176780"/>
          </a:xfrm>
          <a:prstGeom prst="rect">
            <a:avLst/>
          </a:prstGeom>
          <a:noFill/>
        </p:spPr>
        <p:txBody>
          <a:bodyPr vert="eaVert" wrap="square" rtlCol="0">
            <a:spAutoFit/>
          </a:bodyPr>
          <a:p>
            <a:pPr algn="ctr"/>
            <a:r>
              <a:rPr lang="en-US" altLang="zh-CN"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活动示例</a:t>
            </a:r>
            <a:r>
              <a:rPr lang="en-US" altLang="zh-CN"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ppt_y</p:attrName>
                                        </p:attrNameLst>
                                      </p:cBhvr>
                                      <p:tavLst>
                                        <p:tav tm="0">
                                          <p:val>
                                            <p:strVal val="#ppt_y+#ppt_h*1.125000"/>
                                          </p:val>
                                        </p:tav>
                                        <p:tav tm="100000">
                                          <p:val>
                                            <p:strVal val="#ppt_y"/>
                                          </p:val>
                                        </p:tav>
                                      </p:tavLst>
                                    </p:anim>
                                    <p:animEffect transition="in" filter="wipe(up)">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6619815" y="2962627"/>
            <a:ext cx="3453219" cy="1015663"/>
          </a:xfrm>
          <a:prstGeom prst="rect">
            <a:avLst/>
          </a:prstGeom>
          <a:noFill/>
        </p:spPr>
        <p:txBody>
          <a:bodyPr wrap="square" rtlCol="0">
            <a:spAutoFit/>
          </a:bodyPr>
          <a:lstStyle/>
          <a:p>
            <a:pPr algn="just">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bg1"/>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1" name="TextBox 38"/>
          <p:cNvSpPr txBox="1"/>
          <p:nvPr/>
        </p:nvSpPr>
        <p:spPr>
          <a:xfrm>
            <a:off x="6683009" y="4092480"/>
            <a:ext cx="3314944" cy="738664"/>
          </a:xfrm>
          <a:prstGeom prst="rect">
            <a:avLst/>
          </a:prstGeom>
          <a:noFill/>
        </p:spPr>
        <p:txBody>
          <a:bodyPr wrap="square" lIns="0" tIns="0" rIns="0" bIns="0" rtlCol="0">
            <a:spAutoFit/>
          </a:bodyPr>
          <a:lstStyle/>
          <a:p>
            <a:pPr algn="just"/>
            <a:r>
              <a:rPr lang="en-US" sz="1200" dirty="0" smtClean="0">
                <a:solidFill>
                  <a:schemeClr val="bg1"/>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bg1"/>
                </a:solidFill>
                <a:latin typeface="Arial" panose="020B0604020202020204" pitchFamily="34" charset="0"/>
                <a:cs typeface="Arial" panose="020B0604020202020204" pitchFamily="34" charset="0"/>
              </a:rPr>
              <a:t> </a:t>
            </a:r>
            <a:endParaRPr lang="en-US" sz="1200" dirty="0" smtClean="0">
              <a:solidFill>
                <a:schemeClr val="bg1"/>
              </a:solidFill>
              <a:latin typeface="Arial" panose="020B0604020202020204" pitchFamily="34" charset="0"/>
              <a:cs typeface="Arial" panose="020B0604020202020204" pitchFamily="34" charset="0"/>
            </a:endParaRPr>
          </a:p>
        </p:txBody>
      </p:sp>
      <p:sp>
        <p:nvSpPr>
          <p:cNvPr id="10" name="梯形 9"/>
          <p:cNvSpPr/>
          <p:nvPr/>
        </p:nvSpPr>
        <p:spPr>
          <a:xfrm>
            <a:off x="5784850" y="-80645"/>
            <a:ext cx="6685280" cy="6957695"/>
          </a:xfrm>
          <a:prstGeom prst="trapezoid">
            <a:avLst>
              <a:gd name="adj" fmla="val 0"/>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 name="组合 10"/>
          <p:cNvGrpSpPr/>
          <p:nvPr/>
        </p:nvGrpSpPr>
        <p:grpSpPr>
          <a:xfrm>
            <a:off x="8327059" y="5623300"/>
            <a:ext cx="3864992" cy="705070"/>
            <a:chOff x="7535366" y="5604250"/>
            <a:chExt cx="3864992" cy="705070"/>
          </a:xfrm>
        </p:grpSpPr>
        <p:grpSp>
          <p:nvGrpSpPr>
            <p:cNvPr id="12" name="组合 11"/>
            <p:cNvGrpSpPr/>
            <p:nvPr/>
          </p:nvGrpSpPr>
          <p:grpSpPr>
            <a:xfrm>
              <a:off x="10151093" y="5604250"/>
              <a:ext cx="1249265" cy="705070"/>
              <a:chOff x="3100388" y="1738313"/>
              <a:chExt cx="5991226" cy="3381375"/>
            </a:xfrm>
            <a:solidFill>
              <a:schemeClr val="bg1"/>
            </a:solidFill>
          </p:grpSpPr>
          <p:sp>
            <p:nvSpPr>
              <p:cNvPr id="13" name="Freeform 429"/>
              <p:cNvSpPr>
                <a:spLocks noEditPoints="1"/>
              </p:cNvSpPr>
              <p:nvPr/>
            </p:nvSpPr>
            <p:spPr bwMode="auto">
              <a:xfrm>
                <a:off x="5854701" y="1855788"/>
                <a:ext cx="3236913" cy="3241675"/>
              </a:xfrm>
              <a:custGeom>
                <a:avLst/>
                <a:gdLst>
                  <a:gd name="T0" fmla="*/ 431 w 861"/>
                  <a:gd name="T1" fmla="*/ 0 h 861"/>
                  <a:gd name="T2" fmla="*/ 861 w 861"/>
                  <a:gd name="T3" fmla="*/ 430 h 861"/>
                  <a:gd name="T4" fmla="*/ 431 w 861"/>
                  <a:gd name="T5" fmla="*/ 861 h 861"/>
                  <a:gd name="T6" fmla="*/ 0 w 861"/>
                  <a:gd name="T7" fmla="*/ 430 h 861"/>
                  <a:gd name="T8" fmla="*/ 431 w 861"/>
                  <a:gd name="T9" fmla="*/ 0 h 861"/>
                  <a:gd name="T10" fmla="*/ 795 w 861"/>
                  <a:gd name="T11" fmla="*/ 429 h 861"/>
                  <a:gd name="T12" fmla="*/ 460 w 861"/>
                  <a:gd name="T13" fmla="*/ 66 h 861"/>
                  <a:gd name="T14" fmla="*/ 460 w 861"/>
                  <a:gd name="T15" fmla="*/ 178 h 861"/>
                  <a:gd name="T16" fmla="*/ 533 w 861"/>
                  <a:gd name="T17" fmla="*/ 178 h 861"/>
                  <a:gd name="T18" fmla="*/ 603 w 861"/>
                  <a:gd name="T19" fmla="*/ 234 h 861"/>
                  <a:gd name="T20" fmla="*/ 603 w 861"/>
                  <a:gd name="T21" fmla="*/ 315 h 861"/>
                  <a:gd name="T22" fmla="*/ 539 w 861"/>
                  <a:gd name="T23" fmla="*/ 315 h 861"/>
                  <a:gd name="T24" fmla="*/ 539 w 861"/>
                  <a:gd name="T25" fmla="*/ 264 h 861"/>
                  <a:gd name="T26" fmla="*/ 495 w 861"/>
                  <a:gd name="T27" fmla="*/ 229 h 861"/>
                  <a:gd name="T28" fmla="*/ 460 w 861"/>
                  <a:gd name="T29" fmla="*/ 229 h 861"/>
                  <a:gd name="T30" fmla="*/ 460 w 861"/>
                  <a:gd name="T31" fmla="*/ 400 h 861"/>
                  <a:gd name="T32" fmla="*/ 532 w 861"/>
                  <a:gd name="T33" fmla="*/ 400 h 861"/>
                  <a:gd name="T34" fmla="*/ 603 w 861"/>
                  <a:gd name="T35" fmla="*/ 456 h 861"/>
                  <a:gd name="T36" fmla="*/ 603 w 861"/>
                  <a:gd name="T37" fmla="*/ 617 h 861"/>
                  <a:gd name="T38" fmla="*/ 532 w 861"/>
                  <a:gd name="T39" fmla="*/ 673 h 861"/>
                  <a:gd name="T40" fmla="*/ 460 w 861"/>
                  <a:gd name="T41" fmla="*/ 673 h 861"/>
                  <a:gd name="T42" fmla="*/ 460 w 861"/>
                  <a:gd name="T43" fmla="*/ 791 h 861"/>
                  <a:gd name="T44" fmla="*/ 795 w 861"/>
                  <a:gd name="T45" fmla="*/ 429 h 861"/>
                  <a:gd name="T46" fmla="*/ 538 w 861"/>
                  <a:gd name="T47" fmla="*/ 587 h 861"/>
                  <a:gd name="T48" fmla="*/ 538 w 861"/>
                  <a:gd name="T49" fmla="*/ 486 h 861"/>
                  <a:gd name="T50" fmla="*/ 494 w 861"/>
                  <a:gd name="T51" fmla="*/ 451 h 861"/>
                  <a:gd name="T52" fmla="*/ 460 w 861"/>
                  <a:gd name="T53" fmla="*/ 451 h 861"/>
                  <a:gd name="T54" fmla="*/ 460 w 861"/>
                  <a:gd name="T55" fmla="*/ 622 h 861"/>
                  <a:gd name="T56" fmla="*/ 494 w 861"/>
                  <a:gd name="T57" fmla="*/ 622 h 861"/>
                  <a:gd name="T58" fmla="*/ 538 w 861"/>
                  <a:gd name="T59" fmla="*/ 587 h 861"/>
                  <a:gd name="T60" fmla="*/ 402 w 861"/>
                  <a:gd name="T61" fmla="*/ 791 h 861"/>
                  <a:gd name="T62" fmla="*/ 402 w 861"/>
                  <a:gd name="T63" fmla="*/ 673 h 861"/>
                  <a:gd name="T64" fmla="*/ 329 w 861"/>
                  <a:gd name="T65" fmla="*/ 673 h 861"/>
                  <a:gd name="T66" fmla="*/ 259 w 861"/>
                  <a:gd name="T67" fmla="*/ 617 h 861"/>
                  <a:gd name="T68" fmla="*/ 259 w 861"/>
                  <a:gd name="T69" fmla="*/ 536 h 861"/>
                  <a:gd name="T70" fmla="*/ 323 w 861"/>
                  <a:gd name="T71" fmla="*/ 536 h 861"/>
                  <a:gd name="T72" fmla="*/ 323 w 861"/>
                  <a:gd name="T73" fmla="*/ 587 h 861"/>
                  <a:gd name="T74" fmla="*/ 367 w 861"/>
                  <a:gd name="T75" fmla="*/ 622 h 861"/>
                  <a:gd name="T76" fmla="*/ 402 w 861"/>
                  <a:gd name="T77" fmla="*/ 622 h 861"/>
                  <a:gd name="T78" fmla="*/ 402 w 861"/>
                  <a:gd name="T79" fmla="*/ 451 h 861"/>
                  <a:gd name="T80" fmla="*/ 330 w 861"/>
                  <a:gd name="T81" fmla="*/ 451 h 861"/>
                  <a:gd name="T82" fmla="*/ 260 w 861"/>
                  <a:gd name="T83" fmla="*/ 395 h 861"/>
                  <a:gd name="T84" fmla="*/ 260 w 861"/>
                  <a:gd name="T85" fmla="*/ 234 h 861"/>
                  <a:gd name="T86" fmla="*/ 330 w 861"/>
                  <a:gd name="T87" fmla="*/ 178 h 861"/>
                  <a:gd name="T88" fmla="*/ 402 w 861"/>
                  <a:gd name="T89" fmla="*/ 178 h 861"/>
                  <a:gd name="T90" fmla="*/ 402 w 861"/>
                  <a:gd name="T91" fmla="*/ 66 h 861"/>
                  <a:gd name="T92" fmla="*/ 67 w 861"/>
                  <a:gd name="T93" fmla="*/ 429 h 861"/>
                  <a:gd name="T94" fmla="*/ 402 w 861"/>
                  <a:gd name="T95" fmla="*/ 791 h 861"/>
                  <a:gd name="T96" fmla="*/ 402 w 861"/>
                  <a:gd name="T97" fmla="*/ 400 h 861"/>
                  <a:gd name="T98" fmla="*/ 402 w 861"/>
                  <a:gd name="T99" fmla="*/ 229 h 861"/>
                  <a:gd name="T100" fmla="*/ 368 w 861"/>
                  <a:gd name="T101" fmla="*/ 229 h 861"/>
                  <a:gd name="T102" fmla="*/ 324 w 861"/>
                  <a:gd name="T103" fmla="*/ 264 h 861"/>
                  <a:gd name="T104" fmla="*/ 324 w 861"/>
                  <a:gd name="T105" fmla="*/ 365 h 861"/>
                  <a:gd name="T106" fmla="*/ 368 w 861"/>
                  <a:gd name="T107" fmla="*/ 400 h 861"/>
                  <a:gd name="T108" fmla="*/ 402 w 861"/>
                  <a:gd name="T109" fmla="*/ 40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1" h="861">
                    <a:moveTo>
                      <a:pt x="431" y="0"/>
                    </a:moveTo>
                    <a:cubicBezTo>
                      <a:pt x="668" y="0"/>
                      <a:pt x="861" y="193"/>
                      <a:pt x="861" y="430"/>
                    </a:cubicBezTo>
                    <a:cubicBezTo>
                      <a:pt x="861" y="668"/>
                      <a:pt x="668" y="861"/>
                      <a:pt x="431" y="861"/>
                    </a:cubicBezTo>
                    <a:cubicBezTo>
                      <a:pt x="193" y="861"/>
                      <a:pt x="0" y="668"/>
                      <a:pt x="0" y="430"/>
                    </a:cubicBezTo>
                    <a:cubicBezTo>
                      <a:pt x="0" y="193"/>
                      <a:pt x="193" y="0"/>
                      <a:pt x="431" y="0"/>
                    </a:cubicBezTo>
                    <a:close/>
                    <a:moveTo>
                      <a:pt x="795" y="429"/>
                    </a:moveTo>
                    <a:cubicBezTo>
                      <a:pt x="795" y="237"/>
                      <a:pt x="647" y="81"/>
                      <a:pt x="460" y="66"/>
                    </a:cubicBezTo>
                    <a:cubicBezTo>
                      <a:pt x="460" y="178"/>
                      <a:pt x="460" y="178"/>
                      <a:pt x="460" y="178"/>
                    </a:cubicBezTo>
                    <a:cubicBezTo>
                      <a:pt x="533" y="178"/>
                      <a:pt x="533" y="178"/>
                      <a:pt x="533" y="178"/>
                    </a:cubicBezTo>
                    <a:cubicBezTo>
                      <a:pt x="572" y="178"/>
                      <a:pt x="603" y="203"/>
                      <a:pt x="603" y="234"/>
                    </a:cubicBezTo>
                    <a:cubicBezTo>
                      <a:pt x="603" y="315"/>
                      <a:pt x="603" y="315"/>
                      <a:pt x="603" y="315"/>
                    </a:cubicBezTo>
                    <a:cubicBezTo>
                      <a:pt x="539" y="315"/>
                      <a:pt x="539" y="315"/>
                      <a:pt x="539" y="315"/>
                    </a:cubicBezTo>
                    <a:cubicBezTo>
                      <a:pt x="539" y="264"/>
                      <a:pt x="539" y="264"/>
                      <a:pt x="539" y="264"/>
                    </a:cubicBezTo>
                    <a:cubicBezTo>
                      <a:pt x="539" y="245"/>
                      <a:pt x="519" y="229"/>
                      <a:pt x="495" y="229"/>
                    </a:cubicBezTo>
                    <a:cubicBezTo>
                      <a:pt x="460" y="229"/>
                      <a:pt x="460" y="229"/>
                      <a:pt x="460" y="229"/>
                    </a:cubicBezTo>
                    <a:cubicBezTo>
                      <a:pt x="460" y="400"/>
                      <a:pt x="460" y="400"/>
                      <a:pt x="460" y="400"/>
                    </a:cubicBezTo>
                    <a:cubicBezTo>
                      <a:pt x="532" y="400"/>
                      <a:pt x="532" y="400"/>
                      <a:pt x="532" y="400"/>
                    </a:cubicBezTo>
                    <a:cubicBezTo>
                      <a:pt x="571" y="400"/>
                      <a:pt x="603" y="425"/>
                      <a:pt x="603" y="456"/>
                    </a:cubicBezTo>
                    <a:cubicBezTo>
                      <a:pt x="603" y="617"/>
                      <a:pt x="603" y="617"/>
                      <a:pt x="603" y="617"/>
                    </a:cubicBezTo>
                    <a:cubicBezTo>
                      <a:pt x="603" y="648"/>
                      <a:pt x="571" y="673"/>
                      <a:pt x="532" y="673"/>
                    </a:cubicBezTo>
                    <a:cubicBezTo>
                      <a:pt x="460" y="673"/>
                      <a:pt x="460" y="673"/>
                      <a:pt x="460" y="673"/>
                    </a:cubicBezTo>
                    <a:cubicBezTo>
                      <a:pt x="460" y="791"/>
                      <a:pt x="460" y="791"/>
                      <a:pt x="460" y="791"/>
                    </a:cubicBezTo>
                    <a:cubicBezTo>
                      <a:pt x="647" y="777"/>
                      <a:pt x="795" y="620"/>
                      <a:pt x="795" y="429"/>
                    </a:cubicBezTo>
                    <a:close/>
                    <a:moveTo>
                      <a:pt x="538" y="587"/>
                    </a:moveTo>
                    <a:cubicBezTo>
                      <a:pt x="538" y="486"/>
                      <a:pt x="538" y="486"/>
                      <a:pt x="538" y="486"/>
                    </a:cubicBezTo>
                    <a:cubicBezTo>
                      <a:pt x="538" y="467"/>
                      <a:pt x="519" y="451"/>
                      <a:pt x="494" y="451"/>
                    </a:cubicBezTo>
                    <a:cubicBezTo>
                      <a:pt x="460" y="451"/>
                      <a:pt x="460" y="451"/>
                      <a:pt x="460" y="451"/>
                    </a:cubicBezTo>
                    <a:cubicBezTo>
                      <a:pt x="460" y="622"/>
                      <a:pt x="460" y="622"/>
                      <a:pt x="460" y="622"/>
                    </a:cubicBezTo>
                    <a:cubicBezTo>
                      <a:pt x="494" y="622"/>
                      <a:pt x="494" y="622"/>
                      <a:pt x="494" y="622"/>
                    </a:cubicBezTo>
                    <a:cubicBezTo>
                      <a:pt x="519" y="622"/>
                      <a:pt x="538" y="606"/>
                      <a:pt x="538" y="587"/>
                    </a:cubicBezTo>
                    <a:close/>
                    <a:moveTo>
                      <a:pt x="402" y="791"/>
                    </a:moveTo>
                    <a:cubicBezTo>
                      <a:pt x="402" y="673"/>
                      <a:pt x="402" y="673"/>
                      <a:pt x="402" y="673"/>
                    </a:cubicBezTo>
                    <a:cubicBezTo>
                      <a:pt x="329" y="673"/>
                      <a:pt x="329" y="673"/>
                      <a:pt x="329" y="673"/>
                    </a:cubicBezTo>
                    <a:cubicBezTo>
                      <a:pt x="290" y="673"/>
                      <a:pt x="259" y="648"/>
                      <a:pt x="259" y="617"/>
                    </a:cubicBezTo>
                    <a:cubicBezTo>
                      <a:pt x="259" y="536"/>
                      <a:pt x="259" y="536"/>
                      <a:pt x="259" y="536"/>
                    </a:cubicBezTo>
                    <a:cubicBezTo>
                      <a:pt x="323" y="536"/>
                      <a:pt x="323" y="536"/>
                      <a:pt x="323" y="536"/>
                    </a:cubicBezTo>
                    <a:cubicBezTo>
                      <a:pt x="323" y="587"/>
                      <a:pt x="323" y="587"/>
                      <a:pt x="323" y="587"/>
                    </a:cubicBezTo>
                    <a:cubicBezTo>
                      <a:pt x="323" y="606"/>
                      <a:pt x="343" y="622"/>
                      <a:pt x="367" y="622"/>
                    </a:cubicBezTo>
                    <a:cubicBezTo>
                      <a:pt x="402" y="622"/>
                      <a:pt x="402" y="622"/>
                      <a:pt x="402" y="622"/>
                    </a:cubicBezTo>
                    <a:cubicBezTo>
                      <a:pt x="402" y="451"/>
                      <a:pt x="402" y="451"/>
                      <a:pt x="402" y="451"/>
                    </a:cubicBezTo>
                    <a:cubicBezTo>
                      <a:pt x="330" y="451"/>
                      <a:pt x="330" y="451"/>
                      <a:pt x="330" y="451"/>
                    </a:cubicBezTo>
                    <a:cubicBezTo>
                      <a:pt x="291" y="451"/>
                      <a:pt x="260" y="426"/>
                      <a:pt x="260" y="395"/>
                    </a:cubicBezTo>
                    <a:cubicBezTo>
                      <a:pt x="260" y="234"/>
                      <a:pt x="260" y="234"/>
                      <a:pt x="260" y="234"/>
                    </a:cubicBezTo>
                    <a:cubicBezTo>
                      <a:pt x="260" y="203"/>
                      <a:pt x="291" y="178"/>
                      <a:pt x="330" y="178"/>
                    </a:cubicBezTo>
                    <a:cubicBezTo>
                      <a:pt x="402" y="178"/>
                      <a:pt x="402" y="178"/>
                      <a:pt x="402" y="178"/>
                    </a:cubicBezTo>
                    <a:cubicBezTo>
                      <a:pt x="402" y="66"/>
                      <a:pt x="402" y="66"/>
                      <a:pt x="402" y="66"/>
                    </a:cubicBezTo>
                    <a:cubicBezTo>
                      <a:pt x="215" y="81"/>
                      <a:pt x="67" y="237"/>
                      <a:pt x="67" y="429"/>
                    </a:cubicBezTo>
                    <a:cubicBezTo>
                      <a:pt x="67" y="620"/>
                      <a:pt x="215" y="777"/>
                      <a:pt x="402" y="791"/>
                    </a:cubicBezTo>
                    <a:close/>
                    <a:moveTo>
                      <a:pt x="402" y="400"/>
                    </a:moveTo>
                    <a:cubicBezTo>
                      <a:pt x="402" y="229"/>
                      <a:pt x="402" y="229"/>
                      <a:pt x="402" y="229"/>
                    </a:cubicBezTo>
                    <a:cubicBezTo>
                      <a:pt x="368" y="229"/>
                      <a:pt x="368" y="229"/>
                      <a:pt x="368" y="229"/>
                    </a:cubicBezTo>
                    <a:cubicBezTo>
                      <a:pt x="344" y="229"/>
                      <a:pt x="324" y="245"/>
                      <a:pt x="324" y="264"/>
                    </a:cubicBezTo>
                    <a:cubicBezTo>
                      <a:pt x="324" y="365"/>
                      <a:pt x="324" y="365"/>
                      <a:pt x="324" y="365"/>
                    </a:cubicBezTo>
                    <a:cubicBezTo>
                      <a:pt x="324" y="384"/>
                      <a:pt x="344" y="400"/>
                      <a:pt x="368" y="400"/>
                    </a:cubicBezTo>
                    <a:lnTo>
                      <a:pt x="402" y="4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 name="Freeform 430"/>
              <p:cNvSpPr/>
              <p:nvPr/>
            </p:nvSpPr>
            <p:spPr bwMode="auto">
              <a:xfrm>
                <a:off x="3100388" y="1738313"/>
                <a:ext cx="2855913" cy="3381375"/>
              </a:xfrm>
              <a:custGeom>
                <a:avLst/>
                <a:gdLst>
                  <a:gd name="T0" fmla="*/ 760 w 760"/>
                  <a:gd name="T1" fmla="*/ 125 h 898"/>
                  <a:gd name="T2" fmla="*/ 718 w 760"/>
                  <a:gd name="T3" fmla="*/ 166 h 898"/>
                  <a:gd name="T4" fmla="*/ 449 w 760"/>
                  <a:gd name="T5" fmla="*/ 59 h 898"/>
                  <a:gd name="T6" fmla="*/ 59 w 760"/>
                  <a:gd name="T7" fmla="*/ 449 h 898"/>
                  <a:gd name="T8" fmla="*/ 449 w 760"/>
                  <a:gd name="T9" fmla="*/ 839 h 898"/>
                  <a:gd name="T10" fmla="*/ 713 w 760"/>
                  <a:gd name="T11" fmla="*/ 736 h 898"/>
                  <a:gd name="T12" fmla="*/ 755 w 760"/>
                  <a:gd name="T13" fmla="*/ 778 h 898"/>
                  <a:gd name="T14" fmla="*/ 449 w 760"/>
                  <a:gd name="T15" fmla="*/ 898 h 898"/>
                  <a:gd name="T16" fmla="*/ 0 w 760"/>
                  <a:gd name="T17" fmla="*/ 449 h 898"/>
                  <a:gd name="T18" fmla="*/ 449 w 760"/>
                  <a:gd name="T19" fmla="*/ 0 h 898"/>
                  <a:gd name="T20" fmla="*/ 760 w 760"/>
                  <a:gd name="T21" fmla="*/ 125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0" h="898">
                    <a:moveTo>
                      <a:pt x="760" y="125"/>
                    </a:moveTo>
                    <a:cubicBezTo>
                      <a:pt x="745" y="138"/>
                      <a:pt x="731" y="151"/>
                      <a:pt x="718" y="166"/>
                    </a:cubicBezTo>
                    <a:cubicBezTo>
                      <a:pt x="648" y="99"/>
                      <a:pt x="553" y="59"/>
                      <a:pt x="449" y="59"/>
                    </a:cubicBezTo>
                    <a:cubicBezTo>
                      <a:pt x="234" y="59"/>
                      <a:pt x="59" y="233"/>
                      <a:pt x="59" y="449"/>
                    </a:cubicBezTo>
                    <a:cubicBezTo>
                      <a:pt x="59" y="664"/>
                      <a:pt x="234" y="839"/>
                      <a:pt x="449" y="839"/>
                    </a:cubicBezTo>
                    <a:cubicBezTo>
                      <a:pt x="551" y="839"/>
                      <a:pt x="644" y="800"/>
                      <a:pt x="713" y="736"/>
                    </a:cubicBezTo>
                    <a:cubicBezTo>
                      <a:pt x="726" y="751"/>
                      <a:pt x="740" y="765"/>
                      <a:pt x="755" y="778"/>
                    </a:cubicBezTo>
                    <a:cubicBezTo>
                      <a:pt x="675" y="852"/>
                      <a:pt x="567" y="898"/>
                      <a:pt x="449" y="898"/>
                    </a:cubicBezTo>
                    <a:cubicBezTo>
                      <a:pt x="201" y="898"/>
                      <a:pt x="0" y="697"/>
                      <a:pt x="0" y="449"/>
                    </a:cubicBezTo>
                    <a:cubicBezTo>
                      <a:pt x="0" y="201"/>
                      <a:pt x="201" y="0"/>
                      <a:pt x="449" y="0"/>
                    </a:cubicBezTo>
                    <a:cubicBezTo>
                      <a:pt x="570" y="0"/>
                      <a:pt x="680" y="48"/>
                      <a:pt x="760"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 name="Freeform 431"/>
              <p:cNvSpPr>
                <a:spLocks noEditPoints="1"/>
              </p:cNvSpPr>
              <p:nvPr/>
            </p:nvSpPr>
            <p:spPr bwMode="auto">
              <a:xfrm>
                <a:off x="4471988" y="2308226"/>
                <a:ext cx="1233488" cy="1433513"/>
              </a:xfrm>
              <a:custGeom>
                <a:avLst/>
                <a:gdLst>
                  <a:gd name="T0" fmla="*/ 302 w 328"/>
                  <a:gd name="T1" fmla="*/ 298 h 381"/>
                  <a:gd name="T2" fmla="*/ 326 w 328"/>
                  <a:gd name="T3" fmla="*/ 327 h 381"/>
                  <a:gd name="T4" fmla="*/ 297 w 328"/>
                  <a:gd name="T5" fmla="*/ 352 h 381"/>
                  <a:gd name="T6" fmla="*/ 150 w 328"/>
                  <a:gd name="T7" fmla="*/ 340 h 381"/>
                  <a:gd name="T8" fmla="*/ 80 w 328"/>
                  <a:gd name="T9" fmla="*/ 381 h 381"/>
                  <a:gd name="T10" fmla="*/ 0 w 328"/>
                  <a:gd name="T11" fmla="*/ 301 h 381"/>
                  <a:gd name="T12" fmla="*/ 48 w 328"/>
                  <a:gd name="T13" fmla="*/ 228 h 381"/>
                  <a:gd name="T14" fmla="*/ 48 w 328"/>
                  <a:gd name="T15" fmla="*/ 27 h 381"/>
                  <a:gd name="T16" fmla="*/ 75 w 328"/>
                  <a:gd name="T17" fmla="*/ 0 h 381"/>
                  <a:gd name="T18" fmla="*/ 102 w 328"/>
                  <a:gd name="T19" fmla="*/ 27 h 381"/>
                  <a:gd name="T20" fmla="*/ 102 w 328"/>
                  <a:gd name="T21" fmla="*/ 224 h 381"/>
                  <a:gd name="T22" fmla="*/ 159 w 328"/>
                  <a:gd name="T23" fmla="*/ 287 h 381"/>
                  <a:gd name="T24" fmla="*/ 302 w 328"/>
                  <a:gd name="T25" fmla="*/ 298 h 381"/>
                  <a:gd name="T26" fmla="*/ 117 w 328"/>
                  <a:gd name="T27" fmla="*/ 301 h 381"/>
                  <a:gd name="T28" fmla="*/ 79 w 328"/>
                  <a:gd name="T29" fmla="*/ 262 h 381"/>
                  <a:gd name="T30" fmla="*/ 40 w 328"/>
                  <a:gd name="T31" fmla="*/ 301 h 381"/>
                  <a:gd name="T32" fmla="*/ 79 w 328"/>
                  <a:gd name="T33" fmla="*/ 340 h 381"/>
                  <a:gd name="T34" fmla="*/ 117 w 328"/>
                  <a:gd name="T35" fmla="*/ 30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8" h="381">
                    <a:moveTo>
                      <a:pt x="302" y="298"/>
                    </a:moveTo>
                    <a:cubicBezTo>
                      <a:pt x="316" y="299"/>
                      <a:pt x="328" y="312"/>
                      <a:pt x="326" y="327"/>
                    </a:cubicBezTo>
                    <a:cubicBezTo>
                      <a:pt x="325" y="342"/>
                      <a:pt x="312" y="353"/>
                      <a:pt x="297" y="352"/>
                    </a:cubicBezTo>
                    <a:cubicBezTo>
                      <a:pt x="150" y="340"/>
                      <a:pt x="150" y="340"/>
                      <a:pt x="150" y="340"/>
                    </a:cubicBezTo>
                    <a:cubicBezTo>
                      <a:pt x="137" y="365"/>
                      <a:pt x="110" y="381"/>
                      <a:pt x="80" y="381"/>
                    </a:cubicBezTo>
                    <a:cubicBezTo>
                      <a:pt x="36" y="381"/>
                      <a:pt x="0" y="345"/>
                      <a:pt x="0" y="301"/>
                    </a:cubicBezTo>
                    <a:cubicBezTo>
                      <a:pt x="0" y="268"/>
                      <a:pt x="20" y="240"/>
                      <a:pt x="48" y="228"/>
                    </a:cubicBezTo>
                    <a:cubicBezTo>
                      <a:pt x="48" y="27"/>
                      <a:pt x="48" y="27"/>
                      <a:pt x="48" y="27"/>
                    </a:cubicBezTo>
                    <a:cubicBezTo>
                      <a:pt x="48" y="12"/>
                      <a:pt x="60" y="0"/>
                      <a:pt x="75" y="0"/>
                    </a:cubicBezTo>
                    <a:cubicBezTo>
                      <a:pt x="90" y="0"/>
                      <a:pt x="102" y="12"/>
                      <a:pt x="102" y="27"/>
                    </a:cubicBezTo>
                    <a:cubicBezTo>
                      <a:pt x="102" y="224"/>
                      <a:pt x="102" y="224"/>
                      <a:pt x="102" y="224"/>
                    </a:cubicBezTo>
                    <a:cubicBezTo>
                      <a:pt x="131" y="232"/>
                      <a:pt x="154" y="256"/>
                      <a:pt x="159" y="287"/>
                    </a:cubicBezTo>
                    <a:lnTo>
                      <a:pt x="302" y="298"/>
                    </a:lnTo>
                    <a:close/>
                    <a:moveTo>
                      <a:pt x="117" y="301"/>
                    </a:moveTo>
                    <a:cubicBezTo>
                      <a:pt x="117" y="280"/>
                      <a:pt x="100" y="262"/>
                      <a:pt x="79" y="262"/>
                    </a:cubicBezTo>
                    <a:cubicBezTo>
                      <a:pt x="57" y="262"/>
                      <a:pt x="40" y="280"/>
                      <a:pt x="40" y="301"/>
                    </a:cubicBezTo>
                    <a:cubicBezTo>
                      <a:pt x="40" y="323"/>
                      <a:pt x="57" y="340"/>
                      <a:pt x="79" y="340"/>
                    </a:cubicBezTo>
                    <a:cubicBezTo>
                      <a:pt x="100" y="340"/>
                      <a:pt x="117" y="323"/>
                      <a:pt x="117" y="3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Oval 432"/>
              <p:cNvSpPr>
                <a:spLocks noChangeArrowheads="1"/>
              </p:cNvSpPr>
              <p:nvPr/>
            </p:nvSpPr>
            <p:spPr bwMode="auto">
              <a:xfrm>
                <a:off x="4543426" y="4302126"/>
                <a:ext cx="447675" cy="452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 name="Oval 433"/>
              <p:cNvSpPr>
                <a:spLocks noChangeArrowheads="1"/>
              </p:cNvSpPr>
              <p:nvPr/>
            </p:nvSpPr>
            <p:spPr bwMode="auto">
              <a:xfrm>
                <a:off x="3517901" y="3373438"/>
                <a:ext cx="203200" cy="203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cxnSp>
          <p:nvCxnSpPr>
            <p:cNvPr id="29" name="直接连接符 28"/>
            <p:cNvCxnSpPr/>
            <p:nvPr/>
          </p:nvCxnSpPr>
          <p:spPr>
            <a:xfrm>
              <a:off x="7535366" y="6021996"/>
              <a:ext cx="242705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619240" y="571500"/>
            <a:ext cx="3248025" cy="818515"/>
            <a:chOff x="1525730" y="1574751"/>
            <a:chExt cx="4765782" cy="1236181"/>
          </a:xfrm>
        </p:grpSpPr>
        <p:sp>
          <p:nvSpPr>
            <p:cNvPr id="33" name="Freeform 5"/>
            <p:cNvSpPr/>
            <p:nvPr/>
          </p:nvSpPr>
          <p:spPr bwMode="auto">
            <a:xfrm>
              <a:off x="1525730" y="1757631"/>
              <a:ext cx="4335145" cy="786765"/>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FAB752"/>
            </a:solidFill>
            <a:ln>
              <a:noFill/>
            </a:ln>
            <a:effectLst>
              <a:innerShdw blurRad="63500" dist="1016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rgbClr val="127210"/>
                  </a:solidFill>
                </a:ln>
                <a:solidFill>
                  <a:schemeClr val="accent4">
                    <a:lumMod val="50000"/>
                  </a:schemeClr>
                </a:solidFill>
              </a:endParaRPr>
            </a:p>
          </p:txBody>
        </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48040" y="1574751"/>
              <a:ext cx="4243472" cy="1236181"/>
            </a:xfrm>
            <a:prstGeom prst="rect">
              <a:avLst/>
            </a:prstGeom>
          </p:spPr>
        </p:pic>
        <p:grpSp>
          <p:nvGrpSpPr>
            <p:cNvPr id="35" name="组合 34"/>
            <p:cNvGrpSpPr/>
            <p:nvPr/>
          </p:nvGrpSpPr>
          <p:grpSpPr>
            <a:xfrm>
              <a:off x="1623272" y="1944658"/>
              <a:ext cx="591647" cy="502528"/>
              <a:chOff x="4311940" y="1439863"/>
              <a:chExt cx="713745" cy="606235"/>
            </a:xfrm>
          </p:grpSpPr>
          <p:sp>
            <p:nvSpPr>
              <p:cNvPr id="56" name="Freeform 25"/>
              <p:cNvSpPr>
                <a:spLocks noEditPoints="1"/>
              </p:cNvSpPr>
              <p:nvPr/>
            </p:nvSpPr>
            <p:spPr bwMode="auto">
              <a:xfrm>
                <a:off x="4478293" y="1439863"/>
                <a:ext cx="547392" cy="606235"/>
              </a:xfrm>
              <a:custGeom>
                <a:avLst/>
                <a:gdLst>
                  <a:gd name="T0" fmla="*/ 117 w 117"/>
                  <a:gd name="T1" fmla="*/ 58 h 116"/>
                  <a:gd name="T2" fmla="*/ 101 w 117"/>
                  <a:gd name="T3" fmla="*/ 51 h 116"/>
                  <a:gd name="T4" fmla="*/ 106 w 117"/>
                  <a:gd name="T5" fmla="*/ 39 h 116"/>
                  <a:gd name="T6" fmla="*/ 99 w 117"/>
                  <a:gd name="T7" fmla="*/ 26 h 116"/>
                  <a:gd name="T8" fmla="*/ 86 w 117"/>
                  <a:gd name="T9" fmla="*/ 24 h 116"/>
                  <a:gd name="T10" fmla="*/ 87 w 117"/>
                  <a:gd name="T11" fmla="*/ 7 h 116"/>
                  <a:gd name="T12" fmla="*/ 74 w 117"/>
                  <a:gd name="T13" fmla="*/ 17 h 116"/>
                  <a:gd name="T14" fmla="*/ 65 w 117"/>
                  <a:gd name="T15" fmla="*/ 7 h 116"/>
                  <a:gd name="T16" fmla="*/ 51 w 117"/>
                  <a:gd name="T17" fmla="*/ 7 h 116"/>
                  <a:gd name="T18" fmla="*/ 43 w 117"/>
                  <a:gd name="T19" fmla="*/ 17 h 116"/>
                  <a:gd name="T20" fmla="*/ 29 w 117"/>
                  <a:gd name="T21" fmla="*/ 7 h 116"/>
                  <a:gd name="T22" fmla="*/ 30 w 117"/>
                  <a:gd name="T23" fmla="*/ 24 h 116"/>
                  <a:gd name="T24" fmla="*/ 18 w 117"/>
                  <a:gd name="T25" fmla="*/ 26 h 116"/>
                  <a:gd name="T26" fmla="*/ 10 w 117"/>
                  <a:gd name="T27" fmla="*/ 39 h 116"/>
                  <a:gd name="T28" fmla="*/ 15 w 117"/>
                  <a:gd name="T29" fmla="*/ 51 h 116"/>
                  <a:gd name="T30" fmla="*/ 0 w 117"/>
                  <a:gd name="T31" fmla="*/ 58 h 116"/>
                  <a:gd name="T32" fmla="*/ 15 w 117"/>
                  <a:gd name="T33" fmla="*/ 65 h 116"/>
                  <a:gd name="T34" fmla="*/ 10 w 117"/>
                  <a:gd name="T35" fmla="*/ 77 h 116"/>
                  <a:gd name="T36" fmla="*/ 18 w 117"/>
                  <a:gd name="T37" fmla="*/ 90 h 116"/>
                  <a:gd name="T38" fmla="*/ 30 w 117"/>
                  <a:gd name="T39" fmla="*/ 92 h 116"/>
                  <a:gd name="T40" fmla="*/ 29 w 117"/>
                  <a:gd name="T41" fmla="*/ 108 h 116"/>
                  <a:gd name="T42" fmla="*/ 43 w 117"/>
                  <a:gd name="T43" fmla="*/ 99 h 116"/>
                  <a:gd name="T44" fmla="*/ 51 w 117"/>
                  <a:gd name="T45" fmla="*/ 109 h 116"/>
                  <a:gd name="T46" fmla="*/ 65 w 117"/>
                  <a:gd name="T47" fmla="*/ 109 h 116"/>
                  <a:gd name="T48" fmla="*/ 74 w 117"/>
                  <a:gd name="T49" fmla="*/ 99 h 116"/>
                  <a:gd name="T50" fmla="*/ 87 w 117"/>
                  <a:gd name="T51" fmla="*/ 108 h 116"/>
                  <a:gd name="T52" fmla="*/ 86 w 117"/>
                  <a:gd name="T53" fmla="*/ 92 h 116"/>
                  <a:gd name="T54" fmla="*/ 99 w 117"/>
                  <a:gd name="T55" fmla="*/ 90 h 116"/>
                  <a:gd name="T56" fmla="*/ 106 w 117"/>
                  <a:gd name="T57" fmla="*/ 77 h 116"/>
                  <a:gd name="T58" fmla="*/ 101 w 117"/>
                  <a:gd name="T59" fmla="*/ 65 h 116"/>
                  <a:gd name="T60" fmla="*/ 58 w 117"/>
                  <a:gd name="T61" fmla="*/ 94 h 116"/>
                  <a:gd name="T62" fmla="*/ 58 w 117"/>
                  <a:gd name="T63" fmla="*/ 21 h 116"/>
                  <a:gd name="T64" fmla="*/ 58 w 117"/>
                  <a:gd name="T65" fmla="*/ 9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6">
                    <a:moveTo>
                      <a:pt x="109" y="65"/>
                    </a:moveTo>
                    <a:cubicBezTo>
                      <a:pt x="113" y="65"/>
                      <a:pt x="117" y="62"/>
                      <a:pt x="117" y="58"/>
                    </a:cubicBezTo>
                    <a:cubicBezTo>
                      <a:pt x="117" y="54"/>
                      <a:pt x="113" y="51"/>
                      <a:pt x="109" y="51"/>
                    </a:cubicBezTo>
                    <a:cubicBezTo>
                      <a:pt x="101" y="51"/>
                      <a:pt x="101" y="51"/>
                      <a:pt x="101" y="51"/>
                    </a:cubicBezTo>
                    <a:cubicBezTo>
                      <a:pt x="101" y="48"/>
                      <a:pt x="100" y="45"/>
                      <a:pt x="99" y="43"/>
                    </a:cubicBezTo>
                    <a:cubicBezTo>
                      <a:pt x="106" y="39"/>
                      <a:pt x="106" y="39"/>
                      <a:pt x="106" y="39"/>
                    </a:cubicBezTo>
                    <a:cubicBezTo>
                      <a:pt x="110" y="37"/>
                      <a:pt x="111" y="32"/>
                      <a:pt x="109" y="29"/>
                    </a:cubicBezTo>
                    <a:cubicBezTo>
                      <a:pt x="107" y="25"/>
                      <a:pt x="102" y="24"/>
                      <a:pt x="99" y="26"/>
                    </a:cubicBezTo>
                    <a:cubicBezTo>
                      <a:pt x="92" y="30"/>
                      <a:pt x="92" y="30"/>
                      <a:pt x="92" y="30"/>
                    </a:cubicBezTo>
                    <a:cubicBezTo>
                      <a:pt x="90" y="28"/>
                      <a:pt x="88" y="26"/>
                      <a:pt x="86" y="24"/>
                    </a:cubicBezTo>
                    <a:cubicBezTo>
                      <a:pt x="90" y="17"/>
                      <a:pt x="90" y="17"/>
                      <a:pt x="90" y="17"/>
                    </a:cubicBezTo>
                    <a:cubicBezTo>
                      <a:pt x="92" y="14"/>
                      <a:pt x="91" y="9"/>
                      <a:pt x="87" y="7"/>
                    </a:cubicBezTo>
                    <a:cubicBezTo>
                      <a:pt x="84" y="5"/>
                      <a:pt x="80" y="7"/>
                      <a:pt x="78" y="10"/>
                    </a:cubicBezTo>
                    <a:cubicBezTo>
                      <a:pt x="74" y="17"/>
                      <a:pt x="74" y="17"/>
                      <a:pt x="74" y="17"/>
                    </a:cubicBezTo>
                    <a:cubicBezTo>
                      <a:pt x="71" y="16"/>
                      <a:pt x="68" y="15"/>
                      <a:pt x="65" y="15"/>
                    </a:cubicBezTo>
                    <a:cubicBezTo>
                      <a:pt x="65" y="7"/>
                      <a:pt x="65" y="7"/>
                      <a:pt x="65" y="7"/>
                    </a:cubicBezTo>
                    <a:cubicBezTo>
                      <a:pt x="65" y="3"/>
                      <a:pt x="62" y="0"/>
                      <a:pt x="58" y="0"/>
                    </a:cubicBezTo>
                    <a:cubicBezTo>
                      <a:pt x="54" y="0"/>
                      <a:pt x="51" y="3"/>
                      <a:pt x="51" y="7"/>
                    </a:cubicBezTo>
                    <a:cubicBezTo>
                      <a:pt x="51" y="15"/>
                      <a:pt x="51" y="15"/>
                      <a:pt x="51" y="15"/>
                    </a:cubicBezTo>
                    <a:cubicBezTo>
                      <a:pt x="48" y="15"/>
                      <a:pt x="46" y="16"/>
                      <a:pt x="43" y="17"/>
                    </a:cubicBezTo>
                    <a:cubicBezTo>
                      <a:pt x="39" y="10"/>
                      <a:pt x="39" y="10"/>
                      <a:pt x="39" y="10"/>
                    </a:cubicBezTo>
                    <a:cubicBezTo>
                      <a:pt x="37" y="7"/>
                      <a:pt x="33" y="5"/>
                      <a:pt x="29" y="7"/>
                    </a:cubicBezTo>
                    <a:cubicBezTo>
                      <a:pt x="26" y="9"/>
                      <a:pt x="24" y="14"/>
                      <a:pt x="26" y="17"/>
                    </a:cubicBezTo>
                    <a:cubicBezTo>
                      <a:pt x="30" y="24"/>
                      <a:pt x="30" y="24"/>
                      <a:pt x="30" y="24"/>
                    </a:cubicBezTo>
                    <a:cubicBezTo>
                      <a:pt x="28" y="26"/>
                      <a:pt x="26" y="28"/>
                      <a:pt x="25" y="30"/>
                    </a:cubicBezTo>
                    <a:cubicBezTo>
                      <a:pt x="18" y="26"/>
                      <a:pt x="18" y="26"/>
                      <a:pt x="18" y="26"/>
                    </a:cubicBezTo>
                    <a:cubicBezTo>
                      <a:pt x="14" y="24"/>
                      <a:pt x="10" y="25"/>
                      <a:pt x="8" y="29"/>
                    </a:cubicBezTo>
                    <a:cubicBezTo>
                      <a:pt x="6" y="32"/>
                      <a:pt x="7" y="37"/>
                      <a:pt x="10" y="39"/>
                    </a:cubicBezTo>
                    <a:cubicBezTo>
                      <a:pt x="17" y="43"/>
                      <a:pt x="17" y="43"/>
                      <a:pt x="17" y="43"/>
                    </a:cubicBezTo>
                    <a:cubicBezTo>
                      <a:pt x="16" y="45"/>
                      <a:pt x="16" y="48"/>
                      <a:pt x="15" y="51"/>
                    </a:cubicBezTo>
                    <a:cubicBezTo>
                      <a:pt x="7" y="51"/>
                      <a:pt x="7" y="51"/>
                      <a:pt x="7" y="51"/>
                    </a:cubicBezTo>
                    <a:cubicBezTo>
                      <a:pt x="3" y="51"/>
                      <a:pt x="0" y="54"/>
                      <a:pt x="0" y="58"/>
                    </a:cubicBezTo>
                    <a:cubicBezTo>
                      <a:pt x="0" y="62"/>
                      <a:pt x="3" y="65"/>
                      <a:pt x="7" y="65"/>
                    </a:cubicBezTo>
                    <a:cubicBezTo>
                      <a:pt x="15" y="65"/>
                      <a:pt x="15" y="65"/>
                      <a:pt x="15" y="65"/>
                    </a:cubicBezTo>
                    <a:cubicBezTo>
                      <a:pt x="16" y="68"/>
                      <a:pt x="16" y="71"/>
                      <a:pt x="17" y="73"/>
                    </a:cubicBezTo>
                    <a:cubicBezTo>
                      <a:pt x="10" y="77"/>
                      <a:pt x="10" y="77"/>
                      <a:pt x="10" y="77"/>
                    </a:cubicBezTo>
                    <a:cubicBezTo>
                      <a:pt x="7" y="79"/>
                      <a:pt x="6" y="84"/>
                      <a:pt x="8" y="87"/>
                    </a:cubicBezTo>
                    <a:cubicBezTo>
                      <a:pt x="10" y="91"/>
                      <a:pt x="14" y="92"/>
                      <a:pt x="18" y="90"/>
                    </a:cubicBezTo>
                    <a:cubicBezTo>
                      <a:pt x="25" y="86"/>
                      <a:pt x="25" y="86"/>
                      <a:pt x="25" y="86"/>
                    </a:cubicBezTo>
                    <a:cubicBezTo>
                      <a:pt x="26" y="88"/>
                      <a:pt x="28" y="90"/>
                      <a:pt x="30" y="92"/>
                    </a:cubicBezTo>
                    <a:cubicBezTo>
                      <a:pt x="26" y="99"/>
                      <a:pt x="26" y="99"/>
                      <a:pt x="26" y="99"/>
                    </a:cubicBezTo>
                    <a:cubicBezTo>
                      <a:pt x="24" y="102"/>
                      <a:pt x="26" y="106"/>
                      <a:pt x="29" y="108"/>
                    </a:cubicBezTo>
                    <a:cubicBezTo>
                      <a:pt x="33" y="110"/>
                      <a:pt x="37" y="109"/>
                      <a:pt x="39" y="106"/>
                    </a:cubicBezTo>
                    <a:cubicBezTo>
                      <a:pt x="43" y="99"/>
                      <a:pt x="43" y="99"/>
                      <a:pt x="43" y="99"/>
                    </a:cubicBezTo>
                    <a:cubicBezTo>
                      <a:pt x="46" y="100"/>
                      <a:pt x="48" y="101"/>
                      <a:pt x="51" y="101"/>
                    </a:cubicBezTo>
                    <a:cubicBezTo>
                      <a:pt x="51" y="109"/>
                      <a:pt x="51" y="109"/>
                      <a:pt x="51" y="109"/>
                    </a:cubicBezTo>
                    <a:cubicBezTo>
                      <a:pt x="51" y="113"/>
                      <a:pt x="54" y="116"/>
                      <a:pt x="58" y="116"/>
                    </a:cubicBezTo>
                    <a:cubicBezTo>
                      <a:pt x="62" y="116"/>
                      <a:pt x="65" y="113"/>
                      <a:pt x="65" y="109"/>
                    </a:cubicBezTo>
                    <a:cubicBezTo>
                      <a:pt x="65" y="101"/>
                      <a:pt x="65" y="101"/>
                      <a:pt x="65" y="101"/>
                    </a:cubicBezTo>
                    <a:cubicBezTo>
                      <a:pt x="68" y="101"/>
                      <a:pt x="71" y="100"/>
                      <a:pt x="74" y="99"/>
                    </a:cubicBezTo>
                    <a:cubicBezTo>
                      <a:pt x="78" y="106"/>
                      <a:pt x="78" y="106"/>
                      <a:pt x="78" y="106"/>
                    </a:cubicBezTo>
                    <a:cubicBezTo>
                      <a:pt x="80" y="109"/>
                      <a:pt x="84" y="110"/>
                      <a:pt x="87" y="108"/>
                    </a:cubicBezTo>
                    <a:cubicBezTo>
                      <a:pt x="91" y="106"/>
                      <a:pt x="92" y="102"/>
                      <a:pt x="90" y="99"/>
                    </a:cubicBezTo>
                    <a:cubicBezTo>
                      <a:pt x="86" y="92"/>
                      <a:pt x="86" y="92"/>
                      <a:pt x="86" y="92"/>
                    </a:cubicBezTo>
                    <a:cubicBezTo>
                      <a:pt x="88" y="90"/>
                      <a:pt x="90" y="88"/>
                      <a:pt x="92" y="86"/>
                    </a:cubicBezTo>
                    <a:cubicBezTo>
                      <a:pt x="99" y="90"/>
                      <a:pt x="99" y="90"/>
                      <a:pt x="99" y="90"/>
                    </a:cubicBezTo>
                    <a:cubicBezTo>
                      <a:pt x="102" y="92"/>
                      <a:pt x="107" y="91"/>
                      <a:pt x="109" y="87"/>
                    </a:cubicBezTo>
                    <a:cubicBezTo>
                      <a:pt x="111" y="84"/>
                      <a:pt x="110" y="79"/>
                      <a:pt x="106" y="77"/>
                    </a:cubicBezTo>
                    <a:cubicBezTo>
                      <a:pt x="99" y="73"/>
                      <a:pt x="99" y="73"/>
                      <a:pt x="99" y="73"/>
                    </a:cubicBezTo>
                    <a:cubicBezTo>
                      <a:pt x="100" y="71"/>
                      <a:pt x="101" y="68"/>
                      <a:pt x="101" y="65"/>
                    </a:cubicBezTo>
                    <a:lnTo>
                      <a:pt x="109" y="65"/>
                    </a:lnTo>
                    <a:close/>
                    <a:moveTo>
                      <a:pt x="58" y="94"/>
                    </a:moveTo>
                    <a:cubicBezTo>
                      <a:pt x="38" y="94"/>
                      <a:pt x="22" y="78"/>
                      <a:pt x="22" y="58"/>
                    </a:cubicBezTo>
                    <a:cubicBezTo>
                      <a:pt x="22" y="38"/>
                      <a:pt x="38" y="21"/>
                      <a:pt x="58" y="21"/>
                    </a:cubicBezTo>
                    <a:cubicBezTo>
                      <a:pt x="78" y="21"/>
                      <a:pt x="95" y="38"/>
                      <a:pt x="95" y="58"/>
                    </a:cubicBezTo>
                    <a:cubicBezTo>
                      <a:pt x="95" y="78"/>
                      <a:pt x="78" y="94"/>
                      <a:pt x="58" y="9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accent4">
                      <a:lumMod val="50000"/>
                    </a:schemeClr>
                  </a:solidFill>
                </a:endParaRPr>
              </a:p>
            </p:txBody>
          </p:sp>
          <p:sp>
            <p:nvSpPr>
              <p:cNvPr id="57" name="Freeform 26"/>
              <p:cNvSpPr>
                <a:spLocks noEditPoints="1"/>
              </p:cNvSpPr>
              <p:nvPr/>
            </p:nvSpPr>
            <p:spPr bwMode="auto">
              <a:xfrm>
                <a:off x="4311940" y="1552086"/>
                <a:ext cx="303482" cy="344767"/>
              </a:xfrm>
              <a:custGeom>
                <a:avLst/>
                <a:gdLst>
                  <a:gd name="T0" fmla="*/ 70 w 77"/>
                  <a:gd name="T1" fmla="*/ 31 h 77"/>
                  <a:gd name="T2" fmla="*/ 64 w 77"/>
                  <a:gd name="T3" fmla="*/ 31 h 77"/>
                  <a:gd name="T4" fmla="*/ 61 w 77"/>
                  <a:gd name="T5" fmla="*/ 26 h 77"/>
                  <a:gd name="T6" fmla="*/ 66 w 77"/>
                  <a:gd name="T7" fmla="*/ 21 h 77"/>
                  <a:gd name="T8" fmla="*/ 66 w 77"/>
                  <a:gd name="T9" fmla="*/ 11 h 77"/>
                  <a:gd name="T10" fmla="*/ 56 w 77"/>
                  <a:gd name="T11" fmla="*/ 11 h 77"/>
                  <a:gd name="T12" fmla="*/ 51 w 77"/>
                  <a:gd name="T13" fmla="*/ 16 h 77"/>
                  <a:gd name="T14" fmla="*/ 46 w 77"/>
                  <a:gd name="T15" fmla="*/ 14 h 77"/>
                  <a:gd name="T16" fmla="*/ 46 w 77"/>
                  <a:gd name="T17" fmla="*/ 7 h 77"/>
                  <a:gd name="T18" fmla="*/ 39 w 77"/>
                  <a:gd name="T19" fmla="*/ 0 h 77"/>
                  <a:gd name="T20" fmla="*/ 32 w 77"/>
                  <a:gd name="T21" fmla="*/ 7 h 77"/>
                  <a:gd name="T22" fmla="*/ 32 w 77"/>
                  <a:gd name="T23" fmla="*/ 14 h 77"/>
                  <a:gd name="T24" fmla="*/ 26 w 77"/>
                  <a:gd name="T25" fmla="*/ 16 h 77"/>
                  <a:gd name="T26" fmla="*/ 22 w 77"/>
                  <a:gd name="T27" fmla="*/ 11 h 77"/>
                  <a:gd name="T28" fmla="*/ 11 w 77"/>
                  <a:gd name="T29" fmla="*/ 11 h 77"/>
                  <a:gd name="T30" fmla="*/ 11 w 77"/>
                  <a:gd name="T31" fmla="*/ 21 h 77"/>
                  <a:gd name="T32" fmla="*/ 16 w 77"/>
                  <a:gd name="T33" fmla="*/ 26 h 77"/>
                  <a:gd name="T34" fmla="*/ 14 w 77"/>
                  <a:gd name="T35" fmla="*/ 31 h 77"/>
                  <a:gd name="T36" fmla="*/ 7 w 77"/>
                  <a:gd name="T37" fmla="*/ 31 h 77"/>
                  <a:gd name="T38" fmla="*/ 0 w 77"/>
                  <a:gd name="T39" fmla="*/ 38 h 77"/>
                  <a:gd name="T40" fmla="*/ 7 w 77"/>
                  <a:gd name="T41" fmla="*/ 46 h 77"/>
                  <a:gd name="T42" fmla="*/ 14 w 77"/>
                  <a:gd name="T43" fmla="*/ 46 h 77"/>
                  <a:gd name="T44" fmla="*/ 16 w 77"/>
                  <a:gd name="T45" fmla="*/ 51 h 77"/>
                  <a:gd name="T46" fmla="*/ 11 w 77"/>
                  <a:gd name="T47" fmla="*/ 56 h 77"/>
                  <a:gd name="T48" fmla="*/ 11 w 77"/>
                  <a:gd name="T49" fmla="*/ 66 h 77"/>
                  <a:gd name="T50" fmla="*/ 22 w 77"/>
                  <a:gd name="T51" fmla="*/ 66 h 77"/>
                  <a:gd name="T52" fmla="*/ 26 w 77"/>
                  <a:gd name="T53" fmla="*/ 61 h 77"/>
                  <a:gd name="T54" fmla="*/ 32 w 77"/>
                  <a:gd name="T55" fmla="*/ 63 h 77"/>
                  <a:gd name="T56" fmla="*/ 32 w 77"/>
                  <a:gd name="T57" fmla="*/ 70 h 77"/>
                  <a:gd name="T58" fmla="*/ 39 w 77"/>
                  <a:gd name="T59" fmla="*/ 77 h 77"/>
                  <a:gd name="T60" fmla="*/ 46 w 77"/>
                  <a:gd name="T61" fmla="*/ 70 h 77"/>
                  <a:gd name="T62" fmla="*/ 46 w 77"/>
                  <a:gd name="T63" fmla="*/ 63 h 77"/>
                  <a:gd name="T64" fmla="*/ 51 w 77"/>
                  <a:gd name="T65" fmla="*/ 61 h 77"/>
                  <a:gd name="T66" fmla="*/ 56 w 77"/>
                  <a:gd name="T67" fmla="*/ 66 h 77"/>
                  <a:gd name="T68" fmla="*/ 66 w 77"/>
                  <a:gd name="T69" fmla="*/ 66 h 77"/>
                  <a:gd name="T70" fmla="*/ 66 w 77"/>
                  <a:gd name="T71" fmla="*/ 56 h 77"/>
                  <a:gd name="T72" fmla="*/ 61 w 77"/>
                  <a:gd name="T73" fmla="*/ 51 h 77"/>
                  <a:gd name="T74" fmla="*/ 64 w 77"/>
                  <a:gd name="T75" fmla="*/ 46 h 77"/>
                  <a:gd name="T76" fmla="*/ 70 w 77"/>
                  <a:gd name="T77" fmla="*/ 46 h 77"/>
                  <a:gd name="T78" fmla="*/ 77 w 77"/>
                  <a:gd name="T79" fmla="*/ 38 h 77"/>
                  <a:gd name="T80" fmla="*/ 70 w 77"/>
                  <a:gd name="T81" fmla="*/ 31 h 77"/>
                  <a:gd name="T82" fmla="*/ 39 w 77"/>
                  <a:gd name="T83" fmla="*/ 57 h 77"/>
                  <a:gd name="T84" fmla="*/ 20 w 77"/>
                  <a:gd name="T85" fmla="*/ 38 h 77"/>
                  <a:gd name="T86" fmla="*/ 39 w 77"/>
                  <a:gd name="T87" fmla="*/ 20 h 77"/>
                  <a:gd name="T88" fmla="*/ 57 w 77"/>
                  <a:gd name="T89" fmla="*/ 38 h 77"/>
                  <a:gd name="T90" fmla="*/ 39 w 77"/>
                  <a:gd name="T91"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7" h="77">
                    <a:moveTo>
                      <a:pt x="70" y="31"/>
                    </a:moveTo>
                    <a:cubicBezTo>
                      <a:pt x="64" y="31"/>
                      <a:pt x="64" y="31"/>
                      <a:pt x="64" y="31"/>
                    </a:cubicBezTo>
                    <a:cubicBezTo>
                      <a:pt x="63" y="29"/>
                      <a:pt x="62" y="28"/>
                      <a:pt x="61" y="26"/>
                    </a:cubicBezTo>
                    <a:cubicBezTo>
                      <a:pt x="66" y="21"/>
                      <a:pt x="66" y="21"/>
                      <a:pt x="66" y="21"/>
                    </a:cubicBezTo>
                    <a:cubicBezTo>
                      <a:pt x="69" y="18"/>
                      <a:pt x="69" y="14"/>
                      <a:pt x="66" y="11"/>
                    </a:cubicBezTo>
                    <a:cubicBezTo>
                      <a:pt x="63" y="8"/>
                      <a:pt x="59" y="8"/>
                      <a:pt x="56" y="11"/>
                    </a:cubicBezTo>
                    <a:cubicBezTo>
                      <a:pt x="51" y="16"/>
                      <a:pt x="51" y="16"/>
                      <a:pt x="51" y="16"/>
                    </a:cubicBezTo>
                    <a:cubicBezTo>
                      <a:pt x="50" y="15"/>
                      <a:pt x="48" y="14"/>
                      <a:pt x="46" y="14"/>
                    </a:cubicBezTo>
                    <a:cubicBezTo>
                      <a:pt x="46" y="7"/>
                      <a:pt x="46" y="7"/>
                      <a:pt x="46" y="7"/>
                    </a:cubicBezTo>
                    <a:cubicBezTo>
                      <a:pt x="46" y="3"/>
                      <a:pt x="43" y="0"/>
                      <a:pt x="39" y="0"/>
                    </a:cubicBezTo>
                    <a:cubicBezTo>
                      <a:pt x="35" y="0"/>
                      <a:pt x="32" y="3"/>
                      <a:pt x="32" y="7"/>
                    </a:cubicBezTo>
                    <a:cubicBezTo>
                      <a:pt x="32" y="14"/>
                      <a:pt x="32" y="14"/>
                      <a:pt x="32" y="14"/>
                    </a:cubicBezTo>
                    <a:cubicBezTo>
                      <a:pt x="30" y="14"/>
                      <a:pt x="28" y="15"/>
                      <a:pt x="26" y="16"/>
                    </a:cubicBezTo>
                    <a:cubicBezTo>
                      <a:pt x="22" y="11"/>
                      <a:pt x="22" y="11"/>
                      <a:pt x="22" y="11"/>
                    </a:cubicBezTo>
                    <a:cubicBezTo>
                      <a:pt x="19" y="8"/>
                      <a:pt x="14" y="8"/>
                      <a:pt x="11" y="11"/>
                    </a:cubicBezTo>
                    <a:cubicBezTo>
                      <a:pt x="9" y="14"/>
                      <a:pt x="9" y="18"/>
                      <a:pt x="11" y="21"/>
                    </a:cubicBezTo>
                    <a:cubicBezTo>
                      <a:pt x="16" y="26"/>
                      <a:pt x="16" y="26"/>
                      <a:pt x="16" y="26"/>
                    </a:cubicBezTo>
                    <a:cubicBezTo>
                      <a:pt x="15" y="28"/>
                      <a:pt x="15" y="29"/>
                      <a:pt x="14" y="31"/>
                    </a:cubicBezTo>
                    <a:cubicBezTo>
                      <a:pt x="7" y="31"/>
                      <a:pt x="7" y="31"/>
                      <a:pt x="7" y="31"/>
                    </a:cubicBezTo>
                    <a:cubicBezTo>
                      <a:pt x="3" y="31"/>
                      <a:pt x="0" y="34"/>
                      <a:pt x="0" y="38"/>
                    </a:cubicBezTo>
                    <a:cubicBezTo>
                      <a:pt x="0" y="42"/>
                      <a:pt x="3" y="46"/>
                      <a:pt x="7" y="46"/>
                    </a:cubicBezTo>
                    <a:cubicBezTo>
                      <a:pt x="14" y="46"/>
                      <a:pt x="14" y="46"/>
                      <a:pt x="14" y="46"/>
                    </a:cubicBezTo>
                    <a:cubicBezTo>
                      <a:pt x="15" y="47"/>
                      <a:pt x="15" y="49"/>
                      <a:pt x="16" y="51"/>
                    </a:cubicBezTo>
                    <a:cubicBezTo>
                      <a:pt x="11" y="56"/>
                      <a:pt x="11" y="56"/>
                      <a:pt x="11" y="56"/>
                    </a:cubicBezTo>
                    <a:cubicBezTo>
                      <a:pt x="9" y="58"/>
                      <a:pt x="9" y="63"/>
                      <a:pt x="11" y="66"/>
                    </a:cubicBezTo>
                    <a:cubicBezTo>
                      <a:pt x="14" y="69"/>
                      <a:pt x="19" y="69"/>
                      <a:pt x="22" y="66"/>
                    </a:cubicBezTo>
                    <a:cubicBezTo>
                      <a:pt x="26" y="61"/>
                      <a:pt x="26" y="61"/>
                      <a:pt x="26" y="61"/>
                    </a:cubicBezTo>
                    <a:cubicBezTo>
                      <a:pt x="28" y="62"/>
                      <a:pt x="30" y="63"/>
                      <a:pt x="32" y="63"/>
                    </a:cubicBezTo>
                    <a:cubicBezTo>
                      <a:pt x="32" y="70"/>
                      <a:pt x="32" y="70"/>
                      <a:pt x="32" y="70"/>
                    </a:cubicBezTo>
                    <a:cubicBezTo>
                      <a:pt x="32" y="74"/>
                      <a:pt x="35" y="77"/>
                      <a:pt x="39" y="77"/>
                    </a:cubicBezTo>
                    <a:cubicBezTo>
                      <a:pt x="43" y="77"/>
                      <a:pt x="46" y="74"/>
                      <a:pt x="46" y="70"/>
                    </a:cubicBezTo>
                    <a:cubicBezTo>
                      <a:pt x="46" y="63"/>
                      <a:pt x="46" y="63"/>
                      <a:pt x="46" y="63"/>
                    </a:cubicBezTo>
                    <a:cubicBezTo>
                      <a:pt x="48" y="63"/>
                      <a:pt x="50" y="62"/>
                      <a:pt x="51" y="61"/>
                    </a:cubicBezTo>
                    <a:cubicBezTo>
                      <a:pt x="56" y="66"/>
                      <a:pt x="56" y="66"/>
                      <a:pt x="56" y="66"/>
                    </a:cubicBezTo>
                    <a:cubicBezTo>
                      <a:pt x="59" y="69"/>
                      <a:pt x="63" y="69"/>
                      <a:pt x="66" y="66"/>
                    </a:cubicBezTo>
                    <a:cubicBezTo>
                      <a:pt x="69" y="63"/>
                      <a:pt x="69" y="58"/>
                      <a:pt x="66" y="56"/>
                    </a:cubicBezTo>
                    <a:cubicBezTo>
                      <a:pt x="61" y="51"/>
                      <a:pt x="61" y="51"/>
                      <a:pt x="61" y="51"/>
                    </a:cubicBezTo>
                    <a:cubicBezTo>
                      <a:pt x="62" y="49"/>
                      <a:pt x="63" y="47"/>
                      <a:pt x="64" y="46"/>
                    </a:cubicBezTo>
                    <a:cubicBezTo>
                      <a:pt x="70" y="46"/>
                      <a:pt x="70" y="46"/>
                      <a:pt x="70" y="46"/>
                    </a:cubicBezTo>
                    <a:cubicBezTo>
                      <a:pt x="74" y="46"/>
                      <a:pt x="77" y="42"/>
                      <a:pt x="77" y="38"/>
                    </a:cubicBezTo>
                    <a:cubicBezTo>
                      <a:pt x="77" y="34"/>
                      <a:pt x="74" y="31"/>
                      <a:pt x="70" y="31"/>
                    </a:cubicBezTo>
                    <a:moveTo>
                      <a:pt x="39" y="57"/>
                    </a:moveTo>
                    <a:cubicBezTo>
                      <a:pt x="29" y="57"/>
                      <a:pt x="20" y="49"/>
                      <a:pt x="20" y="38"/>
                    </a:cubicBezTo>
                    <a:cubicBezTo>
                      <a:pt x="20" y="28"/>
                      <a:pt x="29" y="20"/>
                      <a:pt x="39" y="20"/>
                    </a:cubicBezTo>
                    <a:cubicBezTo>
                      <a:pt x="49" y="20"/>
                      <a:pt x="57" y="28"/>
                      <a:pt x="57" y="38"/>
                    </a:cubicBezTo>
                    <a:cubicBezTo>
                      <a:pt x="57" y="49"/>
                      <a:pt x="49" y="57"/>
                      <a:pt x="39" y="5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accent4">
                      <a:lumMod val="50000"/>
                    </a:schemeClr>
                  </a:solidFill>
                </a:endParaRPr>
              </a:p>
            </p:txBody>
          </p:sp>
        </p:grpSp>
        <p:sp>
          <p:nvSpPr>
            <p:cNvPr id="58" name="文本框 57"/>
            <p:cNvSpPr txBox="1"/>
            <p:nvPr/>
          </p:nvSpPr>
          <p:spPr>
            <a:xfrm>
              <a:off x="2462115" y="1907532"/>
              <a:ext cx="562763" cy="416216"/>
            </a:xfrm>
            <a:prstGeom prst="rect">
              <a:avLst/>
            </a:prstGeom>
            <a:noFill/>
          </p:spPr>
          <p:txBody>
            <a:bodyPr wrap="square" rtlCol="0">
              <a:spAutoFit/>
            </a:bodyPr>
            <a:p>
              <a:r>
                <a:rPr lang="en-US" altLang="zh-CN" sz="1200" b="1" dirty="0" smtClean="0">
                  <a:solidFill>
                    <a:schemeClr val="accent4">
                      <a:lumMod val="50000"/>
                    </a:schemeClr>
                  </a:solidFill>
                  <a:latin typeface="Agency FB" panose="020B0503020202020204" pitchFamily="34" charset="0"/>
                </a:rPr>
                <a:t>02</a:t>
              </a:r>
              <a:endParaRPr lang="en-US" altLang="zh-CN" sz="1200" b="1" dirty="0" smtClean="0">
                <a:solidFill>
                  <a:schemeClr val="accent4">
                    <a:lumMod val="50000"/>
                  </a:schemeClr>
                </a:solidFill>
                <a:latin typeface="Agency FB" panose="020B0503020202020204" pitchFamily="34" charset="0"/>
              </a:endParaRPr>
            </a:p>
          </p:txBody>
        </p:sp>
        <p:sp>
          <p:nvSpPr>
            <p:cNvPr id="59" name="文本框 44"/>
            <p:cNvSpPr txBox="1"/>
            <p:nvPr/>
          </p:nvSpPr>
          <p:spPr>
            <a:xfrm>
              <a:off x="3263090" y="1907384"/>
              <a:ext cx="2548890" cy="509241"/>
            </a:xfrm>
            <a:prstGeom prst="rect">
              <a:avLst/>
            </a:prstGeom>
            <a:noFill/>
          </p:spPr>
          <p:txBody>
            <a:bodyPr wrap="square" rtlCol="0">
              <a:spAutoFit/>
            </a:bodyPr>
            <a:p>
              <a:pPr algn="ctr"/>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活动亮点</a:t>
              </a:r>
              <a:endParaRPr lang="zh-CN" altLang="en-US" sz="1600" b="1" dirty="0">
                <a:solidFill>
                  <a:schemeClr val="accent4">
                    <a:lumMod val="50000"/>
                  </a:schemeClr>
                </a:solidFill>
                <a:latin typeface="微软雅黑" panose="020B0503020204020204" pitchFamily="34" charset="-122"/>
                <a:ea typeface="微软雅黑" panose="020B0503020204020204" pitchFamily="34" charset="-122"/>
              </a:endParaRPr>
            </a:p>
          </p:txBody>
        </p:sp>
      </p:grpSp>
      <p:sp>
        <p:nvSpPr>
          <p:cNvPr id="69" name="文本框 68"/>
          <p:cNvSpPr txBox="1"/>
          <p:nvPr/>
        </p:nvSpPr>
        <p:spPr>
          <a:xfrm>
            <a:off x="6685915" y="1561465"/>
            <a:ext cx="5584825" cy="5073650"/>
          </a:xfrm>
          <a:prstGeom prst="rect">
            <a:avLst/>
          </a:prstGeom>
          <a:noFill/>
        </p:spPr>
        <p:txBody>
          <a:bodyPr wrap="square" rtlCol="0">
            <a:spAutoFit/>
          </a:bodyPr>
          <a:p>
            <a:pPr>
              <a:lnSpc>
                <a:spcPct val="120000"/>
              </a:lnSpc>
            </a:pPr>
            <a:r>
              <a:rPr lang="en-US" altLang="zh-CN" dirty="0">
                <a:solidFill>
                  <a:srgbClr val="E5B151"/>
                </a:solidFill>
                <a:latin typeface="思源黑体 CN ExtraLight" panose="020B0200000000000000" charset="-122"/>
                <a:ea typeface="思源黑体 CN ExtraLight" panose="020B0200000000000000" charset="-122"/>
                <a:sym typeface="+mn-ea"/>
              </a:rPr>
              <a:t>1</a:t>
            </a:r>
            <a:r>
              <a:rPr lang="zh-CN" altLang="en-US" dirty="0">
                <a:solidFill>
                  <a:srgbClr val="E5B151"/>
                </a:solidFill>
                <a:latin typeface="思源黑体 CN ExtraLight" panose="020B0200000000000000" charset="-122"/>
                <a:ea typeface="思源黑体 CN ExtraLight" panose="020B0200000000000000" charset="-122"/>
                <a:sym typeface="+mn-ea"/>
              </a:rPr>
              <a:t>、解决微信环境下的留存</a:t>
            </a:r>
            <a:endParaRPr lang="zh-CN" altLang="en-US" dirty="0">
              <a:solidFill>
                <a:srgbClr val="E5B15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r>
              <a:rPr lang="zh-CN" altLang="en-US" dirty="0">
                <a:solidFill>
                  <a:schemeClr val="bg1"/>
                </a:solidFill>
                <a:latin typeface="思源黑体 CN ExtraLight" panose="020B0200000000000000" charset="-122"/>
                <a:ea typeface="思源黑体 CN ExtraLight" panose="020B0200000000000000" charset="-122"/>
                <a:sym typeface="+mn-ea"/>
              </a:rPr>
              <a:t>公众号、小程序、社群</a:t>
            </a: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endParaRPr lang="zh-CN" altLang="en-US" dirty="0">
              <a:solidFill>
                <a:srgbClr val="E5B151"/>
              </a:solidFill>
              <a:latin typeface="思源黑体 CN ExtraLight" panose="020B0200000000000000" charset="-122"/>
              <a:ea typeface="思源黑体 CN ExtraLight" panose="020B0200000000000000" charset="-122"/>
              <a:sym typeface="+mn-ea"/>
            </a:endParaRPr>
          </a:p>
          <a:p>
            <a:pPr>
              <a:lnSpc>
                <a:spcPct val="120000"/>
              </a:lnSpc>
            </a:pPr>
            <a:r>
              <a:rPr lang="en-US" altLang="zh-CN" dirty="0">
                <a:solidFill>
                  <a:srgbClr val="E5B151"/>
                </a:solidFill>
                <a:latin typeface="思源黑体 CN ExtraLight" panose="020B0200000000000000" charset="-122"/>
                <a:ea typeface="思源黑体 CN ExtraLight" panose="020B0200000000000000" charset="-122"/>
                <a:sym typeface="+mn-ea"/>
              </a:rPr>
              <a:t>2</a:t>
            </a:r>
            <a:r>
              <a:rPr lang="zh-CN" altLang="en-US" dirty="0">
                <a:solidFill>
                  <a:srgbClr val="E5B151"/>
                </a:solidFill>
                <a:latin typeface="思源黑体 CN ExtraLight" panose="020B0200000000000000" charset="-122"/>
                <a:ea typeface="思源黑体 CN ExtraLight" panose="020B0200000000000000" charset="-122"/>
                <a:sym typeface="+mn-ea"/>
              </a:rPr>
              <a:t>、定时</a:t>
            </a:r>
            <a:r>
              <a:rPr lang="en-US" altLang="zh-CN" dirty="0">
                <a:solidFill>
                  <a:srgbClr val="E5B151"/>
                </a:solidFill>
                <a:latin typeface="思源黑体 CN ExtraLight" panose="020B0200000000000000" charset="-122"/>
                <a:ea typeface="思源黑体 CN ExtraLight" panose="020B0200000000000000" charset="-122"/>
                <a:sym typeface="+mn-ea"/>
              </a:rPr>
              <a:t>push</a:t>
            </a:r>
            <a:r>
              <a:rPr lang="zh-CN" altLang="en-US" dirty="0">
                <a:solidFill>
                  <a:srgbClr val="E5B151"/>
                </a:solidFill>
                <a:latin typeface="思源黑体 CN ExtraLight" panose="020B0200000000000000" charset="-122"/>
                <a:ea typeface="思源黑体 CN ExtraLight" panose="020B0200000000000000" charset="-122"/>
                <a:sym typeface="+mn-ea"/>
              </a:rPr>
              <a:t>消息提醒</a:t>
            </a:r>
            <a:endParaRPr lang="zh-CN" altLang="en-US" dirty="0">
              <a:solidFill>
                <a:srgbClr val="E5B15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r>
              <a:rPr lang="zh-CN" altLang="en-US" dirty="0">
                <a:solidFill>
                  <a:schemeClr val="bg1"/>
                </a:solidFill>
                <a:latin typeface="思源黑体 CN ExtraLight" panose="020B0200000000000000" charset="-122"/>
                <a:ea typeface="思源黑体 CN ExtraLight" panose="020B0200000000000000" charset="-122"/>
                <a:sym typeface="+mn-ea"/>
              </a:rPr>
              <a:t>使用微信模板消息，每日触达用户，有效唤回</a:t>
            </a: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indent="0">
              <a:lnSpc>
                <a:spcPct val="120000"/>
              </a:lnSpc>
              <a:buFont typeface="Arial" panose="020B0604020202020204" pitchFamily="34" charset="0"/>
              <a:buNone/>
            </a:pPr>
            <a:r>
              <a:rPr lang="zh-CN" altLang="en-US" dirty="0">
                <a:solidFill>
                  <a:srgbClr val="E5B151"/>
                </a:solidFill>
                <a:latin typeface="思源黑体 CN ExtraLight" panose="020B0200000000000000" charset="-122"/>
                <a:ea typeface="思源黑体 CN ExtraLight" panose="020B0200000000000000" charset="-122"/>
                <a:sym typeface="+mn-ea"/>
              </a:rPr>
              <a:t>3、签到功能组合玩法</a:t>
            </a:r>
            <a:endParaRPr lang="zh-CN" altLang="en-US" dirty="0">
              <a:solidFill>
                <a:srgbClr val="E5B15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r>
              <a:rPr lang="zh-CN" altLang="en-US" dirty="0">
                <a:solidFill>
                  <a:schemeClr val="bg1"/>
                </a:solidFill>
                <a:latin typeface="思源黑体 CN ExtraLight" panose="020B0200000000000000" charset="-122"/>
                <a:ea typeface="思源黑体 CN ExtraLight" panose="020B0200000000000000" charset="-122"/>
                <a:sym typeface="+mn-ea"/>
              </a:rPr>
              <a:t>普通签到、连续签到奖励、抽奖消耗积分</a:t>
            </a: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r>
              <a:rPr lang="zh-CN" altLang="en-US" dirty="0">
                <a:solidFill>
                  <a:schemeClr val="bg1"/>
                </a:solidFill>
                <a:latin typeface="思源黑体 CN ExtraLight" panose="020B0200000000000000" charset="-122"/>
                <a:ea typeface="思源黑体 CN ExtraLight" panose="020B0200000000000000" charset="-122"/>
                <a:sym typeface="+mn-ea"/>
              </a:rPr>
              <a:t>三个经典签到功能，任意开启随心用</a:t>
            </a: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algn="l">
              <a:lnSpc>
                <a:spcPct val="120000"/>
              </a:lnSpc>
              <a:buClrTx/>
              <a:buSzTx/>
              <a:buFont typeface="Arial" panose="020B0604020202020204" pitchFamily="34" charset="0"/>
              <a:buNone/>
            </a:pPr>
            <a:r>
              <a:rPr lang="zh-CN" altLang="en-US" dirty="0">
                <a:solidFill>
                  <a:srgbClr val="E5B151"/>
                </a:solidFill>
                <a:latin typeface="思源黑体 CN ExtraLight" panose="020B0200000000000000" charset="-122"/>
                <a:ea typeface="思源黑体 CN ExtraLight" panose="020B0200000000000000" charset="-122"/>
                <a:sym typeface="+mn-ea"/>
              </a:rPr>
              <a:t>4、多营销功能可开启</a:t>
            </a:r>
            <a:endParaRPr lang="zh-CN" altLang="en-US" dirty="0">
              <a:solidFill>
                <a:srgbClr val="E5B15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r>
              <a:rPr lang="zh-CN" altLang="en-US" dirty="0">
                <a:solidFill>
                  <a:schemeClr val="bg1"/>
                </a:solidFill>
                <a:latin typeface="思源黑体 CN ExtraLight" panose="020B0200000000000000" charset="-122"/>
                <a:ea typeface="思源黑体 CN ExtraLight" panose="020B0200000000000000" charset="-122"/>
                <a:sym typeface="+mn-ea"/>
              </a:rPr>
              <a:t>粉丝专属、收集玩家信息、活动密码</a:t>
            </a:r>
            <a:r>
              <a:rPr lang="en-US" altLang="zh-CN" dirty="0">
                <a:solidFill>
                  <a:schemeClr val="bg1"/>
                </a:solidFill>
                <a:latin typeface="思源黑体 CN ExtraLight" panose="020B0200000000000000" charset="-122"/>
                <a:ea typeface="思源黑体 CN ExtraLight" panose="020B0200000000000000" charset="-122"/>
                <a:sym typeface="+mn-ea"/>
              </a:rPr>
              <a:t>……</a:t>
            </a: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r>
              <a:rPr lang="zh-CN" altLang="en-US" dirty="0">
                <a:solidFill>
                  <a:schemeClr val="bg1"/>
                </a:solidFill>
                <a:latin typeface="思源黑体 CN ExtraLight" panose="020B0200000000000000" charset="-122"/>
                <a:ea typeface="思源黑体 CN ExtraLight" panose="020B0200000000000000" charset="-122"/>
                <a:sym typeface="+mn-ea"/>
              </a:rPr>
              <a:t>配备互动最齐全的涨粉功能</a:t>
            </a: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marL="285750" indent="-285750">
              <a:lnSpc>
                <a:spcPct val="120000"/>
              </a:lnSpc>
              <a:buFont typeface="Arial" panose="020B0604020202020204" pitchFamily="34" charset="0"/>
              <a:buChar char="•"/>
            </a:pPr>
            <a:endParaRPr lang="zh-CN" altLang="en-US" dirty="0">
              <a:solidFill>
                <a:schemeClr val="bg1"/>
              </a:solidFill>
              <a:latin typeface="思源黑体 CN ExtraLight" panose="020B0200000000000000" charset="-122"/>
              <a:ea typeface="思源黑体 CN ExtraLight" panose="020B0200000000000000" charset="-122"/>
              <a:sym typeface="+mn-ea"/>
            </a:endParaRPr>
          </a:p>
          <a:p>
            <a:pPr indent="0">
              <a:lnSpc>
                <a:spcPct val="120000"/>
              </a:lnSpc>
              <a:buFont typeface="Wingdings" panose="05000000000000000000" charset="0"/>
              <a:buNone/>
            </a:pPr>
            <a:endParaRPr lang="zh-CN" altLang="en-US" dirty="0">
              <a:solidFill>
                <a:schemeClr val="bg1">
                  <a:lumMod val="95000"/>
                </a:schemeClr>
              </a:solidFill>
              <a:latin typeface="思源黑体 CN ExtraLight" panose="020B0200000000000000" charset="-122"/>
              <a:ea typeface="思源黑体 CN ExtraLight" panose="020B0200000000000000" charset="-122"/>
              <a:sym typeface="+mn-ea"/>
            </a:endParaRPr>
          </a:p>
        </p:txBody>
      </p:sp>
      <p:sp>
        <p:nvSpPr>
          <p:cNvPr id="72" name="文本框 71"/>
          <p:cNvSpPr txBox="1"/>
          <p:nvPr/>
        </p:nvSpPr>
        <p:spPr>
          <a:xfrm>
            <a:off x="418465" y="229870"/>
            <a:ext cx="4566920" cy="46037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pPr algn="l"/>
            <a:r>
              <a:rPr lang="zh-CN" altLang="en-US" sz="2400" dirty="0">
                <a:solidFill>
                  <a:schemeClr val="accent3"/>
                </a:solidFill>
                <a:effectLst/>
              </a:rPr>
              <a:t>新活动：日历打卡</a:t>
            </a:r>
            <a:endParaRPr lang="zh-CN" altLang="en-US" sz="2400" dirty="0">
              <a:solidFill>
                <a:schemeClr val="accent3"/>
              </a:solidFill>
              <a:effectLst/>
            </a:endParaRPr>
          </a:p>
        </p:txBody>
      </p:sp>
      <p:grpSp>
        <p:nvGrpSpPr>
          <p:cNvPr id="4" name="组合 3"/>
          <p:cNvGrpSpPr/>
          <p:nvPr/>
        </p:nvGrpSpPr>
        <p:grpSpPr>
          <a:xfrm>
            <a:off x="90170" y="1361440"/>
            <a:ext cx="1871980" cy="1711325"/>
            <a:chOff x="7961857" y="1667828"/>
            <a:chExt cx="2410158" cy="1883640"/>
          </a:xfrm>
        </p:grpSpPr>
        <p:sp>
          <p:nvSpPr>
            <p:cNvPr id="8" name="文本框 7"/>
            <p:cNvSpPr txBox="1"/>
            <p:nvPr/>
          </p:nvSpPr>
          <p:spPr>
            <a:xfrm>
              <a:off x="7961857" y="1668564"/>
              <a:ext cx="2410158" cy="371136"/>
            </a:xfrm>
            <a:prstGeom prst="rect">
              <a:avLst/>
            </a:prstGeom>
            <a:noFill/>
          </p:spPr>
          <p:txBody>
            <a:bodyPr wrap="square" rtlCol="0">
              <a:spAutoFit/>
            </a:bodyPr>
            <a:p>
              <a:pPr algn="ctr"/>
              <a:r>
                <a:rPr lang="zh-CN" altLang="en-US" sz="1600" dirty="0">
                  <a:solidFill>
                    <a:srgbClr val="6C7FFD"/>
                  </a:solidFill>
                  <a:latin typeface="微软雅黑 Light" panose="020B0502040204020203" pitchFamily="34" charset="-122"/>
                  <a:ea typeface="微软雅黑 Light" panose="020B0502040204020203" pitchFamily="34" charset="-122"/>
                </a:rPr>
                <a:t>公众号留存</a:t>
              </a:r>
              <a:endParaRPr lang="zh-CN" altLang="en-US" sz="1600" dirty="0">
                <a:solidFill>
                  <a:srgbClr val="6C7FFD"/>
                </a:solidFill>
                <a:latin typeface="微软雅黑 Light" panose="020B0502040204020203" pitchFamily="34" charset="-122"/>
                <a:ea typeface="微软雅黑 Light" panose="020B0502040204020203" pitchFamily="34" charset="-122"/>
              </a:endParaRPr>
            </a:p>
          </p:txBody>
        </p:sp>
        <p:sp>
          <p:nvSpPr>
            <p:cNvPr id="9" name="矩形 8"/>
            <p:cNvSpPr/>
            <p:nvPr/>
          </p:nvSpPr>
          <p:spPr>
            <a:xfrm>
              <a:off x="8122916" y="1667828"/>
              <a:ext cx="2088041" cy="1883640"/>
            </a:xfrm>
            <a:prstGeom prst="rect">
              <a:avLst/>
            </a:prstGeom>
            <a:noFill/>
            <a:ln w="12700">
              <a:gradFill>
                <a:gsLst>
                  <a:gs pos="0">
                    <a:srgbClr val="DA63D9"/>
                  </a:gs>
                  <a:gs pos="100000">
                    <a:srgbClr val="4982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0"/>
            </a:p>
          </p:txBody>
        </p:sp>
      </p:grpSp>
      <p:sp>
        <p:nvSpPr>
          <p:cNvPr id="5" name="文本框 4"/>
          <p:cNvSpPr txBox="1"/>
          <p:nvPr/>
        </p:nvSpPr>
        <p:spPr>
          <a:xfrm>
            <a:off x="1371600" y="906780"/>
            <a:ext cx="2845435" cy="306705"/>
          </a:xfrm>
          <a:prstGeom prst="rect">
            <a:avLst/>
          </a:prstGeom>
          <a:noFill/>
        </p:spPr>
        <p:txBody>
          <a:bodyPr wrap="square" rtlCol="0">
            <a:spAutoFit/>
          </a:bodyPr>
          <a:p>
            <a:pPr algn="ctr"/>
            <a:r>
              <a:rPr lang="en-US" altLang="zh-CN" sz="1400" dirty="0">
                <a:solidFill>
                  <a:schemeClr val="tx1"/>
                </a:solidFill>
                <a:latin typeface="微软雅黑 Light" panose="020B0502040204020203" pitchFamily="34" charset="-122"/>
                <a:ea typeface="微软雅黑 Light" panose="020B0502040204020203" pitchFamily="34" charset="-122"/>
              </a:rPr>
              <a:t>——</a:t>
            </a:r>
            <a:r>
              <a:rPr lang="zh-CN" altLang="en-US" sz="1400" dirty="0">
                <a:solidFill>
                  <a:schemeClr val="tx1"/>
                </a:solidFill>
                <a:latin typeface="微软雅黑 Light" panose="020B0502040204020203" pitchFamily="34" charset="-122"/>
                <a:ea typeface="微软雅黑 Light" panose="020B0502040204020203" pitchFamily="34" charset="-122"/>
              </a:rPr>
              <a:t>微信环境下的应用场景</a:t>
            </a:r>
            <a:r>
              <a:rPr lang="en-US" altLang="zh-CN" sz="1400" dirty="0">
                <a:solidFill>
                  <a:schemeClr val="tx1"/>
                </a:solidFill>
                <a:latin typeface="微软雅黑 Light" panose="020B0502040204020203" pitchFamily="34" charset="-122"/>
                <a:ea typeface="微软雅黑 Light" panose="020B0502040204020203" pitchFamily="34" charset="-122"/>
              </a:rPr>
              <a:t>——</a:t>
            </a:r>
            <a:endParaRPr lang="en-US" altLang="zh-CN" sz="1400" dirty="0">
              <a:solidFill>
                <a:schemeClr val="tx1"/>
              </a:solidFill>
              <a:latin typeface="微软雅黑 Light" panose="020B0502040204020203" pitchFamily="34" charset="-122"/>
              <a:ea typeface="微软雅黑 Light" panose="020B0502040204020203" pitchFamily="34" charset="-122"/>
            </a:endParaRPr>
          </a:p>
        </p:txBody>
      </p:sp>
      <p:grpSp>
        <p:nvGrpSpPr>
          <p:cNvPr id="17" name="组合 16"/>
          <p:cNvGrpSpPr/>
          <p:nvPr/>
        </p:nvGrpSpPr>
        <p:grpSpPr>
          <a:xfrm>
            <a:off x="1962150" y="1361440"/>
            <a:ext cx="1871980" cy="1711325"/>
            <a:chOff x="7961857" y="1667828"/>
            <a:chExt cx="2410158" cy="1883640"/>
          </a:xfrm>
        </p:grpSpPr>
        <p:sp>
          <p:nvSpPr>
            <p:cNvPr id="18" name="文本框 17"/>
            <p:cNvSpPr txBox="1"/>
            <p:nvPr/>
          </p:nvSpPr>
          <p:spPr>
            <a:xfrm>
              <a:off x="7961857" y="1679048"/>
              <a:ext cx="2410158" cy="371136"/>
            </a:xfrm>
            <a:prstGeom prst="rect">
              <a:avLst/>
            </a:prstGeom>
            <a:noFill/>
          </p:spPr>
          <p:txBody>
            <a:bodyPr wrap="square" rtlCol="0">
              <a:spAutoFit/>
            </a:bodyPr>
            <a:p>
              <a:pPr algn="ctr"/>
              <a:r>
                <a:rPr lang="zh-CN" altLang="en-US" sz="1600" dirty="0">
                  <a:solidFill>
                    <a:srgbClr val="6C7FFD"/>
                  </a:solidFill>
                  <a:latin typeface="微软雅黑 Light" panose="020B0502040204020203" pitchFamily="34" charset="-122"/>
                  <a:ea typeface="微软雅黑 Light" panose="020B0502040204020203" pitchFamily="34" charset="-122"/>
                </a:rPr>
                <a:t>小程序留存</a:t>
              </a:r>
              <a:endParaRPr lang="zh-CN" altLang="en-US" sz="1600" dirty="0">
                <a:solidFill>
                  <a:srgbClr val="6C7FFD"/>
                </a:solidFill>
                <a:latin typeface="微软雅黑 Light" panose="020B0502040204020203" pitchFamily="34" charset="-122"/>
                <a:ea typeface="微软雅黑 Light" panose="020B0502040204020203" pitchFamily="34" charset="-122"/>
              </a:endParaRPr>
            </a:p>
          </p:txBody>
        </p:sp>
        <p:sp>
          <p:nvSpPr>
            <p:cNvPr id="19" name="矩形 18"/>
            <p:cNvSpPr/>
            <p:nvPr/>
          </p:nvSpPr>
          <p:spPr>
            <a:xfrm>
              <a:off x="8122916" y="1667828"/>
              <a:ext cx="2088041" cy="1883640"/>
            </a:xfrm>
            <a:prstGeom prst="rect">
              <a:avLst/>
            </a:prstGeom>
            <a:noFill/>
            <a:ln w="12700">
              <a:gradFill>
                <a:gsLst>
                  <a:gs pos="0">
                    <a:srgbClr val="DA63D9"/>
                  </a:gs>
                  <a:gs pos="100000">
                    <a:srgbClr val="4982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0"/>
            </a:p>
          </p:txBody>
        </p:sp>
      </p:grpSp>
      <p:grpSp>
        <p:nvGrpSpPr>
          <p:cNvPr id="6" name="组合 5"/>
          <p:cNvGrpSpPr/>
          <p:nvPr/>
        </p:nvGrpSpPr>
        <p:grpSpPr>
          <a:xfrm>
            <a:off x="3788410" y="1361440"/>
            <a:ext cx="1871980" cy="1697355"/>
            <a:chOff x="7961857" y="1631791"/>
            <a:chExt cx="2410158" cy="1919677"/>
          </a:xfrm>
        </p:grpSpPr>
        <p:sp>
          <p:nvSpPr>
            <p:cNvPr id="7" name="文本框 6"/>
            <p:cNvSpPr txBox="1"/>
            <p:nvPr/>
          </p:nvSpPr>
          <p:spPr>
            <a:xfrm>
              <a:off x="7961857" y="1669344"/>
              <a:ext cx="2410158" cy="381350"/>
            </a:xfrm>
            <a:prstGeom prst="rect">
              <a:avLst/>
            </a:prstGeom>
            <a:noFill/>
          </p:spPr>
          <p:txBody>
            <a:bodyPr wrap="square" rtlCol="0">
              <a:spAutoFit/>
            </a:bodyPr>
            <a:p>
              <a:pPr algn="ctr"/>
              <a:r>
                <a:rPr lang="zh-CN" altLang="en-US" sz="1600" dirty="0">
                  <a:solidFill>
                    <a:srgbClr val="6C7FFD"/>
                  </a:solidFill>
                  <a:latin typeface="微软雅黑 Light" panose="020B0502040204020203" pitchFamily="34" charset="-122"/>
                  <a:ea typeface="微软雅黑 Light" panose="020B0502040204020203" pitchFamily="34" charset="-122"/>
                </a:rPr>
                <a:t>社群活跃</a:t>
              </a:r>
              <a:endParaRPr lang="zh-CN" altLang="en-US" sz="1600" dirty="0">
                <a:solidFill>
                  <a:srgbClr val="6C7FFD"/>
                </a:solidFill>
                <a:latin typeface="微软雅黑 Light" panose="020B0502040204020203" pitchFamily="34" charset="-122"/>
                <a:ea typeface="微软雅黑 Light" panose="020B0502040204020203" pitchFamily="34" charset="-122"/>
              </a:endParaRPr>
            </a:p>
          </p:txBody>
        </p:sp>
        <p:sp>
          <p:nvSpPr>
            <p:cNvPr id="22" name="矩形 21"/>
            <p:cNvSpPr/>
            <p:nvPr/>
          </p:nvSpPr>
          <p:spPr>
            <a:xfrm>
              <a:off x="8122916" y="1631791"/>
              <a:ext cx="2088041" cy="1919677"/>
            </a:xfrm>
            <a:prstGeom prst="rect">
              <a:avLst/>
            </a:prstGeom>
            <a:noFill/>
            <a:ln w="12700">
              <a:gradFill>
                <a:gsLst>
                  <a:gs pos="0">
                    <a:srgbClr val="DA63D9"/>
                  </a:gs>
                  <a:gs pos="100000">
                    <a:srgbClr val="4982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0"/>
            </a:p>
          </p:txBody>
        </p:sp>
      </p:grpSp>
      <p:sp>
        <p:nvSpPr>
          <p:cNvPr id="23" name="文本框 22"/>
          <p:cNvSpPr txBox="1"/>
          <p:nvPr/>
        </p:nvSpPr>
        <p:spPr>
          <a:xfrm>
            <a:off x="379730" y="1612900"/>
            <a:ext cx="1292860" cy="1446530"/>
          </a:xfrm>
          <a:prstGeom prst="rect">
            <a:avLst/>
          </a:prstGeom>
          <a:noFill/>
        </p:spPr>
        <p:txBody>
          <a:bodyPr wrap="square" rtlCol="0">
            <a:spAutoFit/>
          </a:bodyPr>
          <a:p>
            <a:pPr>
              <a:lnSpc>
                <a:spcPct val="140000"/>
              </a:lnSpc>
            </a:pP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rPr>
              <a:t>将日历打卡活动嵌入公众号菜单中，让参与者每日进入公众号内进行签到打卡，提高公众号的打开率，同时带动公众号内容的曝光。</a:t>
            </a:r>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251710" y="1657985"/>
            <a:ext cx="1292860" cy="1252855"/>
          </a:xfrm>
          <a:prstGeom prst="rect">
            <a:avLst/>
          </a:prstGeom>
          <a:noFill/>
        </p:spPr>
        <p:txBody>
          <a:bodyPr wrap="square" rtlCol="0">
            <a:spAutoFit/>
          </a:bodyPr>
          <a:p>
            <a:pPr>
              <a:lnSpc>
                <a:spcPct val="140000"/>
              </a:lnSpc>
            </a:pPr>
            <a:r>
              <a:rPr lang="zh-CN" altLang="zh-CN" sz="900">
                <a:solidFill>
                  <a:schemeClr val="tx1">
                    <a:lumMod val="65000"/>
                    <a:lumOff val="35000"/>
                  </a:schemeClr>
                </a:solidFill>
                <a:latin typeface="微软雅黑" panose="020B0503020204020204" pitchFamily="34" charset="-122"/>
                <a:ea typeface="微软雅黑" panose="020B0503020204020204" pitchFamily="34" charset="-122"/>
              </a:rPr>
              <a:t>采用跳转小程序的方式将日历打卡嵌入小程序内，让用户每日通过小程序打开参与打卡，增强小程序粘性。</a:t>
            </a:r>
            <a:endParaRPr lang="zh-CN" altLang="zh-CN"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077970" y="1754505"/>
            <a:ext cx="1292860" cy="1059180"/>
          </a:xfrm>
          <a:prstGeom prst="rect">
            <a:avLst/>
          </a:prstGeom>
          <a:noFill/>
        </p:spPr>
        <p:txBody>
          <a:bodyPr wrap="square" rtlCol="0">
            <a:spAutoFit/>
          </a:bodyPr>
          <a:p>
            <a:pPr>
              <a:lnSpc>
                <a:spcPct val="140000"/>
              </a:lnSpc>
            </a:pPr>
            <a:r>
              <a:rPr lang="zh-CN" altLang="zh-CN" sz="900">
                <a:solidFill>
                  <a:schemeClr val="tx1">
                    <a:lumMod val="65000"/>
                    <a:lumOff val="35000"/>
                  </a:schemeClr>
                </a:solidFill>
                <a:latin typeface="微软雅黑" panose="020B0503020204020204" pitchFamily="34" charset="-122"/>
                <a:ea typeface="微软雅黑" panose="020B0503020204020204" pitchFamily="34" charset="-122"/>
              </a:rPr>
              <a:t>每日将日历打卡链接或图文消息发送至社群内，鼓励群成员打卡签到，促进社群活跃。</a:t>
            </a:r>
            <a:endParaRPr lang="zh-CN" altLang="zh-CN"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475105" y="3317240"/>
            <a:ext cx="2845435" cy="306705"/>
          </a:xfrm>
          <a:prstGeom prst="rect">
            <a:avLst/>
          </a:prstGeom>
          <a:solidFill>
            <a:schemeClr val="bg1"/>
          </a:solidFill>
        </p:spPr>
        <p:txBody>
          <a:bodyPr wrap="square" rtlCol="0">
            <a:spAutoFit/>
          </a:bodyPr>
          <a:p>
            <a:pPr algn="ctr"/>
            <a:r>
              <a:rPr lang="en-US" altLang="zh-CN" sz="1400" dirty="0">
                <a:solidFill>
                  <a:schemeClr val="tx1"/>
                </a:solidFill>
                <a:latin typeface="微软雅黑 Light" panose="020B0502040204020203" pitchFamily="34" charset="-122"/>
                <a:ea typeface="微软雅黑 Light" panose="020B0502040204020203" pitchFamily="34" charset="-122"/>
              </a:rPr>
              <a:t>——</a:t>
            </a:r>
            <a:r>
              <a:rPr lang="zh-CN" altLang="en-US" sz="1400" dirty="0">
                <a:solidFill>
                  <a:schemeClr val="tx1"/>
                </a:solidFill>
                <a:latin typeface="微软雅黑 Light" panose="020B0502040204020203" pitchFamily="34" charset="-122"/>
                <a:ea typeface="微软雅黑 Light" panose="020B0502040204020203" pitchFamily="34" charset="-122"/>
              </a:rPr>
              <a:t>定时</a:t>
            </a:r>
            <a:r>
              <a:rPr lang="en-US" altLang="zh-CN" sz="1400" dirty="0">
                <a:solidFill>
                  <a:schemeClr val="tx1"/>
                </a:solidFill>
                <a:latin typeface="微软雅黑 Light" panose="020B0502040204020203" pitchFamily="34" charset="-122"/>
                <a:ea typeface="微软雅黑 Light" panose="020B0502040204020203" pitchFamily="34" charset="-122"/>
              </a:rPr>
              <a:t>push</a:t>
            </a:r>
            <a:r>
              <a:rPr lang="zh-CN" altLang="en-US" sz="1400" dirty="0">
                <a:solidFill>
                  <a:schemeClr val="tx1"/>
                </a:solidFill>
                <a:latin typeface="微软雅黑 Light" panose="020B0502040204020203" pitchFamily="34" charset="-122"/>
                <a:ea typeface="微软雅黑 Light" panose="020B0502040204020203" pitchFamily="34" charset="-122"/>
              </a:rPr>
              <a:t>消息提醒</a:t>
            </a:r>
            <a:r>
              <a:rPr lang="en-US" altLang="zh-CN" sz="1400" dirty="0">
                <a:solidFill>
                  <a:schemeClr val="tx1"/>
                </a:solidFill>
                <a:latin typeface="微软雅黑 Light" panose="020B0502040204020203" pitchFamily="34" charset="-122"/>
                <a:ea typeface="微软雅黑 Light" panose="020B0502040204020203" pitchFamily="34" charset="-122"/>
              </a:rPr>
              <a:t>——</a:t>
            </a:r>
            <a:endParaRPr lang="en-US" altLang="zh-CN" sz="1400" dirty="0">
              <a:solidFill>
                <a:schemeClr val="tx1"/>
              </a:solidFill>
              <a:latin typeface="微软雅黑 Light" panose="020B0502040204020203" pitchFamily="34" charset="-122"/>
              <a:ea typeface="微软雅黑 Light" panose="020B0502040204020203" pitchFamily="34" charset="-122"/>
            </a:endParaRPr>
          </a:p>
        </p:txBody>
      </p:sp>
      <p:pic>
        <p:nvPicPr>
          <p:cNvPr id="2" name="图片 1"/>
          <p:cNvPicPr>
            <a:picLocks noChangeAspect="1"/>
          </p:cNvPicPr>
          <p:nvPr/>
        </p:nvPicPr>
        <p:blipFill>
          <a:blip r:embed="rId2"/>
          <a:srcRect r="1861"/>
          <a:stretch>
            <a:fillRect/>
          </a:stretch>
        </p:blipFill>
        <p:spPr>
          <a:xfrm>
            <a:off x="387985" y="3702685"/>
            <a:ext cx="4853940" cy="30422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ppt_y</p:attrName>
                                        </p:attrNameLst>
                                      </p:cBhvr>
                                      <p:tavLst>
                                        <p:tav tm="0">
                                          <p:val>
                                            <p:strVal val="#ppt_y+#ppt_h*1.125000"/>
                                          </p:val>
                                        </p:tav>
                                        <p:tav tm="100000">
                                          <p:val>
                                            <p:strVal val="#ppt_y"/>
                                          </p:val>
                                        </p:tav>
                                      </p:tavLst>
                                    </p:anim>
                                    <p:animEffect transition="in" filter="wipe(up)">
                                      <p:cBhvr>
                                        <p:cTn id="13" dur="500"/>
                                        <p:tgtEl>
                                          <p:spTgt spid="30"/>
                                        </p:tgtEl>
                                      </p:cBhvr>
                                    </p:animEffect>
                                  </p:childTnLst>
                                </p:cTn>
                              </p:par>
                              <p:par>
                                <p:cTn id="14" presetID="23" presetClass="entr" presetSubtype="288"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strVal val="4/3*#ppt_w"/>
                                          </p:val>
                                        </p:tav>
                                        <p:tav tm="100000">
                                          <p:val>
                                            <p:strVal val="#ppt_w"/>
                                          </p:val>
                                        </p:tav>
                                      </p:tavLst>
                                    </p:anim>
                                    <p:anim calcmode="lin" valueType="num">
                                      <p:cBhvr>
                                        <p:cTn id="17" dur="500" fill="hold"/>
                                        <p:tgtEl>
                                          <p:spTgt spid="4"/>
                                        </p:tgtEl>
                                        <p:attrNameLst>
                                          <p:attrName>ppt_h</p:attrName>
                                        </p:attrNameLst>
                                      </p:cBhvr>
                                      <p:tavLst>
                                        <p:tav tm="0">
                                          <p:val>
                                            <p:strVal val="4/3*#ppt_h"/>
                                          </p:val>
                                        </p:tav>
                                        <p:tav tm="100000">
                                          <p:val>
                                            <p:strVal val="#ppt_h"/>
                                          </p:val>
                                        </p:tav>
                                      </p:tavLst>
                                    </p:anim>
                                  </p:childTnLst>
                                </p:cTn>
                              </p:par>
                              <p:par>
                                <p:cTn id="18" presetID="10" presetClass="entr" presetSubtype="0" fill="hold" grpId="0" nodeType="withEffect">
                                  <p:stCondLst>
                                    <p:cond delay="500"/>
                                  </p:stCondLst>
                                  <p:iterate type="lt">
                                    <p:tmPct val="20000"/>
                                  </p:iterate>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23" presetClass="entr" presetSubtype="288" fill="hold" nodeType="withEffect">
                                  <p:stCondLst>
                                    <p:cond delay="25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strVal val="4/3*#ppt_w"/>
                                          </p:val>
                                        </p:tav>
                                        <p:tav tm="100000">
                                          <p:val>
                                            <p:strVal val="#ppt_w"/>
                                          </p:val>
                                        </p:tav>
                                      </p:tavLst>
                                    </p:anim>
                                    <p:anim calcmode="lin" valueType="num">
                                      <p:cBhvr>
                                        <p:cTn id="24" dur="500" fill="hold"/>
                                        <p:tgtEl>
                                          <p:spTgt spid="17"/>
                                        </p:tgtEl>
                                        <p:attrNameLst>
                                          <p:attrName>ppt_h</p:attrName>
                                        </p:attrNameLst>
                                      </p:cBhvr>
                                      <p:tavLst>
                                        <p:tav tm="0">
                                          <p:val>
                                            <p:strVal val="4/3*#ppt_h"/>
                                          </p:val>
                                        </p:tav>
                                        <p:tav tm="100000">
                                          <p:val>
                                            <p:strVal val="#ppt_h"/>
                                          </p:val>
                                        </p:tav>
                                      </p:tavLst>
                                    </p:anim>
                                  </p:childTnLst>
                                </p:cTn>
                              </p:par>
                              <p:par>
                                <p:cTn id="25" presetID="23" presetClass="entr" presetSubtype="288" fill="hold" nodeType="withEffect">
                                  <p:stCondLst>
                                    <p:cond delay="25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4/3*#ppt_w"/>
                                          </p:val>
                                        </p:tav>
                                        <p:tav tm="100000">
                                          <p:val>
                                            <p:strVal val="#ppt_w"/>
                                          </p:val>
                                        </p:tav>
                                      </p:tavLst>
                                    </p:anim>
                                    <p:anim calcmode="lin" valueType="num">
                                      <p:cBhvr>
                                        <p:cTn id="28" dur="500" fill="hold"/>
                                        <p:tgtEl>
                                          <p:spTgt spid="6"/>
                                        </p:tgtEl>
                                        <p:attrNameLst>
                                          <p:attrName>ppt_h</p:attrName>
                                        </p:attrNameLst>
                                      </p:cBhvr>
                                      <p:tavLst>
                                        <p:tav tm="0">
                                          <p:val>
                                            <p:strVal val="4/3*#ppt_h"/>
                                          </p:val>
                                        </p:tav>
                                        <p:tav tm="100000">
                                          <p:val>
                                            <p:strVal val="#ppt_h"/>
                                          </p:val>
                                        </p:tav>
                                      </p:tavLst>
                                    </p:anim>
                                  </p:childTnLst>
                                </p:cTn>
                              </p:par>
                              <p:par>
                                <p:cTn id="29" presetID="10" presetClass="entr" presetSubtype="0" fill="hold" grpId="0" nodeType="withEffect">
                                  <p:stCondLst>
                                    <p:cond delay="500"/>
                                  </p:stCondLst>
                                  <p:iterate type="lt">
                                    <p:tmPct val="20000"/>
                                  </p:iterate>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6619815" y="2962627"/>
            <a:ext cx="3453219" cy="1015663"/>
          </a:xfrm>
          <a:prstGeom prst="rect">
            <a:avLst/>
          </a:prstGeom>
          <a:noFill/>
        </p:spPr>
        <p:txBody>
          <a:bodyPr wrap="square" rtlCol="0">
            <a:spAutoFit/>
          </a:bodyPr>
          <a:lstStyle/>
          <a:p>
            <a:pPr algn="just">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bg1"/>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1" name="TextBox 38"/>
          <p:cNvSpPr txBox="1"/>
          <p:nvPr/>
        </p:nvSpPr>
        <p:spPr>
          <a:xfrm>
            <a:off x="6683009" y="4092480"/>
            <a:ext cx="3314944" cy="738664"/>
          </a:xfrm>
          <a:prstGeom prst="rect">
            <a:avLst/>
          </a:prstGeom>
          <a:noFill/>
        </p:spPr>
        <p:txBody>
          <a:bodyPr wrap="square" lIns="0" tIns="0" rIns="0" bIns="0" rtlCol="0">
            <a:spAutoFit/>
          </a:bodyPr>
          <a:lstStyle/>
          <a:p>
            <a:pPr algn="just"/>
            <a:r>
              <a:rPr lang="en-US" sz="1200" dirty="0" smtClean="0">
                <a:solidFill>
                  <a:schemeClr val="bg1"/>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bg1"/>
                </a:solidFill>
                <a:latin typeface="Arial" panose="020B0604020202020204" pitchFamily="34" charset="0"/>
                <a:cs typeface="Arial" panose="020B0604020202020204" pitchFamily="34" charset="0"/>
              </a:rPr>
              <a:t> </a:t>
            </a:r>
            <a:endParaRPr lang="en-US" sz="1200" dirty="0" smtClean="0">
              <a:solidFill>
                <a:schemeClr val="bg1"/>
              </a:solidFill>
              <a:latin typeface="Arial" panose="020B0604020202020204" pitchFamily="34" charset="0"/>
              <a:cs typeface="Arial" panose="020B0604020202020204" pitchFamily="34" charset="0"/>
            </a:endParaRPr>
          </a:p>
        </p:txBody>
      </p:sp>
      <p:sp>
        <p:nvSpPr>
          <p:cNvPr id="10" name="梯形 9"/>
          <p:cNvSpPr/>
          <p:nvPr/>
        </p:nvSpPr>
        <p:spPr>
          <a:xfrm>
            <a:off x="5784850" y="-80645"/>
            <a:ext cx="6685280" cy="6957695"/>
          </a:xfrm>
          <a:prstGeom prst="trapezoid">
            <a:avLst>
              <a:gd name="adj" fmla="val 0"/>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 name="组合 10"/>
          <p:cNvGrpSpPr/>
          <p:nvPr/>
        </p:nvGrpSpPr>
        <p:grpSpPr>
          <a:xfrm>
            <a:off x="8327059" y="5623300"/>
            <a:ext cx="3864992" cy="705070"/>
            <a:chOff x="7535366" y="5604250"/>
            <a:chExt cx="3864992" cy="705070"/>
          </a:xfrm>
        </p:grpSpPr>
        <p:grpSp>
          <p:nvGrpSpPr>
            <p:cNvPr id="12" name="组合 11"/>
            <p:cNvGrpSpPr/>
            <p:nvPr/>
          </p:nvGrpSpPr>
          <p:grpSpPr>
            <a:xfrm>
              <a:off x="10151093" y="5604250"/>
              <a:ext cx="1249265" cy="705070"/>
              <a:chOff x="3100388" y="1738313"/>
              <a:chExt cx="5991226" cy="3381375"/>
            </a:xfrm>
            <a:solidFill>
              <a:schemeClr val="bg1"/>
            </a:solidFill>
          </p:grpSpPr>
          <p:sp>
            <p:nvSpPr>
              <p:cNvPr id="13" name="Freeform 429"/>
              <p:cNvSpPr>
                <a:spLocks noEditPoints="1"/>
              </p:cNvSpPr>
              <p:nvPr/>
            </p:nvSpPr>
            <p:spPr bwMode="auto">
              <a:xfrm>
                <a:off x="5854701" y="1855788"/>
                <a:ext cx="3236913" cy="3241675"/>
              </a:xfrm>
              <a:custGeom>
                <a:avLst/>
                <a:gdLst>
                  <a:gd name="T0" fmla="*/ 431 w 861"/>
                  <a:gd name="T1" fmla="*/ 0 h 861"/>
                  <a:gd name="T2" fmla="*/ 861 w 861"/>
                  <a:gd name="T3" fmla="*/ 430 h 861"/>
                  <a:gd name="T4" fmla="*/ 431 w 861"/>
                  <a:gd name="T5" fmla="*/ 861 h 861"/>
                  <a:gd name="T6" fmla="*/ 0 w 861"/>
                  <a:gd name="T7" fmla="*/ 430 h 861"/>
                  <a:gd name="T8" fmla="*/ 431 w 861"/>
                  <a:gd name="T9" fmla="*/ 0 h 861"/>
                  <a:gd name="T10" fmla="*/ 795 w 861"/>
                  <a:gd name="T11" fmla="*/ 429 h 861"/>
                  <a:gd name="T12" fmla="*/ 460 w 861"/>
                  <a:gd name="T13" fmla="*/ 66 h 861"/>
                  <a:gd name="T14" fmla="*/ 460 w 861"/>
                  <a:gd name="T15" fmla="*/ 178 h 861"/>
                  <a:gd name="T16" fmla="*/ 533 w 861"/>
                  <a:gd name="T17" fmla="*/ 178 h 861"/>
                  <a:gd name="T18" fmla="*/ 603 w 861"/>
                  <a:gd name="T19" fmla="*/ 234 h 861"/>
                  <a:gd name="T20" fmla="*/ 603 w 861"/>
                  <a:gd name="T21" fmla="*/ 315 h 861"/>
                  <a:gd name="T22" fmla="*/ 539 w 861"/>
                  <a:gd name="T23" fmla="*/ 315 h 861"/>
                  <a:gd name="T24" fmla="*/ 539 w 861"/>
                  <a:gd name="T25" fmla="*/ 264 h 861"/>
                  <a:gd name="T26" fmla="*/ 495 w 861"/>
                  <a:gd name="T27" fmla="*/ 229 h 861"/>
                  <a:gd name="T28" fmla="*/ 460 w 861"/>
                  <a:gd name="T29" fmla="*/ 229 h 861"/>
                  <a:gd name="T30" fmla="*/ 460 w 861"/>
                  <a:gd name="T31" fmla="*/ 400 h 861"/>
                  <a:gd name="T32" fmla="*/ 532 w 861"/>
                  <a:gd name="T33" fmla="*/ 400 h 861"/>
                  <a:gd name="T34" fmla="*/ 603 w 861"/>
                  <a:gd name="T35" fmla="*/ 456 h 861"/>
                  <a:gd name="T36" fmla="*/ 603 w 861"/>
                  <a:gd name="T37" fmla="*/ 617 h 861"/>
                  <a:gd name="T38" fmla="*/ 532 w 861"/>
                  <a:gd name="T39" fmla="*/ 673 h 861"/>
                  <a:gd name="T40" fmla="*/ 460 w 861"/>
                  <a:gd name="T41" fmla="*/ 673 h 861"/>
                  <a:gd name="T42" fmla="*/ 460 w 861"/>
                  <a:gd name="T43" fmla="*/ 791 h 861"/>
                  <a:gd name="T44" fmla="*/ 795 w 861"/>
                  <a:gd name="T45" fmla="*/ 429 h 861"/>
                  <a:gd name="T46" fmla="*/ 538 w 861"/>
                  <a:gd name="T47" fmla="*/ 587 h 861"/>
                  <a:gd name="T48" fmla="*/ 538 w 861"/>
                  <a:gd name="T49" fmla="*/ 486 h 861"/>
                  <a:gd name="T50" fmla="*/ 494 w 861"/>
                  <a:gd name="T51" fmla="*/ 451 h 861"/>
                  <a:gd name="T52" fmla="*/ 460 w 861"/>
                  <a:gd name="T53" fmla="*/ 451 h 861"/>
                  <a:gd name="T54" fmla="*/ 460 w 861"/>
                  <a:gd name="T55" fmla="*/ 622 h 861"/>
                  <a:gd name="T56" fmla="*/ 494 w 861"/>
                  <a:gd name="T57" fmla="*/ 622 h 861"/>
                  <a:gd name="T58" fmla="*/ 538 w 861"/>
                  <a:gd name="T59" fmla="*/ 587 h 861"/>
                  <a:gd name="T60" fmla="*/ 402 w 861"/>
                  <a:gd name="T61" fmla="*/ 791 h 861"/>
                  <a:gd name="T62" fmla="*/ 402 w 861"/>
                  <a:gd name="T63" fmla="*/ 673 h 861"/>
                  <a:gd name="T64" fmla="*/ 329 w 861"/>
                  <a:gd name="T65" fmla="*/ 673 h 861"/>
                  <a:gd name="T66" fmla="*/ 259 w 861"/>
                  <a:gd name="T67" fmla="*/ 617 h 861"/>
                  <a:gd name="T68" fmla="*/ 259 w 861"/>
                  <a:gd name="T69" fmla="*/ 536 h 861"/>
                  <a:gd name="T70" fmla="*/ 323 w 861"/>
                  <a:gd name="T71" fmla="*/ 536 h 861"/>
                  <a:gd name="T72" fmla="*/ 323 w 861"/>
                  <a:gd name="T73" fmla="*/ 587 h 861"/>
                  <a:gd name="T74" fmla="*/ 367 w 861"/>
                  <a:gd name="T75" fmla="*/ 622 h 861"/>
                  <a:gd name="T76" fmla="*/ 402 w 861"/>
                  <a:gd name="T77" fmla="*/ 622 h 861"/>
                  <a:gd name="T78" fmla="*/ 402 w 861"/>
                  <a:gd name="T79" fmla="*/ 451 h 861"/>
                  <a:gd name="T80" fmla="*/ 330 w 861"/>
                  <a:gd name="T81" fmla="*/ 451 h 861"/>
                  <a:gd name="T82" fmla="*/ 260 w 861"/>
                  <a:gd name="T83" fmla="*/ 395 h 861"/>
                  <a:gd name="T84" fmla="*/ 260 w 861"/>
                  <a:gd name="T85" fmla="*/ 234 h 861"/>
                  <a:gd name="T86" fmla="*/ 330 w 861"/>
                  <a:gd name="T87" fmla="*/ 178 h 861"/>
                  <a:gd name="T88" fmla="*/ 402 w 861"/>
                  <a:gd name="T89" fmla="*/ 178 h 861"/>
                  <a:gd name="T90" fmla="*/ 402 w 861"/>
                  <a:gd name="T91" fmla="*/ 66 h 861"/>
                  <a:gd name="T92" fmla="*/ 67 w 861"/>
                  <a:gd name="T93" fmla="*/ 429 h 861"/>
                  <a:gd name="T94" fmla="*/ 402 w 861"/>
                  <a:gd name="T95" fmla="*/ 791 h 861"/>
                  <a:gd name="T96" fmla="*/ 402 w 861"/>
                  <a:gd name="T97" fmla="*/ 400 h 861"/>
                  <a:gd name="T98" fmla="*/ 402 w 861"/>
                  <a:gd name="T99" fmla="*/ 229 h 861"/>
                  <a:gd name="T100" fmla="*/ 368 w 861"/>
                  <a:gd name="T101" fmla="*/ 229 h 861"/>
                  <a:gd name="T102" fmla="*/ 324 w 861"/>
                  <a:gd name="T103" fmla="*/ 264 h 861"/>
                  <a:gd name="T104" fmla="*/ 324 w 861"/>
                  <a:gd name="T105" fmla="*/ 365 h 861"/>
                  <a:gd name="T106" fmla="*/ 368 w 861"/>
                  <a:gd name="T107" fmla="*/ 400 h 861"/>
                  <a:gd name="T108" fmla="*/ 402 w 861"/>
                  <a:gd name="T109" fmla="*/ 40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1" h="861">
                    <a:moveTo>
                      <a:pt x="431" y="0"/>
                    </a:moveTo>
                    <a:cubicBezTo>
                      <a:pt x="668" y="0"/>
                      <a:pt x="861" y="193"/>
                      <a:pt x="861" y="430"/>
                    </a:cubicBezTo>
                    <a:cubicBezTo>
                      <a:pt x="861" y="668"/>
                      <a:pt x="668" y="861"/>
                      <a:pt x="431" y="861"/>
                    </a:cubicBezTo>
                    <a:cubicBezTo>
                      <a:pt x="193" y="861"/>
                      <a:pt x="0" y="668"/>
                      <a:pt x="0" y="430"/>
                    </a:cubicBezTo>
                    <a:cubicBezTo>
                      <a:pt x="0" y="193"/>
                      <a:pt x="193" y="0"/>
                      <a:pt x="431" y="0"/>
                    </a:cubicBezTo>
                    <a:close/>
                    <a:moveTo>
                      <a:pt x="795" y="429"/>
                    </a:moveTo>
                    <a:cubicBezTo>
                      <a:pt x="795" y="237"/>
                      <a:pt x="647" y="81"/>
                      <a:pt x="460" y="66"/>
                    </a:cubicBezTo>
                    <a:cubicBezTo>
                      <a:pt x="460" y="178"/>
                      <a:pt x="460" y="178"/>
                      <a:pt x="460" y="178"/>
                    </a:cubicBezTo>
                    <a:cubicBezTo>
                      <a:pt x="533" y="178"/>
                      <a:pt x="533" y="178"/>
                      <a:pt x="533" y="178"/>
                    </a:cubicBezTo>
                    <a:cubicBezTo>
                      <a:pt x="572" y="178"/>
                      <a:pt x="603" y="203"/>
                      <a:pt x="603" y="234"/>
                    </a:cubicBezTo>
                    <a:cubicBezTo>
                      <a:pt x="603" y="315"/>
                      <a:pt x="603" y="315"/>
                      <a:pt x="603" y="315"/>
                    </a:cubicBezTo>
                    <a:cubicBezTo>
                      <a:pt x="539" y="315"/>
                      <a:pt x="539" y="315"/>
                      <a:pt x="539" y="315"/>
                    </a:cubicBezTo>
                    <a:cubicBezTo>
                      <a:pt x="539" y="264"/>
                      <a:pt x="539" y="264"/>
                      <a:pt x="539" y="264"/>
                    </a:cubicBezTo>
                    <a:cubicBezTo>
                      <a:pt x="539" y="245"/>
                      <a:pt x="519" y="229"/>
                      <a:pt x="495" y="229"/>
                    </a:cubicBezTo>
                    <a:cubicBezTo>
                      <a:pt x="460" y="229"/>
                      <a:pt x="460" y="229"/>
                      <a:pt x="460" y="229"/>
                    </a:cubicBezTo>
                    <a:cubicBezTo>
                      <a:pt x="460" y="400"/>
                      <a:pt x="460" y="400"/>
                      <a:pt x="460" y="400"/>
                    </a:cubicBezTo>
                    <a:cubicBezTo>
                      <a:pt x="532" y="400"/>
                      <a:pt x="532" y="400"/>
                      <a:pt x="532" y="400"/>
                    </a:cubicBezTo>
                    <a:cubicBezTo>
                      <a:pt x="571" y="400"/>
                      <a:pt x="603" y="425"/>
                      <a:pt x="603" y="456"/>
                    </a:cubicBezTo>
                    <a:cubicBezTo>
                      <a:pt x="603" y="617"/>
                      <a:pt x="603" y="617"/>
                      <a:pt x="603" y="617"/>
                    </a:cubicBezTo>
                    <a:cubicBezTo>
                      <a:pt x="603" y="648"/>
                      <a:pt x="571" y="673"/>
                      <a:pt x="532" y="673"/>
                    </a:cubicBezTo>
                    <a:cubicBezTo>
                      <a:pt x="460" y="673"/>
                      <a:pt x="460" y="673"/>
                      <a:pt x="460" y="673"/>
                    </a:cubicBezTo>
                    <a:cubicBezTo>
                      <a:pt x="460" y="791"/>
                      <a:pt x="460" y="791"/>
                      <a:pt x="460" y="791"/>
                    </a:cubicBezTo>
                    <a:cubicBezTo>
                      <a:pt x="647" y="777"/>
                      <a:pt x="795" y="620"/>
                      <a:pt x="795" y="429"/>
                    </a:cubicBezTo>
                    <a:close/>
                    <a:moveTo>
                      <a:pt x="538" y="587"/>
                    </a:moveTo>
                    <a:cubicBezTo>
                      <a:pt x="538" y="486"/>
                      <a:pt x="538" y="486"/>
                      <a:pt x="538" y="486"/>
                    </a:cubicBezTo>
                    <a:cubicBezTo>
                      <a:pt x="538" y="467"/>
                      <a:pt x="519" y="451"/>
                      <a:pt x="494" y="451"/>
                    </a:cubicBezTo>
                    <a:cubicBezTo>
                      <a:pt x="460" y="451"/>
                      <a:pt x="460" y="451"/>
                      <a:pt x="460" y="451"/>
                    </a:cubicBezTo>
                    <a:cubicBezTo>
                      <a:pt x="460" y="622"/>
                      <a:pt x="460" y="622"/>
                      <a:pt x="460" y="622"/>
                    </a:cubicBezTo>
                    <a:cubicBezTo>
                      <a:pt x="494" y="622"/>
                      <a:pt x="494" y="622"/>
                      <a:pt x="494" y="622"/>
                    </a:cubicBezTo>
                    <a:cubicBezTo>
                      <a:pt x="519" y="622"/>
                      <a:pt x="538" y="606"/>
                      <a:pt x="538" y="587"/>
                    </a:cubicBezTo>
                    <a:close/>
                    <a:moveTo>
                      <a:pt x="402" y="791"/>
                    </a:moveTo>
                    <a:cubicBezTo>
                      <a:pt x="402" y="673"/>
                      <a:pt x="402" y="673"/>
                      <a:pt x="402" y="673"/>
                    </a:cubicBezTo>
                    <a:cubicBezTo>
                      <a:pt x="329" y="673"/>
                      <a:pt x="329" y="673"/>
                      <a:pt x="329" y="673"/>
                    </a:cubicBezTo>
                    <a:cubicBezTo>
                      <a:pt x="290" y="673"/>
                      <a:pt x="259" y="648"/>
                      <a:pt x="259" y="617"/>
                    </a:cubicBezTo>
                    <a:cubicBezTo>
                      <a:pt x="259" y="536"/>
                      <a:pt x="259" y="536"/>
                      <a:pt x="259" y="536"/>
                    </a:cubicBezTo>
                    <a:cubicBezTo>
                      <a:pt x="323" y="536"/>
                      <a:pt x="323" y="536"/>
                      <a:pt x="323" y="536"/>
                    </a:cubicBezTo>
                    <a:cubicBezTo>
                      <a:pt x="323" y="587"/>
                      <a:pt x="323" y="587"/>
                      <a:pt x="323" y="587"/>
                    </a:cubicBezTo>
                    <a:cubicBezTo>
                      <a:pt x="323" y="606"/>
                      <a:pt x="343" y="622"/>
                      <a:pt x="367" y="622"/>
                    </a:cubicBezTo>
                    <a:cubicBezTo>
                      <a:pt x="402" y="622"/>
                      <a:pt x="402" y="622"/>
                      <a:pt x="402" y="622"/>
                    </a:cubicBezTo>
                    <a:cubicBezTo>
                      <a:pt x="402" y="451"/>
                      <a:pt x="402" y="451"/>
                      <a:pt x="402" y="451"/>
                    </a:cubicBezTo>
                    <a:cubicBezTo>
                      <a:pt x="330" y="451"/>
                      <a:pt x="330" y="451"/>
                      <a:pt x="330" y="451"/>
                    </a:cubicBezTo>
                    <a:cubicBezTo>
                      <a:pt x="291" y="451"/>
                      <a:pt x="260" y="426"/>
                      <a:pt x="260" y="395"/>
                    </a:cubicBezTo>
                    <a:cubicBezTo>
                      <a:pt x="260" y="234"/>
                      <a:pt x="260" y="234"/>
                      <a:pt x="260" y="234"/>
                    </a:cubicBezTo>
                    <a:cubicBezTo>
                      <a:pt x="260" y="203"/>
                      <a:pt x="291" y="178"/>
                      <a:pt x="330" y="178"/>
                    </a:cubicBezTo>
                    <a:cubicBezTo>
                      <a:pt x="402" y="178"/>
                      <a:pt x="402" y="178"/>
                      <a:pt x="402" y="178"/>
                    </a:cubicBezTo>
                    <a:cubicBezTo>
                      <a:pt x="402" y="66"/>
                      <a:pt x="402" y="66"/>
                      <a:pt x="402" y="66"/>
                    </a:cubicBezTo>
                    <a:cubicBezTo>
                      <a:pt x="215" y="81"/>
                      <a:pt x="67" y="237"/>
                      <a:pt x="67" y="429"/>
                    </a:cubicBezTo>
                    <a:cubicBezTo>
                      <a:pt x="67" y="620"/>
                      <a:pt x="215" y="777"/>
                      <a:pt x="402" y="791"/>
                    </a:cubicBezTo>
                    <a:close/>
                    <a:moveTo>
                      <a:pt x="402" y="400"/>
                    </a:moveTo>
                    <a:cubicBezTo>
                      <a:pt x="402" y="229"/>
                      <a:pt x="402" y="229"/>
                      <a:pt x="402" y="229"/>
                    </a:cubicBezTo>
                    <a:cubicBezTo>
                      <a:pt x="368" y="229"/>
                      <a:pt x="368" y="229"/>
                      <a:pt x="368" y="229"/>
                    </a:cubicBezTo>
                    <a:cubicBezTo>
                      <a:pt x="344" y="229"/>
                      <a:pt x="324" y="245"/>
                      <a:pt x="324" y="264"/>
                    </a:cubicBezTo>
                    <a:cubicBezTo>
                      <a:pt x="324" y="365"/>
                      <a:pt x="324" y="365"/>
                      <a:pt x="324" y="365"/>
                    </a:cubicBezTo>
                    <a:cubicBezTo>
                      <a:pt x="324" y="384"/>
                      <a:pt x="344" y="400"/>
                      <a:pt x="368" y="400"/>
                    </a:cubicBezTo>
                    <a:lnTo>
                      <a:pt x="402" y="4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 name="Freeform 430"/>
              <p:cNvSpPr/>
              <p:nvPr/>
            </p:nvSpPr>
            <p:spPr bwMode="auto">
              <a:xfrm>
                <a:off x="3100388" y="1738313"/>
                <a:ext cx="2855913" cy="3381375"/>
              </a:xfrm>
              <a:custGeom>
                <a:avLst/>
                <a:gdLst>
                  <a:gd name="T0" fmla="*/ 760 w 760"/>
                  <a:gd name="T1" fmla="*/ 125 h 898"/>
                  <a:gd name="T2" fmla="*/ 718 w 760"/>
                  <a:gd name="T3" fmla="*/ 166 h 898"/>
                  <a:gd name="T4" fmla="*/ 449 w 760"/>
                  <a:gd name="T5" fmla="*/ 59 h 898"/>
                  <a:gd name="T6" fmla="*/ 59 w 760"/>
                  <a:gd name="T7" fmla="*/ 449 h 898"/>
                  <a:gd name="T8" fmla="*/ 449 w 760"/>
                  <a:gd name="T9" fmla="*/ 839 h 898"/>
                  <a:gd name="T10" fmla="*/ 713 w 760"/>
                  <a:gd name="T11" fmla="*/ 736 h 898"/>
                  <a:gd name="T12" fmla="*/ 755 w 760"/>
                  <a:gd name="T13" fmla="*/ 778 h 898"/>
                  <a:gd name="T14" fmla="*/ 449 w 760"/>
                  <a:gd name="T15" fmla="*/ 898 h 898"/>
                  <a:gd name="T16" fmla="*/ 0 w 760"/>
                  <a:gd name="T17" fmla="*/ 449 h 898"/>
                  <a:gd name="T18" fmla="*/ 449 w 760"/>
                  <a:gd name="T19" fmla="*/ 0 h 898"/>
                  <a:gd name="T20" fmla="*/ 760 w 760"/>
                  <a:gd name="T21" fmla="*/ 125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0" h="898">
                    <a:moveTo>
                      <a:pt x="760" y="125"/>
                    </a:moveTo>
                    <a:cubicBezTo>
                      <a:pt x="745" y="138"/>
                      <a:pt x="731" y="151"/>
                      <a:pt x="718" y="166"/>
                    </a:cubicBezTo>
                    <a:cubicBezTo>
                      <a:pt x="648" y="99"/>
                      <a:pt x="553" y="59"/>
                      <a:pt x="449" y="59"/>
                    </a:cubicBezTo>
                    <a:cubicBezTo>
                      <a:pt x="234" y="59"/>
                      <a:pt x="59" y="233"/>
                      <a:pt x="59" y="449"/>
                    </a:cubicBezTo>
                    <a:cubicBezTo>
                      <a:pt x="59" y="664"/>
                      <a:pt x="234" y="839"/>
                      <a:pt x="449" y="839"/>
                    </a:cubicBezTo>
                    <a:cubicBezTo>
                      <a:pt x="551" y="839"/>
                      <a:pt x="644" y="800"/>
                      <a:pt x="713" y="736"/>
                    </a:cubicBezTo>
                    <a:cubicBezTo>
                      <a:pt x="726" y="751"/>
                      <a:pt x="740" y="765"/>
                      <a:pt x="755" y="778"/>
                    </a:cubicBezTo>
                    <a:cubicBezTo>
                      <a:pt x="675" y="852"/>
                      <a:pt x="567" y="898"/>
                      <a:pt x="449" y="898"/>
                    </a:cubicBezTo>
                    <a:cubicBezTo>
                      <a:pt x="201" y="898"/>
                      <a:pt x="0" y="697"/>
                      <a:pt x="0" y="449"/>
                    </a:cubicBezTo>
                    <a:cubicBezTo>
                      <a:pt x="0" y="201"/>
                      <a:pt x="201" y="0"/>
                      <a:pt x="449" y="0"/>
                    </a:cubicBezTo>
                    <a:cubicBezTo>
                      <a:pt x="570" y="0"/>
                      <a:pt x="680" y="48"/>
                      <a:pt x="760"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 name="Freeform 431"/>
              <p:cNvSpPr>
                <a:spLocks noEditPoints="1"/>
              </p:cNvSpPr>
              <p:nvPr/>
            </p:nvSpPr>
            <p:spPr bwMode="auto">
              <a:xfrm>
                <a:off x="4471988" y="2308226"/>
                <a:ext cx="1233488" cy="1433513"/>
              </a:xfrm>
              <a:custGeom>
                <a:avLst/>
                <a:gdLst>
                  <a:gd name="T0" fmla="*/ 302 w 328"/>
                  <a:gd name="T1" fmla="*/ 298 h 381"/>
                  <a:gd name="T2" fmla="*/ 326 w 328"/>
                  <a:gd name="T3" fmla="*/ 327 h 381"/>
                  <a:gd name="T4" fmla="*/ 297 w 328"/>
                  <a:gd name="T5" fmla="*/ 352 h 381"/>
                  <a:gd name="T6" fmla="*/ 150 w 328"/>
                  <a:gd name="T7" fmla="*/ 340 h 381"/>
                  <a:gd name="T8" fmla="*/ 80 w 328"/>
                  <a:gd name="T9" fmla="*/ 381 h 381"/>
                  <a:gd name="T10" fmla="*/ 0 w 328"/>
                  <a:gd name="T11" fmla="*/ 301 h 381"/>
                  <a:gd name="T12" fmla="*/ 48 w 328"/>
                  <a:gd name="T13" fmla="*/ 228 h 381"/>
                  <a:gd name="T14" fmla="*/ 48 w 328"/>
                  <a:gd name="T15" fmla="*/ 27 h 381"/>
                  <a:gd name="T16" fmla="*/ 75 w 328"/>
                  <a:gd name="T17" fmla="*/ 0 h 381"/>
                  <a:gd name="T18" fmla="*/ 102 w 328"/>
                  <a:gd name="T19" fmla="*/ 27 h 381"/>
                  <a:gd name="T20" fmla="*/ 102 w 328"/>
                  <a:gd name="T21" fmla="*/ 224 h 381"/>
                  <a:gd name="T22" fmla="*/ 159 w 328"/>
                  <a:gd name="T23" fmla="*/ 287 h 381"/>
                  <a:gd name="T24" fmla="*/ 302 w 328"/>
                  <a:gd name="T25" fmla="*/ 298 h 381"/>
                  <a:gd name="T26" fmla="*/ 117 w 328"/>
                  <a:gd name="T27" fmla="*/ 301 h 381"/>
                  <a:gd name="T28" fmla="*/ 79 w 328"/>
                  <a:gd name="T29" fmla="*/ 262 h 381"/>
                  <a:gd name="T30" fmla="*/ 40 w 328"/>
                  <a:gd name="T31" fmla="*/ 301 h 381"/>
                  <a:gd name="T32" fmla="*/ 79 w 328"/>
                  <a:gd name="T33" fmla="*/ 340 h 381"/>
                  <a:gd name="T34" fmla="*/ 117 w 328"/>
                  <a:gd name="T35" fmla="*/ 30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8" h="381">
                    <a:moveTo>
                      <a:pt x="302" y="298"/>
                    </a:moveTo>
                    <a:cubicBezTo>
                      <a:pt x="316" y="299"/>
                      <a:pt x="328" y="312"/>
                      <a:pt x="326" y="327"/>
                    </a:cubicBezTo>
                    <a:cubicBezTo>
                      <a:pt x="325" y="342"/>
                      <a:pt x="312" y="353"/>
                      <a:pt x="297" y="352"/>
                    </a:cubicBezTo>
                    <a:cubicBezTo>
                      <a:pt x="150" y="340"/>
                      <a:pt x="150" y="340"/>
                      <a:pt x="150" y="340"/>
                    </a:cubicBezTo>
                    <a:cubicBezTo>
                      <a:pt x="137" y="365"/>
                      <a:pt x="110" y="381"/>
                      <a:pt x="80" y="381"/>
                    </a:cubicBezTo>
                    <a:cubicBezTo>
                      <a:pt x="36" y="381"/>
                      <a:pt x="0" y="345"/>
                      <a:pt x="0" y="301"/>
                    </a:cubicBezTo>
                    <a:cubicBezTo>
                      <a:pt x="0" y="268"/>
                      <a:pt x="20" y="240"/>
                      <a:pt x="48" y="228"/>
                    </a:cubicBezTo>
                    <a:cubicBezTo>
                      <a:pt x="48" y="27"/>
                      <a:pt x="48" y="27"/>
                      <a:pt x="48" y="27"/>
                    </a:cubicBezTo>
                    <a:cubicBezTo>
                      <a:pt x="48" y="12"/>
                      <a:pt x="60" y="0"/>
                      <a:pt x="75" y="0"/>
                    </a:cubicBezTo>
                    <a:cubicBezTo>
                      <a:pt x="90" y="0"/>
                      <a:pt x="102" y="12"/>
                      <a:pt x="102" y="27"/>
                    </a:cubicBezTo>
                    <a:cubicBezTo>
                      <a:pt x="102" y="224"/>
                      <a:pt x="102" y="224"/>
                      <a:pt x="102" y="224"/>
                    </a:cubicBezTo>
                    <a:cubicBezTo>
                      <a:pt x="131" y="232"/>
                      <a:pt x="154" y="256"/>
                      <a:pt x="159" y="287"/>
                    </a:cubicBezTo>
                    <a:lnTo>
                      <a:pt x="302" y="298"/>
                    </a:lnTo>
                    <a:close/>
                    <a:moveTo>
                      <a:pt x="117" y="301"/>
                    </a:moveTo>
                    <a:cubicBezTo>
                      <a:pt x="117" y="280"/>
                      <a:pt x="100" y="262"/>
                      <a:pt x="79" y="262"/>
                    </a:cubicBezTo>
                    <a:cubicBezTo>
                      <a:pt x="57" y="262"/>
                      <a:pt x="40" y="280"/>
                      <a:pt x="40" y="301"/>
                    </a:cubicBezTo>
                    <a:cubicBezTo>
                      <a:pt x="40" y="323"/>
                      <a:pt x="57" y="340"/>
                      <a:pt x="79" y="340"/>
                    </a:cubicBezTo>
                    <a:cubicBezTo>
                      <a:pt x="100" y="340"/>
                      <a:pt x="117" y="323"/>
                      <a:pt x="117" y="3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Oval 432"/>
              <p:cNvSpPr>
                <a:spLocks noChangeArrowheads="1"/>
              </p:cNvSpPr>
              <p:nvPr/>
            </p:nvSpPr>
            <p:spPr bwMode="auto">
              <a:xfrm>
                <a:off x="4543426" y="4302126"/>
                <a:ext cx="447675" cy="452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 name="Oval 433"/>
              <p:cNvSpPr>
                <a:spLocks noChangeArrowheads="1"/>
              </p:cNvSpPr>
              <p:nvPr/>
            </p:nvSpPr>
            <p:spPr bwMode="auto">
              <a:xfrm>
                <a:off x="3517901" y="3373438"/>
                <a:ext cx="203200" cy="203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cxnSp>
          <p:nvCxnSpPr>
            <p:cNvPr id="29" name="直接连接符 28"/>
            <p:cNvCxnSpPr/>
            <p:nvPr/>
          </p:nvCxnSpPr>
          <p:spPr>
            <a:xfrm>
              <a:off x="7535366" y="6021996"/>
              <a:ext cx="242705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619240" y="571500"/>
            <a:ext cx="3248025" cy="818515"/>
            <a:chOff x="1525730" y="1574751"/>
            <a:chExt cx="4765782" cy="1236181"/>
          </a:xfrm>
        </p:grpSpPr>
        <p:sp>
          <p:nvSpPr>
            <p:cNvPr id="33" name="Freeform 5"/>
            <p:cNvSpPr/>
            <p:nvPr/>
          </p:nvSpPr>
          <p:spPr bwMode="auto">
            <a:xfrm>
              <a:off x="1525730" y="1757631"/>
              <a:ext cx="4335145" cy="786765"/>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FAB752"/>
            </a:solidFill>
            <a:ln>
              <a:noFill/>
            </a:ln>
            <a:effectLst>
              <a:innerShdw blurRad="63500" dist="1016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rgbClr val="127210"/>
                  </a:solidFill>
                </a:ln>
                <a:solidFill>
                  <a:schemeClr val="accent4">
                    <a:lumMod val="50000"/>
                  </a:schemeClr>
                </a:solidFill>
              </a:endParaRPr>
            </a:p>
          </p:txBody>
        </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48040" y="1574751"/>
              <a:ext cx="4243472" cy="1236181"/>
            </a:xfrm>
            <a:prstGeom prst="rect">
              <a:avLst/>
            </a:prstGeom>
          </p:spPr>
        </p:pic>
        <p:grpSp>
          <p:nvGrpSpPr>
            <p:cNvPr id="35" name="组合 34"/>
            <p:cNvGrpSpPr/>
            <p:nvPr/>
          </p:nvGrpSpPr>
          <p:grpSpPr>
            <a:xfrm>
              <a:off x="1623272" y="1944658"/>
              <a:ext cx="591647" cy="502528"/>
              <a:chOff x="4311940" y="1439863"/>
              <a:chExt cx="713745" cy="606235"/>
            </a:xfrm>
          </p:grpSpPr>
          <p:sp>
            <p:nvSpPr>
              <p:cNvPr id="56" name="Freeform 25"/>
              <p:cNvSpPr>
                <a:spLocks noEditPoints="1"/>
              </p:cNvSpPr>
              <p:nvPr/>
            </p:nvSpPr>
            <p:spPr bwMode="auto">
              <a:xfrm>
                <a:off x="4478293" y="1439863"/>
                <a:ext cx="547392" cy="606235"/>
              </a:xfrm>
              <a:custGeom>
                <a:avLst/>
                <a:gdLst>
                  <a:gd name="T0" fmla="*/ 117 w 117"/>
                  <a:gd name="T1" fmla="*/ 58 h 116"/>
                  <a:gd name="T2" fmla="*/ 101 w 117"/>
                  <a:gd name="T3" fmla="*/ 51 h 116"/>
                  <a:gd name="T4" fmla="*/ 106 w 117"/>
                  <a:gd name="T5" fmla="*/ 39 h 116"/>
                  <a:gd name="T6" fmla="*/ 99 w 117"/>
                  <a:gd name="T7" fmla="*/ 26 h 116"/>
                  <a:gd name="T8" fmla="*/ 86 w 117"/>
                  <a:gd name="T9" fmla="*/ 24 h 116"/>
                  <a:gd name="T10" fmla="*/ 87 w 117"/>
                  <a:gd name="T11" fmla="*/ 7 h 116"/>
                  <a:gd name="T12" fmla="*/ 74 w 117"/>
                  <a:gd name="T13" fmla="*/ 17 h 116"/>
                  <a:gd name="T14" fmla="*/ 65 w 117"/>
                  <a:gd name="T15" fmla="*/ 7 h 116"/>
                  <a:gd name="T16" fmla="*/ 51 w 117"/>
                  <a:gd name="T17" fmla="*/ 7 h 116"/>
                  <a:gd name="T18" fmla="*/ 43 w 117"/>
                  <a:gd name="T19" fmla="*/ 17 h 116"/>
                  <a:gd name="T20" fmla="*/ 29 w 117"/>
                  <a:gd name="T21" fmla="*/ 7 h 116"/>
                  <a:gd name="T22" fmla="*/ 30 w 117"/>
                  <a:gd name="T23" fmla="*/ 24 h 116"/>
                  <a:gd name="T24" fmla="*/ 18 w 117"/>
                  <a:gd name="T25" fmla="*/ 26 h 116"/>
                  <a:gd name="T26" fmla="*/ 10 w 117"/>
                  <a:gd name="T27" fmla="*/ 39 h 116"/>
                  <a:gd name="T28" fmla="*/ 15 w 117"/>
                  <a:gd name="T29" fmla="*/ 51 h 116"/>
                  <a:gd name="T30" fmla="*/ 0 w 117"/>
                  <a:gd name="T31" fmla="*/ 58 h 116"/>
                  <a:gd name="T32" fmla="*/ 15 w 117"/>
                  <a:gd name="T33" fmla="*/ 65 h 116"/>
                  <a:gd name="T34" fmla="*/ 10 w 117"/>
                  <a:gd name="T35" fmla="*/ 77 h 116"/>
                  <a:gd name="T36" fmla="*/ 18 w 117"/>
                  <a:gd name="T37" fmla="*/ 90 h 116"/>
                  <a:gd name="T38" fmla="*/ 30 w 117"/>
                  <a:gd name="T39" fmla="*/ 92 h 116"/>
                  <a:gd name="T40" fmla="*/ 29 w 117"/>
                  <a:gd name="T41" fmla="*/ 108 h 116"/>
                  <a:gd name="T42" fmla="*/ 43 w 117"/>
                  <a:gd name="T43" fmla="*/ 99 h 116"/>
                  <a:gd name="T44" fmla="*/ 51 w 117"/>
                  <a:gd name="T45" fmla="*/ 109 h 116"/>
                  <a:gd name="T46" fmla="*/ 65 w 117"/>
                  <a:gd name="T47" fmla="*/ 109 h 116"/>
                  <a:gd name="T48" fmla="*/ 74 w 117"/>
                  <a:gd name="T49" fmla="*/ 99 h 116"/>
                  <a:gd name="T50" fmla="*/ 87 w 117"/>
                  <a:gd name="T51" fmla="*/ 108 h 116"/>
                  <a:gd name="T52" fmla="*/ 86 w 117"/>
                  <a:gd name="T53" fmla="*/ 92 h 116"/>
                  <a:gd name="T54" fmla="*/ 99 w 117"/>
                  <a:gd name="T55" fmla="*/ 90 h 116"/>
                  <a:gd name="T56" fmla="*/ 106 w 117"/>
                  <a:gd name="T57" fmla="*/ 77 h 116"/>
                  <a:gd name="T58" fmla="*/ 101 w 117"/>
                  <a:gd name="T59" fmla="*/ 65 h 116"/>
                  <a:gd name="T60" fmla="*/ 58 w 117"/>
                  <a:gd name="T61" fmla="*/ 94 h 116"/>
                  <a:gd name="T62" fmla="*/ 58 w 117"/>
                  <a:gd name="T63" fmla="*/ 21 h 116"/>
                  <a:gd name="T64" fmla="*/ 58 w 117"/>
                  <a:gd name="T65" fmla="*/ 9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6">
                    <a:moveTo>
                      <a:pt x="109" y="65"/>
                    </a:moveTo>
                    <a:cubicBezTo>
                      <a:pt x="113" y="65"/>
                      <a:pt x="117" y="62"/>
                      <a:pt x="117" y="58"/>
                    </a:cubicBezTo>
                    <a:cubicBezTo>
                      <a:pt x="117" y="54"/>
                      <a:pt x="113" y="51"/>
                      <a:pt x="109" y="51"/>
                    </a:cubicBezTo>
                    <a:cubicBezTo>
                      <a:pt x="101" y="51"/>
                      <a:pt x="101" y="51"/>
                      <a:pt x="101" y="51"/>
                    </a:cubicBezTo>
                    <a:cubicBezTo>
                      <a:pt x="101" y="48"/>
                      <a:pt x="100" y="45"/>
                      <a:pt x="99" y="43"/>
                    </a:cubicBezTo>
                    <a:cubicBezTo>
                      <a:pt x="106" y="39"/>
                      <a:pt x="106" y="39"/>
                      <a:pt x="106" y="39"/>
                    </a:cubicBezTo>
                    <a:cubicBezTo>
                      <a:pt x="110" y="37"/>
                      <a:pt x="111" y="32"/>
                      <a:pt x="109" y="29"/>
                    </a:cubicBezTo>
                    <a:cubicBezTo>
                      <a:pt x="107" y="25"/>
                      <a:pt x="102" y="24"/>
                      <a:pt x="99" y="26"/>
                    </a:cubicBezTo>
                    <a:cubicBezTo>
                      <a:pt x="92" y="30"/>
                      <a:pt x="92" y="30"/>
                      <a:pt x="92" y="30"/>
                    </a:cubicBezTo>
                    <a:cubicBezTo>
                      <a:pt x="90" y="28"/>
                      <a:pt x="88" y="26"/>
                      <a:pt x="86" y="24"/>
                    </a:cubicBezTo>
                    <a:cubicBezTo>
                      <a:pt x="90" y="17"/>
                      <a:pt x="90" y="17"/>
                      <a:pt x="90" y="17"/>
                    </a:cubicBezTo>
                    <a:cubicBezTo>
                      <a:pt x="92" y="14"/>
                      <a:pt x="91" y="9"/>
                      <a:pt x="87" y="7"/>
                    </a:cubicBezTo>
                    <a:cubicBezTo>
                      <a:pt x="84" y="5"/>
                      <a:pt x="80" y="7"/>
                      <a:pt x="78" y="10"/>
                    </a:cubicBezTo>
                    <a:cubicBezTo>
                      <a:pt x="74" y="17"/>
                      <a:pt x="74" y="17"/>
                      <a:pt x="74" y="17"/>
                    </a:cubicBezTo>
                    <a:cubicBezTo>
                      <a:pt x="71" y="16"/>
                      <a:pt x="68" y="15"/>
                      <a:pt x="65" y="15"/>
                    </a:cubicBezTo>
                    <a:cubicBezTo>
                      <a:pt x="65" y="7"/>
                      <a:pt x="65" y="7"/>
                      <a:pt x="65" y="7"/>
                    </a:cubicBezTo>
                    <a:cubicBezTo>
                      <a:pt x="65" y="3"/>
                      <a:pt x="62" y="0"/>
                      <a:pt x="58" y="0"/>
                    </a:cubicBezTo>
                    <a:cubicBezTo>
                      <a:pt x="54" y="0"/>
                      <a:pt x="51" y="3"/>
                      <a:pt x="51" y="7"/>
                    </a:cubicBezTo>
                    <a:cubicBezTo>
                      <a:pt x="51" y="15"/>
                      <a:pt x="51" y="15"/>
                      <a:pt x="51" y="15"/>
                    </a:cubicBezTo>
                    <a:cubicBezTo>
                      <a:pt x="48" y="15"/>
                      <a:pt x="46" y="16"/>
                      <a:pt x="43" y="17"/>
                    </a:cubicBezTo>
                    <a:cubicBezTo>
                      <a:pt x="39" y="10"/>
                      <a:pt x="39" y="10"/>
                      <a:pt x="39" y="10"/>
                    </a:cubicBezTo>
                    <a:cubicBezTo>
                      <a:pt x="37" y="7"/>
                      <a:pt x="33" y="5"/>
                      <a:pt x="29" y="7"/>
                    </a:cubicBezTo>
                    <a:cubicBezTo>
                      <a:pt x="26" y="9"/>
                      <a:pt x="24" y="14"/>
                      <a:pt x="26" y="17"/>
                    </a:cubicBezTo>
                    <a:cubicBezTo>
                      <a:pt x="30" y="24"/>
                      <a:pt x="30" y="24"/>
                      <a:pt x="30" y="24"/>
                    </a:cubicBezTo>
                    <a:cubicBezTo>
                      <a:pt x="28" y="26"/>
                      <a:pt x="26" y="28"/>
                      <a:pt x="25" y="30"/>
                    </a:cubicBezTo>
                    <a:cubicBezTo>
                      <a:pt x="18" y="26"/>
                      <a:pt x="18" y="26"/>
                      <a:pt x="18" y="26"/>
                    </a:cubicBezTo>
                    <a:cubicBezTo>
                      <a:pt x="14" y="24"/>
                      <a:pt x="10" y="25"/>
                      <a:pt x="8" y="29"/>
                    </a:cubicBezTo>
                    <a:cubicBezTo>
                      <a:pt x="6" y="32"/>
                      <a:pt x="7" y="37"/>
                      <a:pt x="10" y="39"/>
                    </a:cubicBezTo>
                    <a:cubicBezTo>
                      <a:pt x="17" y="43"/>
                      <a:pt x="17" y="43"/>
                      <a:pt x="17" y="43"/>
                    </a:cubicBezTo>
                    <a:cubicBezTo>
                      <a:pt x="16" y="45"/>
                      <a:pt x="16" y="48"/>
                      <a:pt x="15" y="51"/>
                    </a:cubicBezTo>
                    <a:cubicBezTo>
                      <a:pt x="7" y="51"/>
                      <a:pt x="7" y="51"/>
                      <a:pt x="7" y="51"/>
                    </a:cubicBezTo>
                    <a:cubicBezTo>
                      <a:pt x="3" y="51"/>
                      <a:pt x="0" y="54"/>
                      <a:pt x="0" y="58"/>
                    </a:cubicBezTo>
                    <a:cubicBezTo>
                      <a:pt x="0" y="62"/>
                      <a:pt x="3" y="65"/>
                      <a:pt x="7" y="65"/>
                    </a:cubicBezTo>
                    <a:cubicBezTo>
                      <a:pt x="15" y="65"/>
                      <a:pt x="15" y="65"/>
                      <a:pt x="15" y="65"/>
                    </a:cubicBezTo>
                    <a:cubicBezTo>
                      <a:pt x="16" y="68"/>
                      <a:pt x="16" y="71"/>
                      <a:pt x="17" y="73"/>
                    </a:cubicBezTo>
                    <a:cubicBezTo>
                      <a:pt x="10" y="77"/>
                      <a:pt x="10" y="77"/>
                      <a:pt x="10" y="77"/>
                    </a:cubicBezTo>
                    <a:cubicBezTo>
                      <a:pt x="7" y="79"/>
                      <a:pt x="6" y="84"/>
                      <a:pt x="8" y="87"/>
                    </a:cubicBezTo>
                    <a:cubicBezTo>
                      <a:pt x="10" y="91"/>
                      <a:pt x="14" y="92"/>
                      <a:pt x="18" y="90"/>
                    </a:cubicBezTo>
                    <a:cubicBezTo>
                      <a:pt x="25" y="86"/>
                      <a:pt x="25" y="86"/>
                      <a:pt x="25" y="86"/>
                    </a:cubicBezTo>
                    <a:cubicBezTo>
                      <a:pt x="26" y="88"/>
                      <a:pt x="28" y="90"/>
                      <a:pt x="30" y="92"/>
                    </a:cubicBezTo>
                    <a:cubicBezTo>
                      <a:pt x="26" y="99"/>
                      <a:pt x="26" y="99"/>
                      <a:pt x="26" y="99"/>
                    </a:cubicBezTo>
                    <a:cubicBezTo>
                      <a:pt x="24" y="102"/>
                      <a:pt x="26" y="106"/>
                      <a:pt x="29" y="108"/>
                    </a:cubicBezTo>
                    <a:cubicBezTo>
                      <a:pt x="33" y="110"/>
                      <a:pt x="37" y="109"/>
                      <a:pt x="39" y="106"/>
                    </a:cubicBezTo>
                    <a:cubicBezTo>
                      <a:pt x="43" y="99"/>
                      <a:pt x="43" y="99"/>
                      <a:pt x="43" y="99"/>
                    </a:cubicBezTo>
                    <a:cubicBezTo>
                      <a:pt x="46" y="100"/>
                      <a:pt x="48" y="101"/>
                      <a:pt x="51" y="101"/>
                    </a:cubicBezTo>
                    <a:cubicBezTo>
                      <a:pt x="51" y="109"/>
                      <a:pt x="51" y="109"/>
                      <a:pt x="51" y="109"/>
                    </a:cubicBezTo>
                    <a:cubicBezTo>
                      <a:pt x="51" y="113"/>
                      <a:pt x="54" y="116"/>
                      <a:pt x="58" y="116"/>
                    </a:cubicBezTo>
                    <a:cubicBezTo>
                      <a:pt x="62" y="116"/>
                      <a:pt x="65" y="113"/>
                      <a:pt x="65" y="109"/>
                    </a:cubicBezTo>
                    <a:cubicBezTo>
                      <a:pt x="65" y="101"/>
                      <a:pt x="65" y="101"/>
                      <a:pt x="65" y="101"/>
                    </a:cubicBezTo>
                    <a:cubicBezTo>
                      <a:pt x="68" y="101"/>
                      <a:pt x="71" y="100"/>
                      <a:pt x="74" y="99"/>
                    </a:cubicBezTo>
                    <a:cubicBezTo>
                      <a:pt x="78" y="106"/>
                      <a:pt x="78" y="106"/>
                      <a:pt x="78" y="106"/>
                    </a:cubicBezTo>
                    <a:cubicBezTo>
                      <a:pt x="80" y="109"/>
                      <a:pt x="84" y="110"/>
                      <a:pt x="87" y="108"/>
                    </a:cubicBezTo>
                    <a:cubicBezTo>
                      <a:pt x="91" y="106"/>
                      <a:pt x="92" y="102"/>
                      <a:pt x="90" y="99"/>
                    </a:cubicBezTo>
                    <a:cubicBezTo>
                      <a:pt x="86" y="92"/>
                      <a:pt x="86" y="92"/>
                      <a:pt x="86" y="92"/>
                    </a:cubicBezTo>
                    <a:cubicBezTo>
                      <a:pt x="88" y="90"/>
                      <a:pt x="90" y="88"/>
                      <a:pt x="92" y="86"/>
                    </a:cubicBezTo>
                    <a:cubicBezTo>
                      <a:pt x="99" y="90"/>
                      <a:pt x="99" y="90"/>
                      <a:pt x="99" y="90"/>
                    </a:cubicBezTo>
                    <a:cubicBezTo>
                      <a:pt x="102" y="92"/>
                      <a:pt x="107" y="91"/>
                      <a:pt x="109" y="87"/>
                    </a:cubicBezTo>
                    <a:cubicBezTo>
                      <a:pt x="111" y="84"/>
                      <a:pt x="110" y="79"/>
                      <a:pt x="106" y="77"/>
                    </a:cubicBezTo>
                    <a:cubicBezTo>
                      <a:pt x="99" y="73"/>
                      <a:pt x="99" y="73"/>
                      <a:pt x="99" y="73"/>
                    </a:cubicBezTo>
                    <a:cubicBezTo>
                      <a:pt x="100" y="71"/>
                      <a:pt x="101" y="68"/>
                      <a:pt x="101" y="65"/>
                    </a:cubicBezTo>
                    <a:lnTo>
                      <a:pt x="109" y="65"/>
                    </a:lnTo>
                    <a:close/>
                    <a:moveTo>
                      <a:pt x="58" y="94"/>
                    </a:moveTo>
                    <a:cubicBezTo>
                      <a:pt x="38" y="94"/>
                      <a:pt x="22" y="78"/>
                      <a:pt x="22" y="58"/>
                    </a:cubicBezTo>
                    <a:cubicBezTo>
                      <a:pt x="22" y="38"/>
                      <a:pt x="38" y="21"/>
                      <a:pt x="58" y="21"/>
                    </a:cubicBezTo>
                    <a:cubicBezTo>
                      <a:pt x="78" y="21"/>
                      <a:pt x="95" y="38"/>
                      <a:pt x="95" y="58"/>
                    </a:cubicBezTo>
                    <a:cubicBezTo>
                      <a:pt x="95" y="78"/>
                      <a:pt x="78" y="94"/>
                      <a:pt x="58" y="9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accent4">
                      <a:lumMod val="50000"/>
                    </a:schemeClr>
                  </a:solidFill>
                </a:endParaRPr>
              </a:p>
            </p:txBody>
          </p:sp>
          <p:sp>
            <p:nvSpPr>
              <p:cNvPr id="57" name="Freeform 26"/>
              <p:cNvSpPr>
                <a:spLocks noEditPoints="1"/>
              </p:cNvSpPr>
              <p:nvPr/>
            </p:nvSpPr>
            <p:spPr bwMode="auto">
              <a:xfrm>
                <a:off x="4311940" y="1552086"/>
                <a:ext cx="303482" cy="344767"/>
              </a:xfrm>
              <a:custGeom>
                <a:avLst/>
                <a:gdLst>
                  <a:gd name="T0" fmla="*/ 70 w 77"/>
                  <a:gd name="T1" fmla="*/ 31 h 77"/>
                  <a:gd name="T2" fmla="*/ 64 w 77"/>
                  <a:gd name="T3" fmla="*/ 31 h 77"/>
                  <a:gd name="T4" fmla="*/ 61 w 77"/>
                  <a:gd name="T5" fmla="*/ 26 h 77"/>
                  <a:gd name="T6" fmla="*/ 66 w 77"/>
                  <a:gd name="T7" fmla="*/ 21 h 77"/>
                  <a:gd name="T8" fmla="*/ 66 w 77"/>
                  <a:gd name="T9" fmla="*/ 11 h 77"/>
                  <a:gd name="T10" fmla="*/ 56 w 77"/>
                  <a:gd name="T11" fmla="*/ 11 h 77"/>
                  <a:gd name="T12" fmla="*/ 51 w 77"/>
                  <a:gd name="T13" fmla="*/ 16 h 77"/>
                  <a:gd name="T14" fmla="*/ 46 w 77"/>
                  <a:gd name="T15" fmla="*/ 14 h 77"/>
                  <a:gd name="T16" fmla="*/ 46 w 77"/>
                  <a:gd name="T17" fmla="*/ 7 h 77"/>
                  <a:gd name="T18" fmla="*/ 39 w 77"/>
                  <a:gd name="T19" fmla="*/ 0 h 77"/>
                  <a:gd name="T20" fmla="*/ 32 w 77"/>
                  <a:gd name="T21" fmla="*/ 7 h 77"/>
                  <a:gd name="T22" fmla="*/ 32 w 77"/>
                  <a:gd name="T23" fmla="*/ 14 h 77"/>
                  <a:gd name="T24" fmla="*/ 26 w 77"/>
                  <a:gd name="T25" fmla="*/ 16 h 77"/>
                  <a:gd name="T26" fmla="*/ 22 w 77"/>
                  <a:gd name="T27" fmla="*/ 11 h 77"/>
                  <a:gd name="T28" fmla="*/ 11 w 77"/>
                  <a:gd name="T29" fmla="*/ 11 h 77"/>
                  <a:gd name="T30" fmla="*/ 11 w 77"/>
                  <a:gd name="T31" fmla="*/ 21 h 77"/>
                  <a:gd name="T32" fmla="*/ 16 w 77"/>
                  <a:gd name="T33" fmla="*/ 26 h 77"/>
                  <a:gd name="T34" fmla="*/ 14 w 77"/>
                  <a:gd name="T35" fmla="*/ 31 h 77"/>
                  <a:gd name="T36" fmla="*/ 7 w 77"/>
                  <a:gd name="T37" fmla="*/ 31 h 77"/>
                  <a:gd name="T38" fmla="*/ 0 w 77"/>
                  <a:gd name="T39" fmla="*/ 38 h 77"/>
                  <a:gd name="T40" fmla="*/ 7 w 77"/>
                  <a:gd name="T41" fmla="*/ 46 h 77"/>
                  <a:gd name="T42" fmla="*/ 14 w 77"/>
                  <a:gd name="T43" fmla="*/ 46 h 77"/>
                  <a:gd name="T44" fmla="*/ 16 w 77"/>
                  <a:gd name="T45" fmla="*/ 51 h 77"/>
                  <a:gd name="T46" fmla="*/ 11 w 77"/>
                  <a:gd name="T47" fmla="*/ 56 h 77"/>
                  <a:gd name="T48" fmla="*/ 11 w 77"/>
                  <a:gd name="T49" fmla="*/ 66 h 77"/>
                  <a:gd name="T50" fmla="*/ 22 w 77"/>
                  <a:gd name="T51" fmla="*/ 66 h 77"/>
                  <a:gd name="T52" fmla="*/ 26 w 77"/>
                  <a:gd name="T53" fmla="*/ 61 h 77"/>
                  <a:gd name="T54" fmla="*/ 32 w 77"/>
                  <a:gd name="T55" fmla="*/ 63 h 77"/>
                  <a:gd name="T56" fmla="*/ 32 w 77"/>
                  <a:gd name="T57" fmla="*/ 70 h 77"/>
                  <a:gd name="T58" fmla="*/ 39 w 77"/>
                  <a:gd name="T59" fmla="*/ 77 h 77"/>
                  <a:gd name="T60" fmla="*/ 46 w 77"/>
                  <a:gd name="T61" fmla="*/ 70 h 77"/>
                  <a:gd name="T62" fmla="*/ 46 w 77"/>
                  <a:gd name="T63" fmla="*/ 63 h 77"/>
                  <a:gd name="T64" fmla="*/ 51 w 77"/>
                  <a:gd name="T65" fmla="*/ 61 h 77"/>
                  <a:gd name="T66" fmla="*/ 56 w 77"/>
                  <a:gd name="T67" fmla="*/ 66 h 77"/>
                  <a:gd name="T68" fmla="*/ 66 w 77"/>
                  <a:gd name="T69" fmla="*/ 66 h 77"/>
                  <a:gd name="T70" fmla="*/ 66 w 77"/>
                  <a:gd name="T71" fmla="*/ 56 h 77"/>
                  <a:gd name="T72" fmla="*/ 61 w 77"/>
                  <a:gd name="T73" fmla="*/ 51 h 77"/>
                  <a:gd name="T74" fmla="*/ 64 w 77"/>
                  <a:gd name="T75" fmla="*/ 46 h 77"/>
                  <a:gd name="T76" fmla="*/ 70 w 77"/>
                  <a:gd name="T77" fmla="*/ 46 h 77"/>
                  <a:gd name="T78" fmla="*/ 77 w 77"/>
                  <a:gd name="T79" fmla="*/ 38 h 77"/>
                  <a:gd name="T80" fmla="*/ 70 w 77"/>
                  <a:gd name="T81" fmla="*/ 31 h 77"/>
                  <a:gd name="T82" fmla="*/ 39 w 77"/>
                  <a:gd name="T83" fmla="*/ 57 h 77"/>
                  <a:gd name="T84" fmla="*/ 20 w 77"/>
                  <a:gd name="T85" fmla="*/ 38 h 77"/>
                  <a:gd name="T86" fmla="*/ 39 w 77"/>
                  <a:gd name="T87" fmla="*/ 20 h 77"/>
                  <a:gd name="T88" fmla="*/ 57 w 77"/>
                  <a:gd name="T89" fmla="*/ 38 h 77"/>
                  <a:gd name="T90" fmla="*/ 39 w 77"/>
                  <a:gd name="T91"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7" h="77">
                    <a:moveTo>
                      <a:pt x="70" y="31"/>
                    </a:moveTo>
                    <a:cubicBezTo>
                      <a:pt x="64" y="31"/>
                      <a:pt x="64" y="31"/>
                      <a:pt x="64" y="31"/>
                    </a:cubicBezTo>
                    <a:cubicBezTo>
                      <a:pt x="63" y="29"/>
                      <a:pt x="62" y="28"/>
                      <a:pt x="61" y="26"/>
                    </a:cubicBezTo>
                    <a:cubicBezTo>
                      <a:pt x="66" y="21"/>
                      <a:pt x="66" y="21"/>
                      <a:pt x="66" y="21"/>
                    </a:cubicBezTo>
                    <a:cubicBezTo>
                      <a:pt x="69" y="18"/>
                      <a:pt x="69" y="14"/>
                      <a:pt x="66" y="11"/>
                    </a:cubicBezTo>
                    <a:cubicBezTo>
                      <a:pt x="63" y="8"/>
                      <a:pt x="59" y="8"/>
                      <a:pt x="56" y="11"/>
                    </a:cubicBezTo>
                    <a:cubicBezTo>
                      <a:pt x="51" y="16"/>
                      <a:pt x="51" y="16"/>
                      <a:pt x="51" y="16"/>
                    </a:cubicBezTo>
                    <a:cubicBezTo>
                      <a:pt x="50" y="15"/>
                      <a:pt x="48" y="14"/>
                      <a:pt x="46" y="14"/>
                    </a:cubicBezTo>
                    <a:cubicBezTo>
                      <a:pt x="46" y="7"/>
                      <a:pt x="46" y="7"/>
                      <a:pt x="46" y="7"/>
                    </a:cubicBezTo>
                    <a:cubicBezTo>
                      <a:pt x="46" y="3"/>
                      <a:pt x="43" y="0"/>
                      <a:pt x="39" y="0"/>
                    </a:cubicBezTo>
                    <a:cubicBezTo>
                      <a:pt x="35" y="0"/>
                      <a:pt x="32" y="3"/>
                      <a:pt x="32" y="7"/>
                    </a:cubicBezTo>
                    <a:cubicBezTo>
                      <a:pt x="32" y="14"/>
                      <a:pt x="32" y="14"/>
                      <a:pt x="32" y="14"/>
                    </a:cubicBezTo>
                    <a:cubicBezTo>
                      <a:pt x="30" y="14"/>
                      <a:pt x="28" y="15"/>
                      <a:pt x="26" y="16"/>
                    </a:cubicBezTo>
                    <a:cubicBezTo>
                      <a:pt x="22" y="11"/>
                      <a:pt x="22" y="11"/>
                      <a:pt x="22" y="11"/>
                    </a:cubicBezTo>
                    <a:cubicBezTo>
                      <a:pt x="19" y="8"/>
                      <a:pt x="14" y="8"/>
                      <a:pt x="11" y="11"/>
                    </a:cubicBezTo>
                    <a:cubicBezTo>
                      <a:pt x="9" y="14"/>
                      <a:pt x="9" y="18"/>
                      <a:pt x="11" y="21"/>
                    </a:cubicBezTo>
                    <a:cubicBezTo>
                      <a:pt x="16" y="26"/>
                      <a:pt x="16" y="26"/>
                      <a:pt x="16" y="26"/>
                    </a:cubicBezTo>
                    <a:cubicBezTo>
                      <a:pt x="15" y="28"/>
                      <a:pt x="15" y="29"/>
                      <a:pt x="14" y="31"/>
                    </a:cubicBezTo>
                    <a:cubicBezTo>
                      <a:pt x="7" y="31"/>
                      <a:pt x="7" y="31"/>
                      <a:pt x="7" y="31"/>
                    </a:cubicBezTo>
                    <a:cubicBezTo>
                      <a:pt x="3" y="31"/>
                      <a:pt x="0" y="34"/>
                      <a:pt x="0" y="38"/>
                    </a:cubicBezTo>
                    <a:cubicBezTo>
                      <a:pt x="0" y="42"/>
                      <a:pt x="3" y="46"/>
                      <a:pt x="7" y="46"/>
                    </a:cubicBezTo>
                    <a:cubicBezTo>
                      <a:pt x="14" y="46"/>
                      <a:pt x="14" y="46"/>
                      <a:pt x="14" y="46"/>
                    </a:cubicBezTo>
                    <a:cubicBezTo>
                      <a:pt x="15" y="47"/>
                      <a:pt x="15" y="49"/>
                      <a:pt x="16" y="51"/>
                    </a:cubicBezTo>
                    <a:cubicBezTo>
                      <a:pt x="11" y="56"/>
                      <a:pt x="11" y="56"/>
                      <a:pt x="11" y="56"/>
                    </a:cubicBezTo>
                    <a:cubicBezTo>
                      <a:pt x="9" y="58"/>
                      <a:pt x="9" y="63"/>
                      <a:pt x="11" y="66"/>
                    </a:cubicBezTo>
                    <a:cubicBezTo>
                      <a:pt x="14" y="69"/>
                      <a:pt x="19" y="69"/>
                      <a:pt x="22" y="66"/>
                    </a:cubicBezTo>
                    <a:cubicBezTo>
                      <a:pt x="26" y="61"/>
                      <a:pt x="26" y="61"/>
                      <a:pt x="26" y="61"/>
                    </a:cubicBezTo>
                    <a:cubicBezTo>
                      <a:pt x="28" y="62"/>
                      <a:pt x="30" y="63"/>
                      <a:pt x="32" y="63"/>
                    </a:cubicBezTo>
                    <a:cubicBezTo>
                      <a:pt x="32" y="70"/>
                      <a:pt x="32" y="70"/>
                      <a:pt x="32" y="70"/>
                    </a:cubicBezTo>
                    <a:cubicBezTo>
                      <a:pt x="32" y="74"/>
                      <a:pt x="35" y="77"/>
                      <a:pt x="39" y="77"/>
                    </a:cubicBezTo>
                    <a:cubicBezTo>
                      <a:pt x="43" y="77"/>
                      <a:pt x="46" y="74"/>
                      <a:pt x="46" y="70"/>
                    </a:cubicBezTo>
                    <a:cubicBezTo>
                      <a:pt x="46" y="63"/>
                      <a:pt x="46" y="63"/>
                      <a:pt x="46" y="63"/>
                    </a:cubicBezTo>
                    <a:cubicBezTo>
                      <a:pt x="48" y="63"/>
                      <a:pt x="50" y="62"/>
                      <a:pt x="51" y="61"/>
                    </a:cubicBezTo>
                    <a:cubicBezTo>
                      <a:pt x="56" y="66"/>
                      <a:pt x="56" y="66"/>
                      <a:pt x="56" y="66"/>
                    </a:cubicBezTo>
                    <a:cubicBezTo>
                      <a:pt x="59" y="69"/>
                      <a:pt x="63" y="69"/>
                      <a:pt x="66" y="66"/>
                    </a:cubicBezTo>
                    <a:cubicBezTo>
                      <a:pt x="69" y="63"/>
                      <a:pt x="69" y="58"/>
                      <a:pt x="66" y="56"/>
                    </a:cubicBezTo>
                    <a:cubicBezTo>
                      <a:pt x="61" y="51"/>
                      <a:pt x="61" y="51"/>
                      <a:pt x="61" y="51"/>
                    </a:cubicBezTo>
                    <a:cubicBezTo>
                      <a:pt x="62" y="49"/>
                      <a:pt x="63" y="47"/>
                      <a:pt x="64" y="46"/>
                    </a:cubicBezTo>
                    <a:cubicBezTo>
                      <a:pt x="70" y="46"/>
                      <a:pt x="70" y="46"/>
                      <a:pt x="70" y="46"/>
                    </a:cubicBezTo>
                    <a:cubicBezTo>
                      <a:pt x="74" y="46"/>
                      <a:pt x="77" y="42"/>
                      <a:pt x="77" y="38"/>
                    </a:cubicBezTo>
                    <a:cubicBezTo>
                      <a:pt x="77" y="34"/>
                      <a:pt x="74" y="31"/>
                      <a:pt x="70" y="31"/>
                    </a:cubicBezTo>
                    <a:moveTo>
                      <a:pt x="39" y="57"/>
                    </a:moveTo>
                    <a:cubicBezTo>
                      <a:pt x="29" y="57"/>
                      <a:pt x="20" y="49"/>
                      <a:pt x="20" y="38"/>
                    </a:cubicBezTo>
                    <a:cubicBezTo>
                      <a:pt x="20" y="28"/>
                      <a:pt x="29" y="20"/>
                      <a:pt x="39" y="20"/>
                    </a:cubicBezTo>
                    <a:cubicBezTo>
                      <a:pt x="49" y="20"/>
                      <a:pt x="57" y="28"/>
                      <a:pt x="57" y="38"/>
                    </a:cubicBezTo>
                    <a:cubicBezTo>
                      <a:pt x="57" y="49"/>
                      <a:pt x="49" y="57"/>
                      <a:pt x="39" y="5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accent4">
                      <a:lumMod val="50000"/>
                    </a:schemeClr>
                  </a:solidFill>
                </a:endParaRPr>
              </a:p>
            </p:txBody>
          </p:sp>
        </p:grpSp>
        <p:sp>
          <p:nvSpPr>
            <p:cNvPr id="58" name="文本框 57"/>
            <p:cNvSpPr txBox="1"/>
            <p:nvPr/>
          </p:nvSpPr>
          <p:spPr>
            <a:xfrm>
              <a:off x="2462115" y="1907532"/>
              <a:ext cx="562763" cy="416216"/>
            </a:xfrm>
            <a:prstGeom prst="rect">
              <a:avLst/>
            </a:prstGeom>
            <a:noFill/>
          </p:spPr>
          <p:txBody>
            <a:bodyPr wrap="square" rtlCol="0">
              <a:spAutoFit/>
            </a:bodyPr>
            <a:p>
              <a:r>
                <a:rPr lang="en-US" altLang="zh-CN" sz="1200" b="1" dirty="0" smtClean="0">
                  <a:solidFill>
                    <a:schemeClr val="accent4">
                      <a:lumMod val="50000"/>
                    </a:schemeClr>
                  </a:solidFill>
                  <a:latin typeface="Agency FB" panose="020B0503020202020204" pitchFamily="34" charset="0"/>
                </a:rPr>
                <a:t>03</a:t>
              </a:r>
              <a:endParaRPr lang="en-US" altLang="zh-CN" sz="1200" b="1" dirty="0" smtClean="0">
                <a:solidFill>
                  <a:schemeClr val="accent4">
                    <a:lumMod val="50000"/>
                  </a:schemeClr>
                </a:solidFill>
                <a:latin typeface="Agency FB" panose="020B0503020202020204" pitchFamily="34" charset="0"/>
              </a:endParaRPr>
            </a:p>
          </p:txBody>
        </p:sp>
        <p:sp>
          <p:nvSpPr>
            <p:cNvPr id="59" name="文本框 44"/>
            <p:cNvSpPr txBox="1"/>
            <p:nvPr/>
          </p:nvSpPr>
          <p:spPr>
            <a:xfrm>
              <a:off x="3263090" y="1907384"/>
              <a:ext cx="2548890" cy="509241"/>
            </a:xfrm>
            <a:prstGeom prst="rect">
              <a:avLst/>
            </a:prstGeom>
            <a:noFill/>
          </p:spPr>
          <p:txBody>
            <a:bodyPr wrap="square" rtlCol="0">
              <a:spAutoFit/>
            </a:bodyPr>
            <a:p>
              <a:pPr algn="ctr"/>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商家案例</a:t>
              </a:r>
              <a:endParaRPr lang="zh-CN" altLang="en-US" sz="1600" b="1" dirty="0">
                <a:solidFill>
                  <a:schemeClr val="accent4">
                    <a:lumMod val="50000"/>
                  </a:schemeClr>
                </a:solidFill>
                <a:latin typeface="微软雅黑" panose="020B0503020204020204" pitchFamily="34" charset="-122"/>
                <a:ea typeface="微软雅黑" panose="020B0503020204020204" pitchFamily="34" charset="-122"/>
              </a:endParaRPr>
            </a:p>
          </p:txBody>
        </p:sp>
      </p:grpSp>
      <p:sp>
        <p:nvSpPr>
          <p:cNvPr id="69" name="文本框 68"/>
          <p:cNvSpPr txBox="1"/>
          <p:nvPr/>
        </p:nvSpPr>
        <p:spPr>
          <a:xfrm>
            <a:off x="6685915" y="1561465"/>
            <a:ext cx="5584825" cy="3080385"/>
          </a:xfrm>
          <a:prstGeom prst="rect">
            <a:avLst/>
          </a:prstGeom>
          <a:noFill/>
        </p:spPr>
        <p:txBody>
          <a:bodyPr wrap="square" rtlCol="0">
            <a:spAutoFit/>
          </a:bodyPr>
          <a:p>
            <a:pPr>
              <a:lnSpc>
                <a:spcPct val="120000"/>
              </a:lnSpc>
            </a:pPr>
            <a:r>
              <a:rPr dirty="0">
                <a:solidFill>
                  <a:srgbClr val="E5B151"/>
                </a:solidFill>
                <a:latin typeface="思源黑体 CN ExtraLight" panose="020B0200000000000000" charset="-122"/>
                <a:ea typeface="思源黑体 CN ExtraLight" panose="020B0200000000000000" charset="-122"/>
                <a:sym typeface="+mn-ea"/>
              </a:rPr>
              <a:t>设置：</a:t>
            </a:r>
            <a:endParaRPr dirty="0">
              <a:solidFill>
                <a:srgbClr val="E5B151"/>
              </a:solidFill>
              <a:latin typeface="思源黑体 CN ExtraLight" panose="020B0200000000000000" charset="-122"/>
              <a:ea typeface="思源黑体 CN ExtraLight" panose="020B0200000000000000" charset="-122"/>
              <a:sym typeface="+mn-ea"/>
            </a:endParaRPr>
          </a:p>
          <a:p>
            <a:pPr>
              <a:lnSpc>
                <a:spcPct val="120000"/>
              </a:lnSpc>
            </a:pPr>
            <a:r>
              <a:rPr dirty="0">
                <a:solidFill>
                  <a:schemeClr val="bg1"/>
                </a:solidFill>
                <a:latin typeface="思源黑体 CN ExtraLight" panose="020B0200000000000000" charset="-122"/>
                <a:ea typeface="思源黑体 CN ExtraLight" panose="020B0200000000000000" charset="-122"/>
                <a:sym typeface="+mn-ea"/>
              </a:rPr>
              <a:t>1、开启普通签到+连续签到奖励；</a:t>
            </a:r>
            <a:endParaRPr dirty="0">
              <a:solidFill>
                <a:schemeClr val="bg1"/>
              </a:solidFill>
              <a:latin typeface="思源黑体 CN ExtraLight" panose="020B0200000000000000" charset="-122"/>
              <a:ea typeface="思源黑体 CN ExtraLight" panose="020B0200000000000000" charset="-122"/>
              <a:sym typeface="+mn-ea"/>
            </a:endParaRPr>
          </a:p>
          <a:p>
            <a:pPr>
              <a:lnSpc>
                <a:spcPct val="120000"/>
              </a:lnSpc>
            </a:pPr>
            <a:r>
              <a:rPr dirty="0">
                <a:solidFill>
                  <a:schemeClr val="bg1"/>
                </a:solidFill>
                <a:latin typeface="思源黑体 CN ExtraLight" panose="020B0200000000000000" charset="-122"/>
                <a:ea typeface="思源黑体 CN ExtraLight" panose="020B0200000000000000" charset="-122"/>
                <a:sym typeface="+mn-ea"/>
              </a:rPr>
              <a:t>2、开启兑换次数限制，确保无论用户是否连续签到，最多只能兑奖3次；</a:t>
            </a:r>
            <a:endParaRPr dirty="0">
              <a:solidFill>
                <a:schemeClr val="bg1"/>
              </a:solidFill>
              <a:latin typeface="思源黑体 CN ExtraLight" panose="020B0200000000000000" charset="-122"/>
              <a:ea typeface="思源黑体 CN ExtraLight" panose="020B0200000000000000" charset="-122"/>
              <a:sym typeface="+mn-ea"/>
            </a:endParaRPr>
          </a:p>
          <a:p>
            <a:pPr>
              <a:lnSpc>
                <a:spcPct val="120000"/>
              </a:lnSpc>
            </a:pPr>
            <a:endParaRPr dirty="0">
              <a:solidFill>
                <a:srgbClr val="E5B151"/>
              </a:solidFill>
              <a:latin typeface="思源黑体 CN ExtraLight" panose="020B0200000000000000" charset="-122"/>
              <a:ea typeface="思源黑体 CN ExtraLight" panose="020B0200000000000000" charset="-122"/>
              <a:sym typeface="+mn-ea"/>
            </a:endParaRPr>
          </a:p>
          <a:p>
            <a:pPr>
              <a:lnSpc>
                <a:spcPct val="120000"/>
              </a:lnSpc>
            </a:pPr>
            <a:r>
              <a:rPr dirty="0">
                <a:solidFill>
                  <a:srgbClr val="E5B151"/>
                </a:solidFill>
                <a:latin typeface="思源黑体 CN ExtraLight" panose="020B0200000000000000" charset="-122"/>
                <a:ea typeface="思源黑体 CN ExtraLight" panose="020B0200000000000000" charset="-122"/>
                <a:sym typeface="+mn-ea"/>
              </a:rPr>
              <a:t>效果：</a:t>
            </a:r>
            <a:endParaRPr dirty="0">
              <a:solidFill>
                <a:srgbClr val="E5B151"/>
              </a:solidFill>
              <a:latin typeface="思源黑体 CN ExtraLight" panose="020B0200000000000000" charset="-122"/>
              <a:ea typeface="思源黑体 CN ExtraLight" panose="020B0200000000000000" charset="-122"/>
              <a:sym typeface="+mn-ea"/>
            </a:endParaRPr>
          </a:p>
          <a:p>
            <a:pPr>
              <a:lnSpc>
                <a:spcPct val="120000"/>
              </a:lnSpc>
            </a:pPr>
            <a:r>
              <a:rPr dirty="0">
                <a:solidFill>
                  <a:schemeClr val="bg1"/>
                </a:solidFill>
                <a:latin typeface="思源黑体 CN ExtraLight" panose="020B0200000000000000" charset="-122"/>
                <a:ea typeface="思源黑体 CN ExtraLight" panose="020B0200000000000000" charset="-122"/>
                <a:sym typeface="+mn-ea"/>
              </a:rPr>
              <a:t>1、甄选出粘性高（签到次数多）的用户</a:t>
            </a:r>
            <a:r>
              <a:rPr lang="zh-CN" dirty="0">
                <a:solidFill>
                  <a:schemeClr val="bg1"/>
                </a:solidFill>
                <a:latin typeface="思源黑体 CN ExtraLight" panose="020B0200000000000000" charset="-122"/>
                <a:ea typeface="思源黑体 CN ExtraLight" panose="020B0200000000000000" charset="-122"/>
                <a:sym typeface="+mn-ea"/>
              </a:rPr>
              <a:t>；</a:t>
            </a:r>
            <a:endParaRPr dirty="0">
              <a:solidFill>
                <a:schemeClr val="bg1"/>
              </a:solidFill>
              <a:latin typeface="思源黑体 CN ExtraLight" panose="020B0200000000000000" charset="-122"/>
              <a:ea typeface="思源黑体 CN ExtraLight" panose="020B0200000000000000" charset="-122"/>
              <a:sym typeface="+mn-ea"/>
            </a:endParaRPr>
          </a:p>
          <a:p>
            <a:pPr>
              <a:lnSpc>
                <a:spcPct val="120000"/>
              </a:lnSpc>
            </a:pPr>
            <a:r>
              <a:rPr dirty="0">
                <a:solidFill>
                  <a:schemeClr val="bg1"/>
                </a:solidFill>
                <a:latin typeface="思源黑体 CN ExtraLight" panose="020B0200000000000000" charset="-122"/>
                <a:ea typeface="思源黑体 CN ExtraLight" panose="020B0200000000000000" charset="-122"/>
                <a:sym typeface="+mn-ea"/>
              </a:rPr>
              <a:t>2、为下一个活动预热引流（在空中课堂直播中现场开奖），确保种子用户</a:t>
            </a:r>
            <a:r>
              <a:rPr lang="zh-CN" dirty="0">
                <a:solidFill>
                  <a:schemeClr val="bg1"/>
                </a:solidFill>
                <a:latin typeface="思源黑体 CN ExtraLight" panose="020B0200000000000000" charset="-122"/>
                <a:ea typeface="思源黑体 CN ExtraLight" panose="020B0200000000000000" charset="-122"/>
                <a:sym typeface="+mn-ea"/>
              </a:rPr>
              <a:t>参与。</a:t>
            </a:r>
            <a:endParaRPr lang="zh-CN" dirty="0">
              <a:solidFill>
                <a:schemeClr val="bg1"/>
              </a:solidFill>
              <a:latin typeface="思源黑体 CN ExtraLight" panose="020B0200000000000000" charset="-122"/>
              <a:ea typeface="思源黑体 CN ExtraLight" panose="020B0200000000000000" charset="-122"/>
              <a:sym typeface="+mn-ea"/>
            </a:endParaRPr>
          </a:p>
        </p:txBody>
      </p:sp>
      <p:sp>
        <p:nvSpPr>
          <p:cNvPr id="72" name="文本框 71"/>
          <p:cNvSpPr txBox="1"/>
          <p:nvPr/>
        </p:nvSpPr>
        <p:spPr>
          <a:xfrm>
            <a:off x="418465" y="229870"/>
            <a:ext cx="4566920" cy="46037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pPr algn="l"/>
            <a:r>
              <a:rPr lang="zh-CN" altLang="en-US" sz="2400" dirty="0">
                <a:solidFill>
                  <a:schemeClr val="accent3"/>
                </a:solidFill>
                <a:effectLst/>
              </a:rPr>
              <a:t>新活动：日历打卡</a:t>
            </a:r>
            <a:endParaRPr lang="zh-CN" altLang="en-US" sz="2400" dirty="0">
              <a:solidFill>
                <a:schemeClr val="accent3"/>
              </a:solidFill>
              <a:effectLst/>
            </a:endParaRPr>
          </a:p>
        </p:txBody>
      </p:sp>
      <p:pic>
        <p:nvPicPr>
          <p:cNvPr id="2" name="图片 1"/>
          <p:cNvPicPr>
            <a:picLocks noChangeAspect="1"/>
          </p:cNvPicPr>
          <p:nvPr/>
        </p:nvPicPr>
        <p:blipFill>
          <a:blip r:embed="rId2"/>
          <a:stretch>
            <a:fillRect/>
          </a:stretch>
        </p:blipFill>
        <p:spPr>
          <a:xfrm>
            <a:off x="777875" y="1067435"/>
            <a:ext cx="2226340" cy="3960000"/>
          </a:xfrm>
          <a:prstGeom prst="rect">
            <a:avLst/>
          </a:prstGeom>
          <a:effectLst>
            <a:outerShdw blurRad="63500" sx="102000" sy="102000" algn="ctr" rotWithShape="0">
              <a:prstClr val="black">
                <a:alpha val="40000"/>
              </a:prstClr>
            </a:outerShdw>
          </a:effectLst>
        </p:spPr>
      </p:pic>
      <p:pic>
        <p:nvPicPr>
          <p:cNvPr id="24" name="图片 23"/>
          <p:cNvPicPr>
            <a:picLocks noChangeAspect="1"/>
          </p:cNvPicPr>
          <p:nvPr/>
        </p:nvPicPr>
        <p:blipFill>
          <a:blip r:embed="rId3"/>
          <a:stretch>
            <a:fillRect/>
          </a:stretch>
        </p:blipFill>
        <p:spPr>
          <a:xfrm>
            <a:off x="2874645" y="1864995"/>
            <a:ext cx="2226340" cy="3960000"/>
          </a:xfrm>
          <a:prstGeom prst="rect">
            <a:avLst/>
          </a:prstGeom>
          <a:effectLst>
            <a:outerShdw blurRad="63500" sx="102000" sy="102000" algn="ctr" rotWithShape="0">
              <a:prstClr val="black">
                <a:alpha val="40000"/>
              </a:prstClr>
            </a:outerShdw>
          </a:effectLst>
        </p:spPr>
      </p:pic>
      <p:sp>
        <p:nvSpPr>
          <p:cNvPr id="31" name="文本框 30"/>
          <p:cNvSpPr txBox="1"/>
          <p:nvPr/>
        </p:nvSpPr>
        <p:spPr>
          <a:xfrm>
            <a:off x="1826895" y="6036310"/>
            <a:ext cx="2376170" cy="337185"/>
          </a:xfrm>
          <a:prstGeom prst="rect">
            <a:avLst/>
          </a:prstGeom>
          <a:noFill/>
        </p:spPr>
        <p:txBody>
          <a:bodyPr wrap="square" rtlCol="0">
            <a:spAutoFit/>
          </a:bodyPr>
          <a:p>
            <a:r>
              <a:rPr lang="en-US" altLang="zh-CN"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商家案例</a:t>
            </a:r>
            <a:r>
              <a:rPr lang="en-US" altLang="zh-CN"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ppt_y</p:attrName>
                                        </p:attrNameLst>
                                      </p:cBhvr>
                                      <p:tavLst>
                                        <p:tav tm="0">
                                          <p:val>
                                            <p:strVal val="#ppt_y+#ppt_h*1.125000"/>
                                          </p:val>
                                        </p:tav>
                                        <p:tav tm="100000">
                                          <p:val>
                                            <p:strVal val="#ppt_y"/>
                                          </p:val>
                                        </p:tav>
                                      </p:tavLst>
                                    </p:anim>
                                    <p:animEffect transition="in" filter="wipe(up)">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grpSp>
        <p:nvGrpSpPr>
          <p:cNvPr id="9" name="组合 8"/>
          <p:cNvGrpSpPr/>
          <p:nvPr/>
        </p:nvGrpSpPr>
        <p:grpSpPr>
          <a:xfrm>
            <a:off x="5142863" y="1564599"/>
            <a:ext cx="1905002" cy="1109016"/>
            <a:chOff x="4863100" y="1406530"/>
            <a:chExt cx="2464159" cy="1434533"/>
          </a:xfrm>
        </p:grpSpPr>
        <p:sp>
          <p:nvSpPr>
            <p:cNvPr id="10" name="矩形 22"/>
            <p:cNvSpPr/>
            <p:nvPr/>
          </p:nvSpPr>
          <p:spPr>
            <a:xfrm>
              <a:off x="5412000" y="1445632"/>
              <a:ext cx="1368000" cy="1368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909F"/>
                </a:solidFill>
              </a:endParaRPr>
            </a:p>
          </p:txBody>
        </p:sp>
        <p:sp>
          <p:nvSpPr>
            <p:cNvPr id="11" name="文本框 10"/>
            <p:cNvSpPr txBox="1"/>
            <p:nvPr/>
          </p:nvSpPr>
          <p:spPr>
            <a:xfrm>
              <a:off x="4863100" y="1406530"/>
              <a:ext cx="2464159" cy="1434533"/>
            </a:xfrm>
            <a:prstGeom prst="ellipse">
              <a:avLst/>
            </a:prstGeom>
            <a:noFill/>
          </p:spPr>
          <p:txBody>
            <a:bodyPr wrap="square" rtlCol="0">
              <a:spAutoFit/>
            </a:bodyPr>
            <a:lstStyle/>
            <a:p>
              <a:pPr algn="ctr"/>
              <a:r>
                <a:rPr lang="zh-CN" altLang="en-US" sz="4500" b="1" dirty="0">
                  <a:ln w="28575">
                    <a:noFill/>
                  </a:ln>
                  <a:solidFill>
                    <a:schemeClr val="bg1"/>
                  </a:solidFill>
                  <a:latin typeface="微软雅黑" panose="020B0503020204020204" pitchFamily="34" charset="-122"/>
                  <a:ea typeface="微软雅黑" panose="020B0503020204020204" pitchFamily="34" charset="-122"/>
                </a:rPr>
                <a:t>贰</a:t>
              </a:r>
              <a:endParaRPr lang="zh-CN" altLang="en-US" sz="45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4823417" y="2806897"/>
            <a:ext cx="2545715" cy="598805"/>
          </a:xfrm>
          <a:prstGeom prst="rect">
            <a:avLst/>
          </a:prstGeom>
        </p:spPr>
        <p:txBody>
          <a:bodyPr wrap="none">
            <a:spAutoFit/>
          </a:bodyPr>
          <a:lstStyle/>
          <a:p>
            <a:pPr algn="ctr">
              <a:lnSpc>
                <a:spcPct val="150000"/>
              </a:lnSpc>
            </a:pPr>
            <a:r>
              <a:rPr lang="zh-CN" altLang="en-US" sz="2200" dirty="0">
                <a:solidFill>
                  <a:schemeClr val="bg1"/>
                </a:solidFill>
                <a:latin typeface="微软雅黑" panose="020B0503020204020204" pitchFamily="34" charset="-122"/>
                <a:ea typeface="微软雅黑" panose="020B0503020204020204" pitchFamily="34" charset="-122"/>
              </a:rPr>
              <a:t>9月节日&amp;热点盘点</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95250"/>
          </a:xfrm>
          <a:prstGeom prst="rect">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0" y="6762750"/>
            <a:ext cx="12192000" cy="95250"/>
          </a:xfrm>
          <a:prstGeom prst="rect">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361315" y="3977005"/>
            <a:ext cx="2381250" cy="2399665"/>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b="1" dirty="0" smtClean="0">
                <a:solidFill>
                  <a:srgbClr val="C00000"/>
                </a:solidFill>
                <a:latin typeface="微软雅黑" panose="020B0503020204020204" pitchFamily="34" charset="-122"/>
                <a:ea typeface="微软雅黑" panose="020B0503020204020204" pitchFamily="34" charset="-122"/>
              </a:rPr>
              <a:t>文创、书店行业，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推出开学组合礼包，结合集物品助力游戏，派发优惠券并实现传播裂变；</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200" b="1" dirty="0" smtClean="0">
                <a:solidFill>
                  <a:srgbClr val="C00000"/>
                </a:solidFill>
                <a:latin typeface="微软雅黑" panose="020B0503020204020204" pitchFamily="34" charset="-122"/>
                <a:ea typeface="微软雅黑" panose="020B0503020204020204" pitchFamily="34" charset="-122"/>
              </a:rPr>
              <a:t>餐饮、咖啡行业，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推出学生怀旧套餐，结合拼团、砍价等H5促销活动，促进消费，并实现门店引流；</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200" b="1" dirty="0" smtClean="0">
                <a:solidFill>
                  <a:srgbClr val="C00000"/>
                </a:solidFill>
                <a:latin typeface="微软雅黑" panose="020B0503020204020204" pitchFamily="34" charset="-122"/>
                <a:ea typeface="微软雅黑" panose="020B0503020204020204" pitchFamily="34" charset="-122"/>
              </a:rPr>
              <a:t>美容、美妆行业，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可切入军训美白产品促销，利用H5与抽奖结合，实现宣传与粉丝互动</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361565" y="3607743"/>
            <a:ext cx="2230569" cy="337185"/>
          </a:xfrm>
          <a:prstGeom prst="rect">
            <a:avLst/>
          </a:prstGeom>
          <a:noFill/>
        </p:spPr>
        <p:txBody>
          <a:bodyPr wrap="square"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宜：青春营销</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926135" y="3873156"/>
            <a:ext cx="1863801" cy="170688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1、使用</a:t>
            </a:r>
            <a:r>
              <a:rPr lang="zh-CN" altLang="en-US" sz="1200" dirty="0" smtClean="0">
                <a:solidFill>
                  <a:srgbClr val="C00000"/>
                </a:solidFill>
                <a:latin typeface="微软雅黑" panose="020B0503020204020204" pitchFamily="34" charset="-122"/>
                <a:ea typeface="微软雅黑" panose="020B0503020204020204" pitchFamily="34" charset="-122"/>
              </a:rPr>
              <a:t>微传单H5</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，宣传科普中元节各地风俗、节日冷知识；</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2、有促销需求的商家，可以选择</a:t>
            </a:r>
            <a:r>
              <a:rPr lang="zh-CN" altLang="en-US" sz="1200" dirty="0" smtClean="0">
                <a:solidFill>
                  <a:srgbClr val="C00000"/>
                </a:solidFill>
                <a:latin typeface="微软雅黑" panose="020B0503020204020204" pitchFamily="34" charset="-122"/>
                <a:ea typeface="微软雅黑" panose="020B0503020204020204" pitchFamily="34" charset="-122"/>
              </a:rPr>
              <a:t>抓小鬼、问答游戏</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，进行粉丝互动或优惠券派发，适用于</a:t>
            </a:r>
            <a:r>
              <a:rPr lang="zh-CN" altLang="en-US" sz="1200" b="1" dirty="0" smtClean="0">
                <a:solidFill>
                  <a:srgbClr val="C00000"/>
                </a:solidFill>
                <a:latin typeface="微软雅黑" panose="020B0503020204020204" pitchFamily="34" charset="-122"/>
                <a:ea typeface="微软雅黑" panose="020B0503020204020204" pitchFamily="34" charset="-122"/>
              </a:rPr>
              <a:t>各类行业</a:t>
            </a:r>
            <a:endParaRPr lang="zh-CN" altLang="en-US" sz="1200" b="1" dirty="0" smtClean="0">
              <a:solidFill>
                <a:srgbClr val="C00000"/>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2742751" y="3588693"/>
            <a:ext cx="2230569" cy="337185"/>
          </a:xfrm>
          <a:prstGeom prst="rect">
            <a:avLst/>
          </a:prstGeom>
          <a:noFill/>
        </p:spPr>
        <p:txBody>
          <a:bodyPr wrap="square"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宜：风俗科普</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133340" y="3872865"/>
            <a:ext cx="2047875" cy="1476375"/>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b="1" dirty="0" smtClean="0">
                <a:solidFill>
                  <a:srgbClr val="C00000"/>
                </a:solidFill>
                <a:latin typeface="微软雅黑" panose="020B0503020204020204" pitchFamily="34" charset="-122"/>
                <a:ea typeface="微软雅黑" panose="020B0503020204020204" pitchFamily="34" charset="-122"/>
              </a:rPr>
              <a:t>餐饮、鲜花行业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，推出教师节套餐，结合“集鲜花送老师”活动；</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200" b="1" dirty="0" smtClean="0">
                <a:solidFill>
                  <a:srgbClr val="C00000"/>
                </a:solidFill>
                <a:latin typeface="微软雅黑" panose="020B0503020204020204" pitchFamily="34" charset="-122"/>
                <a:ea typeface="微软雅黑" panose="020B0503020204020204" pitchFamily="34" charset="-122"/>
              </a:rPr>
              <a:t>新媒体行业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，可开展“我最难忘的老师”话题征集，结合使用投票活动</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5042200" y="3535988"/>
            <a:ext cx="2230569" cy="337185"/>
          </a:xfrm>
          <a:prstGeom prst="rect">
            <a:avLst/>
          </a:prstGeom>
          <a:noFill/>
        </p:spPr>
        <p:txBody>
          <a:bodyPr wrap="square"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宜：感恩营销</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575550" y="3872865"/>
            <a:ext cx="1925955" cy="2399665"/>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b="1" dirty="0" smtClean="0">
                <a:solidFill>
                  <a:srgbClr val="C00000"/>
                </a:solidFill>
                <a:latin typeface="微软雅黑" panose="020B0503020204020204" pitchFamily="34" charset="-122"/>
                <a:ea typeface="微软雅黑" panose="020B0503020204020204" pitchFamily="34" charset="-122"/>
              </a:rPr>
              <a:t>新媒体行业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，使用快图制作节气签，或开展秋季摄影等投票比赛；</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200" b="1" dirty="0" smtClean="0">
                <a:solidFill>
                  <a:srgbClr val="C00000"/>
                </a:solidFill>
                <a:latin typeface="微软雅黑" panose="020B0503020204020204" pitchFamily="34" charset="-122"/>
                <a:ea typeface="微软雅黑" panose="020B0503020204020204" pitchFamily="34" charset="-122"/>
              </a:rPr>
              <a:t>各类组织机构</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，可使用为H5+答题活动，进行秋分的节气宣传教育；</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200" b="1" dirty="0" smtClean="0">
                <a:solidFill>
                  <a:srgbClr val="C00000"/>
                </a:solidFill>
                <a:latin typeface="微软雅黑" panose="020B0503020204020204" pitchFamily="34" charset="-122"/>
                <a:ea typeface="微软雅黑" panose="020B0503020204020204" pitchFamily="34" charset="-122"/>
              </a:rPr>
              <a:t>食品保健、茶</a:t>
            </a:r>
            <a:r>
              <a:rPr lang="zh-CN" altLang="en-US" sz="1200" b="1" dirty="0" smtClean="0">
                <a:solidFill>
                  <a:srgbClr val="C00000"/>
                </a:solidFill>
                <a:latin typeface="微软雅黑" panose="020B0503020204020204" pitchFamily="34" charset="-122"/>
                <a:ea typeface="微软雅黑" panose="020B0503020204020204" pitchFamily="34" charset="-122"/>
              </a:rPr>
              <a:t>行业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，可使用H5+拼团砍价活动，开展秋冬养身知识科普，产品宣传或促销；</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7454685" y="3535988"/>
            <a:ext cx="2230569" cy="337185"/>
          </a:xfrm>
          <a:prstGeom prst="rect">
            <a:avLst/>
          </a:prstGeom>
          <a:noFill/>
        </p:spPr>
        <p:txBody>
          <a:bodyPr wrap="square"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宜：节气科普</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椭圆 72"/>
          <p:cNvSpPr/>
          <p:nvPr/>
        </p:nvSpPr>
        <p:spPr>
          <a:xfrm>
            <a:off x="820965" y="481354"/>
            <a:ext cx="717550" cy="717550"/>
          </a:xfrm>
          <a:prstGeom prst="ellipse">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4" name="文本框 73"/>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01</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75" name="矩形 74"/>
          <p:cNvSpPr/>
          <p:nvPr/>
        </p:nvSpPr>
        <p:spPr>
          <a:xfrm>
            <a:off x="1606212" y="443254"/>
            <a:ext cx="1459865" cy="506730"/>
          </a:xfrm>
          <a:prstGeom prst="rect">
            <a:avLst/>
          </a:prstGeom>
        </p:spPr>
        <p:txBody>
          <a:bodyPr wrap="none">
            <a:spAutoFit/>
          </a:bodyPr>
          <a:lstStyle/>
          <a:p>
            <a:pPr>
              <a:lnSpc>
                <a:spcPct val="150000"/>
              </a:lnSpc>
            </a:pPr>
            <a:r>
              <a:rPr lang="en-US" dirty="0" smtClean="0">
                <a:solidFill>
                  <a:schemeClr val="tx1">
                    <a:lumMod val="75000"/>
                    <a:lumOff val="25000"/>
                  </a:schemeClr>
                </a:solidFill>
                <a:latin typeface="微软雅黑" panose="020B0503020204020204" pitchFamily="34" charset="-122"/>
                <a:ea typeface="微软雅黑" panose="020B0503020204020204" pitchFamily="34" charset="-122"/>
              </a:rPr>
              <a:t>9</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月节日盘点</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1606212" y="881168"/>
            <a:ext cx="4243386" cy="27559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festivals in September</a:t>
            </a:r>
            <a:endPar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9804400" y="3843655"/>
            <a:ext cx="2105660" cy="2861310"/>
          </a:xfrm>
          <a:prstGeom prst="rect">
            <a:avLst/>
          </a:prstGeom>
          <a:noFill/>
        </p:spPr>
        <p:txBody>
          <a:bodyPr wrap="square" rtlCol="0">
            <a:spAutoFit/>
          </a:bodyPr>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b="1" dirty="0" smtClean="0">
                <a:solidFill>
                  <a:srgbClr val="C00000"/>
                </a:solidFill>
                <a:latin typeface="微软雅黑" panose="020B0503020204020204" pitchFamily="34" charset="-122"/>
                <a:ea typeface="微软雅黑" panose="020B0503020204020204" pitchFamily="34" charset="-122"/>
              </a:rPr>
              <a:t>旅游行业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，开启国庆旅游线路预售，结合H5+抽奖+秒杀+旅游照片投票等营销手段，抓好宣传、预售、点评等各个环节</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200" b="1" dirty="0" smtClean="0">
                <a:solidFill>
                  <a:srgbClr val="C00000"/>
                </a:solidFill>
                <a:latin typeface="微软雅黑" panose="020B0503020204020204" pitchFamily="34" charset="-122"/>
                <a:ea typeface="微软雅黑" panose="020B0503020204020204" pitchFamily="34" charset="-122"/>
              </a:rPr>
              <a:t>地产行业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，推出小长假看房团，结合H5+现场抽奖活动，收集销售线索，更可开展“定金膨胀”的热门预售玩法。</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、节日风俗</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祝福，红包互动</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适用于</a:t>
            </a:r>
            <a:r>
              <a:rPr lang="zh-CN" altLang="en-US" sz="1200" b="1" dirty="0" smtClean="0">
                <a:solidFill>
                  <a:srgbClr val="C00000"/>
                </a:solidFill>
                <a:latin typeface="微软雅黑" panose="020B0503020204020204" pitchFamily="34" charset="-122"/>
                <a:ea typeface="微软雅黑" panose="020B0503020204020204" pitchFamily="34" charset="-122"/>
              </a:rPr>
              <a:t>各类行业</a:t>
            </a:r>
            <a:endParaRPr lang="zh-CN" altLang="en-US" sz="1200" b="1" dirty="0" smtClean="0">
              <a:solidFill>
                <a:srgbClr val="C00000"/>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9678455" y="3559483"/>
            <a:ext cx="2230569" cy="306705"/>
          </a:xfrm>
          <a:prstGeom prst="rect">
            <a:avLst/>
          </a:prstGeom>
          <a:noFill/>
        </p:spPr>
        <p:txBody>
          <a:bodyPr wrap="square" rtlCol="0">
            <a:spAutoFit/>
          </a:bodyPr>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宜：长假营销</a:t>
            </a:r>
            <a:endPar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 Placeholder 2"/>
          <p:cNvSpPr txBox="1"/>
          <p:nvPr/>
        </p:nvSpPr>
        <p:spPr>
          <a:xfrm>
            <a:off x="591185" y="2875915"/>
            <a:ext cx="1769745" cy="626745"/>
          </a:xfrm>
          <a:prstGeom prst="rect">
            <a:avLst/>
          </a:prstGeom>
          <a:solidFill>
            <a:srgbClr val="C6483C"/>
          </a:solidFill>
        </p:spPr>
        <p:txBody>
          <a:bodyPr lIns="182843" tIns="91422" rIns="182843" bIns="91422"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GB" sz="2000" dirty="0">
                <a:solidFill>
                  <a:schemeClr val="bg1"/>
                </a:solidFill>
                <a:latin typeface="黑体" panose="02010609060101010101" charset="-122"/>
                <a:ea typeface="黑体" panose="02010609060101010101" charset="-122"/>
                <a:cs typeface="Raleway" panose="020B0003030101060003"/>
              </a:rPr>
              <a:t>开学季</a:t>
            </a:r>
            <a:endParaRPr lang="zh-CN" altLang="en-GB" sz="2000" dirty="0">
              <a:solidFill>
                <a:schemeClr val="bg1"/>
              </a:solidFill>
              <a:latin typeface="黑体" panose="02010609060101010101" charset="-122"/>
              <a:ea typeface="黑体" panose="02010609060101010101" charset="-122"/>
              <a:cs typeface="Raleway" panose="020B0003030101060003"/>
            </a:endParaRPr>
          </a:p>
          <a:p>
            <a:pPr marL="0" indent="0" algn="ctr">
              <a:buNone/>
            </a:pPr>
            <a:r>
              <a:rPr lang="zh-CN" altLang="en-GB" sz="1200" dirty="0">
                <a:solidFill>
                  <a:schemeClr val="bg1"/>
                </a:solidFill>
                <a:latin typeface="黑体" panose="02010609060101010101" charset="-122"/>
                <a:ea typeface="黑体" panose="02010609060101010101" charset="-122"/>
                <a:cs typeface="Raleway" panose="020B0003030101060003"/>
              </a:rPr>
              <a:t>（</a:t>
            </a:r>
            <a:r>
              <a:rPr altLang="zh-CN" sz="1200" dirty="0">
                <a:solidFill>
                  <a:schemeClr val="bg1"/>
                </a:solidFill>
                <a:latin typeface="黑体" panose="02010609060101010101" charset="-122"/>
                <a:ea typeface="黑体" panose="02010609060101010101" charset="-122"/>
                <a:cs typeface="Raleway" panose="020B0003030101060003"/>
              </a:rPr>
              <a:t>9</a:t>
            </a:r>
            <a:r>
              <a:rPr lang="zh-CN" altLang="en-US" sz="1200" dirty="0">
                <a:solidFill>
                  <a:schemeClr val="bg1"/>
                </a:solidFill>
                <a:latin typeface="黑体" panose="02010609060101010101" charset="-122"/>
                <a:ea typeface="黑体" panose="02010609060101010101" charset="-122"/>
                <a:cs typeface="Raleway" panose="020B0003030101060003"/>
              </a:rPr>
              <a:t>月初）</a:t>
            </a:r>
            <a:endParaRPr lang="zh-CN" altLang="en-US" sz="1200" dirty="0">
              <a:solidFill>
                <a:schemeClr val="bg1"/>
              </a:solidFill>
              <a:latin typeface="黑体" panose="02010609060101010101" charset="-122"/>
              <a:ea typeface="黑体" panose="02010609060101010101" charset="-122"/>
              <a:cs typeface="Raleway" panose="020B0003030101060003"/>
            </a:endParaRPr>
          </a:p>
        </p:txBody>
      </p:sp>
      <p:grpSp>
        <p:nvGrpSpPr>
          <p:cNvPr id="21" name="Group 48"/>
          <p:cNvGrpSpPr/>
          <p:nvPr/>
        </p:nvGrpSpPr>
        <p:grpSpPr>
          <a:xfrm rot="0" flipH="1">
            <a:off x="805815" y="1427480"/>
            <a:ext cx="1304925" cy="1428750"/>
            <a:chOff x="10004425" y="2801938"/>
            <a:chExt cx="404813" cy="492126"/>
          </a:xfrm>
          <a:solidFill>
            <a:srgbClr val="C6483C"/>
          </a:solidFill>
        </p:grpSpPr>
        <p:sp>
          <p:nvSpPr>
            <p:cNvPr id="27" name="Freeform 5"/>
            <p:cNvSpPr>
              <a:spLocks noEditPoints="1"/>
            </p:cNvSpPr>
            <p:nvPr/>
          </p:nvSpPr>
          <p:spPr bwMode="auto">
            <a:xfrm>
              <a:off x="10039350" y="28019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sp>
          <p:nvSpPr>
            <p:cNvPr id="28" name="Freeform 6"/>
            <p:cNvSpPr/>
            <p:nvPr/>
          </p:nvSpPr>
          <p:spPr bwMode="auto">
            <a:xfrm>
              <a:off x="10213975" y="30972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sp>
          <p:nvSpPr>
            <p:cNvPr id="29" name="Freeform 7"/>
            <p:cNvSpPr/>
            <p:nvPr/>
          </p:nvSpPr>
          <p:spPr bwMode="auto">
            <a:xfrm>
              <a:off x="10004425" y="31051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sp>
          <p:nvSpPr>
            <p:cNvPr id="30" name="Freeform 8"/>
            <p:cNvSpPr/>
            <p:nvPr/>
          </p:nvSpPr>
          <p:spPr bwMode="auto">
            <a:xfrm>
              <a:off x="10125075" y="28860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grpSp>
      <p:grpSp>
        <p:nvGrpSpPr>
          <p:cNvPr id="98" name="Group 48"/>
          <p:cNvGrpSpPr/>
          <p:nvPr/>
        </p:nvGrpSpPr>
        <p:grpSpPr>
          <a:xfrm rot="0" flipH="1">
            <a:off x="5486400" y="1428750"/>
            <a:ext cx="1304925" cy="1428750"/>
            <a:chOff x="10004425" y="2801938"/>
            <a:chExt cx="404813" cy="492126"/>
          </a:xfrm>
          <a:solidFill>
            <a:srgbClr val="C6483C"/>
          </a:solidFill>
        </p:grpSpPr>
        <p:sp>
          <p:nvSpPr>
            <p:cNvPr id="99" name="Freeform 5"/>
            <p:cNvSpPr>
              <a:spLocks noEditPoints="1"/>
            </p:cNvSpPr>
            <p:nvPr/>
          </p:nvSpPr>
          <p:spPr bwMode="auto">
            <a:xfrm>
              <a:off x="10039350" y="28019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p:spPr>
          <p:txBody>
            <a:bodyPr vert="horz" wrap="square" lIns="91440" tIns="45720" rIns="91440" bIns="45720" numCol="1" anchor="t" anchorCtr="0" compatLnSpc="1"/>
            <a:p>
              <a:endParaRPr lang="id-ID">
                <a:latin typeface="Raleway Black"/>
                <a:cs typeface="Raleway Black"/>
              </a:endParaRPr>
            </a:p>
          </p:txBody>
        </p:sp>
        <p:sp>
          <p:nvSpPr>
            <p:cNvPr id="100" name="Freeform 6"/>
            <p:cNvSpPr/>
            <p:nvPr/>
          </p:nvSpPr>
          <p:spPr bwMode="auto">
            <a:xfrm>
              <a:off x="10213975" y="30972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p:spPr>
          <p:txBody>
            <a:bodyPr vert="horz" wrap="square" lIns="91440" tIns="45720" rIns="91440" bIns="45720" numCol="1" anchor="t" anchorCtr="0" compatLnSpc="1"/>
            <a:p>
              <a:endParaRPr lang="id-ID">
                <a:latin typeface="Raleway Black"/>
                <a:cs typeface="Raleway Black"/>
              </a:endParaRPr>
            </a:p>
          </p:txBody>
        </p:sp>
        <p:sp>
          <p:nvSpPr>
            <p:cNvPr id="101" name="Freeform 7"/>
            <p:cNvSpPr/>
            <p:nvPr/>
          </p:nvSpPr>
          <p:spPr bwMode="auto">
            <a:xfrm>
              <a:off x="10004425" y="31051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p:spPr>
          <p:txBody>
            <a:bodyPr vert="horz" wrap="square" lIns="91440" tIns="45720" rIns="91440" bIns="45720" numCol="1" anchor="t" anchorCtr="0" compatLnSpc="1"/>
            <a:p>
              <a:endParaRPr lang="id-ID">
                <a:latin typeface="Raleway Black"/>
                <a:cs typeface="Raleway Black"/>
              </a:endParaRPr>
            </a:p>
          </p:txBody>
        </p:sp>
        <p:sp>
          <p:nvSpPr>
            <p:cNvPr id="102" name="Freeform 8"/>
            <p:cNvSpPr/>
            <p:nvPr/>
          </p:nvSpPr>
          <p:spPr bwMode="auto">
            <a:xfrm>
              <a:off x="10125075" y="28860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p:spPr>
          <p:txBody>
            <a:bodyPr vert="horz" wrap="square" lIns="91440" tIns="45720" rIns="91440" bIns="45720" numCol="1" anchor="t" anchorCtr="0" compatLnSpc="1"/>
            <a:p>
              <a:endParaRPr lang="id-ID">
                <a:latin typeface="Raleway Black"/>
                <a:cs typeface="Raleway Black"/>
              </a:endParaRPr>
            </a:p>
          </p:txBody>
        </p:sp>
      </p:grpSp>
      <p:grpSp>
        <p:nvGrpSpPr>
          <p:cNvPr id="103" name="Group 48"/>
          <p:cNvGrpSpPr/>
          <p:nvPr/>
        </p:nvGrpSpPr>
        <p:grpSpPr>
          <a:xfrm rot="0" flipH="1">
            <a:off x="3187700" y="1414145"/>
            <a:ext cx="1304925" cy="1428750"/>
            <a:chOff x="10004425" y="2801938"/>
            <a:chExt cx="404813" cy="492126"/>
          </a:xfrm>
          <a:solidFill>
            <a:srgbClr val="C6483C"/>
          </a:solidFill>
        </p:grpSpPr>
        <p:sp>
          <p:nvSpPr>
            <p:cNvPr id="104" name="Freeform 5"/>
            <p:cNvSpPr>
              <a:spLocks noEditPoints="1"/>
            </p:cNvSpPr>
            <p:nvPr/>
          </p:nvSpPr>
          <p:spPr bwMode="auto">
            <a:xfrm>
              <a:off x="10039350" y="28019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sp>
          <p:nvSpPr>
            <p:cNvPr id="105" name="Freeform 6"/>
            <p:cNvSpPr/>
            <p:nvPr/>
          </p:nvSpPr>
          <p:spPr bwMode="auto">
            <a:xfrm>
              <a:off x="10213975" y="30972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sp>
          <p:nvSpPr>
            <p:cNvPr id="106" name="Freeform 7"/>
            <p:cNvSpPr/>
            <p:nvPr/>
          </p:nvSpPr>
          <p:spPr bwMode="auto">
            <a:xfrm>
              <a:off x="10004425" y="31051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sp>
          <p:nvSpPr>
            <p:cNvPr id="107" name="Freeform 8"/>
            <p:cNvSpPr/>
            <p:nvPr/>
          </p:nvSpPr>
          <p:spPr bwMode="auto">
            <a:xfrm>
              <a:off x="10125075" y="28860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grpSp>
      <p:grpSp>
        <p:nvGrpSpPr>
          <p:cNvPr id="108" name="Group 48"/>
          <p:cNvGrpSpPr/>
          <p:nvPr/>
        </p:nvGrpSpPr>
        <p:grpSpPr>
          <a:xfrm rot="0" flipH="1">
            <a:off x="7899400" y="1401445"/>
            <a:ext cx="1304925" cy="1428750"/>
            <a:chOff x="10004425" y="2801938"/>
            <a:chExt cx="404813" cy="492126"/>
          </a:xfrm>
          <a:solidFill>
            <a:srgbClr val="C6483C"/>
          </a:solidFill>
        </p:grpSpPr>
        <p:sp>
          <p:nvSpPr>
            <p:cNvPr id="109" name="Freeform 5"/>
            <p:cNvSpPr>
              <a:spLocks noEditPoints="1"/>
            </p:cNvSpPr>
            <p:nvPr/>
          </p:nvSpPr>
          <p:spPr bwMode="auto">
            <a:xfrm>
              <a:off x="10039350" y="28019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sp>
          <p:nvSpPr>
            <p:cNvPr id="110" name="Freeform 6"/>
            <p:cNvSpPr/>
            <p:nvPr/>
          </p:nvSpPr>
          <p:spPr bwMode="auto">
            <a:xfrm>
              <a:off x="10213975" y="30972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sp>
          <p:nvSpPr>
            <p:cNvPr id="111" name="Freeform 7"/>
            <p:cNvSpPr/>
            <p:nvPr/>
          </p:nvSpPr>
          <p:spPr bwMode="auto">
            <a:xfrm>
              <a:off x="10004425" y="31051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sp>
          <p:nvSpPr>
            <p:cNvPr id="112" name="Freeform 8"/>
            <p:cNvSpPr/>
            <p:nvPr/>
          </p:nvSpPr>
          <p:spPr bwMode="auto">
            <a:xfrm>
              <a:off x="10125075" y="28860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p:spPr>
          <p:txBody>
            <a:bodyPr vert="horz" wrap="square" lIns="91440" tIns="45720" rIns="91440" bIns="45720" numCol="1" anchor="t" anchorCtr="0" compatLnSpc="1"/>
            <a:lstStyle/>
            <a:p>
              <a:endParaRPr lang="id-ID">
                <a:latin typeface="Raleway Black"/>
                <a:cs typeface="Raleway Black"/>
              </a:endParaRPr>
            </a:p>
          </p:txBody>
        </p:sp>
      </p:grpSp>
      <p:grpSp>
        <p:nvGrpSpPr>
          <p:cNvPr id="115" name="Group 48"/>
          <p:cNvGrpSpPr/>
          <p:nvPr/>
        </p:nvGrpSpPr>
        <p:grpSpPr>
          <a:xfrm rot="0" flipH="1">
            <a:off x="10140950" y="1415415"/>
            <a:ext cx="1304925" cy="1428750"/>
            <a:chOff x="10004425" y="2801938"/>
            <a:chExt cx="404813" cy="492126"/>
          </a:xfrm>
          <a:solidFill>
            <a:srgbClr val="C6483C"/>
          </a:solidFill>
        </p:grpSpPr>
        <p:sp>
          <p:nvSpPr>
            <p:cNvPr id="116" name="Freeform 5"/>
            <p:cNvSpPr>
              <a:spLocks noEditPoints="1"/>
            </p:cNvSpPr>
            <p:nvPr/>
          </p:nvSpPr>
          <p:spPr bwMode="auto">
            <a:xfrm>
              <a:off x="10039350" y="28019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p:spPr>
          <p:txBody>
            <a:bodyPr vert="horz" wrap="square" lIns="91440" tIns="45720" rIns="91440" bIns="45720" numCol="1" anchor="t" anchorCtr="0" compatLnSpc="1"/>
            <a:p>
              <a:endParaRPr lang="id-ID">
                <a:latin typeface="Raleway Black"/>
                <a:cs typeface="Raleway Black"/>
              </a:endParaRPr>
            </a:p>
          </p:txBody>
        </p:sp>
        <p:sp>
          <p:nvSpPr>
            <p:cNvPr id="117" name="Freeform 6"/>
            <p:cNvSpPr/>
            <p:nvPr/>
          </p:nvSpPr>
          <p:spPr bwMode="auto">
            <a:xfrm>
              <a:off x="10213975" y="30972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p:spPr>
          <p:txBody>
            <a:bodyPr vert="horz" wrap="square" lIns="91440" tIns="45720" rIns="91440" bIns="45720" numCol="1" anchor="t" anchorCtr="0" compatLnSpc="1"/>
            <a:p>
              <a:endParaRPr lang="id-ID">
                <a:latin typeface="Raleway Black"/>
                <a:cs typeface="Raleway Black"/>
              </a:endParaRPr>
            </a:p>
          </p:txBody>
        </p:sp>
        <p:sp>
          <p:nvSpPr>
            <p:cNvPr id="118" name="Freeform 7"/>
            <p:cNvSpPr/>
            <p:nvPr/>
          </p:nvSpPr>
          <p:spPr bwMode="auto">
            <a:xfrm>
              <a:off x="10004425" y="31051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p:spPr>
          <p:txBody>
            <a:bodyPr vert="horz" wrap="square" lIns="91440" tIns="45720" rIns="91440" bIns="45720" numCol="1" anchor="t" anchorCtr="0" compatLnSpc="1"/>
            <a:p>
              <a:endParaRPr lang="id-ID">
                <a:latin typeface="Raleway Black"/>
                <a:cs typeface="Raleway Black"/>
              </a:endParaRPr>
            </a:p>
          </p:txBody>
        </p:sp>
        <p:sp>
          <p:nvSpPr>
            <p:cNvPr id="119" name="Freeform 8"/>
            <p:cNvSpPr/>
            <p:nvPr/>
          </p:nvSpPr>
          <p:spPr bwMode="auto">
            <a:xfrm>
              <a:off x="10125075" y="28860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p:spPr>
          <p:txBody>
            <a:bodyPr vert="horz" wrap="square" lIns="91440" tIns="45720" rIns="91440" bIns="45720" numCol="1" anchor="t" anchorCtr="0" compatLnSpc="1"/>
            <a:p>
              <a:endParaRPr lang="id-ID">
                <a:latin typeface="Raleway Black"/>
                <a:cs typeface="Raleway Black"/>
              </a:endParaRPr>
            </a:p>
          </p:txBody>
        </p:sp>
      </p:grpSp>
      <p:sp>
        <p:nvSpPr>
          <p:cNvPr id="120" name="Text Placeholder 2"/>
          <p:cNvSpPr txBox="1"/>
          <p:nvPr/>
        </p:nvSpPr>
        <p:spPr>
          <a:xfrm>
            <a:off x="2965450" y="2875915"/>
            <a:ext cx="1769745" cy="626745"/>
          </a:xfrm>
          <a:prstGeom prst="rect">
            <a:avLst/>
          </a:prstGeom>
          <a:solidFill>
            <a:srgbClr val="C6483C"/>
          </a:solidFill>
        </p:spPr>
        <p:txBody>
          <a:bodyPr lIns="182843" tIns="91422" rIns="182843" bIns="91422"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GB" sz="2000" dirty="0">
                <a:solidFill>
                  <a:schemeClr val="bg1"/>
                </a:solidFill>
                <a:latin typeface="黑体" panose="02010609060101010101" charset="-122"/>
                <a:ea typeface="黑体" panose="02010609060101010101" charset="-122"/>
                <a:cs typeface="Raleway" panose="020B0003030101060003"/>
              </a:rPr>
              <a:t>中元节</a:t>
            </a:r>
            <a:endParaRPr lang="zh-CN" altLang="en-GB" sz="2000" dirty="0">
              <a:solidFill>
                <a:schemeClr val="bg1"/>
              </a:solidFill>
              <a:latin typeface="黑体" panose="02010609060101010101" charset="-122"/>
              <a:ea typeface="黑体" panose="02010609060101010101" charset="-122"/>
              <a:cs typeface="Raleway" panose="020B0003030101060003"/>
            </a:endParaRPr>
          </a:p>
          <a:p>
            <a:pPr marL="0" indent="0" algn="ctr">
              <a:buNone/>
            </a:pPr>
            <a:r>
              <a:rPr lang="zh-CN" altLang="en-GB" sz="1200" dirty="0">
                <a:solidFill>
                  <a:schemeClr val="bg1"/>
                </a:solidFill>
                <a:latin typeface="黑体" panose="02010609060101010101" charset="-122"/>
                <a:ea typeface="黑体" panose="02010609060101010101" charset="-122"/>
                <a:cs typeface="Raleway" panose="020B0003030101060003"/>
              </a:rPr>
              <a:t>（</a:t>
            </a:r>
            <a:r>
              <a:rPr altLang="zh-CN" sz="1200" dirty="0">
                <a:solidFill>
                  <a:schemeClr val="bg1"/>
                </a:solidFill>
                <a:latin typeface="黑体" panose="02010609060101010101" charset="-122"/>
                <a:ea typeface="黑体" panose="02010609060101010101" charset="-122"/>
                <a:cs typeface="Raleway" panose="020B0003030101060003"/>
              </a:rPr>
              <a:t>9.2</a:t>
            </a:r>
            <a:r>
              <a:rPr lang="zh-CN" altLang="en-US" sz="1200" dirty="0">
                <a:solidFill>
                  <a:schemeClr val="bg1"/>
                </a:solidFill>
                <a:latin typeface="黑体" panose="02010609060101010101" charset="-122"/>
                <a:ea typeface="黑体" panose="02010609060101010101" charset="-122"/>
                <a:cs typeface="Raleway" panose="020B0003030101060003"/>
              </a:rPr>
              <a:t>）</a:t>
            </a:r>
            <a:endParaRPr lang="zh-CN" altLang="en-US" sz="1200" dirty="0">
              <a:solidFill>
                <a:schemeClr val="bg1"/>
              </a:solidFill>
              <a:latin typeface="黑体" panose="02010609060101010101" charset="-122"/>
              <a:ea typeface="黑体" panose="02010609060101010101" charset="-122"/>
              <a:cs typeface="Raleway" panose="020B0003030101060003"/>
            </a:endParaRPr>
          </a:p>
        </p:txBody>
      </p:sp>
      <p:sp>
        <p:nvSpPr>
          <p:cNvPr id="121" name="Text Placeholder 2"/>
          <p:cNvSpPr txBox="1"/>
          <p:nvPr/>
        </p:nvSpPr>
        <p:spPr>
          <a:xfrm>
            <a:off x="5211445" y="2875915"/>
            <a:ext cx="1769745" cy="626745"/>
          </a:xfrm>
          <a:prstGeom prst="rect">
            <a:avLst/>
          </a:prstGeom>
          <a:solidFill>
            <a:srgbClr val="C6483C"/>
          </a:solidFill>
        </p:spPr>
        <p:txBody>
          <a:bodyPr lIns="182843" tIns="91422" rIns="182843" bIns="91422"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GB" sz="2000" dirty="0">
                <a:solidFill>
                  <a:schemeClr val="bg1"/>
                </a:solidFill>
                <a:latin typeface="黑体" panose="02010609060101010101" charset="-122"/>
                <a:ea typeface="黑体" panose="02010609060101010101" charset="-122"/>
                <a:cs typeface="Raleway" panose="020B0003030101060003"/>
              </a:rPr>
              <a:t>教师节</a:t>
            </a:r>
            <a:endParaRPr lang="zh-CN" altLang="en-GB" sz="2000" dirty="0">
              <a:solidFill>
                <a:schemeClr val="bg1"/>
              </a:solidFill>
              <a:latin typeface="黑体" panose="02010609060101010101" charset="-122"/>
              <a:ea typeface="黑体" panose="02010609060101010101" charset="-122"/>
              <a:cs typeface="Raleway" panose="020B0003030101060003"/>
            </a:endParaRPr>
          </a:p>
          <a:p>
            <a:pPr marL="0" indent="0" algn="ctr">
              <a:buNone/>
            </a:pPr>
            <a:r>
              <a:rPr lang="zh-CN" altLang="en-GB" sz="1200" dirty="0">
                <a:solidFill>
                  <a:schemeClr val="bg1"/>
                </a:solidFill>
                <a:latin typeface="黑体" panose="02010609060101010101" charset="-122"/>
                <a:ea typeface="黑体" panose="02010609060101010101" charset="-122"/>
                <a:cs typeface="Raleway" panose="020B0003030101060003"/>
              </a:rPr>
              <a:t>（</a:t>
            </a:r>
            <a:r>
              <a:rPr altLang="zh-CN" sz="1200" dirty="0">
                <a:solidFill>
                  <a:schemeClr val="bg1"/>
                </a:solidFill>
                <a:latin typeface="黑体" panose="02010609060101010101" charset="-122"/>
                <a:ea typeface="黑体" panose="02010609060101010101" charset="-122"/>
                <a:cs typeface="Raleway" panose="020B0003030101060003"/>
              </a:rPr>
              <a:t>9.10</a:t>
            </a:r>
            <a:r>
              <a:rPr lang="zh-CN" altLang="en-US" sz="1200" dirty="0">
                <a:solidFill>
                  <a:schemeClr val="bg1"/>
                </a:solidFill>
                <a:latin typeface="黑体" panose="02010609060101010101" charset="-122"/>
                <a:ea typeface="黑体" panose="02010609060101010101" charset="-122"/>
                <a:cs typeface="Raleway" panose="020B0003030101060003"/>
              </a:rPr>
              <a:t>）</a:t>
            </a:r>
            <a:endParaRPr lang="zh-CN" altLang="en-US" sz="1200" dirty="0">
              <a:solidFill>
                <a:schemeClr val="bg1"/>
              </a:solidFill>
              <a:latin typeface="黑体" panose="02010609060101010101" charset="-122"/>
              <a:ea typeface="黑体" panose="02010609060101010101" charset="-122"/>
              <a:cs typeface="Raleway" panose="020B0003030101060003"/>
            </a:endParaRPr>
          </a:p>
        </p:txBody>
      </p:sp>
      <p:sp>
        <p:nvSpPr>
          <p:cNvPr id="122" name="Text Placeholder 2"/>
          <p:cNvSpPr txBox="1"/>
          <p:nvPr/>
        </p:nvSpPr>
        <p:spPr>
          <a:xfrm>
            <a:off x="7653655" y="2875915"/>
            <a:ext cx="1769745" cy="626745"/>
          </a:xfrm>
          <a:prstGeom prst="rect">
            <a:avLst/>
          </a:prstGeom>
          <a:solidFill>
            <a:srgbClr val="C6483C"/>
          </a:solidFill>
        </p:spPr>
        <p:txBody>
          <a:bodyPr lIns="182843" tIns="91422" rIns="182843" bIns="91422"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GB" sz="2000" dirty="0">
                <a:solidFill>
                  <a:schemeClr val="bg1"/>
                </a:solidFill>
                <a:latin typeface="黑体" panose="02010609060101010101" charset="-122"/>
                <a:ea typeface="黑体" panose="02010609060101010101" charset="-122"/>
                <a:cs typeface="Raleway" panose="020B0003030101060003"/>
              </a:rPr>
              <a:t>秋分</a:t>
            </a:r>
            <a:endParaRPr lang="zh-CN" altLang="en-GB" sz="2000" dirty="0">
              <a:solidFill>
                <a:schemeClr val="bg1"/>
              </a:solidFill>
              <a:latin typeface="黑体" panose="02010609060101010101" charset="-122"/>
              <a:ea typeface="黑体" panose="02010609060101010101" charset="-122"/>
              <a:cs typeface="Raleway" panose="020B0003030101060003"/>
            </a:endParaRPr>
          </a:p>
          <a:p>
            <a:pPr marL="0" indent="0" algn="ctr">
              <a:buNone/>
            </a:pPr>
            <a:r>
              <a:rPr lang="zh-CN" altLang="en-GB" sz="1200" dirty="0">
                <a:solidFill>
                  <a:schemeClr val="bg1"/>
                </a:solidFill>
                <a:latin typeface="黑体" panose="02010609060101010101" charset="-122"/>
                <a:ea typeface="黑体" panose="02010609060101010101" charset="-122"/>
                <a:cs typeface="Raleway" panose="020B0003030101060003"/>
              </a:rPr>
              <a:t>（</a:t>
            </a:r>
            <a:r>
              <a:rPr altLang="zh-CN" sz="1200" dirty="0">
                <a:solidFill>
                  <a:schemeClr val="bg1"/>
                </a:solidFill>
                <a:latin typeface="黑体" panose="02010609060101010101" charset="-122"/>
                <a:ea typeface="黑体" panose="02010609060101010101" charset="-122"/>
                <a:cs typeface="Raleway" panose="020B0003030101060003"/>
              </a:rPr>
              <a:t>9.22</a:t>
            </a:r>
            <a:r>
              <a:rPr lang="zh-CN" altLang="en-US" sz="1200" dirty="0">
                <a:solidFill>
                  <a:schemeClr val="bg1"/>
                </a:solidFill>
                <a:latin typeface="黑体" panose="02010609060101010101" charset="-122"/>
                <a:ea typeface="黑体" panose="02010609060101010101" charset="-122"/>
                <a:cs typeface="Raleway" panose="020B0003030101060003"/>
              </a:rPr>
              <a:t>）</a:t>
            </a:r>
            <a:endParaRPr lang="zh-CN" altLang="en-US" sz="1200" dirty="0">
              <a:solidFill>
                <a:schemeClr val="bg1"/>
              </a:solidFill>
              <a:latin typeface="黑体" panose="02010609060101010101" charset="-122"/>
              <a:ea typeface="黑体" panose="02010609060101010101" charset="-122"/>
              <a:cs typeface="Raleway" panose="020B0003030101060003"/>
            </a:endParaRPr>
          </a:p>
        </p:txBody>
      </p:sp>
      <p:sp>
        <p:nvSpPr>
          <p:cNvPr id="123" name="Text Placeholder 2"/>
          <p:cNvSpPr txBox="1"/>
          <p:nvPr/>
        </p:nvSpPr>
        <p:spPr>
          <a:xfrm>
            <a:off x="9972040" y="2857500"/>
            <a:ext cx="1769745" cy="626745"/>
          </a:xfrm>
          <a:prstGeom prst="rect">
            <a:avLst/>
          </a:prstGeom>
          <a:solidFill>
            <a:srgbClr val="C6483C"/>
          </a:solidFill>
        </p:spPr>
        <p:txBody>
          <a:bodyPr lIns="182843" tIns="91422" rIns="182843" bIns="91422"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GB" sz="2000" dirty="0">
                <a:solidFill>
                  <a:schemeClr val="bg1"/>
                </a:solidFill>
                <a:latin typeface="黑体" panose="02010609060101010101" charset="-122"/>
                <a:ea typeface="黑体" panose="02010609060101010101" charset="-122"/>
                <a:cs typeface="Raleway" panose="020B0003030101060003"/>
              </a:rPr>
              <a:t>中秋</a:t>
            </a:r>
            <a:r>
              <a:rPr altLang="zh-CN" sz="2000" dirty="0">
                <a:solidFill>
                  <a:schemeClr val="bg1"/>
                </a:solidFill>
                <a:latin typeface="黑体" panose="02010609060101010101" charset="-122"/>
                <a:ea typeface="黑体" panose="02010609060101010101" charset="-122"/>
                <a:cs typeface="Raleway" panose="020B0003030101060003"/>
              </a:rPr>
              <a:t>&amp;</a:t>
            </a:r>
            <a:r>
              <a:rPr lang="zh-CN" altLang="en-GB" sz="2000" dirty="0">
                <a:solidFill>
                  <a:schemeClr val="bg1"/>
                </a:solidFill>
                <a:latin typeface="黑体" panose="02010609060101010101" charset="-122"/>
                <a:ea typeface="黑体" panose="02010609060101010101" charset="-122"/>
                <a:cs typeface="Raleway" panose="020B0003030101060003"/>
              </a:rPr>
              <a:t>国庆</a:t>
            </a:r>
            <a:endParaRPr lang="zh-CN" altLang="en-GB" sz="2000" dirty="0">
              <a:solidFill>
                <a:schemeClr val="bg1"/>
              </a:solidFill>
              <a:latin typeface="黑体" panose="02010609060101010101" charset="-122"/>
              <a:ea typeface="黑体" panose="02010609060101010101" charset="-122"/>
              <a:cs typeface="Raleway" panose="020B0003030101060003"/>
            </a:endParaRPr>
          </a:p>
          <a:p>
            <a:pPr marL="0" indent="0" algn="ctr">
              <a:buNone/>
            </a:pPr>
            <a:r>
              <a:rPr lang="zh-CN" altLang="en-GB" sz="1200" dirty="0">
                <a:solidFill>
                  <a:schemeClr val="bg1"/>
                </a:solidFill>
                <a:latin typeface="黑体" panose="02010609060101010101" charset="-122"/>
                <a:ea typeface="黑体" panose="02010609060101010101" charset="-122"/>
                <a:cs typeface="Raleway" panose="020B0003030101060003"/>
              </a:rPr>
              <a:t>（</a:t>
            </a:r>
            <a:r>
              <a:rPr altLang="zh-CN" sz="1200" dirty="0">
                <a:solidFill>
                  <a:schemeClr val="bg1"/>
                </a:solidFill>
                <a:latin typeface="黑体" panose="02010609060101010101" charset="-122"/>
                <a:ea typeface="黑体" panose="02010609060101010101" charset="-122"/>
                <a:cs typeface="Raleway" panose="020B0003030101060003"/>
              </a:rPr>
              <a:t>10.1</a:t>
            </a:r>
            <a:r>
              <a:rPr lang="zh-CN" altLang="en-US" sz="1200" dirty="0">
                <a:solidFill>
                  <a:schemeClr val="bg1"/>
                </a:solidFill>
                <a:latin typeface="黑体" panose="02010609060101010101" charset="-122"/>
                <a:ea typeface="黑体" panose="02010609060101010101" charset="-122"/>
                <a:cs typeface="Raleway" panose="020B0003030101060003"/>
              </a:rPr>
              <a:t>）</a:t>
            </a:r>
            <a:endParaRPr lang="zh-CN" altLang="en-US" sz="1200" dirty="0">
              <a:solidFill>
                <a:schemeClr val="bg1"/>
              </a:solidFill>
              <a:latin typeface="黑体" panose="02010609060101010101" charset="-122"/>
              <a:ea typeface="黑体" panose="02010609060101010101" charset="-122"/>
              <a:cs typeface="Raleway" panose="020B0003030101060003"/>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95250"/>
          </a:xfrm>
          <a:prstGeom prst="rect">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0" y="6762750"/>
            <a:ext cx="12192000" cy="95250"/>
          </a:xfrm>
          <a:prstGeom prst="rect">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820965" y="481354"/>
            <a:ext cx="717550" cy="717550"/>
          </a:xfrm>
          <a:prstGeom prst="ellipse">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4" name="文本框 73"/>
          <p:cNvSpPr txBox="1"/>
          <p:nvPr/>
        </p:nvSpPr>
        <p:spPr>
          <a:xfrm>
            <a:off x="850562" y="609296"/>
            <a:ext cx="658356" cy="46037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02</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75" name="矩形 74"/>
          <p:cNvSpPr/>
          <p:nvPr/>
        </p:nvSpPr>
        <p:spPr>
          <a:xfrm>
            <a:off x="1606212" y="443254"/>
            <a:ext cx="1459865" cy="506730"/>
          </a:xfrm>
          <a:prstGeom prst="rect">
            <a:avLst/>
          </a:prstGeom>
        </p:spPr>
        <p:txBody>
          <a:bodyPr wrap="none">
            <a:spAutoFit/>
          </a:bodyPr>
          <a:lstStyle/>
          <a:p>
            <a:pPr>
              <a:lnSpc>
                <a:spcPct val="150000"/>
              </a:lnSpc>
            </a:pPr>
            <a:r>
              <a:rPr lang="en-US" dirty="0" smtClean="0">
                <a:solidFill>
                  <a:schemeClr val="tx1">
                    <a:lumMod val="75000"/>
                    <a:lumOff val="25000"/>
                  </a:schemeClr>
                </a:solidFill>
                <a:latin typeface="微软雅黑" panose="020B0503020204020204" pitchFamily="34" charset="-122"/>
                <a:ea typeface="微软雅黑" panose="020B0503020204020204" pitchFamily="34" charset="-122"/>
              </a:rPr>
              <a:t>9</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月热点盘点</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1606212" y="881168"/>
            <a:ext cx="4243386" cy="275590"/>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Events in September</a:t>
            </a:r>
            <a:endPar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Group 6"/>
          <p:cNvGrpSpPr/>
          <p:nvPr/>
        </p:nvGrpSpPr>
        <p:grpSpPr>
          <a:xfrm>
            <a:off x="1113019" y="2435297"/>
            <a:ext cx="9965962" cy="3092306"/>
            <a:chOff x="1747838" y="1693863"/>
            <a:chExt cx="5648325" cy="1752600"/>
          </a:xfrm>
        </p:grpSpPr>
        <p:sp>
          <p:nvSpPr>
            <p:cNvPr id="4" name="Freeform 7"/>
            <p:cNvSpPr/>
            <p:nvPr/>
          </p:nvSpPr>
          <p:spPr bwMode="auto">
            <a:xfrm>
              <a:off x="1747838" y="1693863"/>
              <a:ext cx="1747838" cy="877888"/>
            </a:xfrm>
            <a:custGeom>
              <a:avLst/>
              <a:gdLst/>
              <a:ahLst/>
              <a:cxnLst>
                <a:cxn ang="0">
                  <a:pos x="233" y="0"/>
                </a:cxn>
                <a:cxn ang="0">
                  <a:pos x="0" y="233"/>
                </a:cxn>
                <a:cxn ang="0">
                  <a:pos x="465" y="233"/>
                </a:cxn>
                <a:cxn ang="0">
                  <a:pos x="233" y="0"/>
                </a:cxn>
              </a:cxnLst>
              <a:rect l="0" t="0" r="r" b="b"/>
              <a:pathLst>
                <a:path w="465" h="233">
                  <a:moveTo>
                    <a:pt x="233" y="0"/>
                  </a:moveTo>
                  <a:cubicBezTo>
                    <a:pt x="104" y="0"/>
                    <a:pt x="0" y="104"/>
                    <a:pt x="0" y="233"/>
                  </a:cubicBezTo>
                  <a:cubicBezTo>
                    <a:pt x="465" y="233"/>
                    <a:pt x="465" y="233"/>
                    <a:pt x="465" y="233"/>
                  </a:cubicBezTo>
                  <a:cubicBezTo>
                    <a:pt x="465" y="104"/>
                    <a:pt x="361" y="0"/>
                    <a:pt x="233" y="0"/>
                  </a:cubicBezTo>
                  <a:close/>
                </a:path>
              </a:pathLst>
            </a:custGeom>
            <a:solidFill>
              <a:srgbClr val="C6483C"/>
            </a:solidFill>
            <a:ln w="9525">
              <a:solidFill>
                <a:schemeClr val="bg1"/>
              </a:solidFill>
              <a:round/>
            </a:ln>
          </p:spPr>
          <p:txBody>
            <a:bodyPr vert="horz" wrap="square" lIns="91440" tIns="45720" rIns="91440" bIns="45720" numCol="1" anchor="t" anchorCtr="0" compatLnSpc="1"/>
            <a:p>
              <a:endParaRPr lang="en-US"/>
            </a:p>
          </p:txBody>
        </p:sp>
        <p:sp>
          <p:nvSpPr>
            <p:cNvPr id="5" name="Freeform 8"/>
            <p:cNvSpPr/>
            <p:nvPr/>
          </p:nvSpPr>
          <p:spPr bwMode="auto">
            <a:xfrm>
              <a:off x="5651500" y="1693863"/>
              <a:ext cx="1744663" cy="877888"/>
            </a:xfrm>
            <a:custGeom>
              <a:avLst/>
              <a:gdLst/>
              <a:ahLst/>
              <a:cxnLst>
                <a:cxn ang="0">
                  <a:pos x="232" y="0"/>
                </a:cxn>
                <a:cxn ang="0">
                  <a:pos x="0" y="233"/>
                </a:cxn>
                <a:cxn ang="0">
                  <a:pos x="464" y="233"/>
                </a:cxn>
                <a:cxn ang="0">
                  <a:pos x="232" y="0"/>
                </a:cxn>
              </a:cxnLst>
              <a:rect l="0" t="0" r="r" b="b"/>
              <a:pathLst>
                <a:path w="464" h="233">
                  <a:moveTo>
                    <a:pt x="232" y="0"/>
                  </a:moveTo>
                  <a:cubicBezTo>
                    <a:pt x="104" y="0"/>
                    <a:pt x="0" y="104"/>
                    <a:pt x="0" y="233"/>
                  </a:cubicBezTo>
                  <a:cubicBezTo>
                    <a:pt x="464" y="233"/>
                    <a:pt x="464" y="233"/>
                    <a:pt x="464" y="233"/>
                  </a:cubicBezTo>
                  <a:cubicBezTo>
                    <a:pt x="464" y="104"/>
                    <a:pt x="360" y="0"/>
                    <a:pt x="232" y="0"/>
                  </a:cubicBezTo>
                  <a:close/>
                </a:path>
              </a:pathLst>
            </a:custGeom>
            <a:solidFill>
              <a:srgbClr val="C6483C"/>
            </a:solidFill>
            <a:ln w="9525">
              <a:solidFill>
                <a:schemeClr val="bg1"/>
              </a:solidFill>
              <a:round/>
            </a:ln>
          </p:spPr>
          <p:txBody>
            <a:bodyPr vert="horz" wrap="square" lIns="91440" tIns="45720" rIns="91440" bIns="45720" numCol="1" anchor="t" anchorCtr="0" compatLnSpc="1"/>
            <a:p>
              <a:endParaRPr lang="en-US"/>
            </a:p>
          </p:txBody>
        </p:sp>
        <p:sp>
          <p:nvSpPr>
            <p:cNvPr id="6" name="Freeform 9"/>
            <p:cNvSpPr/>
            <p:nvPr/>
          </p:nvSpPr>
          <p:spPr bwMode="auto">
            <a:xfrm>
              <a:off x="3698875" y="2571750"/>
              <a:ext cx="1746250" cy="874713"/>
            </a:xfrm>
            <a:custGeom>
              <a:avLst/>
              <a:gdLst/>
              <a:ahLst/>
              <a:cxnLst>
                <a:cxn ang="0">
                  <a:pos x="233" y="232"/>
                </a:cxn>
                <a:cxn ang="0">
                  <a:pos x="465" y="0"/>
                </a:cxn>
                <a:cxn ang="0">
                  <a:pos x="0" y="0"/>
                </a:cxn>
                <a:cxn ang="0">
                  <a:pos x="233" y="232"/>
                </a:cxn>
              </a:cxnLst>
              <a:rect l="0" t="0" r="r" b="b"/>
              <a:pathLst>
                <a:path w="465" h="232">
                  <a:moveTo>
                    <a:pt x="233" y="232"/>
                  </a:moveTo>
                  <a:cubicBezTo>
                    <a:pt x="361" y="232"/>
                    <a:pt x="465" y="128"/>
                    <a:pt x="465" y="0"/>
                  </a:cubicBezTo>
                  <a:cubicBezTo>
                    <a:pt x="0" y="0"/>
                    <a:pt x="0" y="0"/>
                    <a:pt x="0" y="0"/>
                  </a:cubicBezTo>
                  <a:cubicBezTo>
                    <a:pt x="0" y="128"/>
                    <a:pt x="104" y="232"/>
                    <a:pt x="233" y="232"/>
                  </a:cubicBezTo>
                  <a:close/>
                </a:path>
              </a:pathLst>
            </a:custGeom>
            <a:solidFill>
              <a:srgbClr val="C6483C"/>
            </a:solidFill>
            <a:ln w="9525">
              <a:solidFill>
                <a:schemeClr val="bg1"/>
              </a:solidFill>
              <a:round/>
            </a:ln>
          </p:spPr>
          <p:txBody>
            <a:bodyPr vert="horz" wrap="square" lIns="91440" tIns="45720" rIns="91440" bIns="45720" numCol="1" anchor="t" anchorCtr="0" compatLnSpc="1"/>
            <a:p>
              <a:endParaRPr lang="en-US"/>
            </a:p>
          </p:txBody>
        </p:sp>
        <p:sp>
          <p:nvSpPr>
            <p:cNvPr id="7" name="TextBox 10"/>
            <p:cNvSpPr txBox="1"/>
            <p:nvPr/>
          </p:nvSpPr>
          <p:spPr>
            <a:xfrm>
              <a:off x="2221781" y="2002971"/>
              <a:ext cx="800101" cy="330742"/>
            </a:xfrm>
            <a:prstGeom prst="rect">
              <a:avLst/>
            </a:prstGeom>
            <a:noFill/>
          </p:spPr>
          <p:txBody>
            <a:bodyPr wrap="square" rtlCol="0">
              <a:spAutoFit/>
            </a:bodyPr>
            <a:p>
              <a:pPr algn="ctr"/>
              <a:r>
                <a:rPr lang="id-ID" sz="3200" spc="-300" dirty="0" smtClean="0">
                  <a:solidFill>
                    <a:schemeClr val="bg1">
                      <a:lumMod val="95000"/>
                    </a:schemeClr>
                  </a:solidFill>
                  <a:latin typeface="Bebas Neue" pitchFamily="34" charset="0"/>
                </a:rPr>
                <a:t>招聘季</a:t>
              </a:r>
              <a:endParaRPr lang="zh-CN" altLang="id-ID" sz="3200" spc="-300" dirty="0" smtClean="0">
                <a:solidFill>
                  <a:schemeClr val="bg1">
                    <a:lumMod val="95000"/>
                  </a:schemeClr>
                </a:solidFill>
                <a:latin typeface="Bebas Neue" pitchFamily="34" charset="0"/>
              </a:endParaRPr>
            </a:p>
          </p:txBody>
        </p:sp>
        <p:sp>
          <p:nvSpPr>
            <p:cNvPr id="19" name="TextBox 11"/>
            <p:cNvSpPr txBox="1"/>
            <p:nvPr/>
          </p:nvSpPr>
          <p:spPr>
            <a:xfrm>
              <a:off x="4171716" y="2730103"/>
              <a:ext cx="800101" cy="330742"/>
            </a:xfrm>
            <a:prstGeom prst="rect">
              <a:avLst/>
            </a:prstGeom>
            <a:noFill/>
          </p:spPr>
          <p:txBody>
            <a:bodyPr wrap="square" rtlCol="0">
              <a:spAutoFit/>
            </a:bodyPr>
            <a:p>
              <a:pPr algn="ctr"/>
              <a:r>
                <a:rPr lang="id-ID" sz="3200" dirty="0" smtClean="0">
                  <a:solidFill>
                    <a:schemeClr val="bg1">
                      <a:lumMod val="95000"/>
                    </a:schemeClr>
                  </a:solidFill>
                  <a:latin typeface="Bebas Neue" pitchFamily="34" charset="0"/>
                </a:rPr>
                <a:t>婚礼季</a:t>
              </a:r>
              <a:endParaRPr lang="id-ID" sz="3200" dirty="0" smtClean="0">
                <a:solidFill>
                  <a:schemeClr val="bg1">
                    <a:lumMod val="95000"/>
                  </a:schemeClr>
                </a:solidFill>
                <a:latin typeface="Bebas Neue" pitchFamily="34" charset="0"/>
              </a:endParaRPr>
            </a:p>
          </p:txBody>
        </p:sp>
        <p:sp>
          <p:nvSpPr>
            <p:cNvPr id="20" name="TextBox 12"/>
            <p:cNvSpPr txBox="1"/>
            <p:nvPr/>
          </p:nvSpPr>
          <p:spPr>
            <a:xfrm>
              <a:off x="6123781" y="1775114"/>
              <a:ext cx="800101" cy="732023"/>
            </a:xfrm>
            <a:prstGeom prst="rect">
              <a:avLst/>
            </a:prstGeom>
            <a:noFill/>
          </p:spPr>
          <p:txBody>
            <a:bodyPr wrap="square" rtlCol="0">
              <a:spAutoFit/>
            </a:bodyPr>
            <a:p>
              <a:pPr algn="ctr"/>
              <a:r>
                <a:rPr lang="id-ID" sz="3200" dirty="0" smtClean="0">
                  <a:solidFill>
                    <a:schemeClr val="bg1">
                      <a:lumMod val="95000"/>
                    </a:schemeClr>
                  </a:solidFill>
                  <a:latin typeface="宋体" panose="02010600030101010101" pitchFamily="2" charset="-122"/>
                  <a:ea typeface="宋体" panose="02010600030101010101" pitchFamily="2" charset="-122"/>
                  <a:cs typeface="宋体" panose="02010600030101010101" pitchFamily="2" charset="-122"/>
                </a:rPr>
                <a:t>NBA</a:t>
              </a:r>
              <a:endParaRPr lang="id-ID" sz="3200" dirty="0" smtClean="0">
                <a:solidFill>
                  <a:schemeClr val="bg1">
                    <a:lumMod val="95000"/>
                  </a:schemeClr>
                </a:solidFill>
                <a:latin typeface="宋体" panose="02010600030101010101" pitchFamily="2" charset="-122"/>
                <a:ea typeface="宋体" panose="02010600030101010101" pitchFamily="2" charset="-122"/>
                <a:cs typeface="宋体" panose="02010600030101010101" pitchFamily="2" charset="-122"/>
              </a:endParaRPr>
            </a:p>
            <a:p>
              <a:pPr algn="ctr"/>
              <a:r>
                <a:rPr lang="id-ID" sz="3200" dirty="0" smtClean="0">
                  <a:solidFill>
                    <a:schemeClr val="bg1">
                      <a:lumMod val="95000"/>
                    </a:schemeClr>
                  </a:solidFill>
                  <a:latin typeface="宋体" panose="02010600030101010101" pitchFamily="2" charset="-122"/>
                  <a:ea typeface="宋体" panose="02010600030101010101" pitchFamily="2" charset="-122"/>
                  <a:cs typeface="宋体" panose="02010600030101010101" pitchFamily="2" charset="-122"/>
                </a:rPr>
                <a:t>决赛</a:t>
              </a:r>
              <a:endParaRPr lang="id-ID" sz="3200" dirty="0" smtClean="0">
                <a:solidFill>
                  <a:schemeClr val="bg1">
                    <a:lumMod val="95000"/>
                  </a:schemeClr>
                </a:solidFill>
                <a:latin typeface="宋体" panose="02010600030101010101" pitchFamily="2" charset="-122"/>
                <a:ea typeface="宋体" panose="02010600030101010101" pitchFamily="2" charset="-122"/>
                <a:cs typeface="宋体" panose="02010600030101010101" pitchFamily="2" charset="-122"/>
              </a:endParaRPr>
            </a:p>
            <a:p>
              <a:pPr algn="ctr"/>
              <a:r>
                <a:rPr lang="zh-CN" altLang="id-ID" sz="1400" dirty="0" smtClean="0">
                  <a:solidFill>
                    <a:schemeClr val="bg1">
                      <a:lumMod val="95000"/>
                    </a:schemeClr>
                  </a:solidFill>
                  <a:latin typeface="宋体" panose="02010600030101010101" pitchFamily="2" charset="-122"/>
                  <a:ea typeface="宋体" panose="02010600030101010101" pitchFamily="2" charset="-122"/>
                  <a:cs typeface="宋体" panose="02010600030101010101" pitchFamily="2" charset="-122"/>
                </a:rPr>
                <a:t>（</a:t>
              </a:r>
              <a:r>
                <a:rPr lang="en-US" altLang="zh-CN" sz="1400" dirty="0" smtClean="0">
                  <a:solidFill>
                    <a:schemeClr val="bg1">
                      <a:lumMod val="95000"/>
                    </a:schemeClr>
                  </a:solidFill>
                  <a:latin typeface="宋体" panose="02010600030101010101" pitchFamily="2" charset="-122"/>
                  <a:ea typeface="宋体" panose="02010600030101010101" pitchFamily="2" charset="-122"/>
                  <a:cs typeface="宋体" panose="02010600030101010101" pitchFamily="2" charset="-122"/>
                </a:rPr>
                <a:t>9.30</a:t>
              </a:r>
              <a:r>
                <a:rPr lang="zh-CN" altLang="en-US" sz="1400" dirty="0" smtClean="0">
                  <a:solidFill>
                    <a:schemeClr val="bg1">
                      <a:lumMod val="95000"/>
                    </a:schemeClr>
                  </a:solidFill>
                  <a:latin typeface="宋体" panose="02010600030101010101" pitchFamily="2" charset="-122"/>
                  <a:ea typeface="宋体" panose="02010600030101010101" pitchFamily="2" charset="-122"/>
                  <a:cs typeface="宋体" panose="02010600030101010101" pitchFamily="2" charset="-122"/>
                </a:rPr>
                <a:t>起）</a:t>
              </a:r>
              <a:endParaRPr lang="zh-CN" altLang="en-US" sz="1400" dirty="0" smtClean="0">
                <a:solidFill>
                  <a:schemeClr val="bg1">
                    <a:lumMod val="95000"/>
                  </a:schemeClr>
                </a:solidFill>
                <a:latin typeface="宋体" panose="02010600030101010101" pitchFamily="2" charset="-122"/>
                <a:ea typeface="宋体" panose="02010600030101010101" pitchFamily="2" charset="-122"/>
                <a:cs typeface="宋体" panose="02010600030101010101" pitchFamily="2" charset="-122"/>
              </a:endParaRPr>
            </a:p>
          </p:txBody>
        </p:sp>
      </p:grpSp>
      <p:sp>
        <p:nvSpPr>
          <p:cNvPr id="22" name="文本框 21"/>
          <p:cNvSpPr txBox="1"/>
          <p:nvPr/>
        </p:nvSpPr>
        <p:spPr>
          <a:xfrm>
            <a:off x="1842782" y="4165596"/>
            <a:ext cx="1457466" cy="337185"/>
          </a:xfrm>
          <a:prstGeom prst="rect">
            <a:avLst/>
          </a:prstGeom>
          <a:noFill/>
        </p:spPr>
        <p:txBody>
          <a:bodyPr wrap="square" rtlCol="0">
            <a:spAutoFit/>
          </a:bodyPr>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宜：招兵买马</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1500505" y="4502785"/>
            <a:ext cx="2472055" cy="1476375"/>
          </a:xfrm>
          <a:prstGeom prst="rect">
            <a:avLst/>
          </a:prstGeom>
          <a:noFill/>
        </p:spPr>
        <p:txBody>
          <a:bodyPr wrap="square" rtlCol="0">
            <a:spAutoFit/>
          </a:bodyPr>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1、对于</a:t>
            </a:r>
            <a:r>
              <a:rPr lang="zh-CN" altLang="en-US" sz="1200" b="1" dirty="0" smtClean="0">
                <a:solidFill>
                  <a:srgbClr val="C00000"/>
                </a:solidFill>
                <a:latin typeface="微软雅黑" panose="020B0503020204020204" pitchFamily="34" charset="-122"/>
                <a:ea typeface="微软雅黑" panose="020B0503020204020204" pitchFamily="34" charset="-122"/>
              </a:rPr>
              <a:t>招聘方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，可以选择H5邀请函，宣传公司及岗位信息，通过表单功能，收集潜在应聘者信息；</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2、对于</a:t>
            </a:r>
            <a:r>
              <a:rPr lang="zh-CN" altLang="en-US" sz="1200" b="1" dirty="0" smtClean="0">
                <a:solidFill>
                  <a:srgbClr val="C00000"/>
                </a:solidFill>
                <a:latin typeface="微软雅黑" panose="020B0503020204020204" pitchFamily="34" charset="-122"/>
                <a:ea typeface="微软雅黑" panose="020B0503020204020204" pitchFamily="34" charset="-122"/>
              </a:rPr>
              <a:t>求职者</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，可以选择各种样式的简历模板；或者制作带有酷炫特效的动态H5简历</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980491" y="1310948"/>
            <a:ext cx="2230569" cy="337185"/>
          </a:xfrm>
          <a:prstGeom prst="rect">
            <a:avLst/>
          </a:prstGeom>
          <a:noFill/>
        </p:spPr>
        <p:txBody>
          <a:bodyPr wrap="square" rtlCol="0">
            <a:spAutoFit/>
          </a:bodyPr>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宜：发狗粮送祝福</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860290" y="1680210"/>
            <a:ext cx="2472055" cy="2168525"/>
          </a:xfrm>
          <a:prstGeom prst="rect">
            <a:avLst/>
          </a:prstGeom>
          <a:noFill/>
        </p:spPr>
        <p:txBody>
          <a:bodyPr wrap="square" rtlCol="0">
            <a:spAutoFit/>
          </a:bodyPr>
          <a:p>
            <a:pPr algn="just">
              <a:lnSpc>
                <a:spcPct val="125000"/>
              </a:lnSpc>
            </a:pPr>
            <a:r>
              <a:rPr lang="zh-CN" altLang="en-US" sz="1200" dirty="0" smtClean="0">
                <a:latin typeface="微软雅黑" panose="020B0503020204020204" pitchFamily="34" charset="-122"/>
                <a:ea typeface="微软雅黑" panose="020B0503020204020204" pitchFamily="34" charset="-122"/>
              </a:rPr>
              <a:t>1、</a:t>
            </a:r>
            <a:r>
              <a:rPr lang="zh-CN" altLang="en-US" sz="1200" b="1" dirty="0" smtClean="0">
                <a:solidFill>
                  <a:srgbClr val="C00000"/>
                </a:solidFill>
                <a:latin typeface="微软雅黑" panose="020B0503020204020204" pitchFamily="34" charset="-122"/>
                <a:ea typeface="微软雅黑" panose="020B0503020204020204" pitchFamily="34" charset="-122"/>
              </a:rPr>
              <a:t>婚庆行业</a:t>
            </a:r>
            <a:r>
              <a:rPr lang="zh-CN" altLang="en-US" sz="1200" dirty="0" smtClean="0">
                <a:latin typeface="微软雅黑" panose="020B0503020204020204" pitchFamily="34" charset="-122"/>
                <a:ea typeface="微软雅黑" panose="020B0503020204020204" pitchFamily="34" charset="-122"/>
              </a:rPr>
              <a:t>，选择宣传H5+互动游戏，推广婚纱照、宴席等套餐，增加与潜在客户的互动；</a:t>
            </a:r>
            <a:endParaRPr lang="zh-CN" altLang="en-US" sz="1200" dirty="0" smtClean="0">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latin typeface="微软雅黑" panose="020B0503020204020204" pitchFamily="34" charset="-122"/>
                <a:ea typeface="微软雅黑" panose="020B0503020204020204" pitchFamily="34" charset="-122"/>
              </a:rPr>
              <a:t>2、对于</a:t>
            </a:r>
            <a:r>
              <a:rPr lang="zh-CN" altLang="en-US" sz="1200" b="1" dirty="0" smtClean="0">
                <a:solidFill>
                  <a:srgbClr val="C00000"/>
                </a:solidFill>
                <a:latin typeface="微软雅黑" panose="020B0503020204020204" pitchFamily="34" charset="-122"/>
                <a:ea typeface="微软雅黑" panose="020B0503020204020204" pitchFamily="34" charset="-122"/>
              </a:rPr>
              <a:t>结婚的新人</a:t>
            </a:r>
            <a:r>
              <a:rPr lang="zh-CN" altLang="en-US" sz="1200" dirty="0" smtClean="0">
                <a:latin typeface="微软雅黑" panose="020B0503020204020204" pitchFamily="34" charset="-122"/>
                <a:ea typeface="微软雅黑" panose="020B0503020204020204" pitchFamily="34" charset="-122"/>
              </a:rPr>
              <a:t>，可以选择H5婚礼邀请函，分享自己的喜悦，并公布婚礼派对的时间地点；</a:t>
            </a:r>
            <a:endParaRPr lang="zh-CN" altLang="en-US" sz="1200" dirty="0" smtClean="0">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latin typeface="微软雅黑" panose="020B0503020204020204" pitchFamily="34" charset="-122"/>
                <a:ea typeface="微软雅黑" panose="020B0503020204020204" pitchFamily="34" charset="-122"/>
              </a:rPr>
              <a:t>3、对于</a:t>
            </a:r>
            <a:r>
              <a:rPr lang="zh-CN" altLang="en-US" sz="1200" b="1" dirty="0" smtClean="0">
                <a:solidFill>
                  <a:srgbClr val="C00000"/>
                </a:solidFill>
                <a:latin typeface="微软雅黑" panose="020B0503020204020204" pitchFamily="34" charset="-122"/>
                <a:ea typeface="微软雅黑" panose="020B0503020204020204" pitchFamily="34" charset="-122"/>
              </a:rPr>
              <a:t>亲朋好友</a:t>
            </a:r>
            <a:r>
              <a:rPr lang="zh-CN" altLang="en-US" sz="1200" dirty="0" smtClean="0">
                <a:latin typeface="微软雅黑" panose="020B0503020204020204" pitchFamily="34" charset="-122"/>
                <a:ea typeface="微软雅黑" panose="020B0503020204020204" pitchFamily="34" charset="-122"/>
              </a:rPr>
              <a:t>，可以选择各种祝福走心的H5模板，附上自己祝福的小作文</a:t>
            </a:r>
            <a:endParaRPr lang="zh-CN" altLang="en-US" sz="1200" dirty="0" smtClean="0">
              <a:latin typeface="微软雅黑" panose="020B0503020204020204" pitchFamily="34" charset="-122"/>
              <a:ea typeface="微软雅黑" panose="020B0503020204020204" pitchFamily="34" charset="-122"/>
            </a:endParaRPr>
          </a:p>
        </p:txBody>
      </p:sp>
      <p:sp>
        <p:nvSpPr>
          <p:cNvPr id="18" name="文本框 17"/>
          <p:cNvSpPr txBox="1"/>
          <p:nvPr/>
        </p:nvSpPr>
        <p:spPr>
          <a:xfrm>
            <a:off x="8424210" y="4165908"/>
            <a:ext cx="2230569" cy="337185"/>
          </a:xfrm>
          <a:prstGeom prst="rect">
            <a:avLst/>
          </a:prstGeom>
          <a:noFill/>
        </p:spPr>
        <p:txBody>
          <a:bodyPr wrap="square" rtlCol="0">
            <a:spAutoFit/>
          </a:bodyPr>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宜：赛事营销</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423910" y="4535170"/>
            <a:ext cx="2472055" cy="1476375"/>
          </a:xfrm>
          <a:prstGeom prst="rect">
            <a:avLst/>
          </a:prstGeom>
          <a:noFill/>
        </p:spPr>
        <p:txBody>
          <a:bodyPr wrap="square" rtlCol="0">
            <a:spAutoFit/>
          </a:bodyPr>
          <a:p>
            <a:pPr algn="just">
              <a:lnSpc>
                <a:spcPct val="125000"/>
              </a:lnSpc>
            </a:pPr>
            <a:r>
              <a:rPr lang="zh-CN" altLang="en-US" sz="1200" dirty="0" smtClean="0">
                <a:latin typeface="微软雅黑" panose="020B0503020204020204" pitchFamily="34" charset="-122"/>
                <a:ea typeface="微软雅黑" panose="020B0503020204020204" pitchFamily="34" charset="-122"/>
              </a:rPr>
              <a:t>1、</a:t>
            </a:r>
            <a:r>
              <a:rPr lang="zh-CN" altLang="en-US" sz="1200" b="1" dirty="0" smtClean="0">
                <a:solidFill>
                  <a:srgbClr val="C00000"/>
                </a:solidFill>
                <a:latin typeface="微软雅黑" panose="020B0503020204020204" pitchFamily="34" charset="-122"/>
                <a:ea typeface="微软雅黑" panose="020B0503020204020204" pitchFamily="34" charset="-122"/>
              </a:rPr>
              <a:t>酒吧、餐饮行业</a:t>
            </a:r>
            <a:r>
              <a:rPr lang="zh-CN" altLang="en-US" sz="1200" dirty="0" smtClean="0">
                <a:latin typeface="微软雅黑" panose="020B0503020204020204" pitchFamily="34" charset="-122"/>
                <a:ea typeface="微软雅黑" panose="020B0503020204020204" pitchFamily="34" charset="-122"/>
              </a:rPr>
              <a:t>，推出冠军竞猜分红包、答题活动，增强与粉丝的互动；</a:t>
            </a:r>
            <a:endParaRPr lang="zh-CN" altLang="en-US" sz="1200" dirty="0" smtClean="0">
              <a:latin typeface="微软雅黑" panose="020B0503020204020204" pitchFamily="34" charset="-122"/>
              <a:ea typeface="微软雅黑" panose="020B0503020204020204" pitchFamily="34" charset="-122"/>
            </a:endParaRPr>
          </a:p>
          <a:p>
            <a:pPr algn="just">
              <a:lnSpc>
                <a:spcPct val="125000"/>
              </a:lnSpc>
            </a:pPr>
            <a:r>
              <a:rPr lang="zh-CN" altLang="en-US" sz="1200" dirty="0" smtClean="0">
                <a:latin typeface="微软雅黑" panose="020B0503020204020204" pitchFamily="34" charset="-122"/>
                <a:ea typeface="微软雅黑" panose="020B0503020204020204" pitchFamily="34" charset="-122"/>
              </a:rPr>
              <a:t>2、</a:t>
            </a:r>
            <a:r>
              <a:rPr lang="zh-CN" altLang="en-US" sz="1200" b="1" dirty="0" smtClean="0">
                <a:solidFill>
                  <a:srgbClr val="C00000"/>
                </a:solidFill>
                <a:latin typeface="微软雅黑" panose="020B0503020204020204" pitchFamily="34" charset="-122"/>
                <a:ea typeface="微软雅黑" panose="020B0503020204020204" pitchFamily="34" charset="-122"/>
              </a:rPr>
              <a:t>健身、体育培训行业</a:t>
            </a:r>
            <a:r>
              <a:rPr lang="zh-CN" altLang="en-US" sz="1200" dirty="0" smtClean="0">
                <a:latin typeface="微软雅黑" panose="020B0503020204020204" pitchFamily="34" charset="-122"/>
                <a:ea typeface="微软雅黑" panose="020B0503020204020204" pitchFamily="34" charset="-122"/>
              </a:rPr>
              <a:t>，推出健身办卡折扣、篮球课程优惠，紧扣运动赛事热点</a:t>
            </a:r>
            <a:endParaRPr lang="zh-CN" altLang="en-US" sz="1200" dirty="0" smtClean="0">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grpSp>
        <p:nvGrpSpPr>
          <p:cNvPr id="9" name="组合 8"/>
          <p:cNvGrpSpPr/>
          <p:nvPr/>
        </p:nvGrpSpPr>
        <p:grpSpPr>
          <a:xfrm>
            <a:off x="5142863" y="1564599"/>
            <a:ext cx="1905002" cy="1108235"/>
            <a:chOff x="4863100" y="1406530"/>
            <a:chExt cx="2464159" cy="1433523"/>
          </a:xfrm>
        </p:grpSpPr>
        <p:sp>
          <p:nvSpPr>
            <p:cNvPr id="10" name="矩形 22"/>
            <p:cNvSpPr/>
            <p:nvPr/>
          </p:nvSpPr>
          <p:spPr>
            <a:xfrm>
              <a:off x="5412000" y="1445632"/>
              <a:ext cx="1368000" cy="1368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909F"/>
                </a:solidFill>
              </a:endParaRPr>
            </a:p>
          </p:txBody>
        </p:sp>
        <p:sp>
          <p:nvSpPr>
            <p:cNvPr id="11" name="文本框 10"/>
            <p:cNvSpPr txBox="1"/>
            <p:nvPr/>
          </p:nvSpPr>
          <p:spPr>
            <a:xfrm>
              <a:off x="4863100" y="1406530"/>
              <a:ext cx="2464159" cy="1433523"/>
            </a:xfrm>
            <a:prstGeom prst="ellipse">
              <a:avLst/>
            </a:prstGeom>
            <a:noFill/>
          </p:spPr>
          <p:txBody>
            <a:bodyPr wrap="square" rtlCol="0">
              <a:spAutoFit/>
            </a:bodyPr>
            <a:lstStyle/>
            <a:p>
              <a:pPr algn="ctr"/>
              <a:r>
                <a:rPr lang="zh-CN" altLang="en-US" sz="4500" b="1" dirty="0">
                  <a:ln w="28575">
                    <a:noFill/>
                  </a:ln>
                  <a:solidFill>
                    <a:schemeClr val="bg1"/>
                  </a:solidFill>
                  <a:latin typeface="微软雅黑" panose="020B0503020204020204" pitchFamily="34" charset="-122"/>
                  <a:ea typeface="微软雅黑" panose="020B0503020204020204" pitchFamily="34" charset="-122"/>
                </a:rPr>
                <a:t>叁</a:t>
              </a:r>
              <a:endParaRPr lang="zh-CN" altLang="en-US" sz="45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4823417" y="2806897"/>
            <a:ext cx="2545715" cy="598805"/>
          </a:xfrm>
          <a:prstGeom prst="rect">
            <a:avLst/>
          </a:prstGeom>
        </p:spPr>
        <p:txBody>
          <a:bodyPr wrap="none">
            <a:spAutoFit/>
          </a:bodyPr>
          <a:lstStyle/>
          <a:p>
            <a:pPr algn="ctr">
              <a:lnSpc>
                <a:spcPct val="150000"/>
              </a:lnSpc>
            </a:pPr>
            <a:r>
              <a:rPr lang="en-US" altLang="zh-CN" sz="2200" dirty="0">
                <a:solidFill>
                  <a:schemeClr val="bg1"/>
                </a:solidFill>
                <a:latin typeface="微软雅黑" panose="020B0503020204020204" pitchFamily="34" charset="-122"/>
                <a:ea typeface="微软雅黑" panose="020B0503020204020204" pitchFamily="34" charset="-122"/>
              </a:rPr>
              <a:t>9</a:t>
            </a:r>
            <a:r>
              <a:rPr lang="zh-CN" altLang="en-US" sz="2200" dirty="0">
                <a:solidFill>
                  <a:schemeClr val="bg1"/>
                </a:solidFill>
                <a:latin typeface="微软雅黑" panose="020B0503020204020204" pitchFamily="34" charset="-122"/>
                <a:ea typeface="微软雅黑" panose="020B0503020204020204" pitchFamily="34" charset="-122"/>
              </a:rPr>
              <a:t>月</a:t>
            </a:r>
            <a:r>
              <a:rPr lang="zh-CN" altLang="en-US" sz="2200" dirty="0">
                <a:solidFill>
                  <a:schemeClr val="bg1"/>
                </a:solidFill>
                <a:latin typeface="微软雅黑" panose="020B0503020204020204" pitchFamily="34" charset="-122"/>
                <a:ea typeface="微软雅黑" panose="020B0503020204020204" pitchFamily="34" charset="-122"/>
              </a:rPr>
              <a:t>节日模板&amp;案例</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302"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zh-CN" altLang="en-US" sz="2400" dirty="0">
                <a:solidFill>
                  <a:schemeClr val="tx1">
                    <a:lumMod val="65000"/>
                    <a:lumOff val="35000"/>
                  </a:schemeClr>
                </a:solidFill>
              </a:rPr>
              <a:t>开学季</a:t>
            </a:r>
            <a:endParaRPr lang="zh-CN" altLang="en-US" sz="2400" dirty="0">
              <a:solidFill>
                <a:schemeClr val="tx1">
                  <a:lumMod val="65000"/>
                  <a:lumOff val="35000"/>
                </a:schemeClr>
              </a:solidFill>
            </a:endParaRPr>
          </a:p>
        </p:txBody>
      </p:sp>
      <p:grpSp>
        <p:nvGrpSpPr>
          <p:cNvPr id="43" name="组合 42"/>
          <p:cNvGrpSpPr/>
          <p:nvPr/>
        </p:nvGrpSpPr>
        <p:grpSpPr>
          <a:xfrm>
            <a:off x="1321435" y="846455"/>
            <a:ext cx="9716135" cy="651510"/>
            <a:chOff x="2122" y="1889"/>
            <a:chExt cx="15301" cy="1026"/>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青春营销</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4572" y="1889"/>
              <a:ext cx="11416" cy="1016"/>
            </a:xfrm>
            <a:prstGeom prst="rect">
              <a:avLst/>
            </a:prstGeom>
            <a:noFill/>
          </p:spPr>
          <p:txBody>
            <a:bodyPr wrap="square" rtlCol="0">
              <a:spAutoFit/>
            </a:bodyPr>
            <a:p>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1、</a:t>
              </a:r>
              <a:r>
                <a:rPr sz="1200" dirty="0">
                  <a:solidFill>
                    <a:srgbClr val="C00000"/>
                  </a:solidFill>
                  <a:latin typeface="华文细黑" panose="02010600040101010101" pitchFamily="2" charset="-122"/>
                  <a:ea typeface="华文细黑" panose="02010600040101010101" pitchFamily="2" charset="-122"/>
                  <a:sym typeface="+mn-ea"/>
                </a:rPr>
                <a:t>文创、书店行业</a:t>
              </a:r>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，推出开学组合礼包，结合</a:t>
              </a:r>
              <a:r>
                <a:rPr sz="1200" b="1" dirty="0">
                  <a:solidFill>
                    <a:schemeClr val="tx1">
                      <a:lumMod val="65000"/>
                      <a:lumOff val="35000"/>
                    </a:schemeClr>
                  </a:solidFill>
                  <a:latin typeface="华文细黑" panose="02010600040101010101" pitchFamily="2" charset="-122"/>
                  <a:ea typeface="华文细黑" panose="02010600040101010101" pitchFamily="2" charset="-122"/>
                  <a:sym typeface="+mn-ea"/>
                </a:rPr>
                <a:t>集物品助力游戏</a:t>
              </a:r>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，派发优惠券并实现传播裂变；</a:t>
              </a:r>
              <a:endParaRPr sz="1200" dirty="0">
                <a:solidFill>
                  <a:schemeClr val="tx1">
                    <a:lumMod val="65000"/>
                    <a:lumOff val="35000"/>
                  </a:schemeClr>
                </a:solidFill>
                <a:latin typeface="华文细黑" panose="02010600040101010101" pitchFamily="2" charset="-122"/>
                <a:ea typeface="华文细黑" panose="02010600040101010101" pitchFamily="2" charset="-122"/>
                <a:sym typeface="+mn-ea"/>
              </a:endParaRPr>
            </a:p>
            <a:p>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2、</a:t>
              </a:r>
              <a:r>
                <a:rPr sz="1200" dirty="0">
                  <a:solidFill>
                    <a:srgbClr val="C00000"/>
                  </a:solidFill>
                  <a:latin typeface="华文细黑" panose="02010600040101010101" pitchFamily="2" charset="-122"/>
                  <a:ea typeface="华文细黑" panose="02010600040101010101" pitchFamily="2" charset="-122"/>
                  <a:sym typeface="+mn-ea"/>
                </a:rPr>
                <a:t>餐饮、咖啡行业</a:t>
              </a:r>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，推出学生怀旧套餐，结</a:t>
              </a:r>
              <a:r>
                <a:rPr sz="1200" b="1" dirty="0">
                  <a:solidFill>
                    <a:schemeClr val="tx1">
                      <a:lumMod val="65000"/>
                      <a:lumOff val="35000"/>
                    </a:schemeClr>
                  </a:solidFill>
                  <a:latin typeface="华文细黑" panose="02010600040101010101" pitchFamily="2" charset="-122"/>
                  <a:ea typeface="华文细黑" panose="02010600040101010101" pitchFamily="2" charset="-122"/>
                  <a:sym typeface="+mn-ea"/>
                </a:rPr>
                <a:t>合拼团、砍价</a:t>
              </a:r>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等H5促销活动，促进消费，并实现门店引流；</a:t>
              </a:r>
              <a:endParaRPr sz="1200" dirty="0">
                <a:solidFill>
                  <a:schemeClr val="tx1">
                    <a:lumMod val="65000"/>
                    <a:lumOff val="35000"/>
                  </a:schemeClr>
                </a:solidFill>
                <a:latin typeface="华文细黑" panose="02010600040101010101" pitchFamily="2" charset="-122"/>
                <a:ea typeface="华文细黑" panose="02010600040101010101" pitchFamily="2" charset="-122"/>
                <a:sym typeface="+mn-ea"/>
              </a:endParaRPr>
            </a:p>
            <a:p>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3、</a:t>
              </a:r>
              <a:r>
                <a:rPr sz="1200" dirty="0">
                  <a:solidFill>
                    <a:srgbClr val="C00000"/>
                  </a:solidFill>
                  <a:latin typeface="华文细黑" panose="02010600040101010101" pitchFamily="2" charset="-122"/>
                  <a:ea typeface="华文细黑" panose="02010600040101010101" pitchFamily="2" charset="-122"/>
                  <a:sym typeface="+mn-ea"/>
                </a:rPr>
                <a:t>美容、美妆行业</a:t>
              </a:r>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，可切入军训美白产品促销，利用H5与</a:t>
              </a:r>
              <a:r>
                <a:rPr sz="1200" b="1" dirty="0">
                  <a:solidFill>
                    <a:schemeClr val="tx1">
                      <a:lumMod val="65000"/>
                      <a:lumOff val="35000"/>
                    </a:schemeClr>
                  </a:solidFill>
                  <a:latin typeface="华文细黑" panose="02010600040101010101" pitchFamily="2" charset="-122"/>
                  <a:ea typeface="华文细黑" panose="02010600040101010101" pitchFamily="2" charset="-122"/>
                  <a:sym typeface="+mn-ea"/>
                </a:rPr>
                <a:t>抽奖</a:t>
              </a:r>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结合，实现宣传与粉丝互动</a:t>
              </a:r>
              <a:endParaRPr sz="1200" dirty="0">
                <a:solidFill>
                  <a:schemeClr val="tx1">
                    <a:lumMod val="65000"/>
                    <a:lumOff val="35000"/>
                  </a:schemeClr>
                </a:solidFill>
                <a:latin typeface="华文细黑" panose="02010600040101010101" pitchFamily="2" charset="-122"/>
                <a:ea typeface="华文细黑" panose="02010600040101010101" pitchFamily="2" charset="-122"/>
                <a:sym typeface="+mn-ea"/>
              </a:endParaRPr>
            </a:p>
          </p:txBody>
        </p:sp>
      </p:grpSp>
      <p:sp>
        <p:nvSpPr>
          <p:cNvPr id="37" name="矩形 36"/>
          <p:cNvSpPr/>
          <p:nvPr/>
        </p:nvSpPr>
        <p:spPr>
          <a:xfrm>
            <a:off x="250825" y="5909945"/>
            <a:ext cx="2969895" cy="30670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集物助力</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4281275" y="5910012"/>
            <a:ext cx="8940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美食拼团</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6974310" y="5910012"/>
            <a:ext cx="12496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美容会所宣传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8897620" y="5908040"/>
            <a:ext cx="2886710"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游戏抽奖</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AEIABACGAAgh9mp_QUon8nz_wEwgAU48Ag.jpgAAEIABACGAAgh9mp_QUon8nz_wEwgAU48Ag"/>
          <p:cNvPicPr>
            <a:picLocks noChangeAspect="1"/>
          </p:cNvPicPr>
          <p:nvPr/>
        </p:nvPicPr>
        <p:blipFill>
          <a:blip r:embed="rId1"/>
          <a:srcRect/>
          <a:stretch>
            <a:fillRect/>
          </a:stretch>
        </p:blipFill>
        <p:spPr>
          <a:xfrm>
            <a:off x="890693" y="1802588"/>
            <a:ext cx="2230878" cy="3959225"/>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AEIABACGAAg_ubS_QUo_4O5NDCABTjwCA.jpgAAEIABACGAAg_ubS_QUo_4O5NDCABTjwCA"/>
          <p:cNvPicPr>
            <a:picLocks noChangeAspect="1"/>
          </p:cNvPicPr>
          <p:nvPr/>
        </p:nvPicPr>
        <p:blipFill>
          <a:blip r:embed="rId2"/>
          <a:srcRect/>
          <a:stretch>
            <a:fillRect/>
          </a:stretch>
        </p:blipFill>
        <p:spPr>
          <a:xfrm>
            <a:off x="3707750" y="1805445"/>
            <a:ext cx="2230359" cy="3958590"/>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AEIABACGAAg7Y3w0wUojfOgsQIwgAU48Ag.jpgAAEIABACGAAg7Y3w0wUojfOgsQIwgAU48Ag"/>
          <p:cNvPicPr>
            <a:picLocks noChangeAspect="1"/>
          </p:cNvPicPr>
          <p:nvPr/>
        </p:nvPicPr>
        <p:blipFill>
          <a:blip r:embed="rId3"/>
          <a:srcRect/>
          <a:stretch>
            <a:fillRect/>
          </a:stretch>
        </p:blipFill>
        <p:spPr>
          <a:xfrm>
            <a:off x="9218250" y="1802200"/>
            <a:ext cx="2230755" cy="3960000"/>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DMIABAEGAAg3_zQ5QUoppiU3QUw7gU4tgk!450x450.pngADMIABAEGAAg3_zQ5QUoppiU3QUw7gU4tgk!450x450"/>
          <p:cNvPicPr>
            <a:picLocks noChangeAspect="1"/>
          </p:cNvPicPr>
          <p:nvPr/>
        </p:nvPicPr>
        <p:blipFill>
          <a:blip r:embed="rId4"/>
          <a:srcRect/>
          <a:stretch>
            <a:fillRect/>
          </a:stretch>
        </p:blipFill>
        <p:spPr>
          <a:xfrm>
            <a:off x="6264057" y="1805763"/>
            <a:ext cx="2463081" cy="3957955"/>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1+#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1+#ppt_w/2"/>
                                          </p:val>
                                        </p:tav>
                                        <p:tav tm="100000">
                                          <p:val>
                                            <p:strVal val="#ppt_x"/>
                                          </p:val>
                                        </p:tav>
                                      </p:tavLst>
                                    </p:anim>
                                    <p:anim calcmode="lin" valueType="num">
                                      <p:cBhvr additive="base">
                                        <p:cTn id="16" dur="500" fill="hold"/>
                                        <p:tgtEl>
                                          <p:spTgt spid="3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1+#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302"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zh-CN" altLang="en-US" sz="2400" dirty="0">
                <a:solidFill>
                  <a:schemeClr val="tx1">
                    <a:lumMod val="65000"/>
                    <a:lumOff val="35000"/>
                  </a:schemeClr>
                </a:solidFill>
              </a:rPr>
              <a:t>开学季</a:t>
            </a:r>
            <a:endParaRPr lang="zh-CN" altLang="en-US" sz="2400" dirty="0">
              <a:solidFill>
                <a:schemeClr val="tx1">
                  <a:lumMod val="65000"/>
                  <a:lumOff val="35000"/>
                </a:schemeClr>
              </a:solidFill>
            </a:endParaRPr>
          </a:p>
        </p:txBody>
      </p:sp>
      <p:grpSp>
        <p:nvGrpSpPr>
          <p:cNvPr id="43" name="组合 42"/>
          <p:cNvGrpSpPr/>
          <p:nvPr/>
        </p:nvGrpSpPr>
        <p:grpSpPr>
          <a:xfrm>
            <a:off x="1321435" y="848995"/>
            <a:ext cx="9716135" cy="648970"/>
            <a:chOff x="2122" y="1893"/>
            <a:chExt cx="15301" cy="1022"/>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招新宣传</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4541" y="2042"/>
              <a:ext cx="11416" cy="725"/>
            </a:xfrm>
            <a:prstGeom prst="rect">
              <a:avLst/>
            </a:prstGeom>
            <a:noFill/>
          </p:spPr>
          <p:txBody>
            <a:bodyPr wrap="square" rtlCol="0">
              <a:spAutoFit/>
            </a:bodyPr>
            <a:p>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1、</a:t>
              </a:r>
              <a:r>
                <a:rPr lang="zh-CN" sz="1200" dirty="0">
                  <a:solidFill>
                    <a:srgbClr val="C00000"/>
                  </a:solidFill>
                  <a:latin typeface="华文细黑" panose="02010600040101010101" pitchFamily="2" charset="-122"/>
                  <a:ea typeface="华文细黑" panose="02010600040101010101" pitchFamily="2" charset="-122"/>
                  <a:sym typeface="+mn-ea"/>
                </a:rPr>
                <a:t>学生社团</a:t>
              </a:r>
              <a:r>
                <a:rPr lang="zh-CN"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招新宣传，填表</a:t>
              </a:r>
              <a:r>
                <a:rPr lang="zh-CN" sz="1200" b="1" dirty="0">
                  <a:solidFill>
                    <a:schemeClr val="tx1">
                      <a:lumMod val="65000"/>
                      <a:lumOff val="35000"/>
                    </a:schemeClr>
                  </a:solidFill>
                  <a:latin typeface="华文细黑" panose="02010600040101010101" pitchFamily="2" charset="-122"/>
                  <a:ea typeface="华文细黑" panose="02010600040101010101" pitchFamily="2" charset="-122"/>
                  <a:sym typeface="+mn-ea"/>
                </a:rPr>
                <a:t>报名</a:t>
              </a:r>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a:t>
              </a:r>
              <a:endParaRPr sz="1200" dirty="0">
                <a:solidFill>
                  <a:schemeClr val="tx1">
                    <a:lumMod val="65000"/>
                    <a:lumOff val="35000"/>
                  </a:schemeClr>
                </a:solidFill>
                <a:latin typeface="华文细黑" panose="02010600040101010101" pitchFamily="2" charset="-122"/>
                <a:ea typeface="华文细黑" panose="02010600040101010101" pitchFamily="2" charset="-122"/>
                <a:sym typeface="+mn-ea"/>
              </a:endParaRPr>
            </a:p>
            <a:p>
              <a:r>
                <a:rPr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2、</a:t>
              </a:r>
              <a:r>
                <a:rPr lang="zh-CN" sz="1200" dirty="0">
                  <a:solidFill>
                    <a:srgbClr val="C00000"/>
                  </a:solidFill>
                  <a:latin typeface="华文细黑" panose="02010600040101010101" pitchFamily="2" charset="-122"/>
                  <a:ea typeface="华文细黑" panose="02010600040101010101" pitchFamily="2" charset="-122"/>
                  <a:sym typeface="+mn-ea"/>
                </a:rPr>
                <a:t>教育补习机构</a:t>
              </a:r>
              <a:r>
                <a:rPr lang="zh-CN" sz="1200" dirty="0">
                  <a:solidFill>
                    <a:schemeClr val="tx1">
                      <a:lumMod val="65000"/>
                      <a:lumOff val="35000"/>
                    </a:schemeClr>
                  </a:solidFill>
                  <a:latin typeface="华文细黑" panose="02010600040101010101" pitchFamily="2" charset="-122"/>
                  <a:ea typeface="华文细黑" panose="02010600040101010101" pitchFamily="2" charset="-122"/>
                  <a:sym typeface="+mn-ea"/>
                </a:rPr>
                <a:t>，可开展新学年的招生宣传；</a:t>
              </a:r>
              <a:endParaRPr lang="zh-CN" sz="1200" dirty="0">
                <a:solidFill>
                  <a:schemeClr val="tx1">
                    <a:lumMod val="65000"/>
                    <a:lumOff val="35000"/>
                  </a:schemeClr>
                </a:solidFill>
                <a:latin typeface="华文细黑" panose="02010600040101010101" pitchFamily="2" charset="-122"/>
                <a:ea typeface="华文细黑" panose="02010600040101010101" pitchFamily="2" charset="-122"/>
                <a:sym typeface="+mn-ea"/>
              </a:endParaRPr>
            </a:p>
          </p:txBody>
        </p:sp>
      </p:grpSp>
      <p:sp>
        <p:nvSpPr>
          <p:cNvPr id="38" name="矩形 37"/>
          <p:cNvSpPr/>
          <p:nvPr/>
        </p:nvSpPr>
        <p:spPr>
          <a:xfrm>
            <a:off x="4281275" y="5910012"/>
            <a:ext cx="8940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团购课程</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6870806" y="5908107"/>
            <a:ext cx="12496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社团招新报名</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9037955" y="5908040"/>
            <a:ext cx="2527300"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招生宣传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AEIABACGAAgnoiq_QUo3p3jHjCABTjwCA.jpgAAEIABACGAAgnoiq_QUo3p3jHjCABTjwCA"/>
          <p:cNvPicPr>
            <a:picLocks noChangeAspect="1"/>
          </p:cNvPicPr>
          <p:nvPr/>
        </p:nvPicPr>
        <p:blipFill>
          <a:blip r:embed="rId1"/>
          <a:srcRect/>
          <a:stretch>
            <a:fillRect/>
          </a:stretch>
        </p:blipFill>
        <p:spPr>
          <a:xfrm>
            <a:off x="890693" y="1802588"/>
            <a:ext cx="2230878" cy="3959225"/>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AEIABACGAAg6taC9wUozJyiwwcwgAU48Ag.jpgAAEIABACGAAg6taC9wUozJyiwwcwgAU48Ag"/>
          <p:cNvPicPr>
            <a:picLocks noChangeAspect="1"/>
          </p:cNvPicPr>
          <p:nvPr/>
        </p:nvPicPr>
        <p:blipFill>
          <a:blip r:embed="rId2"/>
          <a:srcRect/>
          <a:stretch>
            <a:fillRect/>
          </a:stretch>
        </p:blipFill>
        <p:spPr>
          <a:xfrm>
            <a:off x="3707750" y="1805445"/>
            <a:ext cx="2230359" cy="3958590"/>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DMIABAEGAAgy_2k3wUojIXllQYw7gU4tgk!450x450.pngADMIABAEGAAgy_2k3wUojIXllQYw7gU4tgk!450x450"/>
          <p:cNvPicPr>
            <a:picLocks noChangeAspect="1"/>
          </p:cNvPicPr>
          <p:nvPr/>
        </p:nvPicPr>
        <p:blipFill>
          <a:blip r:embed="rId3"/>
          <a:srcRect/>
          <a:stretch>
            <a:fillRect/>
          </a:stretch>
        </p:blipFill>
        <p:spPr>
          <a:xfrm>
            <a:off x="9102090" y="1803223"/>
            <a:ext cx="2463075" cy="3957955"/>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DMIABAEGAAgtsz62wUoiNGdbw.pngADMIABAEGAAgtsz62wUoiNGdbw"/>
          <p:cNvPicPr>
            <a:picLocks noChangeAspect="1"/>
          </p:cNvPicPr>
          <p:nvPr/>
        </p:nvPicPr>
        <p:blipFill>
          <a:blip r:embed="rId4"/>
          <a:srcRect/>
          <a:stretch>
            <a:fillRect/>
          </a:stretch>
        </p:blipFill>
        <p:spPr>
          <a:xfrm>
            <a:off x="6264332" y="1804740"/>
            <a:ext cx="2462530" cy="3960000"/>
          </a:xfrm>
          <a:prstGeom prst="rect">
            <a:avLst/>
          </a:prstGeom>
          <a:effectLst>
            <a:outerShdw blurRad="63500" sx="102000" sy="102000" algn="ctr" rotWithShape="0">
              <a:prstClr val="black">
                <a:alpha val="40000"/>
              </a:prstClr>
            </a:outerShdw>
          </a:effectLst>
        </p:spPr>
      </p:pic>
      <p:sp>
        <p:nvSpPr>
          <p:cNvPr id="4" name="矩形 3"/>
          <p:cNvSpPr/>
          <p:nvPr/>
        </p:nvSpPr>
        <p:spPr>
          <a:xfrm>
            <a:off x="250825" y="5909945"/>
            <a:ext cx="2969895" cy="30670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转盘抽奖</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95250"/>
          </a:xfrm>
          <a:prstGeom prst="rect">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0" y="6762750"/>
            <a:ext cx="12192000" cy="95250"/>
          </a:xfrm>
          <a:prstGeom prst="rect">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3"/>
          <p:cNvSpPr txBox="1"/>
          <p:nvPr/>
        </p:nvSpPr>
        <p:spPr>
          <a:xfrm>
            <a:off x="668655" y="366395"/>
            <a:ext cx="4703445" cy="521970"/>
          </a:xfrm>
          <a:prstGeom prst="rect">
            <a:avLst/>
          </a:prstGeom>
          <a:noFill/>
        </p:spPr>
        <p:txBody>
          <a:bodyPr wrap="square" rtlCol="0">
            <a:spAutoFit/>
          </a:bodyPr>
          <a:lstStyle>
            <a:defPPr>
              <a:defRPr lang="zh-CN"/>
            </a:defPPr>
            <a:lvl1pPr algn="dist">
              <a:defRPr sz="8000" b="1">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cs typeface="微软雅黑" panose="020B0503020204020204" pitchFamily="34" charset="-122"/>
              </a:defRPr>
            </a:lvl1pPr>
          </a:lstStyle>
          <a:p>
            <a:pPr algn="l"/>
            <a:r>
              <a:rPr lang="zh-CN" altLang="en-US"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新学期招生活动</a:t>
            </a:r>
            <a:r>
              <a:rPr lang="en-US" altLang="zh-CN"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a:t>
            </a:r>
            <a:r>
              <a:rPr lang="zh-CN" altLang="en-US"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培训机构</a:t>
            </a:r>
            <a:r>
              <a:rPr lang="en-US" altLang="zh-CN"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a:t>
            </a:r>
            <a:endParaRPr lang="en-US" altLang="zh-CN"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endParaRPr>
          </a:p>
        </p:txBody>
      </p:sp>
      <p:sp>
        <p:nvSpPr>
          <p:cNvPr id="80" name="稻壳儿设计师PPT@老油条PPT_1"/>
          <p:cNvSpPr/>
          <p:nvPr/>
        </p:nvSpPr>
        <p:spPr>
          <a:xfrm>
            <a:off x="269240" y="1301115"/>
            <a:ext cx="4095115" cy="546100"/>
          </a:xfrm>
          <a:prstGeom prst="roundRect">
            <a:avLst>
              <a:gd name="adj" fmla="val 50000"/>
            </a:avLst>
          </a:pr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81" name="稻壳儿设计师PPT@老油条PPT_5" descr="Leaf"/>
          <p:cNvSpPr/>
          <p:nvPr/>
        </p:nvSpPr>
        <p:spPr>
          <a:xfrm>
            <a:off x="273161" y="2948917"/>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82" name="稻壳儿设计师PPT@老油条PPT_6"/>
          <p:cNvGrpSpPr/>
          <p:nvPr/>
        </p:nvGrpSpPr>
        <p:grpSpPr>
          <a:xfrm>
            <a:off x="571500" y="2948940"/>
            <a:ext cx="3241675" cy="703621"/>
            <a:chOff x="1424920" y="5124958"/>
            <a:chExt cx="2352732" cy="703662"/>
          </a:xfrm>
        </p:grpSpPr>
        <p:sp>
          <p:nvSpPr>
            <p:cNvPr id="83" name="TextBox 40"/>
            <p:cNvSpPr txBox="1"/>
            <p:nvPr/>
          </p:nvSpPr>
          <p:spPr>
            <a:xfrm>
              <a:off x="1424920" y="5124958"/>
              <a:ext cx="1102360" cy="312438"/>
            </a:xfrm>
            <a:prstGeom prst="rect">
              <a:avLst/>
            </a:prstGeom>
            <a:noFill/>
          </p:spPr>
          <p:txBody>
            <a:bodyPr wrap="squar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活动时间</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84" name="TextBox 41"/>
            <p:cNvSpPr txBox="1"/>
            <p:nvPr/>
          </p:nvSpPr>
          <p:spPr>
            <a:xfrm>
              <a:off x="1424920" y="5432992"/>
              <a:ext cx="2352732" cy="395628"/>
            </a:xfrm>
            <a:prstGeom prst="rect">
              <a:avLst/>
            </a:prstGeom>
            <a:noFill/>
          </p:spPr>
          <p:txBody>
            <a:bodyPr wrap="square" rtlCol="0">
              <a:spAutoFit/>
            </a:bodyPr>
            <a:p>
              <a:pPr>
                <a:lnSpc>
                  <a:spcPct val="110000"/>
                </a:lnSpc>
              </a:pPr>
              <a:r>
                <a:rPr lang="en-US" dirty="0">
                  <a:solidFill>
                    <a:schemeClr val="tx1">
                      <a:lumMod val="50000"/>
                      <a:lumOff val="50000"/>
                    </a:schemeClr>
                  </a:solidFill>
                  <a:latin typeface="微软雅黑" panose="020B0503020204020204" pitchFamily="34" charset="-122"/>
                  <a:ea typeface="微软雅黑" panose="020B0503020204020204" pitchFamily="34" charset="-122"/>
                </a:rPr>
                <a:t>2019.9.6-2019.9.22</a:t>
              </a:r>
              <a:endParaRPr 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5" name="稻壳儿设计师PPT@老油条PPT_7" descr="Leaf"/>
          <p:cNvSpPr/>
          <p:nvPr/>
        </p:nvSpPr>
        <p:spPr>
          <a:xfrm>
            <a:off x="269493" y="3811882"/>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86" name="稻壳儿设计师PPT@老油条PPT_8"/>
          <p:cNvGrpSpPr/>
          <p:nvPr/>
        </p:nvGrpSpPr>
        <p:grpSpPr>
          <a:xfrm>
            <a:off x="320683" y="3781425"/>
            <a:ext cx="4937759" cy="2983230"/>
            <a:chOff x="1239567" y="5124958"/>
            <a:chExt cx="3843604" cy="2983230"/>
          </a:xfrm>
        </p:grpSpPr>
        <p:sp>
          <p:nvSpPr>
            <p:cNvPr id="87" name="TextBox 40"/>
            <p:cNvSpPr txBox="1"/>
            <p:nvPr/>
          </p:nvSpPr>
          <p:spPr>
            <a:xfrm>
              <a:off x="1424920" y="5124958"/>
              <a:ext cx="3630930" cy="312420"/>
            </a:xfrm>
            <a:prstGeom prst="rect">
              <a:avLst/>
            </a:prstGeom>
            <a:noFill/>
          </p:spPr>
          <p:txBody>
            <a:bodyPr wrap="squar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活动亮点</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88" name="TextBox 41"/>
            <p:cNvSpPr txBox="1"/>
            <p:nvPr/>
          </p:nvSpPr>
          <p:spPr>
            <a:xfrm>
              <a:off x="1239567" y="5432933"/>
              <a:ext cx="3843604" cy="2675255"/>
            </a:xfrm>
            <a:prstGeom prst="rect">
              <a:avLst/>
            </a:prstGeom>
            <a:noFill/>
          </p:spPr>
          <p:txBody>
            <a:bodyPr wrap="square" rtlCol="0">
              <a:spAutoFit/>
            </a:bodyPr>
            <a:p>
              <a:pPr>
                <a:lnSpc>
                  <a:spcPct val="120000"/>
                </a:lnSpc>
              </a:pPr>
              <a:r>
                <a:rPr sz="1400" dirty="0">
                  <a:latin typeface="微软雅黑" panose="020B0503020204020204" pitchFamily="34" charset="-122"/>
                  <a:ea typeface="微软雅黑" panose="020B0503020204020204" pitchFamily="34" charset="-122"/>
                  <a:cs typeface="微软雅黑" panose="020B0503020204020204" pitchFamily="34" charset="-122"/>
                </a:rPr>
                <a:t>1、</a:t>
              </a:r>
              <a:r>
                <a:rPr sz="1400" dirty="0">
                  <a:ln w="6600">
                    <a:solidFill>
                      <a:srgbClr val="C6483C"/>
                    </a:solidFill>
                    <a:prstDash val="solid"/>
                  </a:ln>
                  <a:no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n w="6600">
                    <a:solidFill>
                      <a:srgbClr val="C6483C"/>
                    </a:solidFill>
                    <a:prstDash val="solid"/>
                  </a:ln>
                  <a:no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收集目标用户</a:t>
              </a:r>
              <a:r>
                <a:rPr sz="1400" dirty="0">
                  <a:ln w="6600">
                    <a:solidFill>
                      <a:srgbClr val="C6483C"/>
                    </a:solidFill>
                    <a:prstDash val="solid"/>
                  </a:ln>
                  <a:no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atin typeface="微软雅黑" panose="020B0503020204020204" pitchFamily="34" charset="-122"/>
                  <a:ea typeface="微软雅黑" panose="020B0503020204020204" pitchFamily="34" charset="-122"/>
                  <a:cs typeface="微软雅黑" panose="020B0503020204020204" pitchFamily="34" charset="-122"/>
                </a:rPr>
                <a:t>开启</a:t>
              </a:r>
              <a:r>
                <a:rPr lang="en-US" altLang="zh-CN"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联系信息</a:t>
              </a:r>
              <a:r>
                <a:rPr lang="en-US" altLang="zh-CN"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功能，并包装为</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注册后抽奖</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，降低用户填写真实信息的抵触感；</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sz="1400" dirty="0">
                  <a:latin typeface="微软雅黑" panose="020B0503020204020204" pitchFamily="34" charset="-122"/>
                  <a:ea typeface="微软雅黑" panose="020B0503020204020204" pitchFamily="34" charset="-122"/>
                  <a:cs typeface="微软雅黑" panose="020B0503020204020204" pitchFamily="34" charset="-122"/>
                </a:rPr>
                <a:t>2、</a:t>
              </a:r>
              <a:r>
                <a:rPr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设置虚拟奖品</a:t>
              </a:r>
              <a:r>
                <a:rPr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atin typeface="微软雅黑" panose="020B0503020204020204" pitchFamily="34" charset="-122"/>
                  <a:ea typeface="微软雅黑" panose="020B0503020204020204" pitchFamily="34" charset="-122"/>
                  <a:cs typeface="微软雅黑" panose="020B0503020204020204" pitchFamily="34" charset="-122"/>
                </a:rPr>
                <a:t>将</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atin typeface="微软雅黑" panose="020B0503020204020204" pitchFamily="34" charset="-122"/>
                  <a:ea typeface="微软雅黑" panose="020B0503020204020204" pitchFamily="34" charset="-122"/>
                  <a:cs typeface="微软雅黑" panose="020B0503020204020204" pitchFamily="34" charset="-122"/>
                </a:rPr>
                <a:t>参与即送</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与</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一等奖</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设置为课程体验内容，引导关注公众号了解；降低了活动成本，营造出奖品丰富的氛围，</a:t>
              </a:r>
              <a:r>
                <a:rPr lang="zh-CN" altLang="en-US"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参与率达到</a:t>
              </a:r>
              <a:r>
                <a:rPr lang="en-US" altLang="zh-CN"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75%</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lang="en-US" sz="14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使用表单</a:t>
              </a:r>
              <a:r>
                <a:rPr lang="en-US" altLang="zh-CN"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实体礼品的兑奖时，需要收集更多信息，可使用微传单的</a:t>
              </a:r>
              <a:r>
                <a:rPr lang="zh-CN" altLang="en-US"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表单</a:t>
              </a:r>
              <a:r>
                <a:rPr lang="en-US" altLang="zh-CN"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H5</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，将其</a:t>
              </a:r>
              <a:r>
                <a:rPr lang="zh-CN" altLang="en-US"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设置为兑奖链接</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，并做相关的引流动作；</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20000"/>
                </a:lnSpc>
              </a:pP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裂变功能</a:t>
              </a:r>
              <a:r>
                <a:rPr lang="en-US" altLang="zh-CN"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开启</a:t>
              </a:r>
              <a:r>
                <a:rPr lang="en-US" altLang="zh-CN"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组队参与</a:t>
              </a:r>
              <a:r>
                <a:rPr lang="en-US" altLang="zh-CN"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，获取更多抽奖机会，加速活动传播</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89" name="稻壳儿设计师PPT@老油条PPT_9" descr="Leaf"/>
          <p:cNvSpPr/>
          <p:nvPr/>
        </p:nvSpPr>
        <p:spPr>
          <a:xfrm>
            <a:off x="273161" y="2124243"/>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90" name="稻壳儿设计师PPT@老油条PPT_10"/>
          <p:cNvGrpSpPr/>
          <p:nvPr/>
        </p:nvGrpSpPr>
        <p:grpSpPr>
          <a:xfrm>
            <a:off x="571686" y="2124243"/>
            <a:ext cx="2352732" cy="703639"/>
            <a:chOff x="1424920" y="5124958"/>
            <a:chExt cx="2352732" cy="703639"/>
          </a:xfrm>
        </p:grpSpPr>
        <p:sp>
          <p:nvSpPr>
            <p:cNvPr id="91" name="TextBox 40"/>
            <p:cNvSpPr txBox="1"/>
            <p:nvPr/>
          </p:nvSpPr>
          <p:spPr>
            <a:xfrm>
              <a:off x="1424920" y="5124958"/>
              <a:ext cx="1102360" cy="312420"/>
            </a:xfrm>
            <a:prstGeom prst="rect">
              <a:avLst/>
            </a:prstGeom>
            <a:noFill/>
          </p:spPr>
          <p:txBody>
            <a:bodyPr wrap="non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主办单位</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92" name="TextBox 41"/>
            <p:cNvSpPr txBox="1"/>
            <p:nvPr/>
          </p:nvSpPr>
          <p:spPr>
            <a:xfrm>
              <a:off x="1424920" y="5432992"/>
              <a:ext cx="2352732" cy="395605"/>
            </a:xfrm>
            <a:prstGeom prst="rect">
              <a:avLst/>
            </a:prstGeom>
            <a:noFill/>
          </p:spPr>
          <p:txBody>
            <a:bodyPr wrap="square" rtlCol="0">
              <a:spAutoFit/>
            </a:bodyPr>
            <a:p>
              <a:pPr>
                <a:lnSpc>
                  <a:spcPct val="11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编程猫</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3" name="稻壳儿设计师PPT@老油条PPT_11" descr="Leaf"/>
          <p:cNvSpPr/>
          <p:nvPr/>
        </p:nvSpPr>
        <p:spPr>
          <a:xfrm>
            <a:off x="3245738" y="2119798"/>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94" name="稻壳儿设计师PPT@老油条PPT_12"/>
          <p:cNvGrpSpPr/>
          <p:nvPr/>
        </p:nvGrpSpPr>
        <p:grpSpPr>
          <a:xfrm>
            <a:off x="3245178" y="2119798"/>
            <a:ext cx="2352732" cy="708084"/>
            <a:chOff x="1125835" y="5124958"/>
            <a:chExt cx="2352732" cy="708084"/>
          </a:xfrm>
        </p:grpSpPr>
        <p:sp>
          <p:nvSpPr>
            <p:cNvPr id="95" name="TextBox 40"/>
            <p:cNvSpPr txBox="1"/>
            <p:nvPr/>
          </p:nvSpPr>
          <p:spPr>
            <a:xfrm>
              <a:off x="1424920" y="5124958"/>
              <a:ext cx="1102360" cy="312420"/>
            </a:xfrm>
            <a:prstGeom prst="rect">
              <a:avLst/>
            </a:prstGeom>
            <a:noFill/>
          </p:spPr>
          <p:txBody>
            <a:bodyPr wrap="non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采用活动</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96" name="TextBox 41"/>
            <p:cNvSpPr txBox="1"/>
            <p:nvPr/>
          </p:nvSpPr>
          <p:spPr>
            <a:xfrm>
              <a:off x="1125835" y="5437437"/>
              <a:ext cx="2352732" cy="395605"/>
            </a:xfrm>
            <a:prstGeom prst="rect">
              <a:avLst/>
            </a:prstGeom>
            <a:noFill/>
          </p:spPr>
          <p:txBody>
            <a:bodyPr wrap="square" rtlCol="0">
              <a:spAutoFit/>
            </a:bodyPr>
            <a:p>
              <a:pPr>
                <a:lnSpc>
                  <a:spcPct val="11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幸运大转盘</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7" name="稻壳儿设计师PPT@老油条PPT_14"/>
          <p:cNvSpPr txBox="1"/>
          <p:nvPr/>
        </p:nvSpPr>
        <p:spPr>
          <a:xfrm>
            <a:off x="600741" y="1343469"/>
            <a:ext cx="3280410" cy="460375"/>
          </a:xfrm>
          <a:prstGeom prst="rect">
            <a:avLst/>
          </a:prstGeom>
          <a:noFill/>
        </p:spPr>
        <p:txBody>
          <a:bodyPr wrap="none" rtlCol="0">
            <a:spAutoFit/>
          </a:bodyPr>
          <a:p>
            <a:pPr lvl="0" algn="ctr" defTabSz="914400" fontAlgn="base">
              <a:spcBef>
                <a:spcPct val="0"/>
              </a:spcBef>
              <a:spcAft>
                <a:spcPct val="0"/>
              </a:spcAft>
              <a:defRPr/>
            </a:pPr>
            <a:r>
              <a:rPr lang="zh-CN" altLang="en-US"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低成本获取销售线索</a:t>
            </a:r>
            <a:endParaRPr lang="zh-CN" altLang="en-US"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98" name="文本框 97"/>
          <p:cNvSpPr txBox="1"/>
          <p:nvPr/>
        </p:nvSpPr>
        <p:spPr>
          <a:xfrm>
            <a:off x="5872480" y="443230"/>
            <a:ext cx="5774055" cy="368300"/>
          </a:xfrm>
          <a:prstGeom prst="rect">
            <a:avLst/>
          </a:prstGeom>
          <a:noFill/>
        </p:spPr>
        <p:txBody>
          <a:bodyPr wrap="square" rtlCol="0">
            <a:spAutoFit/>
          </a:bodyPr>
          <a:p>
            <a:r>
              <a:rPr lang="zh-CN" altLang="en-US">
                <a:latin typeface="黑体" panose="02010609060101010101" charset="-122"/>
                <a:ea typeface="黑体" panose="02010609060101010101" charset="-122"/>
                <a:cs typeface="黑体" panose="02010609060101010101" charset="-122"/>
              </a:rPr>
              <a:t>浏览人数：</a:t>
            </a:r>
            <a:r>
              <a:rPr lang="en-US" altLang="zh-CN" b="1">
                <a:solidFill>
                  <a:srgbClr val="F5826F"/>
                </a:solidFill>
                <a:latin typeface="黑体" panose="02010609060101010101" charset="-122"/>
                <a:ea typeface="黑体" panose="02010609060101010101" charset="-122"/>
              </a:rPr>
              <a:t>5189</a:t>
            </a:r>
            <a:r>
              <a:rPr lang="zh-CN" altLang="en-US">
                <a:latin typeface="黑体" panose="02010609060101010101" charset="-122"/>
                <a:ea typeface="黑体" panose="02010609060101010101" charset="-122"/>
                <a:cs typeface="黑体" panose="02010609060101010101" charset="-122"/>
              </a:rPr>
              <a:t>  参与人数：</a:t>
            </a:r>
            <a:r>
              <a:rPr lang="en-US" altLang="zh-CN" b="1">
                <a:solidFill>
                  <a:srgbClr val="F5826F"/>
                </a:solidFill>
                <a:latin typeface="黑体" panose="02010609060101010101" charset="-122"/>
                <a:ea typeface="黑体" panose="02010609060101010101" charset="-122"/>
              </a:rPr>
              <a:t>3918</a:t>
            </a:r>
            <a:r>
              <a:rPr lang="zh-CN" altLang="en-US">
                <a:latin typeface="黑体" panose="02010609060101010101" charset="-122"/>
                <a:ea typeface="黑体" panose="02010609060101010101" charset="-122"/>
                <a:cs typeface="黑体" panose="02010609060101010101" charset="-122"/>
              </a:rPr>
              <a:t>  分享次数：</a:t>
            </a:r>
            <a:r>
              <a:rPr lang="en-US" altLang="zh-CN" b="1">
                <a:solidFill>
                  <a:srgbClr val="F5826F"/>
                </a:solidFill>
                <a:latin typeface="黑体" panose="02010609060101010101" charset="-122"/>
                <a:ea typeface="黑体" panose="02010609060101010101" charset="-122"/>
              </a:rPr>
              <a:t>982</a:t>
            </a:r>
            <a:endParaRPr lang="en-US" altLang="zh-CN" b="1">
              <a:solidFill>
                <a:srgbClr val="F5826F"/>
              </a:solidFill>
              <a:latin typeface="黑体" panose="02010609060101010101" charset="-122"/>
              <a:ea typeface="黑体" panose="02010609060101010101" charset="-122"/>
            </a:endParaRPr>
          </a:p>
        </p:txBody>
      </p:sp>
      <p:pic>
        <p:nvPicPr>
          <p:cNvPr id="2" name="图片 1" descr="resource"/>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 y="272415"/>
            <a:ext cx="612000" cy="612000"/>
          </a:xfrm>
          <a:prstGeom prst="rect">
            <a:avLst/>
          </a:prstGeom>
        </p:spPr>
      </p:pic>
      <p:pic>
        <p:nvPicPr>
          <p:cNvPr id="3" name="图片 2"/>
          <p:cNvPicPr>
            <a:picLocks noChangeAspect="1"/>
          </p:cNvPicPr>
          <p:nvPr/>
        </p:nvPicPr>
        <p:blipFill>
          <a:blip r:embed="rId3"/>
          <a:stretch>
            <a:fillRect/>
          </a:stretch>
        </p:blipFill>
        <p:spPr>
          <a:xfrm>
            <a:off x="9276080" y="1158240"/>
            <a:ext cx="2833524" cy="5040000"/>
          </a:xfrm>
          <a:prstGeom prst="rect">
            <a:avLst/>
          </a:prstGeom>
          <a:effectLst>
            <a:outerShdw blurRad="63500" sx="102000" sy="102000" algn="ctr" rotWithShape="0">
              <a:prstClr val="black">
                <a:alpha val="40000"/>
              </a:prstClr>
            </a:outerShdw>
          </a:effectLst>
        </p:spPr>
      </p:pic>
      <p:pic>
        <p:nvPicPr>
          <p:cNvPr id="5" name="图片 4"/>
          <p:cNvPicPr>
            <a:picLocks noChangeAspect="1"/>
          </p:cNvPicPr>
          <p:nvPr/>
        </p:nvPicPr>
        <p:blipFill>
          <a:blip r:embed="rId4"/>
          <a:stretch>
            <a:fillRect/>
          </a:stretch>
        </p:blipFill>
        <p:spPr>
          <a:xfrm>
            <a:off x="5223510" y="1158240"/>
            <a:ext cx="2833524" cy="5040000"/>
          </a:xfrm>
          <a:prstGeom prst="rect">
            <a:avLst/>
          </a:prstGeom>
          <a:effectLst>
            <a:outerShdw blurRad="63500" sx="102000" sy="102000" algn="ctr" rotWithShape="0">
              <a:prstClr val="black">
                <a:alpha val="40000"/>
              </a:prstClr>
            </a:outerShdw>
          </a:effectLst>
        </p:spPr>
      </p:pic>
      <p:pic>
        <p:nvPicPr>
          <p:cNvPr id="6" name="图片 5"/>
          <p:cNvPicPr>
            <a:picLocks noChangeAspect="1"/>
          </p:cNvPicPr>
          <p:nvPr/>
        </p:nvPicPr>
        <p:blipFill>
          <a:blip r:embed="rId5"/>
          <a:stretch>
            <a:fillRect/>
          </a:stretch>
        </p:blipFill>
        <p:spPr>
          <a:xfrm>
            <a:off x="6982460" y="1056005"/>
            <a:ext cx="3035919" cy="5400000"/>
          </a:xfrm>
          <a:prstGeom prst="rect">
            <a:avLst/>
          </a:prstGeom>
          <a:effectLst>
            <a:outerShdw blurRad="63500" sx="102000" sy="102000" algn="ctr" rotWithShape="0">
              <a:prstClr val="black">
                <a:alpha val="40000"/>
              </a:prstClr>
            </a:outerShdw>
          </a:effectLst>
        </p:spPr>
      </p:pic>
      <p:pic>
        <p:nvPicPr>
          <p:cNvPr id="7" name="图片 6"/>
          <p:cNvPicPr>
            <a:picLocks noChangeAspect="1"/>
          </p:cNvPicPr>
          <p:nvPr/>
        </p:nvPicPr>
        <p:blipFill>
          <a:blip r:embed="rId5"/>
          <a:srcRect t="27181" b="64485"/>
          <a:stretch>
            <a:fillRect/>
          </a:stretch>
        </p:blipFill>
        <p:spPr>
          <a:xfrm>
            <a:off x="6700520" y="2562860"/>
            <a:ext cx="3600000" cy="533647"/>
          </a:xfrm>
          <a:prstGeom prst="rect">
            <a:avLst/>
          </a:prstGeom>
          <a:effectLst>
            <a:glow rad="127000">
              <a:schemeClr val="tx1">
                <a:alpha val="40000"/>
              </a:schemeClr>
            </a:glow>
          </a:effectLst>
        </p:spPr>
      </p:pic>
      <p:pic>
        <p:nvPicPr>
          <p:cNvPr id="9" name="图片 8"/>
          <p:cNvPicPr>
            <a:picLocks noChangeAspect="1"/>
          </p:cNvPicPr>
          <p:nvPr/>
        </p:nvPicPr>
        <p:blipFill>
          <a:blip r:embed="rId5"/>
          <a:srcRect l="235" t="34536" r="-235" b="46792"/>
          <a:stretch>
            <a:fillRect/>
          </a:stretch>
        </p:blipFill>
        <p:spPr>
          <a:xfrm>
            <a:off x="6700520" y="3159125"/>
            <a:ext cx="3599815" cy="1195070"/>
          </a:xfrm>
          <a:prstGeom prst="rect">
            <a:avLst/>
          </a:prstGeom>
          <a:effectLst>
            <a:glow rad="127000">
              <a:schemeClr val="tx1">
                <a:alpha val="40000"/>
              </a:schemeClr>
            </a:glo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302"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zh-CN" altLang="en-US" sz="2400" dirty="0">
                <a:solidFill>
                  <a:schemeClr val="tx1">
                    <a:lumMod val="65000"/>
                    <a:lumOff val="35000"/>
                  </a:schemeClr>
                </a:solidFill>
              </a:rPr>
              <a:t>中元节</a:t>
            </a:r>
            <a:endParaRPr lang="zh-CN" altLang="en-US" sz="2400" dirty="0">
              <a:solidFill>
                <a:schemeClr val="tx1">
                  <a:lumMod val="65000"/>
                  <a:lumOff val="35000"/>
                </a:schemeClr>
              </a:solidFill>
            </a:endParaRPr>
          </a:p>
        </p:txBody>
      </p:sp>
      <p:grpSp>
        <p:nvGrpSpPr>
          <p:cNvPr id="43" name="组合 42"/>
          <p:cNvGrpSpPr/>
          <p:nvPr/>
        </p:nvGrpSpPr>
        <p:grpSpPr>
          <a:xfrm>
            <a:off x="1321435" y="848995"/>
            <a:ext cx="9716135" cy="648970"/>
            <a:chOff x="2122" y="1893"/>
            <a:chExt cx="15301" cy="1022"/>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风俗科普</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4541" y="2042"/>
              <a:ext cx="11416" cy="725"/>
            </a:xfrm>
            <a:prstGeom prst="rect">
              <a:avLst/>
            </a:prstGeom>
            <a:noFill/>
          </p:spPr>
          <p:txBody>
            <a:bodyPr wrap="square" rtlCol="0">
              <a:spAutoFit/>
            </a:bodyPr>
            <a:p>
              <a:r>
                <a:rPr sz="1200" dirty="0">
                  <a:latin typeface="华文细黑" panose="02010600040101010101" pitchFamily="2" charset="-122"/>
                  <a:ea typeface="华文细黑" panose="02010600040101010101" pitchFamily="2" charset="-122"/>
                  <a:sym typeface="+mn-ea"/>
                </a:rPr>
                <a:t>1、使用微传单H5，宣传科普中元节各地</a:t>
              </a:r>
              <a:r>
                <a:rPr sz="1200" b="1" dirty="0">
                  <a:solidFill>
                    <a:schemeClr val="tx1"/>
                  </a:solidFill>
                  <a:latin typeface="华文细黑" panose="02010600040101010101" pitchFamily="2" charset="-122"/>
                  <a:ea typeface="华文细黑" panose="02010600040101010101" pitchFamily="2" charset="-122"/>
                  <a:sym typeface="+mn-ea"/>
                </a:rPr>
                <a:t>风俗、节日冷知识</a:t>
              </a:r>
              <a:r>
                <a:rPr sz="1200" dirty="0">
                  <a:latin typeface="华文细黑" panose="02010600040101010101" pitchFamily="2" charset="-122"/>
                  <a:ea typeface="华文细黑" panose="02010600040101010101" pitchFamily="2" charset="-122"/>
                  <a:sym typeface="+mn-ea"/>
                </a:rPr>
                <a:t>；</a:t>
              </a:r>
              <a:endParaRPr sz="1200" dirty="0">
                <a:latin typeface="华文细黑" panose="02010600040101010101" pitchFamily="2" charset="-122"/>
                <a:ea typeface="华文细黑" panose="02010600040101010101" pitchFamily="2" charset="-122"/>
                <a:sym typeface="+mn-ea"/>
              </a:endParaRPr>
            </a:p>
            <a:p>
              <a:r>
                <a:rPr sz="1200" dirty="0">
                  <a:latin typeface="华文细黑" panose="02010600040101010101" pitchFamily="2" charset="-122"/>
                  <a:ea typeface="华文细黑" panose="02010600040101010101" pitchFamily="2" charset="-122"/>
                  <a:sym typeface="+mn-ea"/>
                </a:rPr>
                <a:t>2、有促销需求的商家，可以选择</a:t>
              </a:r>
              <a:r>
                <a:rPr sz="1200" b="1" dirty="0">
                  <a:latin typeface="华文细黑" panose="02010600040101010101" pitchFamily="2" charset="-122"/>
                  <a:ea typeface="华文细黑" panose="02010600040101010101" pitchFamily="2" charset="-122"/>
                  <a:sym typeface="+mn-ea"/>
                </a:rPr>
                <a:t>抓小鬼、问答游戏</a:t>
              </a:r>
              <a:r>
                <a:rPr sz="1200" dirty="0">
                  <a:latin typeface="华文细黑" panose="02010600040101010101" pitchFamily="2" charset="-122"/>
                  <a:ea typeface="华文细黑" panose="02010600040101010101" pitchFamily="2" charset="-122"/>
                  <a:sym typeface="+mn-ea"/>
                </a:rPr>
                <a:t>，进行粉丝互动或优惠券派发，适用于</a:t>
              </a:r>
              <a:r>
                <a:rPr sz="1200" b="1" dirty="0">
                  <a:solidFill>
                    <a:srgbClr val="C00000"/>
                  </a:solidFill>
                  <a:latin typeface="华文细黑" panose="02010600040101010101" pitchFamily="2" charset="-122"/>
                  <a:ea typeface="华文细黑" panose="02010600040101010101" pitchFamily="2" charset="-122"/>
                  <a:sym typeface="+mn-ea"/>
                </a:rPr>
                <a:t>各类行业</a:t>
              </a:r>
              <a:endParaRPr sz="1200" b="1" dirty="0">
                <a:solidFill>
                  <a:srgbClr val="C00000"/>
                </a:solidFill>
                <a:latin typeface="华文细黑" panose="02010600040101010101" pitchFamily="2" charset="-122"/>
                <a:ea typeface="华文细黑" panose="02010600040101010101" pitchFamily="2" charset="-122"/>
                <a:sym typeface="+mn-ea"/>
              </a:endParaRPr>
            </a:p>
          </p:txBody>
        </p:sp>
      </p:grpSp>
      <p:sp>
        <p:nvSpPr>
          <p:cNvPr id="38" name="矩形 37"/>
          <p:cNvSpPr/>
          <p:nvPr/>
        </p:nvSpPr>
        <p:spPr>
          <a:xfrm>
            <a:off x="4281275" y="5910012"/>
            <a:ext cx="8940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问答游戏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7048606" y="5908107"/>
            <a:ext cx="8940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节气宣传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8918575" y="5908040"/>
            <a:ext cx="292544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中元节签</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AEIABACGAAg6ImP2wUow7_DwAQwgAU48Ag.jpgAAEIABACGAAg6ImP2wUow7_DwAQwgAU48Ag"/>
          <p:cNvPicPr>
            <a:picLocks noChangeAspect="1"/>
          </p:cNvPicPr>
          <p:nvPr/>
        </p:nvPicPr>
        <p:blipFill>
          <a:blip r:embed="rId1"/>
          <a:srcRect/>
          <a:stretch>
            <a:fillRect/>
          </a:stretch>
        </p:blipFill>
        <p:spPr>
          <a:xfrm>
            <a:off x="891072" y="1802588"/>
            <a:ext cx="2230120" cy="3959225"/>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AEIABACGAAgpPKk3gUo_InYjAcwgAU48Ag.jpgAAEIABACGAAgpPKk3gUo_InYjAcwgAU48Ag"/>
          <p:cNvPicPr>
            <a:picLocks noChangeAspect="1"/>
          </p:cNvPicPr>
          <p:nvPr/>
        </p:nvPicPr>
        <p:blipFill>
          <a:blip r:embed="rId2"/>
          <a:srcRect/>
          <a:stretch>
            <a:fillRect/>
          </a:stretch>
        </p:blipFill>
        <p:spPr>
          <a:xfrm>
            <a:off x="3707870" y="1805445"/>
            <a:ext cx="2230120" cy="3958590"/>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FsIx4IgEAQYACCSr6-pBSjg1vOzBzDQBTiACg!800x800.pngAFsIx4IgEAQYACCSr6-pBSjg1vOzBzDQBTiACg!800x800"/>
          <p:cNvPicPr>
            <a:picLocks noChangeAspect="1"/>
          </p:cNvPicPr>
          <p:nvPr/>
        </p:nvPicPr>
        <p:blipFill>
          <a:blip r:embed="rId3"/>
          <a:srcRect/>
          <a:stretch>
            <a:fillRect/>
          </a:stretch>
        </p:blipFill>
        <p:spPr>
          <a:xfrm>
            <a:off x="9220472" y="1803223"/>
            <a:ext cx="2226310" cy="3957955"/>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FsI07lsEAQYACCHlIDqBSiw_KZ9MNAFOIAK!800x800.pngAFsI07lsEAQYACCHlIDqBSiw_KZ9MNAFOIAK!800x800"/>
          <p:cNvPicPr>
            <a:picLocks noChangeAspect="1"/>
          </p:cNvPicPr>
          <p:nvPr/>
        </p:nvPicPr>
        <p:blipFill>
          <a:blip r:embed="rId4"/>
          <a:srcRect/>
          <a:stretch>
            <a:fillRect/>
          </a:stretch>
        </p:blipFill>
        <p:spPr>
          <a:xfrm>
            <a:off x="6382442" y="1805445"/>
            <a:ext cx="2226310" cy="3958590"/>
          </a:xfrm>
          <a:prstGeom prst="rect">
            <a:avLst/>
          </a:prstGeom>
          <a:effectLst>
            <a:outerShdw blurRad="63500" sx="102000" sy="102000" algn="ctr" rotWithShape="0">
              <a:prstClr val="black">
                <a:alpha val="40000"/>
              </a:prstClr>
            </a:outerShdw>
          </a:effectLst>
        </p:spPr>
      </p:pic>
      <p:sp>
        <p:nvSpPr>
          <p:cNvPr id="4" name="矩形 3"/>
          <p:cNvSpPr/>
          <p:nvPr/>
        </p:nvSpPr>
        <p:spPr>
          <a:xfrm>
            <a:off x="250825" y="5909945"/>
            <a:ext cx="2969895" cy="30670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抓小鬼游戏</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302"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zh-CN" altLang="en-US" sz="2400" dirty="0">
                <a:solidFill>
                  <a:schemeClr val="tx1">
                    <a:lumMod val="65000"/>
                    <a:lumOff val="35000"/>
                  </a:schemeClr>
                </a:solidFill>
              </a:rPr>
              <a:t>教师节</a:t>
            </a:r>
            <a:endParaRPr lang="zh-CN" altLang="en-US" sz="2400" dirty="0">
              <a:solidFill>
                <a:schemeClr val="tx1">
                  <a:lumMod val="65000"/>
                  <a:lumOff val="35000"/>
                </a:schemeClr>
              </a:solidFill>
            </a:endParaRPr>
          </a:p>
        </p:txBody>
      </p:sp>
      <p:grpSp>
        <p:nvGrpSpPr>
          <p:cNvPr id="43" name="组合 42"/>
          <p:cNvGrpSpPr/>
          <p:nvPr/>
        </p:nvGrpSpPr>
        <p:grpSpPr>
          <a:xfrm>
            <a:off x="1321435" y="848995"/>
            <a:ext cx="9716135" cy="648970"/>
            <a:chOff x="2122" y="1893"/>
            <a:chExt cx="15301" cy="1022"/>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感恩营销</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4352" y="2025"/>
              <a:ext cx="12280" cy="725"/>
            </a:xfrm>
            <a:prstGeom prst="rect">
              <a:avLst/>
            </a:prstGeom>
            <a:noFill/>
          </p:spPr>
          <p:txBody>
            <a:bodyPr wrap="square" rtlCol="0">
              <a:spAutoFit/>
            </a:bodyPr>
            <a:p>
              <a:r>
                <a:rPr sz="1200" dirty="0">
                  <a:latin typeface="华文细黑" panose="02010600040101010101" pitchFamily="2" charset="-122"/>
                  <a:ea typeface="华文细黑" panose="02010600040101010101" pitchFamily="2" charset="-122"/>
                  <a:sym typeface="+mn-ea"/>
                </a:rPr>
                <a:t>1、</a:t>
              </a:r>
              <a:r>
                <a:rPr sz="1200" b="1" dirty="0">
                  <a:solidFill>
                    <a:srgbClr val="C00000"/>
                  </a:solidFill>
                  <a:latin typeface="华文细黑" panose="02010600040101010101" pitchFamily="2" charset="-122"/>
                  <a:ea typeface="华文细黑" panose="02010600040101010101" pitchFamily="2" charset="-122"/>
                  <a:sym typeface="+mn-ea"/>
                </a:rPr>
                <a:t>餐饮、鲜花行业</a:t>
              </a:r>
              <a:r>
                <a:rPr sz="1200" dirty="0">
                  <a:latin typeface="华文细黑" panose="02010600040101010101" pitchFamily="2" charset="-122"/>
                  <a:ea typeface="华文细黑" panose="02010600040101010101" pitchFamily="2" charset="-122"/>
                  <a:sym typeface="+mn-ea"/>
                </a:rPr>
                <a:t>，推出教师节套餐，结合“集鲜花送老师”活动；</a:t>
              </a:r>
              <a:endParaRPr sz="1200" dirty="0">
                <a:latin typeface="华文细黑" panose="02010600040101010101" pitchFamily="2" charset="-122"/>
                <a:ea typeface="华文细黑" panose="02010600040101010101" pitchFamily="2" charset="-122"/>
                <a:sym typeface="+mn-ea"/>
              </a:endParaRPr>
            </a:p>
            <a:p>
              <a:r>
                <a:rPr sz="1200" dirty="0">
                  <a:latin typeface="华文细黑" panose="02010600040101010101" pitchFamily="2" charset="-122"/>
                  <a:ea typeface="华文细黑" panose="02010600040101010101" pitchFamily="2" charset="-122"/>
                  <a:sym typeface="+mn-ea"/>
                </a:rPr>
                <a:t>2、</a:t>
              </a:r>
              <a:r>
                <a:rPr sz="1200" b="1" dirty="0">
                  <a:solidFill>
                    <a:srgbClr val="C00000"/>
                  </a:solidFill>
                  <a:latin typeface="华文细黑" panose="02010600040101010101" pitchFamily="2" charset="-122"/>
                  <a:ea typeface="华文细黑" panose="02010600040101010101" pitchFamily="2" charset="-122"/>
                  <a:sym typeface="+mn-ea"/>
                </a:rPr>
                <a:t>新媒体行业</a:t>
              </a:r>
              <a:r>
                <a:rPr sz="1200" dirty="0">
                  <a:latin typeface="华文细黑" panose="02010600040101010101" pitchFamily="2" charset="-122"/>
                  <a:ea typeface="华文细黑" panose="02010600040101010101" pitchFamily="2" charset="-122"/>
                  <a:sym typeface="+mn-ea"/>
                </a:rPr>
                <a:t>，可开展“我最难忘的老师”话题征集，结合使用投票活动</a:t>
              </a:r>
              <a:endParaRPr sz="1200" dirty="0">
                <a:latin typeface="华文细黑" panose="02010600040101010101" pitchFamily="2" charset="-122"/>
                <a:ea typeface="华文细黑" panose="02010600040101010101" pitchFamily="2" charset="-122"/>
                <a:sym typeface="+mn-ea"/>
              </a:endParaRPr>
            </a:p>
          </p:txBody>
        </p:sp>
      </p:grpSp>
      <p:sp>
        <p:nvSpPr>
          <p:cNvPr id="38" name="矩形 37"/>
          <p:cNvSpPr/>
          <p:nvPr/>
        </p:nvSpPr>
        <p:spPr>
          <a:xfrm>
            <a:off x="4103475" y="5910012"/>
            <a:ext cx="12496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集祝福送老师</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7048606" y="5908107"/>
            <a:ext cx="8940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祝福贺卡</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8918575" y="5908040"/>
            <a:ext cx="292544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鲜花促销</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AEIABACGAAg_9vU6QUo2NHQ0QEwgAU48Ag.jpgAAEIABACGAAg_9vU6QUo2NHQ0QEwgAU48Ag"/>
          <p:cNvPicPr>
            <a:picLocks noChangeAspect="1"/>
          </p:cNvPicPr>
          <p:nvPr/>
        </p:nvPicPr>
        <p:blipFill>
          <a:blip r:embed="rId1"/>
          <a:srcRect/>
          <a:stretch>
            <a:fillRect/>
          </a:stretch>
        </p:blipFill>
        <p:spPr>
          <a:xfrm>
            <a:off x="891072" y="1803223"/>
            <a:ext cx="2230120" cy="3957955"/>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AEIABACGAAgv5-00wUox-zkuAYwgAU48Ag.jpgAAEIABACGAAgv5-00wUox-zkuAYwgAU48Ag"/>
          <p:cNvPicPr>
            <a:picLocks noChangeAspect="1"/>
          </p:cNvPicPr>
          <p:nvPr/>
        </p:nvPicPr>
        <p:blipFill>
          <a:blip r:embed="rId2"/>
          <a:srcRect/>
          <a:stretch>
            <a:fillRect/>
          </a:stretch>
        </p:blipFill>
        <p:spPr>
          <a:xfrm>
            <a:off x="3707870" y="1805763"/>
            <a:ext cx="2230120" cy="3957955"/>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DMIABAEGAAg8tCw_AUo8IeVxQUw7gU4tgk!450x450.pngADMIABAEGAAg8tCw_AUo8IeVxQUw7gU4tgk!450x450"/>
          <p:cNvPicPr>
            <a:picLocks noChangeAspect="1"/>
          </p:cNvPicPr>
          <p:nvPr/>
        </p:nvPicPr>
        <p:blipFill>
          <a:blip r:embed="rId3"/>
          <a:srcRect/>
          <a:stretch>
            <a:fillRect/>
          </a:stretch>
        </p:blipFill>
        <p:spPr>
          <a:xfrm>
            <a:off x="9149352" y="1801635"/>
            <a:ext cx="2464281" cy="3960000"/>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DMIABACGAAghJP52wUo5vbc-QQ.jpgADMIABACGAAghJP52wUo5vbc-QQ"/>
          <p:cNvPicPr>
            <a:picLocks noChangeAspect="1"/>
          </p:cNvPicPr>
          <p:nvPr/>
        </p:nvPicPr>
        <p:blipFill>
          <a:blip r:embed="rId4"/>
          <a:srcRect/>
          <a:stretch>
            <a:fillRect/>
          </a:stretch>
        </p:blipFill>
        <p:spPr>
          <a:xfrm>
            <a:off x="6264332" y="1805763"/>
            <a:ext cx="2462970" cy="3960000"/>
          </a:xfrm>
          <a:prstGeom prst="rect">
            <a:avLst/>
          </a:prstGeom>
          <a:effectLst>
            <a:outerShdw blurRad="63500" sx="102000" sy="102000" algn="ctr" rotWithShape="0">
              <a:prstClr val="black">
                <a:alpha val="40000"/>
              </a:prstClr>
            </a:outerShdw>
          </a:effectLst>
        </p:spPr>
      </p:pic>
      <p:sp>
        <p:nvSpPr>
          <p:cNvPr id="4" name="矩形 3"/>
          <p:cNvSpPr/>
          <p:nvPr/>
        </p:nvSpPr>
        <p:spPr>
          <a:xfrm>
            <a:off x="250825" y="5909945"/>
            <a:ext cx="2969895" cy="30670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投票活动</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302"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zh-CN" altLang="en-US" sz="2400" dirty="0">
                <a:solidFill>
                  <a:schemeClr val="tx1">
                    <a:lumMod val="65000"/>
                    <a:lumOff val="35000"/>
                  </a:schemeClr>
                </a:solidFill>
              </a:rPr>
              <a:t>秋分</a:t>
            </a:r>
            <a:endParaRPr lang="zh-CN" altLang="en-US" sz="2400" dirty="0">
              <a:solidFill>
                <a:schemeClr val="tx1">
                  <a:lumMod val="65000"/>
                  <a:lumOff val="35000"/>
                </a:schemeClr>
              </a:solidFill>
            </a:endParaRPr>
          </a:p>
        </p:txBody>
      </p:sp>
      <p:grpSp>
        <p:nvGrpSpPr>
          <p:cNvPr id="43" name="组合 42"/>
          <p:cNvGrpSpPr/>
          <p:nvPr/>
        </p:nvGrpSpPr>
        <p:grpSpPr>
          <a:xfrm>
            <a:off x="1321435" y="848995"/>
            <a:ext cx="9716135" cy="648970"/>
            <a:chOff x="2122" y="1893"/>
            <a:chExt cx="15301" cy="1022"/>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节气签</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4352" y="2170"/>
              <a:ext cx="12280" cy="434"/>
            </a:xfrm>
            <a:prstGeom prst="rect">
              <a:avLst/>
            </a:prstGeom>
            <a:noFill/>
          </p:spPr>
          <p:txBody>
            <a:bodyPr wrap="square" rtlCol="0">
              <a:spAutoFit/>
            </a:bodyPr>
            <a:p>
              <a:r>
                <a:rPr sz="1200" dirty="0">
                  <a:latin typeface="华文细黑" panose="02010600040101010101" pitchFamily="2" charset="-122"/>
                  <a:ea typeface="华文细黑" panose="02010600040101010101" pitchFamily="2" charset="-122"/>
                  <a:sym typeface="+mn-ea"/>
                </a:rPr>
                <a:t>1、</a:t>
              </a:r>
              <a:r>
                <a:rPr sz="1200" b="1" dirty="0">
                  <a:solidFill>
                    <a:srgbClr val="C00000"/>
                  </a:solidFill>
                  <a:latin typeface="华文细黑" panose="02010600040101010101" pitchFamily="2" charset="-122"/>
                  <a:ea typeface="华文细黑" panose="02010600040101010101" pitchFamily="2" charset="-122"/>
                  <a:sym typeface="+mn-ea"/>
                </a:rPr>
                <a:t>新媒体行业</a:t>
              </a:r>
              <a:r>
                <a:rPr sz="1200" dirty="0">
                  <a:latin typeface="华文细黑" panose="02010600040101010101" pitchFamily="2" charset="-122"/>
                  <a:ea typeface="华文细黑" panose="02010600040101010101" pitchFamily="2" charset="-122"/>
                  <a:sym typeface="+mn-ea"/>
                </a:rPr>
                <a:t>，使用快图制作节气签，或开展秋季摄影等投票比赛；</a:t>
              </a:r>
              <a:endParaRPr sz="1200" dirty="0">
                <a:latin typeface="华文细黑" panose="02010600040101010101" pitchFamily="2" charset="-122"/>
                <a:ea typeface="华文细黑" panose="02010600040101010101" pitchFamily="2" charset="-122"/>
                <a:sym typeface="+mn-ea"/>
              </a:endParaRPr>
            </a:p>
          </p:txBody>
        </p:sp>
      </p:grpSp>
      <p:sp>
        <p:nvSpPr>
          <p:cNvPr id="38" name="矩形 37"/>
          <p:cNvSpPr/>
          <p:nvPr/>
        </p:nvSpPr>
        <p:spPr>
          <a:xfrm>
            <a:off x="4370175" y="5910012"/>
            <a:ext cx="7162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节气签</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6870806" y="5908107"/>
            <a:ext cx="12496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金秋摄影大赛</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8918575" y="5908040"/>
            <a:ext cx="292544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节气</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H5</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FsIOBAEGAAg0O-W4QUopOrxugQw0AU4gAo!800x800.pngAFsIOBAEGAAg0O-W4QUopOrxugQw0AU4gAo!800x800"/>
          <p:cNvPicPr>
            <a:picLocks noChangeAspect="1"/>
          </p:cNvPicPr>
          <p:nvPr/>
        </p:nvPicPr>
        <p:blipFill>
          <a:blip r:embed="rId1"/>
          <a:srcRect/>
          <a:stretch>
            <a:fillRect/>
          </a:stretch>
        </p:blipFill>
        <p:spPr>
          <a:xfrm>
            <a:off x="892977" y="1803223"/>
            <a:ext cx="2226310" cy="3957955"/>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FsIzMiaARAEGAAg59uR8AUohu2igAUw0AU4gAo!800x800.pngAFsIzMiaARAEGAAg59uR8AUohu2igAUw0AU4gAo!800x800"/>
          <p:cNvPicPr>
            <a:picLocks noChangeAspect="1"/>
          </p:cNvPicPr>
          <p:nvPr/>
        </p:nvPicPr>
        <p:blipFill>
          <a:blip r:embed="rId2"/>
          <a:srcRect/>
          <a:stretch>
            <a:fillRect/>
          </a:stretch>
        </p:blipFill>
        <p:spPr>
          <a:xfrm>
            <a:off x="3709775" y="1805763"/>
            <a:ext cx="2226310" cy="3957955"/>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DMIABAEGAAg-vSq3AUojNn1lAc.pngADMIABAEGAAg-vSq3AUojNn1lAc"/>
          <p:cNvPicPr>
            <a:picLocks noChangeAspect="1"/>
          </p:cNvPicPr>
          <p:nvPr/>
        </p:nvPicPr>
        <p:blipFill>
          <a:blip r:embed="rId3"/>
          <a:srcRect/>
          <a:stretch>
            <a:fillRect/>
          </a:stretch>
        </p:blipFill>
        <p:spPr>
          <a:xfrm>
            <a:off x="9150304" y="1806080"/>
            <a:ext cx="2462172" cy="3960000"/>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AEIABACGAAg1sei2QUo7Kq3kwUwgAU48Ag.jpgAAEIABACGAAg1sei2QUo7Kq3kwUwgAU48Ag"/>
          <p:cNvPicPr>
            <a:picLocks noChangeAspect="1"/>
          </p:cNvPicPr>
          <p:nvPr/>
        </p:nvPicPr>
        <p:blipFill>
          <a:blip r:embed="rId4"/>
          <a:srcRect/>
          <a:stretch>
            <a:fillRect/>
          </a:stretch>
        </p:blipFill>
        <p:spPr>
          <a:xfrm>
            <a:off x="6382344" y="1809643"/>
            <a:ext cx="2226945" cy="3952240"/>
          </a:xfrm>
          <a:prstGeom prst="rect">
            <a:avLst/>
          </a:prstGeom>
          <a:effectLst>
            <a:outerShdw blurRad="63500" sx="102000" sy="102000" algn="ctr" rotWithShape="0">
              <a:prstClr val="black">
                <a:alpha val="40000"/>
              </a:prstClr>
            </a:outerShdw>
          </a:effectLst>
        </p:spPr>
      </p:pic>
      <p:sp>
        <p:nvSpPr>
          <p:cNvPr id="4" name="矩形 3"/>
          <p:cNvSpPr/>
          <p:nvPr/>
        </p:nvSpPr>
        <p:spPr>
          <a:xfrm>
            <a:off x="250825" y="5909945"/>
            <a:ext cx="2969895" cy="30670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节气签</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302"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zh-CN" altLang="en-US" sz="2400" dirty="0">
                <a:solidFill>
                  <a:schemeClr val="tx1">
                    <a:lumMod val="65000"/>
                    <a:lumOff val="35000"/>
                  </a:schemeClr>
                </a:solidFill>
              </a:rPr>
              <a:t>秋分</a:t>
            </a:r>
            <a:endParaRPr lang="zh-CN" altLang="en-US" sz="2400" dirty="0">
              <a:solidFill>
                <a:schemeClr val="tx1">
                  <a:lumMod val="65000"/>
                  <a:lumOff val="35000"/>
                </a:schemeClr>
              </a:solidFill>
            </a:endParaRPr>
          </a:p>
        </p:txBody>
      </p:sp>
      <p:grpSp>
        <p:nvGrpSpPr>
          <p:cNvPr id="43" name="组合 42"/>
          <p:cNvGrpSpPr/>
          <p:nvPr/>
        </p:nvGrpSpPr>
        <p:grpSpPr>
          <a:xfrm>
            <a:off x="1321435" y="848995"/>
            <a:ext cx="9716135" cy="648970"/>
            <a:chOff x="2122" y="1893"/>
            <a:chExt cx="15301" cy="1022"/>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科普宣传</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4320" y="2024"/>
              <a:ext cx="12280" cy="725"/>
            </a:xfrm>
            <a:prstGeom prst="rect">
              <a:avLst/>
            </a:prstGeom>
            <a:noFill/>
          </p:spPr>
          <p:txBody>
            <a:bodyPr wrap="square" rtlCol="0">
              <a:spAutoFit/>
            </a:bodyPr>
            <a:p>
              <a:r>
                <a:rPr lang="en-US" sz="1200" dirty="0">
                  <a:latin typeface="华文细黑" panose="02010600040101010101" pitchFamily="2" charset="-122"/>
                  <a:ea typeface="华文细黑" panose="02010600040101010101" pitchFamily="2" charset="-122"/>
                  <a:sym typeface="+mn-ea"/>
                </a:rPr>
                <a:t>1</a:t>
              </a:r>
              <a:r>
                <a:rPr sz="1200" dirty="0">
                  <a:latin typeface="华文细黑" panose="02010600040101010101" pitchFamily="2" charset="-122"/>
                  <a:ea typeface="华文细黑" panose="02010600040101010101" pitchFamily="2" charset="-122"/>
                  <a:sym typeface="+mn-ea"/>
                </a:rPr>
                <a:t>、各类</a:t>
              </a:r>
              <a:r>
                <a:rPr sz="1200" b="1" dirty="0">
                  <a:solidFill>
                    <a:srgbClr val="C00000"/>
                  </a:solidFill>
                  <a:latin typeface="华文细黑" panose="02010600040101010101" pitchFamily="2" charset="-122"/>
                  <a:ea typeface="华文细黑" panose="02010600040101010101" pitchFamily="2" charset="-122"/>
                  <a:sym typeface="+mn-ea"/>
                </a:rPr>
                <a:t>组织机构</a:t>
              </a:r>
              <a:r>
                <a:rPr sz="1200" dirty="0">
                  <a:latin typeface="华文细黑" panose="02010600040101010101" pitchFamily="2" charset="-122"/>
                  <a:ea typeface="华文细黑" panose="02010600040101010101" pitchFamily="2" charset="-122"/>
                  <a:sym typeface="+mn-ea"/>
                </a:rPr>
                <a:t>，可使用为H5+答题活动，进行秋分的节气宣传教育；</a:t>
              </a:r>
              <a:endParaRPr sz="1200" dirty="0">
                <a:latin typeface="华文细黑" panose="02010600040101010101" pitchFamily="2" charset="-122"/>
                <a:ea typeface="华文细黑" panose="02010600040101010101" pitchFamily="2" charset="-122"/>
                <a:sym typeface="+mn-ea"/>
              </a:endParaRPr>
            </a:p>
            <a:p>
              <a:r>
                <a:rPr lang="en-US" sz="1200" dirty="0">
                  <a:latin typeface="华文细黑" panose="02010600040101010101" pitchFamily="2" charset="-122"/>
                  <a:ea typeface="华文细黑" panose="02010600040101010101" pitchFamily="2" charset="-122"/>
                  <a:sym typeface="+mn-ea"/>
                </a:rPr>
                <a:t>2</a:t>
              </a:r>
              <a:r>
                <a:rPr sz="1200" dirty="0">
                  <a:latin typeface="华文细黑" panose="02010600040101010101" pitchFamily="2" charset="-122"/>
                  <a:ea typeface="华文细黑" panose="02010600040101010101" pitchFamily="2" charset="-122"/>
                  <a:sym typeface="+mn-ea"/>
                </a:rPr>
                <a:t>、</a:t>
              </a:r>
              <a:r>
                <a:rPr sz="1200" b="1" dirty="0">
                  <a:solidFill>
                    <a:srgbClr val="C00000"/>
                  </a:solidFill>
                  <a:latin typeface="华文细黑" panose="02010600040101010101" pitchFamily="2" charset="-122"/>
                  <a:ea typeface="华文细黑" panose="02010600040101010101" pitchFamily="2" charset="-122"/>
                  <a:sym typeface="+mn-ea"/>
                </a:rPr>
                <a:t>食品保健、茶行业</a:t>
              </a:r>
              <a:r>
                <a:rPr sz="1200" dirty="0">
                  <a:latin typeface="华文细黑" panose="02010600040101010101" pitchFamily="2" charset="-122"/>
                  <a:ea typeface="华文细黑" panose="02010600040101010101" pitchFamily="2" charset="-122"/>
                  <a:sym typeface="+mn-ea"/>
                </a:rPr>
                <a:t>，可使用H5+拼团砍价活动，开展秋冬养身知识科普，产品宣传或促销；</a:t>
              </a:r>
              <a:endParaRPr sz="1200" dirty="0">
                <a:latin typeface="华文细黑" panose="02010600040101010101" pitchFamily="2" charset="-122"/>
                <a:ea typeface="华文细黑" panose="02010600040101010101" pitchFamily="2" charset="-122"/>
                <a:sym typeface="+mn-ea"/>
              </a:endParaRPr>
            </a:p>
          </p:txBody>
        </p:sp>
      </p:grpSp>
      <p:sp>
        <p:nvSpPr>
          <p:cNvPr id="38" name="矩形 37"/>
          <p:cNvSpPr/>
          <p:nvPr/>
        </p:nvSpPr>
        <p:spPr>
          <a:xfrm>
            <a:off x="4281275" y="5910012"/>
            <a:ext cx="8940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答题活动</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6959706" y="5908107"/>
            <a:ext cx="10718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茶产品介绍</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8918575" y="5908040"/>
            <a:ext cx="292544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保健品推广</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AEIABACGAAg2fCP6gUo4LKv4gYwgAU48Ag.jpgAAEIABACGAAg2fCP6gUo4LKv4gYwgAU48Ag"/>
          <p:cNvPicPr>
            <a:picLocks noChangeAspect="1"/>
          </p:cNvPicPr>
          <p:nvPr/>
        </p:nvPicPr>
        <p:blipFill>
          <a:blip r:embed="rId1"/>
          <a:srcRect/>
          <a:stretch>
            <a:fillRect/>
          </a:stretch>
        </p:blipFill>
        <p:spPr>
          <a:xfrm>
            <a:off x="891389" y="1803223"/>
            <a:ext cx="2229485" cy="3957955"/>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AEIABACGAAgq-C37wUo0sScgwcwgAU48Ag.jpgAAEIABACGAAgq-C37wUo0sScgwcwgAU48Ag"/>
          <p:cNvPicPr>
            <a:picLocks noChangeAspect="1"/>
          </p:cNvPicPr>
          <p:nvPr/>
        </p:nvPicPr>
        <p:blipFill>
          <a:blip r:embed="rId2"/>
          <a:srcRect/>
          <a:stretch>
            <a:fillRect/>
          </a:stretch>
        </p:blipFill>
        <p:spPr>
          <a:xfrm>
            <a:off x="3708188" y="1805763"/>
            <a:ext cx="2229485" cy="3957955"/>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DMIABAEGAAgmMr62wUo9NamvAc.pngADMIABAEGAAgmMr62wUo9NamvAc"/>
          <p:cNvPicPr>
            <a:picLocks noChangeAspect="1"/>
          </p:cNvPicPr>
          <p:nvPr/>
        </p:nvPicPr>
        <p:blipFill>
          <a:blip r:embed="rId3"/>
          <a:srcRect/>
          <a:stretch>
            <a:fillRect/>
          </a:stretch>
        </p:blipFill>
        <p:spPr>
          <a:xfrm>
            <a:off x="9070929" y="1801635"/>
            <a:ext cx="2462172" cy="3960000"/>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DMIABAEGAAgjYSe2gUopMKmzAc.pngADMIABAEGAAgjYSe2gUopMKmzAc"/>
          <p:cNvPicPr>
            <a:picLocks noChangeAspect="1"/>
          </p:cNvPicPr>
          <p:nvPr/>
        </p:nvPicPr>
        <p:blipFill>
          <a:blip r:embed="rId4"/>
          <a:srcRect/>
          <a:stretch>
            <a:fillRect/>
          </a:stretch>
        </p:blipFill>
        <p:spPr>
          <a:xfrm>
            <a:off x="6264552" y="1805763"/>
            <a:ext cx="2462530" cy="3960000"/>
          </a:xfrm>
          <a:prstGeom prst="rect">
            <a:avLst/>
          </a:prstGeom>
          <a:effectLst>
            <a:outerShdw blurRad="63500" sx="102000" sy="102000" algn="ctr" rotWithShape="0">
              <a:prstClr val="black">
                <a:alpha val="40000"/>
              </a:prstClr>
            </a:outerShdw>
          </a:effectLst>
        </p:spPr>
      </p:pic>
      <p:sp>
        <p:nvSpPr>
          <p:cNvPr id="4" name="矩形 3"/>
          <p:cNvSpPr/>
          <p:nvPr/>
        </p:nvSpPr>
        <p:spPr>
          <a:xfrm>
            <a:off x="250825" y="5909945"/>
            <a:ext cx="2969895" cy="30670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拼团活动</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937"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zh-CN" altLang="en-US" sz="2400" dirty="0">
                <a:solidFill>
                  <a:schemeClr val="tx1">
                    <a:lumMod val="65000"/>
                    <a:lumOff val="35000"/>
                  </a:schemeClr>
                </a:solidFill>
              </a:rPr>
              <a:t>中秋</a:t>
            </a:r>
            <a:r>
              <a:rPr lang="en-US" altLang="zh-CN" sz="2400" dirty="0">
                <a:solidFill>
                  <a:schemeClr val="tx1">
                    <a:lumMod val="65000"/>
                    <a:lumOff val="35000"/>
                  </a:schemeClr>
                </a:solidFill>
              </a:rPr>
              <a:t>&amp;</a:t>
            </a:r>
            <a:r>
              <a:rPr lang="zh-CN" altLang="en-US" sz="2400" dirty="0">
                <a:solidFill>
                  <a:schemeClr val="tx1">
                    <a:lumMod val="65000"/>
                    <a:lumOff val="35000"/>
                  </a:schemeClr>
                </a:solidFill>
              </a:rPr>
              <a:t>国庆</a:t>
            </a:r>
            <a:endParaRPr lang="zh-CN" altLang="en-US" sz="2400" dirty="0">
              <a:solidFill>
                <a:schemeClr val="tx1">
                  <a:lumMod val="65000"/>
                  <a:lumOff val="35000"/>
                </a:schemeClr>
              </a:solidFill>
            </a:endParaRPr>
          </a:p>
        </p:txBody>
      </p:sp>
      <p:grpSp>
        <p:nvGrpSpPr>
          <p:cNvPr id="43" name="组合 42"/>
          <p:cNvGrpSpPr/>
          <p:nvPr/>
        </p:nvGrpSpPr>
        <p:grpSpPr>
          <a:xfrm>
            <a:off x="1321435" y="848995"/>
            <a:ext cx="9716135" cy="648970"/>
            <a:chOff x="2122" y="1893"/>
            <a:chExt cx="15301" cy="1022"/>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节日宣传</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8" name="矩形 37"/>
          <p:cNvSpPr/>
          <p:nvPr/>
        </p:nvSpPr>
        <p:spPr>
          <a:xfrm>
            <a:off x="4281275" y="5910012"/>
            <a:ext cx="8940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裂变红包</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6870806" y="5908107"/>
            <a:ext cx="12496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中秋节日介绍</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8918575" y="5908040"/>
            <a:ext cx="292544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国庆弹幕祝福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AEIABACGAAgoKS06gUo6Mi8KTCABTjwCA.jpgAAEIABACGAAgoKS06gUo6Mi8KTCABTjwCA"/>
          <p:cNvPicPr>
            <a:picLocks noChangeAspect="1"/>
          </p:cNvPicPr>
          <p:nvPr/>
        </p:nvPicPr>
        <p:blipFill>
          <a:blip r:embed="rId1"/>
          <a:srcRect/>
          <a:stretch>
            <a:fillRect/>
          </a:stretch>
        </p:blipFill>
        <p:spPr>
          <a:xfrm>
            <a:off x="891389" y="1803540"/>
            <a:ext cx="2229485" cy="3957320"/>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AEIABACGAAgxeXy9QUo6Jn3tQIwgAU48Ag.jpgAAEIABACGAAgxeXy9QUo6Jn3tQIwgAU48Ag"/>
          <p:cNvPicPr>
            <a:picLocks noChangeAspect="1"/>
          </p:cNvPicPr>
          <p:nvPr/>
        </p:nvPicPr>
        <p:blipFill>
          <a:blip r:embed="rId2"/>
          <a:srcRect/>
          <a:stretch>
            <a:fillRect/>
          </a:stretch>
        </p:blipFill>
        <p:spPr>
          <a:xfrm>
            <a:off x="3708188" y="1806080"/>
            <a:ext cx="2229485" cy="3957320"/>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DMIABAEGAAgq-Lf9wUol9qpzQU.pngADMIABAEGAAgq-Lf9wUol9qpzQU"/>
          <p:cNvPicPr>
            <a:picLocks noChangeAspect="1"/>
          </p:cNvPicPr>
          <p:nvPr/>
        </p:nvPicPr>
        <p:blipFill>
          <a:blip r:embed="rId3"/>
          <a:srcRect/>
          <a:stretch>
            <a:fillRect/>
          </a:stretch>
        </p:blipFill>
        <p:spPr>
          <a:xfrm>
            <a:off x="9070929" y="1802340"/>
            <a:ext cx="2462172" cy="3958590"/>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DMIABAEGAAg-fWd2gUowIfOzAI.pngADMIABAEGAAg-fWd2gUowIfOzAI"/>
          <p:cNvPicPr>
            <a:picLocks noChangeAspect="1"/>
          </p:cNvPicPr>
          <p:nvPr/>
        </p:nvPicPr>
        <p:blipFill>
          <a:blip r:embed="rId4"/>
          <a:srcRect/>
          <a:stretch>
            <a:fillRect/>
          </a:stretch>
        </p:blipFill>
        <p:spPr>
          <a:xfrm>
            <a:off x="6264552" y="1806151"/>
            <a:ext cx="2462530" cy="3959225"/>
          </a:xfrm>
          <a:prstGeom prst="rect">
            <a:avLst/>
          </a:prstGeom>
          <a:effectLst>
            <a:outerShdw blurRad="63500" sx="102000" sy="102000" algn="ctr" rotWithShape="0">
              <a:prstClr val="black">
                <a:alpha val="40000"/>
              </a:prstClr>
            </a:outerShdw>
          </a:effectLst>
        </p:spPr>
      </p:pic>
      <p:sp>
        <p:nvSpPr>
          <p:cNvPr id="4" name="矩形 3"/>
          <p:cNvSpPr/>
          <p:nvPr/>
        </p:nvSpPr>
        <p:spPr>
          <a:xfrm>
            <a:off x="250825" y="5909945"/>
            <a:ext cx="296989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中秋游戏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2707640" y="939165"/>
            <a:ext cx="7797800" cy="460375"/>
          </a:xfrm>
          <a:prstGeom prst="rect">
            <a:avLst/>
          </a:prstGeom>
          <a:noFill/>
        </p:spPr>
        <p:txBody>
          <a:bodyPr wrap="square" rtlCol="0">
            <a:spAutoFit/>
          </a:bodyPr>
          <a:p>
            <a:r>
              <a:rPr sz="1200" dirty="0">
                <a:latin typeface="华文细黑" panose="02010600040101010101" pitchFamily="2" charset="-122"/>
                <a:ea typeface="华文细黑" panose="02010600040101010101" pitchFamily="2" charset="-122"/>
                <a:sym typeface="+mn-ea"/>
              </a:rPr>
              <a:t>1、</a:t>
            </a:r>
            <a:r>
              <a:rPr lang="zh-CN" sz="1200" dirty="0">
                <a:latin typeface="华文细黑" panose="02010600040101010101" pitchFamily="2" charset="-122"/>
                <a:ea typeface="华文细黑" panose="02010600040101010101" pitchFamily="2" charset="-122"/>
                <a:sym typeface="+mn-ea"/>
              </a:rPr>
              <a:t>中秋</a:t>
            </a:r>
            <a:r>
              <a:rPr sz="1200" dirty="0">
                <a:latin typeface="华文细黑" panose="02010600040101010101" pitchFamily="2" charset="-122"/>
                <a:ea typeface="华文细黑" panose="02010600040101010101" pitchFamily="2" charset="-122"/>
                <a:sym typeface="+mn-ea"/>
              </a:rPr>
              <a:t>风俗</a:t>
            </a:r>
            <a:r>
              <a:rPr lang="zh-CN" sz="1200" dirty="0">
                <a:latin typeface="华文细黑" panose="02010600040101010101" pitchFamily="2" charset="-122"/>
                <a:ea typeface="华文细黑" panose="02010600040101010101" pitchFamily="2" charset="-122"/>
                <a:sym typeface="+mn-ea"/>
              </a:rPr>
              <a:t>科普、国庆</a:t>
            </a:r>
            <a:r>
              <a:rPr sz="1200" dirty="0">
                <a:latin typeface="华文细黑" panose="02010600040101010101" pitchFamily="2" charset="-122"/>
                <a:ea typeface="华文细黑" panose="02010600040101010101" pitchFamily="2" charset="-122"/>
                <a:sym typeface="+mn-ea"/>
              </a:rPr>
              <a:t>祝福</a:t>
            </a:r>
            <a:r>
              <a:rPr lang="zh-CN" sz="1200" dirty="0">
                <a:latin typeface="华文细黑" panose="02010600040101010101" pitchFamily="2" charset="-122"/>
                <a:ea typeface="华文细黑" panose="02010600040101010101" pitchFamily="2" charset="-122"/>
                <a:sym typeface="+mn-ea"/>
              </a:rPr>
              <a:t>，</a:t>
            </a:r>
            <a:r>
              <a:rPr sz="1200" dirty="0">
                <a:latin typeface="华文细黑" panose="02010600040101010101" pitchFamily="2" charset="-122"/>
                <a:ea typeface="华文细黑" panose="02010600040101010101" pitchFamily="2" charset="-122"/>
                <a:sym typeface="+mn-ea"/>
              </a:rPr>
              <a:t>适用于</a:t>
            </a:r>
            <a:r>
              <a:rPr sz="1200" b="1" dirty="0">
                <a:solidFill>
                  <a:srgbClr val="C00000"/>
                </a:solidFill>
                <a:latin typeface="华文细黑" panose="02010600040101010101" pitchFamily="2" charset="-122"/>
                <a:ea typeface="华文细黑" panose="02010600040101010101" pitchFamily="2" charset="-122"/>
                <a:sym typeface="+mn-ea"/>
              </a:rPr>
              <a:t>各类行业</a:t>
            </a:r>
            <a:endParaRPr sz="1200" dirty="0">
              <a:latin typeface="华文细黑" panose="02010600040101010101" pitchFamily="2" charset="-122"/>
              <a:ea typeface="华文细黑" panose="02010600040101010101" pitchFamily="2" charset="-122"/>
              <a:sym typeface="+mn-ea"/>
            </a:endParaRPr>
          </a:p>
          <a:p>
            <a:r>
              <a:rPr lang="en-US" sz="1200" dirty="0">
                <a:latin typeface="华文细黑" panose="02010600040101010101" pitchFamily="2" charset="-122"/>
                <a:ea typeface="华文细黑" panose="02010600040101010101" pitchFamily="2" charset="-122"/>
                <a:sym typeface="+mn-ea"/>
              </a:rPr>
              <a:t>2</a:t>
            </a:r>
            <a:r>
              <a:rPr lang="zh-CN" altLang="en-US" sz="1200" dirty="0">
                <a:latin typeface="华文细黑" panose="02010600040101010101" pitchFamily="2" charset="-122"/>
                <a:ea typeface="华文细黑" panose="02010600040101010101" pitchFamily="2" charset="-122"/>
                <a:sym typeface="+mn-ea"/>
              </a:rPr>
              <a:t>、结合欢庆的节日风味，发</a:t>
            </a:r>
            <a:r>
              <a:rPr sz="1200" dirty="0">
                <a:latin typeface="华文细黑" panose="02010600040101010101" pitchFamily="2" charset="-122"/>
                <a:ea typeface="华文细黑" panose="02010600040101010101" pitchFamily="2" charset="-122"/>
                <a:sym typeface="+mn-ea"/>
              </a:rPr>
              <a:t>红包</a:t>
            </a:r>
            <a:r>
              <a:rPr lang="zh-CN" sz="1200" dirty="0">
                <a:latin typeface="华文细黑" panose="02010600040101010101" pitchFamily="2" charset="-122"/>
                <a:ea typeface="华文细黑" panose="02010600040101010101" pitchFamily="2" charset="-122"/>
                <a:sym typeface="+mn-ea"/>
              </a:rPr>
              <a:t>，与粉丝</a:t>
            </a:r>
            <a:r>
              <a:rPr sz="1200" dirty="0">
                <a:latin typeface="华文细黑" panose="02010600040101010101" pitchFamily="2" charset="-122"/>
                <a:ea typeface="华文细黑" panose="02010600040101010101" pitchFamily="2" charset="-122"/>
                <a:sym typeface="+mn-ea"/>
              </a:rPr>
              <a:t>互动</a:t>
            </a:r>
            <a:r>
              <a:rPr lang="zh-CN" sz="1200" dirty="0">
                <a:latin typeface="华文细黑" panose="02010600040101010101" pitchFamily="2" charset="-122"/>
                <a:ea typeface="华文细黑" panose="02010600040101010101" pitchFamily="2" charset="-122"/>
                <a:sym typeface="+mn-ea"/>
              </a:rPr>
              <a:t>，为</a:t>
            </a:r>
            <a:r>
              <a:rPr lang="zh-CN" sz="1200" b="1" dirty="0">
                <a:solidFill>
                  <a:srgbClr val="C00000"/>
                </a:solidFill>
                <a:latin typeface="华文细黑" panose="02010600040101010101" pitchFamily="2" charset="-122"/>
                <a:ea typeface="华文细黑" panose="02010600040101010101" pitchFamily="2" charset="-122"/>
                <a:sym typeface="+mn-ea"/>
              </a:rPr>
              <a:t>公众号</a:t>
            </a:r>
            <a:r>
              <a:rPr lang="en-US" altLang="zh-CN" sz="1200" b="1" dirty="0">
                <a:solidFill>
                  <a:srgbClr val="C00000"/>
                </a:solidFill>
                <a:latin typeface="华文细黑" panose="02010600040101010101" pitchFamily="2" charset="-122"/>
                <a:ea typeface="华文细黑" panose="02010600040101010101" pitchFamily="2" charset="-122"/>
                <a:sym typeface="+mn-ea"/>
              </a:rPr>
              <a:t>/</a:t>
            </a:r>
            <a:r>
              <a:rPr lang="zh-CN" altLang="en-US" sz="1200" b="1" dirty="0">
                <a:solidFill>
                  <a:srgbClr val="C00000"/>
                </a:solidFill>
                <a:latin typeface="华文细黑" panose="02010600040101010101" pitchFamily="2" charset="-122"/>
                <a:ea typeface="华文细黑" panose="02010600040101010101" pitchFamily="2" charset="-122"/>
                <a:sym typeface="+mn-ea"/>
              </a:rPr>
              <a:t>社群</a:t>
            </a:r>
            <a:r>
              <a:rPr lang="zh-CN" sz="1200" b="1" dirty="0">
                <a:solidFill>
                  <a:srgbClr val="C00000"/>
                </a:solidFill>
                <a:latin typeface="华文细黑" panose="02010600040101010101" pitchFamily="2" charset="-122"/>
                <a:ea typeface="华文细黑" panose="02010600040101010101" pitchFamily="2" charset="-122"/>
                <a:sym typeface="+mn-ea"/>
              </a:rPr>
              <a:t>增加粉丝</a:t>
            </a:r>
            <a:endParaRPr lang="zh-CN" sz="1200" b="1" dirty="0">
              <a:solidFill>
                <a:srgbClr val="C00000"/>
              </a:solidFill>
              <a:latin typeface="华文细黑" panose="02010600040101010101" pitchFamily="2" charset="-122"/>
              <a:ea typeface="华文细黑" panose="0201060004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302"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zh-CN" altLang="en-US" sz="2400" dirty="0">
                <a:solidFill>
                  <a:schemeClr val="tx1">
                    <a:lumMod val="65000"/>
                    <a:lumOff val="35000"/>
                  </a:schemeClr>
                </a:solidFill>
              </a:rPr>
              <a:t>中秋</a:t>
            </a:r>
            <a:r>
              <a:rPr lang="en-US" altLang="zh-CN" sz="2400" dirty="0">
                <a:solidFill>
                  <a:schemeClr val="tx1">
                    <a:lumMod val="65000"/>
                    <a:lumOff val="35000"/>
                  </a:schemeClr>
                </a:solidFill>
              </a:rPr>
              <a:t>&amp;</a:t>
            </a:r>
            <a:r>
              <a:rPr lang="zh-CN" altLang="en-US" sz="2400" dirty="0">
                <a:solidFill>
                  <a:schemeClr val="tx1">
                    <a:lumMod val="65000"/>
                    <a:lumOff val="35000"/>
                  </a:schemeClr>
                </a:solidFill>
              </a:rPr>
              <a:t>国庆</a:t>
            </a:r>
            <a:endParaRPr lang="zh-CN" altLang="en-US" sz="2400" dirty="0">
              <a:solidFill>
                <a:schemeClr val="tx1">
                  <a:lumMod val="65000"/>
                  <a:lumOff val="35000"/>
                </a:schemeClr>
              </a:solidFill>
            </a:endParaRPr>
          </a:p>
        </p:txBody>
      </p:sp>
      <p:grpSp>
        <p:nvGrpSpPr>
          <p:cNvPr id="43" name="组合 42"/>
          <p:cNvGrpSpPr/>
          <p:nvPr/>
        </p:nvGrpSpPr>
        <p:grpSpPr>
          <a:xfrm>
            <a:off x="1321435" y="848995"/>
            <a:ext cx="9812655" cy="648970"/>
            <a:chOff x="2122" y="1893"/>
            <a:chExt cx="15453" cy="1022"/>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长假营销</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4305" y="1893"/>
              <a:ext cx="13270" cy="1016"/>
            </a:xfrm>
            <a:prstGeom prst="rect">
              <a:avLst/>
            </a:prstGeom>
            <a:noFill/>
          </p:spPr>
          <p:txBody>
            <a:bodyPr wrap="square" rtlCol="0">
              <a:spAutoFit/>
            </a:bodyPr>
            <a:p>
              <a:r>
                <a:rPr sz="1200" dirty="0">
                  <a:latin typeface="华文细黑" panose="02010600040101010101" pitchFamily="2" charset="-122"/>
                  <a:ea typeface="华文细黑" panose="02010600040101010101" pitchFamily="2" charset="-122"/>
                  <a:sym typeface="+mn-ea"/>
                </a:rPr>
                <a:t>1、</a:t>
              </a:r>
              <a:r>
                <a:rPr sz="1200" b="1" dirty="0">
                  <a:solidFill>
                    <a:srgbClr val="C00000"/>
                  </a:solidFill>
                  <a:latin typeface="华文细黑" panose="02010600040101010101" pitchFamily="2" charset="-122"/>
                  <a:ea typeface="华文细黑" panose="02010600040101010101" pitchFamily="2" charset="-122"/>
                  <a:sym typeface="+mn-ea"/>
                </a:rPr>
                <a:t>旅游行业</a:t>
              </a:r>
              <a:r>
                <a:rPr sz="1200" dirty="0">
                  <a:latin typeface="华文细黑" panose="02010600040101010101" pitchFamily="2" charset="-122"/>
                  <a:ea typeface="华文细黑" panose="02010600040101010101" pitchFamily="2" charset="-122"/>
                  <a:sym typeface="+mn-ea"/>
                </a:rPr>
                <a:t>，开启国庆旅游线路预售，结合</a:t>
              </a:r>
              <a:r>
                <a:rPr sz="1200" b="1" dirty="0">
                  <a:latin typeface="华文细黑" panose="02010600040101010101" pitchFamily="2" charset="-122"/>
                  <a:ea typeface="华文细黑" panose="02010600040101010101" pitchFamily="2" charset="-122"/>
                  <a:sym typeface="+mn-ea"/>
                </a:rPr>
                <a:t>H5+抽奖+秒杀+旅游照片投票</a:t>
              </a:r>
              <a:r>
                <a:rPr sz="1200" dirty="0">
                  <a:latin typeface="华文细黑" panose="02010600040101010101" pitchFamily="2" charset="-122"/>
                  <a:ea typeface="华文细黑" panose="02010600040101010101" pitchFamily="2" charset="-122"/>
                  <a:sym typeface="+mn-ea"/>
                </a:rPr>
                <a:t>等营销手段，抓好宣传、预售、点评等各个环节</a:t>
              </a:r>
              <a:endParaRPr sz="1200" dirty="0">
                <a:latin typeface="华文细黑" panose="02010600040101010101" pitchFamily="2" charset="-122"/>
                <a:ea typeface="华文细黑" panose="02010600040101010101" pitchFamily="2" charset="-122"/>
                <a:sym typeface="+mn-ea"/>
              </a:endParaRPr>
            </a:p>
            <a:p>
              <a:r>
                <a:rPr sz="1200" dirty="0">
                  <a:latin typeface="华文细黑" panose="02010600040101010101" pitchFamily="2" charset="-122"/>
                  <a:ea typeface="华文细黑" panose="02010600040101010101" pitchFamily="2" charset="-122"/>
                  <a:sym typeface="+mn-ea"/>
                </a:rPr>
                <a:t>2、</a:t>
              </a:r>
              <a:r>
                <a:rPr sz="1200" b="1" dirty="0">
                  <a:solidFill>
                    <a:srgbClr val="C00000"/>
                  </a:solidFill>
                  <a:latin typeface="华文细黑" panose="02010600040101010101" pitchFamily="2" charset="-122"/>
                  <a:ea typeface="华文细黑" panose="02010600040101010101" pitchFamily="2" charset="-122"/>
                  <a:sym typeface="+mn-ea"/>
                </a:rPr>
                <a:t>地产行业</a:t>
              </a:r>
              <a:r>
                <a:rPr sz="1200" dirty="0">
                  <a:latin typeface="华文细黑" panose="02010600040101010101" pitchFamily="2" charset="-122"/>
                  <a:ea typeface="华文细黑" panose="02010600040101010101" pitchFamily="2" charset="-122"/>
                  <a:sym typeface="+mn-ea"/>
                </a:rPr>
                <a:t>，推出小长假看房团，结合</a:t>
              </a:r>
              <a:r>
                <a:rPr sz="1200" b="1" dirty="0">
                  <a:latin typeface="华文细黑" panose="02010600040101010101" pitchFamily="2" charset="-122"/>
                  <a:ea typeface="华文细黑" panose="02010600040101010101" pitchFamily="2" charset="-122"/>
                  <a:sym typeface="+mn-ea"/>
                </a:rPr>
                <a:t>H5+现场抽奖活动</a:t>
              </a:r>
              <a:r>
                <a:rPr sz="1200" dirty="0">
                  <a:latin typeface="华文细黑" panose="02010600040101010101" pitchFamily="2" charset="-122"/>
                  <a:ea typeface="华文细黑" panose="02010600040101010101" pitchFamily="2" charset="-122"/>
                  <a:sym typeface="+mn-ea"/>
                </a:rPr>
                <a:t>，收集销售线索，更可开展“定金膨胀”的热门预售玩法。</a:t>
              </a:r>
              <a:endParaRPr sz="1200" dirty="0">
                <a:latin typeface="华文细黑" panose="02010600040101010101" pitchFamily="2" charset="-122"/>
                <a:ea typeface="华文细黑" panose="02010600040101010101" pitchFamily="2" charset="-122"/>
                <a:sym typeface="+mn-ea"/>
              </a:endParaRPr>
            </a:p>
          </p:txBody>
        </p:sp>
      </p:grpSp>
      <p:sp>
        <p:nvSpPr>
          <p:cNvPr id="38" name="矩形 37"/>
          <p:cNvSpPr/>
          <p:nvPr/>
        </p:nvSpPr>
        <p:spPr>
          <a:xfrm>
            <a:off x="4281275" y="5910012"/>
            <a:ext cx="8940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预售促销</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6870806" y="5908107"/>
            <a:ext cx="12496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旅游美照评比</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8918575" y="5908040"/>
            <a:ext cx="292544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楼盘定金预付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AEIABACGAAghK3B7AUorvy72AMwgAU48Ag.jpgAAEIABACGAAghK3B7AUorvy72AMwgAU48Ag"/>
          <p:cNvPicPr>
            <a:picLocks noChangeAspect="1"/>
          </p:cNvPicPr>
          <p:nvPr/>
        </p:nvPicPr>
        <p:blipFill>
          <a:blip r:embed="rId1"/>
          <a:srcRect/>
          <a:stretch>
            <a:fillRect/>
          </a:stretch>
        </p:blipFill>
        <p:spPr>
          <a:xfrm>
            <a:off x="891707" y="1803540"/>
            <a:ext cx="2228850" cy="3957320"/>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AEIABACGAAgi-vO6gUopdqm1gEwgAU48Ag.jpgAAEIABACGAAgi-vO6gUopdqm1gEwgAU48Ag"/>
          <p:cNvPicPr>
            <a:picLocks noChangeAspect="1"/>
          </p:cNvPicPr>
          <p:nvPr/>
        </p:nvPicPr>
        <p:blipFill>
          <a:blip r:embed="rId2"/>
          <a:srcRect/>
          <a:stretch>
            <a:fillRect/>
          </a:stretch>
        </p:blipFill>
        <p:spPr>
          <a:xfrm>
            <a:off x="3708505" y="1806080"/>
            <a:ext cx="2228850" cy="3957320"/>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AEIABACGAAgyYmq_QUo0KqJpgMwgAU48Ag.jpgAAEIABACGAAgyYmq_QUo0KqJpgMwgAU48Ag"/>
          <p:cNvPicPr>
            <a:picLocks noChangeAspect="1"/>
          </p:cNvPicPr>
          <p:nvPr/>
        </p:nvPicPr>
        <p:blipFill>
          <a:blip r:embed="rId3"/>
          <a:srcRect/>
          <a:stretch>
            <a:fillRect/>
          </a:stretch>
        </p:blipFill>
        <p:spPr>
          <a:xfrm>
            <a:off x="9186955" y="1802340"/>
            <a:ext cx="2230120" cy="3958590"/>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AEIABACGAAgrN3S_QUolf7ejAIwgAU48Ag.jpgAAEIABACGAAgrN3S_QUolf7ejAIwgAU48Ag"/>
          <p:cNvPicPr>
            <a:picLocks noChangeAspect="1"/>
          </p:cNvPicPr>
          <p:nvPr/>
        </p:nvPicPr>
        <p:blipFill>
          <a:blip r:embed="rId4"/>
          <a:srcRect/>
          <a:stretch>
            <a:fillRect/>
          </a:stretch>
        </p:blipFill>
        <p:spPr>
          <a:xfrm>
            <a:off x="6380757" y="1806151"/>
            <a:ext cx="2230120" cy="3959225"/>
          </a:xfrm>
          <a:prstGeom prst="rect">
            <a:avLst/>
          </a:prstGeom>
          <a:effectLst>
            <a:outerShdw blurRad="63500" sx="102000" sy="102000" algn="ctr" rotWithShape="0">
              <a:prstClr val="black">
                <a:alpha val="40000"/>
              </a:prstClr>
            </a:outerShdw>
          </a:effectLst>
        </p:spPr>
      </p:pic>
      <p:sp>
        <p:nvSpPr>
          <p:cNvPr id="4" name="矩形 3"/>
          <p:cNvSpPr/>
          <p:nvPr/>
        </p:nvSpPr>
        <p:spPr>
          <a:xfrm>
            <a:off x="250825" y="5909945"/>
            <a:ext cx="296989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抽奖互动</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95250"/>
          </a:xfrm>
          <a:prstGeom prst="rect">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0" y="6762750"/>
            <a:ext cx="12192000" cy="95250"/>
          </a:xfrm>
          <a:prstGeom prst="rect">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3"/>
          <p:cNvSpPr txBox="1"/>
          <p:nvPr/>
        </p:nvSpPr>
        <p:spPr>
          <a:xfrm>
            <a:off x="668655" y="366395"/>
            <a:ext cx="4703445" cy="521970"/>
          </a:xfrm>
          <a:prstGeom prst="rect">
            <a:avLst/>
          </a:prstGeom>
          <a:noFill/>
        </p:spPr>
        <p:txBody>
          <a:bodyPr wrap="square" rtlCol="0">
            <a:spAutoFit/>
          </a:bodyPr>
          <a:lstStyle>
            <a:defPPr>
              <a:defRPr lang="zh-CN"/>
            </a:defPPr>
            <a:lvl1pPr algn="dist">
              <a:defRPr sz="8000" b="1">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cs typeface="微软雅黑" panose="020B0503020204020204" pitchFamily="34" charset="-122"/>
              </a:defRPr>
            </a:lvl1pPr>
          </a:lstStyle>
          <a:p>
            <a:pPr algn="l"/>
            <a:r>
              <a:rPr lang="zh-CN" altLang="en-US"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中秋互动涨粉</a:t>
            </a:r>
            <a:r>
              <a:rPr lang="en-US" altLang="zh-CN"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a:t>
            </a:r>
            <a:r>
              <a:rPr lang="zh-CN" altLang="en-US"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金融行业</a:t>
            </a:r>
            <a:r>
              <a:rPr lang="en-US" altLang="zh-CN"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a:t>
            </a:r>
            <a:endParaRPr lang="en-US" altLang="zh-CN"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endParaRPr>
          </a:p>
        </p:txBody>
      </p:sp>
      <p:sp>
        <p:nvSpPr>
          <p:cNvPr id="80" name="稻壳儿设计师PPT@老油条PPT_1"/>
          <p:cNvSpPr/>
          <p:nvPr/>
        </p:nvSpPr>
        <p:spPr>
          <a:xfrm>
            <a:off x="269240" y="1301115"/>
            <a:ext cx="4095115" cy="546100"/>
          </a:xfrm>
          <a:prstGeom prst="roundRect">
            <a:avLst>
              <a:gd name="adj" fmla="val 50000"/>
            </a:avLst>
          </a:pr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81" name="稻壳儿设计师PPT@老油条PPT_5" descr="Leaf"/>
          <p:cNvSpPr/>
          <p:nvPr/>
        </p:nvSpPr>
        <p:spPr>
          <a:xfrm>
            <a:off x="273161" y="3148942"/>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82" name="稻壳儿设计师PPT@老油条PPT_6"/>
          <p:cNvGrpSpPr/>
          <p:nvPr/>
        </p:nvGrpSpPr>
        <p:grpSpPr>
          <a:xfrm>
            <a:off x="571500" y="3148965"/>
            <a:ext cx="3241675" cy="703621"/>
            <a:chOff x="1424920" y="5124958"/>
            <a:chExt cx="2352732" cy="703662"/>
          </a:xfrm>
        </p:grpSpPr>
        <p:sp>
          <p:nvSpPr>
            <p:cNvPr id="83" name="TextBox 40"/>
            <p:cNvSpPr txBox="1"/>
            <p:nvPr/>
          </p:nvSpPr>
          <p:spPr>
            <a:xfrm>
              <a:off x="1424920" y="5124958"/>
              <a:ext cx="1102360" cy="312438"/>
            </a:xfrm>
            <a:prstGeom prst="rect">
              <a:avLst/>
            </a:prstGeom>
            <a:noFill/>
          </p:spPr>
          <p:txBody>
            <a:bodyPr wrap="squar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活动时间</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84" name="TextBox 41"/>
            <p:cNvSpPr txBox="1"/>
            <p:nvPr/>
          </p:nvSpPr>
          <p:spPr>
            <a:xfrm>
              <a:off x="1424920" y="5432992"/>
              <a:ext cx="2352732" cy="395628"/>
            </a:xfrm>
            <a:prstGeom prst="rect">
              <a:avLst/>
            </a:prstGeom>
            <a:noFill/>
          </p:spPr>
          <p:txBody>
            <a:bodyPr wrap="square" rtlCol="0">
              <a:spAutoFit/>
            </a:bodyPr>
            <a:p>
              <a:pPr>
                <a:lnSpc>
                  <a:spcPct val="110000"/>
                </a:lnSpc>
              </a:pPr>
              <a:r>
                <a:rPr lang="en-US" dirty="0">
                  <a:solidFill>
                    <a:schemeClr val="tx1">
                      <a:lumMod val="50000"/>
                      <a:lumOff val="50000"/>
                    </a:schemeClr>
                  </a:solidFill>
                  <a:latin typeface="微软雅黑" panose="020B0503020204020204" pitchFamily="34" charset="-122"/>
                  <a:ea typeface="微软雅黑" panose="020B0503020204020204" pitchFamily="34" charset="-122"/>
                </a:rPr>
                <a:t>2019.9.9-2019.9.13</a:t>
              </a:r>
              <a:endParaRPr 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5" name="稻壳儿设计师PPT@老油条PPT_7" descr="Leaf"/>
          <p:cNvSpPr/>
          <p:nvPr/>
        </p:nvSpPr>
        <p:spPr>
          <a:xfrm>
            <a:off x="269493" y="4240507"/>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86" name="稻壳儿设计师PPT@老油条PPT_8"/>
          <p:cNvGrpSpPr/>
          <p:nvPr/>
        </p:nvGrpSpPr>
        <p:grpSpPr>
          <a:xfrm>
            <a:off x="320675" y="4171950"/>
            <a:ext cx="4326890" cy="1949450"/>
            <a:chOff x="1239567" y="5124958"/>
            <a:chExt cx="3843604" cy="1949450"/>
          </a:xfrm>
        </p:grpSpPr>
        <p:sp>
          <p:nvSpPr>
            <p:cNvPr id="87" name="TextBox 40"/>
            <p:cNvSpPr txBox="1"/>
            <p:nvPr/>
          </p:nvSpPr>
          <p:spPr>
            <a:xfrm>
              <a:off x="1424920" y="5124958"/>
              <a:ext cx="3630930" cy="312420"/>
            </a:xfrm>
            <a:prstGeom prst="rect">
              <a:avLst/>
            </a:prstGeom>
            <a:noFill/>
          </p:spPr>
          <p:txBody>
            <a:bodyPr wrap="squar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活动亮点</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88" name="TextBox 41"/>
            <p:cNvSpPr txBox="1"/>
            <p:nvPr/>
          </p:nvSpPr>
          <p:spPr>
            <a:xfrm>
              <a:off x="1239567" y="5432933"/>
              <a:ext cx="3843604" cy="1641475"/>
            </a:xfrm>
            <a:prstGeom prst="rect">
              <a:avLst/>
            </a:prstGeom>
            <a:noFill/>
          </p:spPr>
          <p:txBody>
            <a:bodyPr wrap="square" rtlCol="0">
              <a:spAutoFit/>
            </a:bodyPr>
            <a:p>
              <a:pPr>
                <a:lnSpc>
                  <a:spcPct val="120000"/>
                </a:lnSpc>
              </a:pPr>
              <a:r>
                <a:rPr sz="1400" dirty="0">
                  <a:latin typeface="微软雅黑" panose="020B0503020204020204" pitchFamily="34" charset="-122"/>
                  <a:ea typeface="微软雅黑" panose="020B0503020204020204" pitchFamily="34" charset="-122"/>
                  <a:cs typeface="微软雅黑" panose="020B0503020204020204" pitchFamily="34" charset="-122"/>
                </a:rPr>
                <a:t>1、</a:t>
              </a:r>
              <a:r>
                <a:rPr sz="1400" dirty="0">
                  <a:ln w="6600">
                    <a:solidFill>
                      <a:srgbClr val="C6483C"/>
                    </a:solidFill>
                    <a:prstDash val="solid"/>
                  </a:ln>
                  <a:no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n w="6600">
                    <a:solidFill>
                      <a:srgbClr val="C6483C"/>
                    </a:solidFill>
                    <a:prstDash val="solid"/>
                  </a:ln>
                  <a:no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关注后领红包</a:t>
              </a:r>
              <a:r>
                <a:rPr sz="1400" dirty="0">
                  <a:ln w="6600">
                    <a:solidFill>
                      <a:srgbClr val="C6483C"/>
                    </a:solidFill>
                    <a:prstDash val="solid"/>
                  </a:ln>
                  <a:no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atin typeface="微软雅黑" panose="020B0503020204020204" pitchFamily="34" charset="-122"/>
                  <a:ea typeface="微软雅黑" panose="020B0503020204020204" pitchFamily="34" charset="-122"/>
                  <a:cs typeface="微软雅黑" panose="020B0503020204020204" pitchFamily="34" charset="-122"/>
                </a:rPr>
                <a:t>开启</a:t>
              </a:r>
              <a:r>
                <a:rPr lang="en-US" altLang="zh-CN"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关注后领取</a:t>
              </a:r>
              <a:r>
                <a:rPr lang="en-US" altLang="zh-CN" sz="1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的红包</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功能，红包成本设置低于</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元，</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中奖者需要关注公众号领取；</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sz="1400" dirty="0">
                  <a:latin typeface="微软雅黑" panose="020B0503020204020204" pitchFamily="34" charset="-122"/>
                  <a:ea typeface="微软雅黑" panose="020B0503020204020204" pitchFamily="34" charset="-122"/>
                  <a:cs typeface="微软雅黑" panose="020B0503020204020204" pitchFamily="34" charset="-122"/>
                </a:rPr>
                <a:t>2、</a:t>
              </a:r>
              <a:r>
                <a:rPr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吸睛奖品低中奖率</a:t>
              </a:r>
              <a:r>
                <a:rPr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atin typeface="微软雅黑" panose="020B0503020204020204" pitchFamily="34" charset="-122"/>
                  <a:ea typeface="微软雅黑" panose="020B0503020204020204" pitchFamily="34" charset="-122"/>
                  <a:cs typeface="微软雅黑" panose="020B0503020204020204" pitchFamily="34" charset="-122"/>
                </a:rPr>
                <a:t>将</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微信现金红包</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与</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电影券</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设置为奖品，奖品的实用性加大了活动的浏览参与情况；</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89" name="稻壳儿设计师PPT@老油条PPT_9" descr="Leaf"/>
          <p:cNvSpPr/>
          <p:nvPr/>
        </p:nvSpPr>
        <p:spPr>
          <a:xfrm>
            <a:off x="273161" y="2124243"/>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90" name="稻壳儿设计师PPT@老油条PPT_10"/>
          <p:cNvGrpSpPr/>
          <p:nvPr/>
        </p:nvGrpSpPr>
        <p:grpSpPr>
          <a:xfrm>
            <a:off x="571686" y="2124243"/>
            <a:ext cx="2352732" cy="703639"/>
            <a:chOff x="1424920" y="5124958"/>
            <a:chExt cx="2352732" cy="703639"/>
          </a:xfrm>
        </p:grpSpPr>
        <p:sp>
          <p:nvSpPr>
            <p:cNvPr id="91" name="TextBox 40"/>
            <p:cNvSpPr txBox="1"/>
            <p:nvPr/>
          </p:nvSpPr>
          <p:spPr>
            <a:xfrm>
              <a:off x="1424920" y="5124958"/>
              <a:ext cx="1102360" cy="312420"/>
            </a:xfrm>
            <a:prstGeom prst="rect">
              <a:avLst/>
            </a:prstGeom>
            <a:noFill/>
          </p:spPr>
          <p:txBody>
            <a:bodyPr wrap="non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主办单位</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92" name="TextBox 41"/>
            <p:cNvSpPr txBox="1"/>
            <p:nvPr/>
          </p:nvSpPr>
          <p:spPr>
            <a:xfrm>
              <a:off x="1424920" y="5432992"/>
              <a:ext cx="2352732" cy="395605"/>
            </a:xfrm>
            <a:prstGeom prst="rect">
              <a:avLst/>
            </a:prstGeom>
            <a:noFill/>
          </p:spPr>
          <p:txBody>
            <a:bodyPr wrap="square" rtlCol="0">
              <a:spAutoFit/>
            </a:bodyPr>
            <a:p>
              <a:pPr>
                <a:lnSpc>
                  <a:spcPct val="11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招行理财</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3" name="稻壳儿设计师PPT@老油条PPT_11" descr="Leaf"/>
          <p:cNvSpPr/>
          <p:nvPr/>
        </p:nvSpPr>
        <p:spPr>
          <a:xfrm>
            <a:off x="3093338" y="2119798"/>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94" name="稻壳儿设计师PPT@老油条PPT_12"/>
          <p:cNvGrpSpPr/>
          <p:nvPr/>
        </p:nvGrpSpPr>
        <p:grpSpPr>
          <a:xfrm>
            <a:off x="3092778" y="2119798"/>
            <a:ext cx="2352732" cy="708084"/>
            <a:chOff x="1125835" y="5124958"/>
            <a:chExt cx="2352732" cy="708084"/>
          </a:xfrm>
        </p:grpSpPr>
        <p:sp>
          <p:nvSpPr>
            <p:cNvPr id="95" name="TextBox 40"/>
            <p:cNvSpPr txBox="1"/>
            <p:nvPr/>
          </p:nvSpPr>
          <p:spPr>
            <a:xfrm>
              <a:off x="1424920" y="5124958"/>
              <a:ext cx="1102360" cy="312420"/>
            </a:xfrm>
            <a:prstGeom prst="rect">
              <a:avLst/>
            </a:prstGeom>
            <a:noFill/>
          </p:spPr>
          <p:txBody>
            <a:bodyPr wrap="non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采用活动</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96" name="TextBox 41"/>
            <p:cNvSpPr txBox="1"/>
            <p:nvPr/>
          </p:nvSpPr>
          <p:spPr>
            <a:xfrm>
              <a:off x="1125835" y="5437437"/>
              <a:ext cx="2352732" cy="395605"/>
            </a:xfrm>
            <a:prstGeom prst="rect">
              <a:avLst/>
            </a:prstGeom>
            <a:noFill/>
          </p:spPr>
          <p:txBody>
            <a:bodyPr wrap="square" rtlCol="0">
              <a:spAutoFit/>
            </a:bodyPr>
            <a:p>
              <a:pPr>
                <a:lnSpc>
                  <a:spcPct val="11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别踩白块儿</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7" name="稻壳儿设计师PPT@老油条PPT_14"/>
          <p:cNvSpPr txBox="1"/>
          <p:nvPr/>
        </p:nvSpPr>
        <p:spPr>
          <a:xfrm>
            <a:off x="408971" y="1343469"/>
            <a:ext cx="3663950" cy="460375"/>
          </a:xfrm>
          <a:prstGeom prst="rect">
            <a:avLst/>
          </a:prstGeom>
          <a:noFill/>
        </p:spPr>
        <p:txBody>
          <a:bodyPr wrap="none" rtlCol="0">
            <a:spAutoFit/>
          </a:bodyPr>
          <a:p>
            <a:pPr lvl="0" algn="ctr" defTabSz="914400" fontAlgn="base">
              <a:spcBef>
                <a:spcPct val="0"/>
              </a:spcBef>
              <a:spcAft>
                <a:spcPct val="0"/>
              </a:spcAft>
              <a:defRPr/>
            </a:pPr>
            <a:r>
              <a:rPr lang="zh-CN" altLang="en-US"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少于</a:t>
            </a:r>
            <a:r>
              <a:rPr lang="en-US" altLang="zh-CN"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1</a:t>
            </a:r>
            <a:r>
              <a:rPr lang="zh-CN" altLang="en-US"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元</a:t>
            </a:r>
            <a:r>
              <a:rPr lang="en-US" altLang="zh-CN"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a:t>
            </a:r>
            <a:r>
              <a:rPr lang="zh-CN" altLang="en-US"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人</a:t>
            </a:r>
            <a:r>
              <a:rPr lang="zh-CN" altLang="en-US"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的涨粉成本</a:t>
            </a:r>
            <a:endParaRPr lang="zh-CN" altLang="en-US"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98" name="文本框 97"/>
          <p:cNvSpPr txBox="1"/>
          <p:nvPr/>
        </p:nvSpPr>
        <p:spPr>
          <a:xfrm>
            <a:off x="5872480" y="443230"/>
            <a:ext cx="5774055" cy="368300"/>
          </a:xfrm>
          <a:prstGeom prst="rect">
            <a:avLst/>
          </a:prstGeom>
          <a:noFill/>
        </p:spPr>
        <p:txBody>
          <a:bodyPr wrap="square" rtlCol="0">
            <a:spAutoFit/>
          </a:bodyPr>
          <a:p>
            <a:r>
              <a:rPr lang="zh-CN" altLang="en-US">
                <a:latin typeface="黑体" panose="02010609060101010101" charset="-122"/>
                <a:ea typeface="黑体" panose="02010609060101010101" charset="-122"/>
                <a:cs typeface="黑体" panose="02010609060101010101" charset="-122"/>
              </a:rPr>
              <a:t>浏览人数：</a:t>
            </a:r>
            <a:r>
              <a:rPr lang="en-US" altLang="zh-CN" b="1">
                <a:solidFill>
                  <a:srgbClr val="F5826F"/>
                </a:solidFill>
                <a:latin typeface="黑体" panose="02010609060101010101" charset="-122"/>
                <a:ea typeface="黑体" panose="02010609060101010101" charset="-122"/>
              </a:rPr>
              <a:t>13167</a:t>
            </a:r>
            <a:r>
              <a:rPr lang="zh-CN" altLang="en-US">
                <a:latin typeface="黑体" panose="02010609060101010101" charset="-122"/>
                <a:ea typeface="黑体" panose="02010609060101010101" charset="-122"/>
                <a:cs typeface="黑体" panose="02010609060101010101" charset="-122"/>
              </a:rPr>
              <a:t>  参与人数：</a:t>
            </a:r>
            <a:r>
              <a:rPr lang="en-US" altLang="zh-CN" b="1">
                <a:solidFill>
                  <a:srgbClr val="F5826F"/>
                </a:solidFill>
                <a:latin typeface="黑体" panose="02010609060101010101" charset="-122"/>
                <a:ea typeface="黑体" panose="02010609060101010101" charset="-122"/>
              </a:rPr>
              <a:t>12707</a:t>
            </a:r>
            <a:r>
              <a:rPr lang="zh-CN" altLang="en-US">
                <a:latin typeface="黑体" panose="02010609060101010101" charset="-122"/>
                <a:ea typeface="黑体" panose="02010609060101010101" charset="-122"/>
                <a:cs typeface="黑体" panose="02010609060101010101" charset="-122"/>
              </a:rPr>
              <a:t>  分享次数：</a:t>
            </a:r>
            <a:r>
              <a:rPr lang="en-US" altLang="zh-CN" b="1">
                <a:solidFill>
                  <a:srgbClr val="F5826F"/>
                </a:solidFill>
                <a:latin typeface="黑体" panose="02010609060101010101" charset="-122"/>
                <a:ea typeface="黑体" panose="02010609060101010101" charset="-122"/>
              </a:rPr>
              <a:t>1586</a:t>
            </a:r>
            <a:endParaRPr lang="en-US" altLang="zh-CN" b="1">
              <a:solidFill>
                <a:srgbClr val="F5826F"/>
              </a:solidFill>
              <a:latin typeface="黑体" panose="02010609060101010101" charset="-122"/>
              <a:ea typeface="黑体" panose="02010609060101010101" charset="-122"/>
            </a:endParaRPr>
          </a:p>
        </p:txBody>
      </p:sp>
      <p:pic>
        <p:nvPicPr>
          <p:cNvPr id="2" name="图片 1" descr="resource"/>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 y="272415"/>
            <a:ext cx="612000" cy="612000"/>
          </a:xfrm>
          <a:prstGeom prst="rect">
            <a:avLst/>
          </a:prstGeom>
        </p:spPr>
      </p:pic>
      <p:pic>
        <p:nvPicPr>
          <p:cNvPr id="10" name="图片 9"/>
          <p:cNvPicPr>
            <a:picLocks noChangeAspect="1"/>
          </p:cNvPicPr>
          <p:nvPr/>
        </p:nvPicPr>
        <p:blipFill>
          <a:blip r:embed="rId3"/>
          <a:srcRect b="6993"/>
          <a:stretch>
            <a:fillRect/>
          </a:stretch>
        </p:blipFill>
        <p:spPr>
          <a:xfrm>
            <a:off x="4679315" y="1223645"/>
            <a:ext cx="2833370" cy="4687570"/>
          </a:xfrm>
          <a:prstGeom prst="rect">
            <a:avLst/>
          </a:prstGeom>
          <a:effectLst>
            <a:outerShdw blurRad="63500" sx="102000" sy="102000" algn="ctr" rotWithShape="0">
              <a:prstClr val="black">
                <a:alpha val="40000"/>
              </a:prstClr>
            </a:outerShdw>
          </a:effectLst>
        </p:spPr>
      </p:pic>
      <p:pic>
        <p:nvPicPr>
          <p:cNvPr id="13" name="图片 12"/>
          <p:cNvPicPr>
            <a:picLocks noChangeAspect="1"/>
          </p:cNvPicPr>
          <p:nvPr/>
        </p:nvPicPr>
        <p:blipFill>
          <a:blip r:embed="rId4"/>
          <a:stretch>
            <a:fillRect/>
          </a:stretch>
        </p:blipFill>
        <p:spPr>
          <a:xfrm>
            <a:off x="9358630" y="1223645"/>
            <a:ext cx="2833648" cy="5040000"/>
          </a:xfrm>
          <a:prstGeom prst="rect">
            <a:avLst/>
          </a:prstGeom>
          <a:effectLst>
            <a:outerShdw blurRad="63500" sx="102000" sy="102000" algn="ctr" rotWithShape="0">
              <a:prstClr val="black">
                <a:alpha val="40000"/>
              </a:prstClr>
            </a:outerShdw>
          </a:effectLst>
        </p:spPr>
      </p:pic>
      <p:pic>
        <p:nvPicPr>
          <p:cNvPr id="4" name="图片 3"/>
          <p:cNvPicPr>
            <a:picLocks noChangeAspect="1"/>
          </p:cNvPicPr>
          <p:nvPr/>
        </p:nvPicPr>
        <p:blipFill>
          <a:blip r:embed="rId5"/>
          <a:srcRect b="3187"/>
          <a:stretch>
            <a:fillRect/>
          </a:stretch>
        </p:blipFill>
        <p:spPr>
          <a:xfrm>
            <a:off x="6701155" y="1043940"/>
            <a:ext cx="3035935" cy="5227955"/>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95250"/>
          </a:xfrm>
          <a:prstGeom prst="rect">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0" y="6762750"/>
            <a:ext cx="12192000" cy="95250"/>
          </a:xfrm>
          <a:prstGeom prst="rect">
            <a:avLst/>
          </a:prstGeom>
          <a:solidFill>
            <a:srgbClr val="C64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3"/>
          <p:cNvSpPr txBox="1"/>
          <p:nvPr/>
        </p:nvSpPr>
        <p:spPr>
          <a:xfrm>
            <a:off x="668655" y="366395"/>
            <a:ext cx="4703445" cy="521970"/>
          </a:xfrm>
          <a:prstGeom prst="rect">
            <a:avLst/>
          </a:prstGeom>
          <a:noFill/>
        </p:spPr>
        <p:txBody>
          <a:bodyPr wrap="square" rtlCol="0">
            <a:spAutoFit/>
          </a:bodyPr>
          <a:lstStyle>
            <a:defPPr>
              <a:defRPr lang="zh-CN"/>
            </a:defPPr>
            <a:lvl1pPr algn="dist">
              <a:defRPr sz="8000" b="1">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cs typeface="微软雅黑" panose="020B0503020204020204" pitchFamily="34" charset="-122"/>
              </a:defRPr>
            </a:lvl1pPr>
          </a:lstStyle>
          <a:p>
            <a:pPr algn="l"/>
            <a:r>
              <a:rPr lang="zh-CN" altLang="en-US"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节日热点促销</a:t>
            </a:r>
            <a:r>
              <a:rPr lang="en-US" altLang="zh-CN"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a:t>
            </a:r>
            <a:r>
              <a:rPr lang="zh-CN" altLang="en-US"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珠宝行业</a:t>
            </a:r>
            <a:r>
              <a:rPr lang="en-US" altLang="zh-CN"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rPr>
              <a:t>]</a:t>
            </a:r>
            <a:endParaRPr lang="en-US" altLang="zh-CN" sz="2800" dirty="0">
              <a:solidFill>
                <a:schemeClr val="tx1">
                  <a:lumMod val="65000"/>
                  <a:lumOff val="35000"/>
                </a:schemeClr>
              </a:solidFill>
              <a:effectLst/>
              <a:latin typeface="字魂35号-经典雅黑" panose="02000000000000000000" pitchFamily="2" charset="-122"/>
              <a:ea typeface="字魂35号-经典雅黑" panose="02000000000000000000" pitchFamily="2" charset="-122"/>
            </a:endParaRPr>
          </a:p>
        </p:txBody>
      </p:sp>
      <p:sp>
        <p:nvSpPr>
          <p:cNvPr id="80" name="稻壳儿设计师PPT@老油条PPT_1"/>
          <p:cNvSpPr/>
          <p:nvPr/>
        </p:nvSpPr>
        <p:spPr>
          <a:xfrm>
            <a:off x="269240" y="1301115"/>
            <a:ext cx="4095115" cy="546100"/>
          </a:xfrm>
          <a:prstGeom prst="roundRect">
            <a:avLst>
              <a:gd name="adj" fmla="val 50000"/>
            </a:avLst>
          </a:pr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81" name="稻壳儿设计师PPT@老油条PPT_5" descr="Leaf"/>
          <p:cNvSpPr/>
          <p:nvPr/>
        </p:nvSpPr>
        <p:spPr>
          <a:xfrm>
            <a:off x="273161" y="3129892"/>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82" name="稻壳儿设计师PPT@老油条PPT_6"/>
          <p:cNvGrpSpPr/>
          <p:nvPr/>
        </p:nvGrpSpPr>
        <p:grpSpPr>
          <a:xfrm>
            <a:off x="571500" y="3129915"/>
            <a:ext cx="3241675" cy="703621"/>
            <a:chOff x="1424920" y="5124958"/>
            <a:chExt cx="2352732" cy="703662"/>
          </a:xfrm>
        </p:grpSpPr>
        <p:sp>
          <p:nvSpPr>
            <p:cNvPr id="83" name="TextBox 40"/>
            <p:cNvSpPr txBox="1"/>
            <p:nvPr/>
          </p:nvSpPr>
          <p:spPr>
            <a:xfrm>
              <a:off x="1424920" y="5124958"/>
              <a:ext cx="1102360" cy="312438"/>
            </a:xfrm>
            <a:prstGeom prst="rect">
              <a:avLst/>
            </a:prstGeom>
            <a:noFill/>
          </p:spPr>
          <p:txBody>
            <a:bodyPr wrap="squar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活动时间</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84" name="TextBox 41"/>
            <p:cNvSpPr txBox="1"/>
            <p:nvPr/>
          </p:nvSpPr>
          <p:spPr>
            <a:xfrm>
              <a:off x="1424920" y="5432992"/>
              <a:ext cx="2352732" cy="395628"/>
            </a:xfrm>
            <a:prstGeom prst="rect">
              <a:avLst/>
            </a:prstGeom>
            <a:noFill/>
          </p:spPr>
          <p:txBody>
            <a:bodyPr wrap="square" rtlCol="0">
              <a:spAutoFit/>
            </a:bodyPr>
            <a:p>
              <a:pPr>
                <a:lnSpc>
                  <a:spcPct val="110000"/>
                </a:lnSpc>
              </a:pPr>
              <a:r>
                <a:rPr lang="en-US" dirty="0">
                  <a:solidFill>
                    <a:schemeClr val="tx1">
                      <a:lumMod val="50000"/>
                      <a:lumOff val="50000"/>
                    </a:schemeClr>
                  </a:solidFill>
                  <a:latin typeface="微软雅黑" panose="020B0503020204020204" pitchFamily="34" charset="-122"/>
                  <a:ea typeface="微软雅黑" panose="020B0503020204020204" pitchFamily="34" charset="-122"/>
                </a:rPr>
                <a:t>2019.9.22-2019.9.27</a:t>
              </a:r>
              <a:endParaRPr 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5" name="稻壳儿设计师PPT@老油条PPT_7" descr="Leaf"/>
          <p:cNvSpPr/>
          <p:nvPr/>
        </p:nvSpPr>
        <p:spPr>
          <a:xfrm>
            <a:off x="269493" y="4278607"/>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86" name="稻壳儿设计师PPT@老油条PPT_8"/>
          <p:cNvGrpSpPr/>
          <p:nvPr/>
        </p:nvGrpSpPr>
        <p:grpSpPr>
          <a:xfrm>
            <a:off x="320675" y="4219575"/>
            <a:ext cx="4648835" cy="1691005"/>
            <a:chOff x="1239567" y="5124958"/>
            <a:chExt cx="3843604" cy="1691005"/>
          </a:xfrm>
        </p:grpSpPr>
        <p:sp>
          <p:nvSpPr>
            <p:cNvPr id="87" name="TextBox 40"/>
            <p:cNvSpPr txBox="1"/>
            <p:nvPr/>
          </p:nvSpPr>
          <p:spPr>
            <a:xfrm>
              <a:off x="1424920" y="5124958"/>
              <a:ext cx="3630930" cy="312420"/>
            </a:xfrm>
            <a:prstGeom prst="rect">
              <a:avLst/>
            </a:prstGeom>
            <a:noFill/>
          </p:spPr>
          <p:txBody>
            <a:bodyPr wrap="squar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活动亮点</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88" name="TextBox 41"/>
            <p:cNvSpPr txBox="1"/>
            <p:nvPr/>
          </p:nvSpPr>
          <p:spPr>
            <a:xfrm>
              <a:off x="1239567" y="5432933"/>
              <a:ext cx="3843604" cy="1383030"/>
            </a:xfrm>
            <a:prstGeom prst="rect">
              <a:avLst/>
            </a:prstGeom>
            <a:noFill/>
          </p:spPr>
          <p:txBody>
            <a:bodyPr wrap="square" rtlCol="0">
              <a:spAutoFit/>
            </a:bodyPr>
            <a:p>
              <a:pPr>
                <a:lnSpc>
                  <a:spcPct val="120000"/>
                </a:lnSpc>
              </a:pPr>
              <a:r>
                <a:rPr sz="1400" dirty="0">
                  <a:latin typeface="微软雅黑" panose="020B0503020204020204" pitchFamily="34" charset="-122"/>
                  <a:ea typeface="微软雅黑" panose="020B0503020204020204" pitchFamily="34" charset="-122"/>
                  <a:cs typeface="微软雅黑" panose="020B0503020204020204" pitchFamily="34" charset="-122"/>
                </a:rPr>
                <a:t>1、</a:t>
              </a:r>
              <a:r>
                <a:rPr sz="1400" dirty="0">
                  <a:ln w="6600">
                    <a:solidFill>
                      <a:srgbClr val="C6483C"/>
                    </a:solidFill>
                    <a:prstDash val="solid"/>
                  </a:ln>
                  <a:no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n w="6600">
                    <a:solidFill>
                      <a:srgbClr val="C6483C"/>
                    </a:solidFill>
                    <a:prstDash val="solid"/>
                  </a:ln>
                  <a:no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紧扣节日</a:t>
              </a:r>
              <a:r>
                <a:rPr sz="1400" dirty="0">
                  <a:ln w="6600">
                    <a:solidFill>
                      <a:srgbClr val="C6483C"/>
                    </a:solidFill>
                    <a:prstDash val="solid"/>
                  </a:ln>
                  <a:no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金饰商品与促销方案紧扣“70周年华诞”热点，营造出商品的纪念意义；</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sz="1400" dirty="0">
                  <a:latin typeface="微软雅黑" panose="020B0503020204020204" pitchFamily="34" charset="-122"/>
                  <a:ea typeface="微软雅黑" panose="020B0503020204020204" pitchFamily="34" charset="-122"/>
                  <a:cs typeface="微软雅黑" panose="020B0503020204020204" pitchFamily="34" charset="-122"/>
                </a:rPr>
                <a:t>2、</a:t>
              </a:r>
              <a:r>
                <a:rPr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核销与领取分别进行</a:t>
              </a:r>
              <a:r>
                <a:rPr sz="1400" dirty="0">
                  <a:ln w="6600">
                    <a:solidFill>
                      <a:srgbClr val="C6483C"/>
                    </a:solidFill>
                    <a:prstDash val="solid"/>
                  </a:ln>
                  <a:solidFill>
                    <a:srgbClr val="FFFFFF"/>
                  </a:solidFill>
                  <a:effectLst>
                    <a:outerShdw dist="38100" dir="2700000" algn="tl" rotWithShape="0">
                      <a:schemeClr val="accent2"/>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zh-CN" sz="1400" dirty="0">
                  <a:latin typeface="微软雅黑" panose="020B0503020204020204" pitchFamily="34" charset="-122"/>
                  <a:ea typeface="微软雅黑" panose="020B0503020204020204" pitchFamily="34" charset="-122"/>
                  <a:cs typeface="微软雅黑" panose="020B0503020204020204" pitchFamily="34" charset="-122"/>
                </a:rPr>
                <a:t>商品拼团成功后，核销与领取需要用户两次到店完成，利用低价促销增加了用户到店次数，增加多次消费的可能性</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89" name="稻壳儿设计师PPT@老油条PPT_9" descr="Leaf"/>
          <p:cNvSpPr/>
          <p:nvPr/>
        </p:nvSpPr>
        <p:spPr>
          <a:xfrm>
            <a:off x="273161" y="2124243"/>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90" name="稻壳儿设计师PPT@老油条PPT_10"/>
          <p:cNvGrpSpPr/>
          <p:nvPr/>
        </p:nvGrpSpPr>
        <p:grpSpPr>
          <a:xfrm>
            <a:off x="571686" y="2124243"/>
            <a:ext cx="2352732" cy="703639"/>
            <a:chOff x="1424920" y="5124958"/>
            <a:chExt cx="2352732" cy="703639"/>
          </a:xfrm>
        </p:grpSpPr>
        <p:sp>
          <p:nvSpPr>
            <p:cNvPr id="91" name="TextBox 40"/>
            <p:cNvSpPr txBox="1"/>
            <p:nvPr/>
          </p:nvSpPr>
          <p:spPr>
            <a:xfrm>
              <a:off x="1424920" y="5124958"/>
              <a:ext cx="1102360" cy="312420"/>
            </a:xfrm>
            <a:prstGeom prst="rect">
              <a:avLst/>
            </a:prstGeom>
            <a:noFill/>
          </p:spPr>
          <p:txBody>
            <a:bodyPr wrap="non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主办单位</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92" name="TextBox 41"/>
            <p:cNvSpPr txBox="1"/>
            <p:nvPr/>
          </p:nvSpPr>
          <p:spPr>
            <a:xfrm>
              <a:off x="1424920" y="5432992"/>
              <a:ext cx="2352732" cy="395605"/>
            </a:xfrm>
            <a:prstGeom prst="rect">
              <a:avLst/>
            </a:prstGeom>
            <a:noFill/>
          </p:spPr>
          <p:txBody>
            <a:bodyPr wrap="square" rtlCol="0">
              <a:spAutoFit/>
            </a:bodyPr>
            <a:p>
              <a:pPr>
                <a:lnSpc>
                  <a:spcPct val="11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金匠世家</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3" name="稻壳儿设计师PPT@老油条PPT_11" descr="Leaf"/>
          <p:cNvSpPr/>
          <p:nvPr/>
        </p:nvSpPr>
        <p:spPr>
          <a:xfrm>
            <a:off x="2979038" y="2119798"/>
            <a:ext cx="203651" cy="195046"/>
          </a:xfrm>
          <a:custGeom>
            <a:avLst/>
            <a:gdLst>
              <a:gd name="connsiteX0" fmla="*/ 314325 w 676275"/>
              <a:gd name="connsiteY0" fmla="*/ 57150 h 647700"/>
              <a:gd name="connsiteX1" fmla="*/ 47625 w 676275"/>
              <a:gd name="connsiteY1" fmla="*/ 323850 h 647700"/>
              <a:gd name="connsiteX2" fmla="*/ 80963 w 676275"/>
              <a:gd name="connsiteY2" fmla="*/ 452438 h 647700"/>
              <a:gd name="connsiteX3" fmla="*/ 146685 w 676275"/>
              <a:gd name="connsiteY3" fmla="*/ 387668 h 647700"/>
              <a:gd name="connsiteX4" fmla="*/ 336233 w 676275"/>
              <a:gd name="connsiteY4" fmla="*/ 232410 h 647700"/>
              <a:gd name="connsiteX5" fmla="*/ 348615 w 676275"/>
              <a:gd name="connsiteY5" fmla="*/ 227648 h 647700"/>
              <a:gd name="connsiteX6" fmla="*/ 367665 w 676275"/>
              <a:gd name="connsiteY6" fmla="*/ 246698 h 647700"/>
              <a:gd name="connsiteX7" fmla="*/ 360045 w 676275"/>
              <a:gd name="connsiteY7" fmla="*/ 261938 h 647700"/>
              <a:gd name="connsiteX8" fmla="*/ 360045 w 676275"/>
              <a:gd name="connsiteY8" fmla="*/ 261938 h 647700"/>
              <a:gd name="connsiteX9" fmla="*/ 86678 w 676275"/>
              <a:gd name="connsiteY9" fmla="*/ 502920 h 647700"/>
              <a:gd name="connsiteX10" fmla="*/ 71438 w 676275"/>
              <a:gd name="connsiteY10" fmla="*/ 520065 h 647700"/>
              <a:gd name="connsiteX11" fmla="*/ 71438 w 676275"/>
              <a:gd name="connsiteY11" fmla="*/ 520065 h 647700"/>
              <a:gd name="connsiteX12" fmla="*/ 0 w 676275"/>
              <a:gd name="connsiteY12" fmla="*/ 648653 h 647700"/>
              <a:gd name="connsiteX13" fmla="*/ 57150 w 676275"/>
              <a:gd name="connsiteY13" fmla="*/ 648653 h 647700"/>
              <a:gd name="connsiteX14" fmla="*/ 140970 w 676275"/>
              <a:gd name="connsiteY14" fmla="*/ 527685 h 647700"/>
              <a:gd name="connsiteX15" fmla="*/ 314325 w 676275"/>
              <a:gd name="connsiteY15" fmla="*/ 591503 h 647700"/>
              <a:gd name="connsiteX16" fmla="*/ 446723 w 676275"/>
              <a:gd name="connsiteY16" fmla="*/ 556260 h 647700"/>
              <a:gd name="connsiteX17" fmla="*/ 446723 w 676275"/>
              <a:gd name="connsiteY17" fmla="*/ 556260 h 647700"/>
              <a:gd name="connsiteX18" fmla="*/ 676275 w 676275"/>
              <a:gd name="connsiteY18" fmla="*/ 0 h 647700"/>
              <a:gd name="connsiteX19" fmla="*/ 314325 w 676275"/>
              <a:gd name="connsiteY19" fmla="*/ 571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647700">
                <a:moveTo>
                  <a:pt x="314325" y="57150"/>
                </a:moveTo>
                <a:cubicBezTo>
                  <a:pt x="166688" y="57150"/>
                  <a:pt x="47625" y="176213"/>
                  <a:pt x="47625" y="323850"/>
                </a:cubicBezTo>
                <a:cubicBezTo>
                  <a:pt x="47625" y="370523"/>
                  <a:pt x="60007" y="414338"/>
                  <a:pt x="80963" y="452438"/>
                </a:cubicBezTo>
                <a:cubicBezTo>
                  <a:pt x="100965" y="431483"/>
                  <a:pt x="122873" y="410528"/>
                  <a:pt x="146685" y="387668"/>
                </a:cubicBezTo>
                <a:cubicBezTo>
                  <a:pt x="206693" y="331470"/>
                  <a:pt x="277178" y="274320"/>
                  <a:pt x="336233" y="232410"/>
                </a:cubicBezTo>
                <a:cubicBezTo>
                  <a:pt x="340043" y="229552"/>
                  <a:pt x="343853" y="227648"/>
                  <a:pt x="348615" y="227648"/>
                </a:cubicBezTo>
                <a:cubicBezTo>
                  <a:pt x="359093" y="227648"/>
                  <a:pt x="367665" y="236220"/>
                  <a:pt x="367665" y="246698"/>
                </a:cubicBezTo>
                <a:cubicBezTo>
                  <a:pt x="367665" y="253365"/>
                  <a:pt x="364808" y="258127"/>
                  <a:pt x="360045" y="261938"/>
                </a:cubicBezTo>
                <a:lnTo>
                  <a:pt x="360045" y="261938"/>
                </a:lnTo>
                <a:cubicBezTo>
                  <a:pt x="275273" y="322898"/>
                  <a:pt x="162878" y="417195"/>
                  <a:pt x="86678" y="502920"/>
                </a:cubicBezTo>
                <a:cubicBezTo>
                  <a:pt x="86678" y="502920"/>
                  <a:pt x="76200" y="514350"/>
                  <a:pt x="71438" y="520065"/>
                </a:cubicBezTo>
                <a:lnTo>
                  <a:pt x="71438" y="520065"/>
                </a:lnTo>
                <a:cubicBezTo>
                  <a:pt x="28575" y="570548"/>
                  <a:pt x="0" y="616268"/>
                  <a:pt x="0" y="648653"/>
                </a:cubicBezTo>
                <a:lnTo>
                  <a:pt x="57150" y="648653"/>
                </a:lnTo>
                <a:cubicBezTo>
                  <a:pt x="57150" y="627698"/>
                  <a:pt x="90488" y="581978"/>
                  <a:pt x="140970" y="527685"/>
                </a:cubicBezTo>
                <a:cubicBezTo>
                  <a:pt x="187643" y="567690"/>
                  <a:pt x="247650" y="591503"/>
                  <a:pt x="314325" y="591503"/>
                </a:cubicBezTo>
                <a:cubicBezTo>
                  <a:pt x="361950" y="591503"/>
                  <a:pt x="407670" y="579120"/>
                  <a:pt x="446723" y="556260"/>
                </a:cubicBezTo>
                <a:lnTo>
                  <a:pt x="446723" y="556260"/>
                </a:lnTo>
                <a:cubicBezTo>
                  <a:pt x="650558" y="442913"/>
                  <a:pt x="676275" y="234315"/>
                  <a:pt x="676275" y="0"/>
                </a:cubicBezTo>
                <a:cubicBezTo>
                  <a:pt x="676275" y="0"/>
                  <a:pt x="454343" y="60960"/>
                  <a:pt x="314325" y="57150"/>
                </a:cubicBezTo>
                <a:close/>
              </a:path>
            </a:pathLst>
          </a:custGeom>
          <a:gradFill>
            <a:gsLst>
              <a:gs pos="0">
                <a:srgbClr val="E30000"/>
              </a:gs>
              <a:gs pos="100000">
                <a:srgbClr val="C6483C"/>
              </a:gs>
            </a:gsLst>
            <a:lin ang="5400000" scaled="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endParaRPr lang="en-ID"/>
          </a:p>
        </p:txBody>
      </p:sp>
      <p:grpSp>
        <p:nvGrpSpPr>
          <p:cNvPr id="94" name="稻壳儿设计师PPT@老油条PPT_12"/>
          <p:cNvGrpSpPr/>
          <p:nvPr/>
        </p:nvGrpSpPr>
        <p:grpSpPr>
          <a:xfrm>
            <a:off x="2978478" y="2119798"/>
            <a:ext cx="2352732" cy="708084"/>
            <a:chOff x="1125835" y="5124958"/>
            <a:chExt cx="2352732" cy="708084"/>
          </a:xfrm>
        </p:grpSpPr>
        <p:sp>
          <p:nvSpPr>
            <p:cNvPr id="95" name="TextBox 40"/>
            <p:cNvSpPr txBox="1"/>
            <p:nvPr/>
          </p:nvSpPr>
          <p:spPr>
            <a:xfrm>
              <a:off x="1424920" y="5124958"/>
              <a:ext cx="1102360" cy="312420"/>
            </a:xfrm>
            <a:prstGeom prst="rect">
              <a:avLst/>
            </a:prstGeom>
            <a:noFill/>
          </p:spPr>
          <p:txBody>
            <a:bodyPr wrap="none" rtlCol="0">
              <a:spAutoFit/>
            </a:bodyPr>
            <a:p>
              <a:pPr lvl="0" defTabSz="914400" fontAlgn="base">
                <a:lnSpc>
                  <a:spcPct val="80000"/>
                </a:lnSpc>
                <a:spcBef>
                  <a:spcPct val="0"/>
                </a:spcBef>
                <a:spcAft>
                  <a:spcPct val="0"/>
                </a:spcAft>
                <a:defRPr/>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采用活动</a:t>
              </a:r>
              <a:endPar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96" name="TextBox 41"/>
            <p:cNvSpPr txBox="1"/>
            <p:nvPr/>
          </p:nvSpPr>
          <p:spPr>
            <a:xfrm>
              <a:off x="1125835" y="5437437"/>
              <a:ext cx="2352732" cy="395605"/>
            </a:xfrm>
            <a:prstGeom prst="rect">
              <a:avLst/>
            </a:prstGeom>
            <a:noFill/>
          </p:spPr>
          <p:txBody>
            <a:bodyPr wrap="square" rtlCol="0">
              <a:spAutoFit/>
            </a:bodyPr>
            <a:p>
              <a:pPr>
                <a:lnSpc>
                  <a:spcPct val="11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欢度国庆 组团放假</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7" name="稻壳儿设计师PPT@老油条PPT_14"/>
          <p:cNvSpPr txBox="1"/>
          <p:nvPr/>
        </p:nvSpPr>
        <p:spPr>
          <a:xfrm>
            <a:off x="772826" y="1343469"/>
            <a:ext cx="2936240" cy="460375"/>
          </a:xfrm>
          <a:prstGeom prst="rect">
            <a:avLst/>
          </a:prstGeom>
          <a:noFill/>
        </p:spPr>
        <p:txBody>
          <a:bodyPr wrap="none" rtlCol="0">
            <a:spAutoFit/>
          </a:bodyPr>
          <a:p>
            <a:pPr lvl="0" algn="ctr" defTabSz="914400" fontAlgn="base">
              <a:spcBef>
                <a:spcPct val="0"/>
              </a:spcBef>
              <a:spcAft>
                <a:spcPct val="0"/>
              </a:spcAft>
              <a:defRPr/>
            </a:pPr>
            <a:r>
              <a:rPr lang="zh-CN" altLang="en-US"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rPr>
              <a:t>吸引用户二次进店</a:t>
            </a:r>
            <a:endParaRPr lang="zh-CN" altLang="en-US" sz="2400" b="1" spc="300" dirty="0">
              <a:solidFill>
                <a:schemeClr val="bg1"/>
              </a:solidFill>
              <a:latin typeface="思源黑体 CN Bold" panose="020B0800000000000000" pitchFamily="34" charset="-122"/>
              <a:ea typeface="思源黑体 CN Bold" panose="020B0800000000000000" pitchFamily="34" charset="-122"/>
              <a:cs typeface="Bebas Neue" pitchFamily="34" charset="0"/>
              <a:sym typeface="Bebas Neue" pitchFamily="34" charset="0"/>
            </a:endParaRPr>
          </a:p>
        </p:txBody>
      </p:sp>
      <p:sp>
        <p:nvSpPr>
          <p:cNvPr id="98" name="文本框 97"/>
          <p:cNvSpPr txBox="1"/>
          <p:nvPr/>
        </p:nvSpPr>
        <p:spPr>
          <a:xfrm>
            <a:off x="5872480" y="443230"/>
            <a:ext cx="5774055" cy="368300"/>
          </a:xfrm>
          <a:prstGeom prst="rect">
            <a:avLst/>
          </a:prstGeom>
          <a:noFill/>
        </p:spPr>
        <p:txBody>
          <a:bodyPr wrap="square" rtlCol="0">
            <a:spAutoFit/>
          </a:bodyPr>
          <a:p>
            <a:r>
              <a:rPr lang="zh-CN" altLang="en-US">
                <a:latin typeface="黑体" panose="02010609060101010101" charset="-122"/>
                <a:ea typeface="黑体" panose="02010609060101010101" charset="-122"/>
                <a:cs typeface="黑体" panose="02010609060101010101" charset="-122"/>
              </a:rPr>
              <a:t>浏览人数：</a:t>
            </a:r>
            <a:r>
              <a:rPr lang="en-US" altLang="zh-CN" b="1">
                <a:solidFill>
                  <a:srgbClr val="F5826F"/>
                </a:solidFill>
                <a:latin typeface="黑体" panose="02010609060101010101" charset="-122"/>
                <a:ea typeface="黑体" panose="02010609060101010101" charset="-122"/>
              </a:rPr>
              <a:t>29695</a:t>
            </a:r>
            <a:r>
              <a:rPr lang="zh-CN" altLang="en-US">
                <a:latin typeface="黑体" panose="02010609060101010101" charset="-122"/>
                <a:ea typeface="黑体" panose="02010609060101010101" charset="-122"/>
                <a:cs typeface="黑体" panose="02010609060101010101" charset="-122"/>
              </a:rPr>
              <a:t>  参与人数：</a:t>
            </a:r>
            <a:r>
              <a:rPr lang="en-US" altLang="zh-CN" b="1">
                <a:solidFill>
                  <a:srgbClr val="F5826F"/>
                </a:solidFill>
                <a:latin typeface="黑体" panose="02010609060101010101" charset="-122"/>
                <a:ea typeface="黑体" panose="02010609060101010101" charset="-122"/>
              </a:rPr>
              <a:t>1522</a:t>
            </a:r>
            <a:r>
              <a:rPr lang="zh-CN" altLang="en-US">
                <a:latin typeface="黑体" panose="02010609060101010101" charset="-122"/>
                <a:ea typeface="黑体" panose="02010609060101010101" charset="-122"/>
                <a:cs typeface="黑体" panose="02010609060101010101" charset="-122"/>
              </a:rPr>
              <a:t>  分享次数：</a:t>
            </a:r>
            <a:r>
              <a:rPr lang="en-US" altLang="zh-CN" b="1">
                <a:solidFill>
                  <a:srgbClr val="F5826F"/>
                </a:solidFill>
                <a:latin typeface="黑体" panose="02010609060101010101" charset="-122"/>
                <a:ea typeface="黑体" panose="02010609060101010101" charset="-122"/>
              </a:rPr>
              <a:t>2709</a:t>
            </a:r>
            <a:endParaRPr lang="en-US" altLang="zh-CN" b="1">
              <a:solidFill>
                <a:srgbClr val="F5826F"/>
              </a:solidFill>
              <a:latin typeface="黑体" panose="02010609060101010101" charset="-122"/>
              <a:ea typeface="黑体" panose="02010609060101010101" charset="-122"/>
            </a:endParaRPr>
          </a:p>
        </p:txBody>
      </p:sp>
      <p:pic>
        <p:nvPicPr>
          <p:cNvPr id="2" name="图片 1" descr="resource"/>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 y="272415"/>
            <a:ext cx="612000" cy="612000"/>
          </a:xfrm>
          <a:prstGeom prst="rect">
            <a:avLst/>
          </a:prstGeom>
        </p:spPr>
      </p:pic>
      <p:pic>
        <p:nvPicPr>
          <p:cNvPr id="4" name="图片 3"/>
          <p:cNvPicPr>
            <a:picLocks noChangeAspect="1"/>
          </p:cNvPicPr>
          <p:nvPr/>
        </p:nvPicPr>
        <p:blipFill>
          <a:blip r:embed="rId3"/>
          <a:stretch>
            <a:fillRect/>
          </a:stretch>
        </p:blipFill>
        <p:spPr>
          <a:xfrm>
            <a:off x="5113655" y="1040130"/>
            <a:ext cx="3035919" cy="5400000"/>
          </a:xfrm>
          <a:prstGeom prst="rect">
            <a:avLst/>
          </a:prstGeom>
          <a:effectLst>
            <a:outerShdw blurRad="63500" sx="102000" sy="102000" algn="ctr" rotWithShape="0">
              <a:prstClr val="black">
                <a:alpha val="40000"/>
              </a:prstClr>
            </a:outerShdw>
          </a:effectLst>
        </p:spPr>
      </p:pic>
      <p:pic>
        <p:nvPicPr>
          <p:cNvPr id="11" name="图片 10"/>
          <p:cNvPicPr>
            <a:picLocks noChangeAspect="1"/>
          </p:cNvPicPr>
          <p:nvPr/>
        </p:nvPicPr>
        <p:blipFill>
          <a:blip r:embed="rId4"/>
          <a:stretch>
            <a:fillRect/>
          </a:stretch>
        </p:blipFill>
        <p:spPr>
          <a:xfrm>
            <a:off x="8544560" y="1040130"/>
            <a:ext cx="3035919" cy="5400000"/>
          </a:xfrm>
          <a:prstGeom prst="rect">
            <a:avLst/>
          </a:prstGeom>
          <a:effectLst>
            <a:outerShdw blurRad="63500" sx="102000" sy="102000" algn="ctr" rotWithShape="0">
              <a:prstClr val="black">
                <a:alpha val="40000"/>
              </a:prstClr>
            </a:outerShdw>
          </a:effectLst>
        </p:spPr>
      </p:pic>
      <p:pic>
        <p:nvPicPr>
          <p:cNvPr id="12" name="图片 11"/>
          <p:cNvPicPr>
            <a:picLocks noChangeAspect="1"/>
          </p:cNvPicPr>
          <p:nvPr/>
        </p:nvPicPr>
        <p:blipFill>
          <a:blip r:embed="rId4"/>
          <a:srcRect t="60032" b="11368"/>
          <a:stretch>
            <a:fillRect/>
          </a:stretch>
        </p:blipFill>
        <p:spPr>
          <a:xfrm>
            <a:off x="8262620" y="4079240"/>
            <a:ext cx="3600000" cy="1831341"/>
          </a:xfrm>
          <a:prstGeom prst="rect">
            <a:avLst/>
          </a:prstGeom>
          <a:effectLst>
            <a:glow rad="101600">
              <a:srgbClr val="C6483C">
                <a:alpha val="40000"/>
              </a:srgbClr>
            </a:glo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grpSp>
        <p:nvGrpSpPr>
          <p:cNvPr id="9" name="组合 8"/>
          <p:cNvGrpSpPr/>
          <p:nvPr/>
        </p:nvGrpSpPr>
        <p:grpSpPr>
          <a:xfrm>
            <a:off x="5142863" y="1564599"/>
            <a:ext cx="1905002" cy="1108168"/>
            <a:chOff x="4863100" y="1406530"/>
            <a:chExt cx="2464159" cy="1433436"/>
          </a:xfrm>
        </p:grpSpPr>
        <p:sp>
          <p:nvSpPr>
            <p:cNvPr id="10" name="矩形 22"/>
            <p:cNvSpPr/>
            <p:nvPr/>
          </p:nvSpPr>
          <p:spPr>
            <a:xfrm>
              <a:off x="5412000" y="1445632"/>
              <a:ext cx="1368000" cy="1368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909F"/>
                </a:solidFill>
              </a:endParaRPr>
            </a:p>
          </p:txBody>
        </p:sp>
        <p:sp>
          <p:nvSpPr>
            <p:cNvPr id="11" name="文本框 10"/>
            <p:cNvSpPr txBox="1"/>
            <p:nvPr/>
          </p:nvSpPr>
          <p:spPr>
            <a:xfrm>
              <a:off x="4863100" y="1406530"/>
              <a:ext cx="2464159" cy="1433436"/>
            </a:xfrm>
            <a:prstGeom prst="ellipse">
              <a:avLst/>
            </a:prstGeom>
            <a:noFill/>
          </p:spPr>
          <p:txBody>
            <a:bodyPr wrap="square" rtlCol="0">
              <a:spAutoFit/>
            </a:bodyPr>
            <a:lstStyle/>
            <a:p>
              <a:pPr algn="ctr"/>
              <a:r>
                <a:rPr lang="zh-CN" altLang="en-US" sz="4500" b="1" dirty="0">
                  <a:ln w="28575">
                    <a:noFill/>
                  </a:ln>
                  <a:solidFill>
                    <a:schemeClr val="bg1"/>
                  </a:solidFill>
                  <a:latin typeface="微软雅黑" panose="020B0503020204020204" pitchFamily="34" charset="-122"/>
                  <a:ea typeface="微软雅黑" panose="020B0503020204020204" pitchFamily="34" charset="-122"/>
                </a:rPr>
                <a:t>肆</a:t>
              </a:r>
              <a:endParaRPr lang="zh-CN" altLang="en-US" sz="45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4823417" y="2806897"/>
            <a:ext cx="2545715" cy="598805"/>
          </a:xfrm>
          <a:prstGeom prst="rect">
            <a:avLst/>
          </a:prstGeom>
        </p:spPr>
        <p:txBody>
          <a:bodyPr wrap="none">
            <a:spAutoFit/>
          </a:bodyPr>
          <a:lstStyle/>
          <a:p>
            <a:pPr algn="ctr">
              <a:lnSpc>
                <a:spcPct val="150000"/>
              </a:lnSpc>
            </a:pPr>
            <a:r>
              <a:rPr lang="en-US" altLang="zh-CN" sz="2200" dirty="0">
                <a:solidFill>
                  <a:schemeClr val="bg1"/>
                </a:solidFill>
                <a:latin typeface="微软雅黑" panose="020B0503020204020204" pitchFamily="34" charset="-122"/>
                <a:ea typeface="微软雅黑" panose="020B0503020204020204" pitchFamily="34" charset="-122"/>
              </a:rPr>
              <a:t>9</a:t>
            </a:r>
            <a:r>
              <a:rPr lang="zh-CN" altLang="en-US" sz="2200" dirty="0">
                <a:solidFill>
                  <a:schemeClr val="bg1"/>
                </a:solidFill>
                <a:latin typeface="微软雅黑" panose="020B0503020204020204" pitchFamily="34" charset="-122"/>
                <a:ea typeface="微软雅黑" panose="020B0503020204020204" pitchFamily="34" charset="-122"/>
              </a:rPr>
              <a:t>月</a:t>
            </a:r>
            <a:r>
              <a:rPr lang="zh-CN" altLang="en-US" sz="2200" dirty="0">
                <a:solidFill>
                  <a:schemeClr val="bg1"/>
                </a:solidFill>
                <a:latin typeface="微软雅黑" panose="020B0503020204020204" pitchFamily="34" charset="-122"/>
                <a:ea typeface="微软雅黑" panose="020B0503020204020204" pitchFamily="34" charset="-122"/>
              </a:rPr>
              <a:t>热点模板&amp;建议</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302"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zh-CN" altLang="en-US" sz="2400" dirty="0">
                <a:solidFill>
                  <a:schemeClr val="tx1">
                    <a:lumMod val="65000"/>
                    <a:lumOff val="35000"/>
                  </a:schemeClr>
                </a:solidFill>
              </a:rPr>
              <a:t>招聘季</a:t>
            </a:r>
            <a:endParaRPr lang="zh-CN" altLang="en-US" sz="2400" dirty="0">
              <a:solidFill>
                <a:schemeClr val="tx1">
                  <a:lumMod val="65000"/>
                  <a:lumOff val="35000"/>
                </a:schemeClr>
              </a:solidFill>
            </a:endParaRPr>
          </a:p>
        </p:txBody>
      </p:sp>
      <p:grpSp>
        <p:nvGrpSpPr>
          <p:cNvPr id="43" name="组合 42"/>
          <p:cNvGrpSpPr/>
          <p:nvPr/>
        </p:nvGrpSpPr>
        <p:grpSpPr>
          <a:xfrm>
            <a:off x="1321435" y="848995"/>
            <a:ext cx="9822180" cy="648970"/>
            <a:chOff x="2122" y="1893"/>
            <a:chExt cx="15468" cy="1022"/>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招兵买马</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4320" y="2042"/>
              <a:ext cx="13270" cy="725"/>
            </a:xfrm>
            <a:prstGeom prst="rect">
              <a:avLst/>
            </a:prstGeom>
            <a:noFill/>
          </p:spPr>
          <p:txBody>
            <a:bodyPr wrap="square" rtlCol="0">
              <a:spAutoFit/>
            </a:bodyPr>
            <a:p>
              <a:r>
                <a:rPr sz="1200" dirty="0">
                  <a:latin typeface="华文细黑" panose="02010600040101010101" pitchFamily="2" charset="-122"/>
                  <a:ea typeface="华文细黑" panose="02010600040101010101" pitchFamily="2" charset="-122"/>
                  <a:sym typeface="+mn-ea"/>
                </a:rPr>
                <a:t>1、对于</a:t>
              </a:r>
              <a:r>
                <a:rPr sz="1200" b="1" dirty="0">
                  <a:solidFill>
                    <a:srgbClr val="C00000"/>
                  </a:solidFill>
                  <a:latin typeface="华文细黑" panose="02010600040101010101" pitchFamily="2" charset="-122"/>
                  <a:ea typeface="华文细黑" panose="02010600040101010101" pitchFamily="2" charset="-122"/>
                  <a:sym typeface="+mn-ea"/>
                </a:rPr>
                <a:t>招聘方</a:t>
              </a:r>
              <a:r>
                <a:rPr sz="1200" dirty="0">
                  <a:latin typeface="华文细黑" panose="02010600040101010101" pitchFamily="2" charset="-122"/>
                  <a:ea typeface="华文细黑" panose="02010600040101010101" pitchFamily="2" charset="-122"/>
                  <a:sym typeface="+mn-ea"/>
                </a:rPr>
                <a:t>，可以选择</a:t>
              </a:r>
              <a:r>
                <a:rPr sz="1200" b="1" dirty="0">
                  <a:latin typeface="华文细黑" panose="02010600040101010101" pitchFamily="2" charset="-122"/>
                  <a:ea typeface="华文细黑" panose="02010600040101010101" pitchFamily="2" charset="-122"/>
                  <a:sym typeface="+mn-ea"/>
                </a:rPr>
                <a:t>H5邀请函</a:t>
              </a:r>
              <a:r>
                <a:rPr sz="1200" dirty="0">
                  <a:latin typeface="华文细黑" panose="02010600040101010101" pitchFamily="2" charset="-122"/>
                  <a:ea typeface="华文细黑" panose="02010600040101010101" pitchFamily="2" charset="-122"/>
                  <a:sym typeface="+mn-ea"/>
                </a:rPr>
                <a:t>，宣传公司及岗位信息，通过</a:t>
              </a:r>
              <a:r>
                <a:rPr sz="1200" b="1" dirty="0">
                  <a:latin typeface="华文细黑" panose="02010600040101010101" pitchFamily="2" charset="-122"/>
                  <a:ea typeface="华文细黑" panose="02010600040101010101" pitchFamily="2" charset="-122"/>
                  <a:sym typeface="+mn-ea"/>
                </a:rPr>
                <a:t>表单</a:t>
              </a:r>
              <a:r>
                <a:rPr sz="1200" dirty="0">
                  <a:latin typeface="华文细黑" panose="02010600040101010101" pitchFamily="2" charset="-122"/>
                  <a:ea typeface="华文细黑" panose="02010600040101010101" pitchFamily="2" charset="-122"/>
                  <a:sym typeface="+mn-ea"/>
                </a:rPr>
                <a:t>功能，收集潜在应聘者信息；</a:t>
              </a:r>
              <a:endParaRPr sz="1200" dirty="0">
                <a:latin typeface="华文细黑" panose="02010600040101010101" pitchFamily="2" charset="-122"/>
                <a:ea typeface="华文细黑" panose="02010600040101010101" pitchFamily="2" charset="-122"/>
                <a:sym typeface="+mn-ea"/>
              </a:endParaRPr>
            </a:p>
            <a:p>
              <a:r>
                <a:rPr sz="1200" dirty="0">
                  <a:latin typeface="华文细黑" panose="02010600040101010101" pitchFamily="2" charset="-122"/>
                  <a:ea typeface="华文细黑" panose="02010600040101010101" pitchFamily="2" charset="-122"/>
                  <a:sym typeface="+mn-ea"/>
                </a:rPr>
                <a:t>2、对于</a:t>
              </a:r>
              <a:r>
                <a:rPr sz="1200" b="1" dirty="0">
                  <a:solidFill>
                    <a:srgbClr val="C00000"/>
                  </a:solidFill>
                  <a:latin typeface="华文细黑" panose="02010600040101010101" pitchFamily="2" charset="-122"/>
                  <a:ea typeface="华文细黑" panose="02010600040101010101" pitchFamily="2" charset="-122"/>
                  <a:sym typeface="+mn-ea"/>
                </a:rPr>
                <a:t>求职者</a:t>
              </a:r>
              <a:r>
                <a:rPr sz="1200" dirty="0">
                  <a:latin typeface="华文细黑" panose="02010600040101010101" pitchFamily="2" charset="-122"/>
                  <a:ea typeface="华文细黑" panose="02010600040101010101" pitchFamily="2" charset="-122"/>
                  <a:sym typeface="+mn-ea"/>
                </a:rPr>
                <a:t>，可以选择各种样式的</a:t>
              </a:r>
              <a:r>
                <a:rPr sz="1200" b="1" dirty="0">
                  <a:latin typeface="华文细黑" panose="02010600040101010101" pitchFamily="2" charset="-122"/>
                  <a:ea typeface="华文细黑" panose="02010600040101010101" pitchFamily="2" charset="-122"/>
                  <a:sym typeface="+mn-ea"/>
                </a:rPr>
                <a:t>简历模板</a:t>
              </a:r>
              <a:r>
                <a:rPr sz="1200" dirty="0">
                  <a:latin typeface="华文细黑" panose="02010600040101010101" pitchFamily="2" charset="-122"/>
                  <a:ea typeface="华文细黑" panose="02010600040101010101" pitchFamily="2" charset="-122"/>
                  <a:sym typeface="+mn-ea"/>
                </a:rPr>
                <a:t>；或者制作带有酷炫特效的动态H5简历</a:t>
              </a:r>
              <a:endParaRPr sz="1200" dirty="0">
                <a:latin typeface="华文细黑" panose="02010600040101010101" pitchFamily="2" charset="-122"/>
                <a:ea typeface="华文细黑" panose="02010600040101010101" pitchFamily="2" charset="-122"/>
                <a:sym typeface="+mn-ea"/>
              </a:endParaRPr>
            </a:p>
          </p:txBody>
        </p:sp>
      </p:grpSp>
      <p:sp>
        <p:nvSpPr>
          <p:cNvPr id="38" name="矩形 37"/>
          <p:cNvSpPr/>
          <p:nvPr/>
        </p:nvSpPr>
        <p:spPr>
          <a:xfrm>
            <a:off x="4103475" y="5910012"/>
            <a:ext cx="12496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秋季校招宣传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6870806" y="5908107"/>
            <a:ext cx="12496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卡通招聘宣传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8918575" y="5908040"/>
            <a:ext cx="292544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个人简历模板</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DMIABAEGAAgo5-X8gUoyZGdeTDuBTi2CQ!450x450.pngADMIABAEGAAgo5-X8gUoyZGdeTDuBTi2CQ!450x450"/>
          <p:cNvPicPr>
            <a:picLocks noChangeAspect="1"/>
          </p:cNvPicPr>
          <p:nvPr/>
        </p:nvPicPr>
        <p:blipFill>
          <a:blip r:embed="rId1"/>
          <a:srcRect/>
          <a:stretch>
            <a:fillRect/>
          </a:stretch>
        </p:blipFill>
        <p:spPr>
          <a:xfrm>
            <a:off x="774867" y="1801318"/>
            <a:ext cx="2464031" cy="3960000"/>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DMIABAEGAAghtDr5AUo-qrn7QMw7gU4tgk!450x450.pngADMIABAEGAAghtDr5AUo-qrn7QMw7gU4tgk!450x450"/>
          <p:cNvPicPr>
            <a:picLocks noChangeAspect="1"/>
          </p:cNvPicPr>
          <p:nvPr/>
        </p:nvPicPr>
        <p:blipFill>
          <a:blip r:embed="rId2"/>
          <a:srcRect/>
          <a:stretch>
            <a:fillRect/>
          </a:stretch>
        </p:blipFill>
        <p:spPr>
          <a:xfrm>
            <a:off x="3620240" y="1805763"/>
            <a:ext cx="2464031" cy="3960000"/>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FsIxKpsEAQYACDEseXtBSj4npvfBjCZBjjiCA!800x800.pngAFsIxKpsEAQYACDEseXtBSj4npvfBjCZBjjiCA!800x800"/>
          <p:cNvPicPr>
            <a:picLocks noChangeAspect="1"/>
          </p:cNvPicPr>
          <p:nvPr/>
        </p:nvPicPr>
        <p:blipFill>
          <a:blip r:embed="rId3"/>
          <a:srcRect/>
          <a:stretch>
            <a:fillRect/>
          </a:stretch>
        </p:blipFill>
        <p:spPr>
          <a:xfrm>
            <a:off x="8982485" y="1801705"/>
            <a:ext cx="2797168" cy="3960000"/>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DMIABADGAAgqJWg5gUo2NT5igQ.gifADMIABADGAAgqJWg5gUo2NT5igQ"/>
          <p:cNvPicPr>
            <a:picLocks noChangeAspect="1"/>
          </p:cNvPicPr>
          <p:nvPr/>
        </p:nvPicPr>
        <p:blipFill>
          <a:blip r:embed="rId4"/>
          <a:srcRect/>
          <a:stretch>
            <a:fillRect/>
          </a:stretch>
        </p:blipFill>
        <p:spPr>
          <a:xfrm>
            <a:off x="6360437" y="1801388"/>
            <a:ext cx="2464125" cy="3960000"/>
          </a:xfrm>
          <a:prstGeom prst="rect">
            <a:avLst/>
          </a:prstGeom>
          <a:effectLst>
            <a:outerShdw blurRad="63500" sx="102000" sy="102000" algn="ctr" rotWithShape="0">
              <a:prstClr val="black">
                <a:alpha val="40000"/>
              </a:prstClr>
            </a:outerShdw>
          </a:effectLst>
        </p:spPr>
      </p:pic>
      <p:sp>
        <p:nvSpPr>
          <p:cNvPr id="4" name="矩形 3"/>
          <p:cNvSpPr/>
          <p:nvPr/>
        </p:nvSpPr>
        <p:spPr>
          <a:xfrm>
            <a:off x="521970" y="5908040"/>
            <a:ext cx="296989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在线招聘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302"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zh-CN" altLang="en-US" sz="2400" dirty="0">
                <a:solidFill>
                  <a:schemeClr val="tx1">
                    <a:lumMod val="65000"/>
                    <a:lumOff val="35000"/>
                  </a:schemeClr>
                </a:solidFill>
              </a:rPr>
              <a:t>婚礼季</a:t>
            </a:r>
            <a:endParaRPr lang="zh-CN" altLang="en-US" sz="2400" dirty="0">
              <a:solidFill>
                <a:schemeClr val="tx1">
                  <a:lumMod val="65000"/>
                  <a:lumOff val="35000"/>
                </a:schemeClr>
              </a:solidFill>
            </a:endParaRPr>
          </a:p>
        </p:txBody>
      </p:sp>
      <p:grpSp>
        <p:nvGrpSpPr>
          <p:cNvPr id="43" name="组合 42"/>
          <p:cNvGrpSpPr/>
          <p:nvPr/>
        </p:nvGrpSpPr>
        <p:grpSpPr>
          <a:xfrm>
            <a:off x="1321435" y="848995"/>
            <a:ext cx="9831705" cy="648970"/>
            <a:chOff x="2122" y="1893"/>
            <a:chExt cx="15483" cy="1022"/>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宣传祝福</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4335" y="1899"/>
              <a:ext cx="13270" cy="1016"/>
            </a:xfrm>
            <a:prstGeom prst="rect">
              <a:avLst/>
            </a:prstGeom>
            <a:noFill/>
          </p:spPr>
          <p:txBody>
            <a:bodyPr wrap="square" rtlCol="0">
              <a:spAutoFit/>
            </a:bodyPr>
            <a:p>
              <a:r>
                <a:rPr sz="1200" dirty="0">
                  <a:latin typeface="华文细黑" panose="02010600040101010101" pitchFamily="2" charset="-122"/>
                  <a:ea typeface="华文细黑" panose="02010600040101010101" pitchFamily="2" charset="-122"/>
                  <a:sym typeface="+mn-ea"/>
                </a:rPr>
                <a:t>1、</a:t>
              </a:r>
              <a:r>
                <a:rPr sz="1200" b="1" dirty="0">
                  <a:solidFill>
                    <a:srgbClr val="C00000"/>
                  </a:solidFill>
                  <a:latin typeface="华文细黑" panose="02010600040101010101" pitchFamily="2" charset="-122"/>
                  <a:ea typeface="华文细黑" panose="02010600040101010101" pitchFamily="2" charset="-122"/>
                  <a:sym typeface="+mn-ea"/>
                </a:rPr>
                <a:t>婚庆行业</a:t>
              </a:r>
              <a:r>
                <a:rPr sz="1200" dirty="0">
                  <a:latin typeface="华文细黑" panose="02010600040101010101" pitchFamily="2" charset="-122"/>
                  <a:ea typeface="华文细黑" panose="02010600040101010101" pitchFamily="2" charset="-122"/>
                  <a:sym typeface="+mn-ea"/>
                </a:rPr>
                <a:t>，选择宣传</a:t>
              </a:r>
              <a:r>
                <a:rPr sz="1200" b="1" dirty="0">
                  <a:latin typeface="华文细黑" panose="02010600040101010101" pitchFamily="2" charset="-122"/>
                  <a:ea typeface="华文细黑" panose="02010600040101010101" pitchFamily="2" charset="-122"/>
                  <a:sym typeface="+mn-ea"/>
                </a:rPr>
                <a:t>H5+互动游戏</a:t>
              </a:r>
              <a:r>
                <a:rPr sz="1200" dirty="0">
                  <a:latin typeface="华文细黑" panose="02010600040101010101" pitchFamily="2" charset="-122"/>
                  <a:ea typeface="华文细黑" panose="02010600040101010101" pitchFamily="2" charset="-122"/>
                  <a:sym typeface="+mn-ea"/>
                </a:rPr>
                <a:t>，推广婚纱照、宴席等套餐，增加与潜在客户的互动；</a:t>
              </a:r>
              <a:endParaRPr sz="1200" dirty="0">
                <a:latin typeface="华文细黑" panose="02010600040101010101" pitchFamily="2" charset="-122"/>
                <a:ea typeface="华文细黑" panose="02010600040101010101" pitchFamily="2" charset="-122"/>
                <a:sym typeface="+mn-ea"/>
              </a:endParaRPr>
            </a:p>
            <a:p>
              <a:r>
                <a:rPr sz="1200" dirty="0">
                  <a:latin typeface="华文细黑" panose="02010600040101010101" pitchFamily="2" charset="-122"/>
                  <a:ea typeface="华文细黑" panose="02010600040101010101" pitchFamily="2" charset="-122"/>
                  <a:sym typeface="+mn-ea"/>
                </a:rPr>
                <a:t>2、对于</a:t>
              </a:r>
              <a:r>
                <a:rPr sz="1200" b="1" dirty="0">
                  <a:solidFill>
                    <a:srgbClr val="C00000"/>
                  </a:solidFill>
                  <a:latin typeface="华文细黑" panose="02010600040101010101" pitchFamily="2" charset="-122"/>
                  <a:ea typeface="华文细黑" panose="02010600040101010101" pitchFamily="2" charset="-122"/>
                  <a:sym typeface="+mn-ea"/>
                </a:rPr>
                <a:t>结婚的新人</a:t>
              </a:r>
              <a:r>
                <a:rPr sz="1200" dirty="0">
                  <a:latin typeface="华文细黑" panose="02010600040101010101" pitchFamily="2" charset="-122"/>
                  <a:ea typeface="华文细黑" panose="02010600040101010101" pitchFamily="2" charset="-122"/>
                  <a:sym typeface="+mn-ea"/>
                </a:rPr>
                <a:t>，可以选择H5</a:t>
              </a:r>
              <a:r>
                <a:rPr sz="1200" b="1" dirty="0">
                  <a:latin typeface="华文细黑" panose="02010600040101010101" pitchFamily="2" charset="-122"/>
                  <a:ea typeface="华文细黑" panose="02010600040101010101" pitchFamily="2" charset="-122"/>
                  <a:sym typeface="+mn-ea"/>
                </a:rPr>
                <a:t>婚礼邀请函</a:t>
              </a:r>
              <a:r>
                <a:rPr sz="1200" dirty="0">
                  <a:latin typeface="华文细黑" panose="02010600040101010101" pitchFamily="2" charset="-122"/>
                  <a:ea typeface="华文细黑" panose="02010600040101010101" pitchFamily="2" charset="-122"/>
                  <a:sym typeface="+mn-ea"/>
                </a:rPr>
                <a:t>，分享自己的喜悦，并公布婚礼派对的时间地点；</a:t>
              </a:r>
              <a:endParaRPr sz="1200" dirty="0">
                <a:latin typeface="华文细黑" panose="02010600040101010101" pitchFamily="2" charset="-122"/>
                <a:ea typeface="华文细黑" panose="02010600040101010101" pitchFamily="2" charset="-122"/>
                <a:sym typeface="+mn-ea"/>
              </a:endParaRPr>
            </a:p>
            <a:p>
              <a:r>
                <a:rPr sz="1200" dirty="0">
                  <a:latin typeface="华文细黑" panose="02010600040101010101" pitchFamily="2" charset="-122"/>
                  <a:ea typeface="华文细黑" panose="02010600040101010101" pitchFamily="2" charset="-122"/>
                  <a:sym typeface="+mn-ea"/>
                </a:rPr>
                <a:t>3、对于</a:t>
              </a:r>
              <a:r>
                <a:rPr sz="1200" b="1" dirty="0">
                  <a:solidFill>
                    <a:srgbClr val="C00000"/>
                  </a:solidFill>
                  <a:latin typeface="华文细黑" panose="02010600040101010101" pitchFamily="2" charset="-122"/>
                  <a:ea typeface="华文细黑" panose="02010600040101010101" pitchFamily="2" charset="-122"/>
                  <a:sym typeface="+mn-ea"/>
                </a:rPr>
                <a:t>亲朋好友</a:t>
              </a:r>
              <a:r>
                <a:rPr sz="1200" dirty="0">
                  <a:latin typeface="华文细黑" panose="02010600040101010101" pitchFamily="2" charset="-122"/>
                  <a:ea typeface="华文细黑" panose="02010600040101010101" pitchFamily="2" charset="-122"/>
                  <a:sym typeface="+mn-ea"/>
                </a:rPr>
                <a:t>，可以选择各种走心的</a:t>
              </a:r>
              <a:r>
                <a:rPr sz="1200" b="1" dirty="0">
                  <a:latin typeface="华文细黑" panose="02010600040101010101" pitchFamily="2" charset="-122"/>
                  <a:ea typeface="华文细黑" panose="02010600040101010101" pitchFamily="2" charset="-122"/>
                  <a:sym typeface="+mn-ea"/>
                </a:rPr>
                <a:t>H5</a:t>
              </a:r>
              <a:r>
                <a:rPr lang="zh-CN" sz="1200" b="1" dirty="0">
                  <a:latin typeface="华文细黑" panose="02010600040101010101" pitchFamily="2" charset="-122"/>
                  <a:ea typeface="华文细黑" panose="02010600040101010101" pitchFamily="2" charset="-122"/>
                  <a:sym typeface="+mn-ea"/>
                </a:rPr>
                <a:t>祝福</a:t>
              </a:r>
              <a:r>
                <a:rPr sz="1200" dirty="0">
                  <a:latin typeface="华文细黑" panose="02010600040101010101" pitchFamily="2" charset="-122"/>
                  <a:ea typeface="华文细黑" panose="02010600040101010101" pitchFamily="2" charset="-122"/>
                  <a:sym typeface="+mn-ea"/>
                </a:rPr>
                <a:t>模板，附上自己祝福的小作文</a:t>
              </a:r>
              <a:endParaRPr sz="1200" dirty="0">
                <a:latin typeface="华文细黑" panose="02010600040101010101" pitchFamily="2" charset="-122"/>
                <a:ea typeface="华文细黑" panose="02010600040101010101" pitchFamily="2" charset="-122"/>
                <a:sym typeface="+mn-ea"/>
              </a:endParaRPr>
            </a:p>
          </p:txBody>
        </p:sp>
      </p:grpSp>
      <p:sp>
        <p:nvSpPr>
          <p:cNvPr id="38" name="矩形 37"/>
          <p:cNvSpPr/>
          <p:nvPr/>
        </p:nvSpPr>
        <p:spPr>
          <a:xfrm>
            <a:off x="4103475" y="5910012"/>
            <a:ext cx="12496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婚礼定制宣传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6959706" y="5908107"/>
            <a:ext cx="10718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婚礼邀请函</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8918575" y="5908040"/>
            <a:ext cx="292544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中式请柬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DMIABAEGAAgh-aP_QUo-Y_QmwQw7gU4tgk!450x450.pngADMIABAEGAAgh-aP_QUo-Y_QmwQw7gU4tgk!450x450"/>
          <p:cNvPicPr>
            <a:picLocks noChangeAspect="1"/>
          </p:cNvPicPr>
          <p:nvPr/>
        </p:nvPicPr>
        <p:blipFill>
          <a:blip r:embed="rId1"/>
          <a:srcRect/>
          <a:stretch>
            <a:fillRect/>
          </a:stretch>
        </p:blipFill>
        <p:spPr>
          <a:xfrm>
            <a:off x="774982" y="1801318"/>
            <a:ext cx="2463800" cy="3960000"/>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DMIABACGAAg85Cv7gUo_OKh5gQw7gU4tgk!450x450.jpgADMIABACGAAg85Cv7gUo_OKh5gQw7gU4tgk!450x450"/>
          <p:cNvPicPr>
            <a:picLocks noChangeAspect="1"/>
          </p:cNvPicPr>
          <p:nvPr/>
        </p:nvPicPr>
        <p:blipFill>
          <a:blip r:embed="rId2"/>
          <a:srcRect/>
          <a:stretch>
            <a:fillRect/>
          </a:stretch>
        </p:blipFill>
        <p:spPr>
          <a:xfrm>
            <a:off x="3496530" y="1801953"/>
            <a:ext cx="2463800" cy="3960000"/>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DMIABAEGAAg-_uD4AUojIOTswEw7gU4tgk!450x450.pngADMIABAEGAAg-_uD4AUojIOTswEw7gU4tgk!450x450"/>
          <p:cNvPicPr>
            <a:picLocks noChangeAspect="1"/>
          </p:cNvPicPr>
          <p:nvPr/>
        </p:nvPicPr>
        <p:blipFill>
          <a:blip r:embed="rId3"/>
          <a:srcRect/>
          <a:stretch>
            <a:fillRect/>
          </a:stretch>
        </p:blipFill>
        <p:spPr>
          <a:xfrm>
            <a:off x="9149169" y="1802093"/>
            <a:ext cx="2463800" cy="3959225"/>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DMIABAEGAAgsbiC6AUoyNDykAIw7gU4tgk!450x450.pngADMIABAEGAAgsbiC6AUoyNDykAIw7gU4tgk!450x450"/>
          <p:cNvPicPr>
            <a:picLocks noChangeAspect="1"/>
          </p:cNvPicPr>
          <p:nvPr/>
        </p:nvPicPr>
        <p:blipFill>
          <a:blip r:embed="rId4"/>
          <a:srcRect/>
          <a:stretch>
            <a:fillRect/>
          </a:stretch>
        </p:blipFill>
        <p:spPr>
          <a:xfrm>
            <a:off x="6360599" y="1801388"/>
            <a:ext cx="2463800" cy="3960000"/>
          </a:xfrm>
          <a:prstGeom prst="rect">
            <a:avLst/>
          </a:prstGeom>
          <a:effectLst>
            <a:outerShdw blurRad="63500" sx="102000" sy="102000" algn="ctr" rotWithShape="0">
              <a:prstClr val="black">
                <a:alpha val="40000"/>
              </a:prstClr>
            </a:outerShdw>
          </a:effectLst>
        </p:spPr>
      </p:pic>
      <p:sp>
        <p:nvSpPr>
          <p:cNvPr id="4" name="矩形 3"/>
          <p:cNvSpPr/>
          <p:nvPr/>
        </p:nvSpPr>
        <p:spPr>
          <a:xfrm>
            <a:off x="521970" y="5908040"/>
            <a:ext cx="296989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婚纱摄影宣传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0" y="-80645"/>
            <a:ext cx="12470130" cy="6957695"/>
          </a:xfrm>
          <a:prstGeom prst="trapezoid">
            <a:avLst>
              <a:gd name="adj" fmla="val 0"/>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250302" y="192314"/>
            <a:ext cx="11691396" cy="6473372"/>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194" y="392030"/>
            <a:ext cx="2787613" cy="460375"/>
          </a:xfrm>
          <a:prstGeom prst="rect">
            <a:avLst/>
          </a:prstGeom>
          <a:noFill/>
        </p:spPr>
        <p:txBody>
          <a:bodyPr wrap="square" rtlCol="0">
            <a:spAutoFit/>
          </a:bodyPr>
          <a:lstStyle>
            <a:defPPr>
              <a:defRPr lang="zh-CN"/>
            </a:defPPr>
            <a:lvl1pPr algn="dist">
              <a:defRPr>
                <a:gradFill flip="none" rotWithShape="1">
                  <a:gsLst>
                    <a:gs pos="22000">
                      <a:schemeClr val="accent1"/>
                    </a:gs>
                    <a:gs pos="36000">
                      <a:schemeClr val="accent2"/>
                    </a:gs>
                    <a:gs pos="66000">
                      <a:schemeClr val="accent3"/>
                    </a:gs>
                    <a:gs pos="100000">
                      <a:schemeClr val="accent4"/>
                    </a:gs>
                  </a:gsLst>
                  <a:lin ang="0" scaled="1"/>
                  <a:tileRect/>
                </a:gradFill>
                <a:latin typeface="华文细黑" panose="02010600040101010101" pitchFamily="2" charset="-122"/>
                <a:ea typeface="华文细黑" panose="02010600040101010101" pitchFamily="2" charset="-122"/>
              </a:defRPr>
            </a:lvl1pPr>
          </a:lstStyle>
          <a:p>
            <a:r>
              <a:rPr lang="en-US" altLang="zh-CN" sz="2400" dirty="0">
                <a:solidFill>
                  <a:schemeClr val="tx1">
                    <a:lumMod val="65000"/>
                    <a:lumOff val="35000"/>
                  </a:schemeClr>
                </a:solidFill>
              </a:rPr>
              <a:t>NBA</a:t>
            </a:r>
            <a:r>
              <a:rPr lang="zh-CN" altLang="en-US" sz="2400" dirty="0">
                <a:solidFill>
                  <a:schemeClr val="tx1">
                    <a:lumMod val="65000"/>
                    <a:lumOff val="35000"/>
                  </a:schemeClr>
                </a:solidFill>
              </a:rPr>
              <a:t>决赛</a:t>
            </a:r>
            <a:endParaRPr lang="zh-CN" altLang="en-US" sz="2400" dirty="0">
              <a:solidFill>
                <a:schemeClr val="tx1">
                  <a:lumMod val="65000"/>
                  <a:lumOff val="35000"/>
                </a:schemeClr>
              </a:solidFill>
            </a:endParaRPr>
          </a:p>
        </p:txBody>
      </p:sp>
      <p:grpSp>
        <p:nvGrpSpPr>
          <p:cNvPr id="43" name="组合 42"/>
          <p:cNvGrpSpPr/>
          <p:nvPr/>
        </p:nvGrpSpPr>
        <p:grpSpPr>
          <a:xfrm>
            <a:off x="1321435" y="848995"/>
            <a:ext cx="9841865" cy="648970"/>
            <a:chOff x="2122" y="1893"/>
            <a:chExt cx="15499" cy="1022"/>
          </a:xfrm>
        </p:grpSpPr>
        <p:sp>
          <p:nvSpPr>
            <p:cNvPr id="18" name="矩形 17"/>
            <p:cNvSpPr/>
            <p:nvPr/>
          </p:nvSpPr>
          <p:spPr>
            <a:xfrm>
              <a:off x="2122" y="1893"/>
              <a:ext cx="1991" cy="1022"/>
            </a:xfrm>
            <a:prstGeom prst="rect">
              <a:avLst/>
            </a:prstGeom>
            <a:noFill/>
            <a:ln w="22225">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4114" y="1893"/>
              <a:ext cx="13309" cy="1022"/>
            </a:xfrm>
            <a:prstGeom prst="rect">
              <a:avLst/>
            </a:prstGeom>
            <a:noFill/>
            <a:ln w="19050">
              <a:solidFill>
                <a:srgbClr val="E3A74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226" y="2097"/>
              <a:ext cx="1949" cy="580"/>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赛事营销</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4351" y="2041"/>
              <a:ext cx="13270" cy="725"/>
            </a:xfrm>
            <a:prstGeom prst="rect">
              <a:avLst/>
            </a:prstGeom>
            <a:noFill/>
          </p:spPr>
          <p:txBody>
            <a:bodyPr wrap="square" rtlCol="0">
              <a:spAutoFit/>
            </a:bodyPr>
            <a:p>
              <a:r>
                <a:rPr sz="1200" dirty="0">
                  <a:latin typeface="华文细黑" panose="02010600040101010101" pitchFamily="2" charset="-122"/>
                  <a:ea typeface="华文细黑" panose="02010600040101010101" pitchFamily="2" charset="-122"/>
                  <a:sym typeface="+mn-ea"/>
                </a:rPr>
                <a:t>1、</a:t>
              </a:r>
              <a:r>
                <a:rPr sz="1200" b="1" dirty="0">
                  <a:solidFill>
                    <a:srgbClr val="C00000"/>
                  </a:solidFill>
                  <a:latin typeface="华文细黑" panose="02010600040101010101" pitchFamily="2" charset="-122"/>
                  <a:ea typeface="华文细黑" panose="02010600040101010101" pitchFamily="2" charset="-122"/>
                  <a:sym typeface="+mn-ea"/>
                </a:rPr>
                <a:t>酒吧、餐饮行业</a:t>
              </a:r>
              <a:r>
                <a:rPr sz="1200" dirty="0">
                  <a:latin typeface="华文细黑" panose="02010600040101010101" pitchFamily="2" charset="-122"/>
                  <a:ea typeface="华文细黑" panose="02010600040101010101" pitchFamily="2" charset="-122"/>
                  <a:sym typeface="+mn-ea"/>
                </a:rPr>
                <a:t>，推出冠军竞猜分红包、答题活动，增强与粉丝的互动；</a:t>
              </a:r>
              <a:endParaRPr sz="1200" dirty="0">
                <a:latin typeface="华文细黑" panose="02010600040101010101" pitchFamily="2" charset="-122"/>
                <a:ea typeface="华文细黑" panose="02010600040101010101" pitchFamily="2" charset="-122"/>
                <a:sym typeface="+mn-ea"/>
              </a:endParaRPr>
            </a:p>
            <a:p>
              <a:r>
                <a:rPr sz="1200" dirty="0">
                  <a:latin typeface="华文细黑" panose="02010600040101010101" pitchFamily="2" charset="-122"/>
                  <a:ea typeface="华文细黑" panose="02010600040101010101" pitchFamily="2" charset="-122"/>
                  <a:sym typeface="+mn-ea"/>
                </a:rPr>
                <a:t>2、</a:t>
              </a:r>
              <a:r>
                <a:rPr sz="1200" b="1" dirty="0">
                  <a:solidFill>
                    <a:srgbClr val="C00000"/>
                  </a:solidFill>
                  <a:latin typeface="华文细黑" panose="02010600040101010101" pitchFamily="2" charset="-122"/>
                  <a:ea typeface="华文细黑" panose="02010600040101010101" pitchFamily="2" charset="-122"/>
                  <a:sym typeface="+mn-ea"/>
                </a:rPr>
                <a:t>健身、体育培训行业</a:t>
              </a:r>
              <a:r>
                <a:rPr sz="1200" dirty="0">
                  <a:latin typeface="华文细黑" panose="02010600040101010101" pitchFamily="2" charset="-122"/>
                  <a:ea typeface="华文细黑" panose="02010600040101010101" pitchFamily="2" charset="-122"/>
                  <a:sym typeface="+mn-ea"/>
                </a:rPr>
                <a:t>，推出健身办卡折扣、篮球课程优惠，紧扣运动赛事热点</a:t>
              </a:r>
              <a:endParaRPr sz="1200" dirty="0">
                <a:latin typeface="华文细黑" panose="02010600040101010101" pitchFamily="2" charset="-122"/>
                <a:ea typeface="华文细黑" panose="02010600040101010101" pitchFamily="2" charset="-122"/>
                <a:sym typeface="+mn-ea"/>
              </a:endParaRPr>
            </a:p>
          </p:txBody>
        </p:sp>
      </p:grpSp>
      <p:sp>
        <p:nvSpPr>
          <p:cNvPr id="38" name="矩形 37"/>
          <p:cNvSpPr/>
          <p:nvPr/>
        </p:nvSpPr>
        <p:spPr>
          <a:xfrm>
            <a:off x="4281275" y="5910012"/>
            <a:ext cx="8940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球迷问答</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39" name="矩形 38"/>
          <p:cNvSpPr/>
          <p:nvPr/>
        </p:nvSpPr>
        <p:spPr>
          <a:xfrm>
            <a:off x="6959706" y="5908107"/>
            <a:ext cx="1071880" cy="460375"/>
          </a:xfrm>
          <a:prstGeom prst="rect">
            <a:avLst/>
          </a:prstGeom>
        </p:spPr>
        <p:txBody>
          <a:bodyPr wrap="non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健身房宣传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rgbClr val="2484C6"/>
              </a:solidFill>
              <a:latin typeface="微软雅黑" panose="020B0503020204020204" pitchFamily="34" charset="-122"/>
              <a:ea typeface="微软雅黑" panose="020B0503020204020204" pitchFamily="34" charset="-122"/>
            </a:endParaRPr>
          </a:p>
        </p:txBody>
      </p:sp>
      <p:sp>
        <p:nvSpPr>
          <p:cNvPr id="40" name="矩形 39"/>
          <p:cNvSpPr/>
          <p:nvPr/>
        </p:nvSpPr>
        <p:spPr>
          <a:xfrm>
            <a:off x="8918575" y="5908040"/>
            <a:ext cx="292544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篮球培训</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000" dirty="0">
              <a:solidFill>
                <a:srgbClr val="2484C6"/>
              </a:solidFill>
              <a:latin typeface="微软雅黑" panose="020B0503020204020204" pitchFamily="34" charset="-122"/>
              <a:ea typeface="微软雅黑" panose="020B0503020204020204" pitchFamily="34" charset="-122"/>
            </a:endParaRPr>
          </a:p>
        </p:txBody>
      </p:sp>
      <p:pic>
        <p:nvPicPr>
          <p:cNvPr id="2" name="图片 1" descr="C:\Users\Administrator\Desktop\lmd\01运营（文案方向）\互动课程\202009月份方案\AAEIABACGAAgm8Ki6wUogLHjBDCABTjwCA.jpgAAEIABACGAAgm8Ki6wUogLHjBDCABTjwCA"/>
          <p:cNvPicPr>
            <a:picLocks noChangeAspect="1"/>
          </p:cNvPicPr>
          <p:nvPr/>
        </p:nvPicPr>
        <p:blipFill>
          <a:blip r:embed="rId1"/>
          <a:srcRect/>
          <a:stretch>
            <a:fillRect/>
          </a:stretch>
        </p:blipFill>
        <p:spPr>
          <a:xfrm>
            <a:off x="891505" y="1801318"/>
            <a:ext cx="2230755" cy="3960000"/>
          </a:xfrm>
          <a:prstGeom prst="rect">
            <a:avLst/>
          </a:prstGeom>
          <a:effectLst>
            <a:outerShdw blurRad="63500" sx="102000" sy="102000" algn="ctr" rotWithShape="0">
              <a:prstClr val="black">
                <a:alpha val="40000"/>
              </a:prstClr>
            </a:outerShdw>
          </a:effectLst>
        </p:spPr>
      </p:pic>
      <p:pic>
        <p:nvPicPr>
          <p:cNvPr id="13" name="图片 12" descr="C:\Users\Administrator\Desktop\lmd\01运营（文案方向）\互动课程\202009月份方案\AAEIABACGAAgy8328AUo2NKmlwEwgAU48Ag.jpgAAEIABACGAAgy8328AUo2NKmlwEwgAU48Ag"/>
          <p:cNvPicPr>
            <a:picLocks noChangeAspect="1"/>
          </p:cNvPicPr>
          <p:nvPr/>
        </p:nvPicPr>
        <p:blipFill>
          <a:blip r:embed="rId2"/>
          <a:srcRect/>
          <a:stretch>
            <a:fillRect/>
          </a:stretch>
        </p:blipFill>
        <p:spPr>
          <a:xfrm>
            <a:off x="3613053" y="1801953"/>
            <a:ext cx="2230755" cy="3960000"/>
          </a:xfrm>
          <a:prstGeom prst="rect">
            <a:avLst/>
          </a:prstGeom>
          <a:effectLst>
            <a:outerShdw blurRad="63500" sx="102000" sy="102000" algn="ctr" rotWithShape="0">
              <a:prstClr val="black">
                <a:alpha val="40000"/>
              </a:prstClr>
            </a:outerShdw>
          </a:effectLst>
        </p:spPr>
      </p:pic>
      <p:pic>
        <p:nvPicPr>
          <p:cNvPr id="15" name="图片 14" descr="C:\Users\Administrator\Desktop\lmd\01运营（文案方向）\互动课程\202009月份方案\ADMIABAEGAAgq53y4wUont-qnAYw7gU4tgk!450x450.pngADMIABAEGAAgq53y4wUont-qnAYw7gU4tgk!450x450"/>
          <p:cNvPicPr>
            <a:picLocks noChangeAspect="1"/>
          </p:cNvPicPr>
          <p:nvPr/>
        </p:nvPicPr>
        <p:blipFill>
          <a:blip r:embed="rId3"/>
          <a:srcRect/>
          <a:stretch>
            <a:fillRect/>
          </a:stretch>
        </p:blipFill>
        <p:spPr>
          <a:xfrm>
            <a:off x="9149487" y="1802093"/>
            <a:ext cx="2463165" cy="3959225"/>
          </a:xfrm>
          <a:prstGeom prst="rect">
            <a:avLst/>
          </a:prstGeom>
          <a:effectLst>
            <a:outerShdw blurRad="63500" sx="102000" sy="102000" algn="ctr" rotWithShape="0">
              <a:prstClr val="black">
                <a:alpha val="40000"/>
              </a:prstClr>
            </a:outerShdw>
          </a:effectLst>
        </p:spPr>
      </p:pic>
      <p:pic>
        <p:nvPicPr>
          <p:cNvPr id="16" name="图片 15" descr="C:\Users\Administrator\Desktop\lmd\01运营（文案方向）\互动课程\202009月份方案\ADMIABACGAAgoYDK6gUoyJCQcjDuBTi2CQ!450x450.jpgADMIABACGAAgoYDK6gUoyJCQcjDuBTi2CQ!450x450"/>
          <p:cNvPicPr>
            <a:picLocks noChangeAspect="1"/>
          </p:cNvPicPr>
          <p:nvPr/>
        </p:nvPicPr>
        <p:blipFill>
          <a:blip r:embed="rId4"/>
          <a:srcRect/>
          <a:stretch>
            <a:fillRect/>
          </a:stretch>
        </p:blipFill>
        <p:spPr>
          <a:xfrm>
            <a:off x="6360599" y="1801776"/>
            <a:ext cx="2463800" cy="3959225"/>
          </a:xfrm>
          <a:prstGeom prst="rect">
            <a:avLst/>
          </a:prstGeom>
          <a:effectLst>
            <a:outerShdw blurRad="63500" sx="102000" sy="102000" algn="ctr" rotWithShape="0">
              <a:prstClr val="black">
                <a:alpha val="40000"/>
              </a:prstClr>
            </a:outerShdw>
          </a:effectLst>
        </p:spPr>
      </p:pic>
      <p:sp>
        <p:nvSpPr>
          <p:cNvPr id="4" name="矩形 3"/>
          <p:cNvSpPr/>
          <p:nvPr/>
        </p:nvSpPr>
        <p:spPr>
          <a:xfrm>
            <a:off x="521970" y="5908040"/>
            <a:ext cx="2969895" cy="460375"/>
          </a:xfrm>
          <a:prstGeom prst="rect">
            <a:avLst/>
          </a:prstGeom>
        </p:spPr>
        <p:txBody>
          <a:bodyPr wrap="square">
            <a:spAutoFit/>
          </a:bodyPr>
          <a:p>
            <a:pPr lvl="0"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竞猜排名分红包</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7" name="文本框 3"/>
          <p:cNvSpPr txBox="1"/>
          <p:nvPr/>
        </p:nvSpPr>
        <p:spPr>
          <a:xfrm>
            <a:off x="2489200" y="2508885"/>
            <a:ext cx="7213600" cy="922020"/>
          </a:xfrm>
          <a:prstGeom prst="rect">
            <a:avLst/>
          </a:prstGeom>
          <a:noFill/>
          <a:effectLst/>
        </p:spPr>
        <p:txBody>
          <a:bodyPr wrap="square" rtlCol="0">
            <a:spAutoFit/>
            <a:scene3d>
              <a:camera prst="orthographicFront"/>
              <a:lightRig rig="soft" dir="t">
                <a:rot lat="0" lon="0" rev="15600000"/>
              </a:lightRig>
            </a:scene3d>
            <a:sp3d extrusionH="57150" prstMaterial="softEdge">
              <a:bevelT w="25400" h="38100"/>
            </a:sp3d>
          </a:bodyPr>
          <a:p>
            <a:pPr algn="ctr"/>
            <a:r>
              <a:rPr lang="zh-CN" altLang="en-US" sz="5400" b="1" kern="2200" spc="600" dirty="0">
                <a:solidFill>
                  <a:schemeClr val="accent4">
                    <a:lumMod val="20000"/>
                    <a:lumOff val="80000"/>
                  </a:schemeClr>
                </a:solidFill>
                <a:latin typeface="微软雅黑" panose="020B0503020204020204" pitchFamily="34" charset="-122"/>
                <a:ea typeface="微软雅黑" panose="020B0503020204020204" pitchFamily="34" charset="-122"/>
              </a:rPr>
              <a:t>感谢聆听</a:t>
            </a:r>
            <a:endParaRPr lang="zh-CN" altLang="en-US" sz="5400" b="1" kern="2200" spc="600" dirty="0">
              <a:solidFill>
                <a:schemeClr val="accent4">
                  <a:lumMod val="20000"/>
                  <a:lumOff val="8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ldLvl="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4127</Words>
  <Application>WPS 演示</Application>
  <PresentationFormat>宽屏</PresentationFormat>
  <Paragraphs>468</Paragraphs>
  <Slides>26</Slides>
  <Notes>0</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26</vt:i4>
      </vt:variant>
    </vt:vector>
  </HeadingPairs>
  <TitlesOfParts>
    <vt:vector size="51" baseType="lpstr">
      <vt:lpstr>Arial</vt:lpstr>
      <vt:lpstr>宋体</vt:lpstr>
      <vt:lpstr>Wingdings</vt:lpstr>
      <vt:lpstr>汉仪综艺体简</vt:lpstr>
      <vt:lpstr>方正清刻本悦宋简体</vt:lpstr>
      <vt:lpstr>微软雅黑</vt:lpstr>
      <vt:lpstr>仿宋</vt:lpstr>
      <vt:lpstr>Agency FB</vt:lpstr>
      <vt:lpstr>Trebuchet MS</vt:lpstr>
      <vt:lpstr>思源黑体 CN ExtraLight</vt:lpstr>
      <vt:lpstr>华文细黑</vt:lpstr>
      <vt:lpstr>Wingdings</vt:lpstr>
      <vt:lpstr>微软雅黑 Light</vt:lpstr>
      <vt:lpstr>Lato</vt:lpstr>
      <vt:lpstr>Calibri</vt:lpstr>
      <vt:lpstr>黑体</vt:lpstr>
      <vt:lpstr>Raleway</vt:lpstr>
      <vt:lpstr>Segoe Print</vt:lpstr>
      <vt:lpstr>Raleway Black</vt:lpstr>
      <vt:lpstr>Bebas Neue</vt:lpstr>
      <vt:lpstr>Arial Unicode MS</vt:lpstr>
      <vt:lpstr>Calibri Light</vt:lpstr>
      <vt:lpstr>字魂35号-经典雅黑</vt:lpstr>
      <vt:lpstr>思源黑体 CN 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WWW</dc:creator>
  <cp:lastModifiedBy>519792</cp:lastModifiedBy>
  <cp:revision>48</cp:revision>
  <dcterms:created xsi:type="dcterms:W3CDTF">2017-09-28T01:08:00Z</dcterms:created>
  <dcterms:modified xsi:type="dcterms:W3CDTF">2020-08-25T06:44:35Z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