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.svg" ContentType="image/svg+xml"/>
  <Override PartName="/ppt/media/image2.svg" ContentType="image/svg+xml"/>
  <Override PartName="/ppt/media/image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313" r:id="rId7"/>
    <p:sldId id="322" r:id="rId8"/>
    <p:sldId id="326" r:id="rId9"/>
    <p:sldId id="321" r:id="rId10"/>
    <p:sldId id="265" r:id="rId11"/>
    <p:sldId id="317" r:id="rId12"/>
    <p:sldId id="318" r:id="rId13"/>
    <p:sldId id="314" r:id="rId14"/>
    <p:sldId id="296" r:id="rId15"/>
    <p:sldId id="315" r:id="rId16"/>
    <p:sldId id="347" r:id="rId17"/>
    <p:sldId id="349" r:id="rId18"/>
    <p:sldId id="348" r:id="rId19"/>
    <p:sldId id="323" r:id="rId20"/>
    <p:sldId id="350" r:id="rId21"/>
    <p:sldId id="351" r:id="rId22"/>
    <p:sldId id="282" r:id="rId23"/>
    <p:sldId id="362" r:id="rId24"/>
    <p:sldId id="271" r:id="rId25"/>
    <p:sldId id="331" r:id="rId26"/>
    <p:sldId id="329" r:id="rId27"/>
    <p:sldId id="264" r:id="rId28"/>
    <p:sldId id="269" r:id="rId29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</p:showPr>
  <p:clrMru>
    <a:srgbClr val="6256B0"/>
    <a:srgbClr val="F1F4BD"/>
    <a:srgbClr val="3D336F"/>
    <a:srgbClr val="776ABA"/>
    <a:srgbClr val="331F3A"/>
    <a:srgbClr val="5447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31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4" Type="http://schemas.openxmlformats.org/officeDocument/2006/relationships/tags" Target="tags/tag83.xml"/><Relationship Id="rId33" Type="http://schemas.openxmlformats.org/officeDocument/2006/relationships/commentAuthors" Target="commentAuthors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510337-DFE5-4240-AE0F-970D9A1C1A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CEDF59-C831-422F-891A-7E9F03F07ED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EDF59-C831-422F-891A-7E9F03F07ED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EDF59-C831-422F-891A-7E9F03F07ED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EDF59-C831-422F-891A-7E9F03F07ED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EDF59-C831-422F-891A-7E9F03F07ED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EDF59-C831-422F-891A-7E9F03F07ED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3300A7-0CB9-44B1-B85E-9370CC89F1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3300A7-0CB9-44B1-B85E-9370CC89F1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3300A7-0CB9-44B1-B85E-9370CC89F1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3300A7-0CB9-44B1-B85E-9370CC89F1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3300A7-0CB9-44B1-B85E-9370CC89F1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EDF59-C831-422F-891A-7E9F03F07ED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EDF59-C831-422F-891A-7E9F03F07ED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EDF59-C831-422F-891A-7E9F03F07ED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EDF59-C831-422F-891A-7E9F03F07ED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EDF59-C831-422F-891A-7E9F03F07ED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DB08B-398E-4B75-B99F-18EC8D253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A971-164F-4B04-8842-BE89C1C638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DB08B-398E-4B75-B99F-18EC8D253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A971-164F-4B04-8842-BE89C1C638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DB08B-398E-4B75-B99F-18EC8D253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A971-164F-4B04-8842-BE89C1C638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DB08B-398E-4B75-B99F-18EC8D253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A971-164F-4B04-8842-BE89C1C638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DB08B-398E-4B75-B99F-18EC8D253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A971-164F-4B04-8842-BE89C1C638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DB08B-398E-4B75-B99F-18EC8D253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A971-164F-4B04-8842-BE89C1C638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DB08B-398E-4B75-B99F-18EC8D253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A971-164F-4B04-8842-BE89C1C638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DB08B-398E-4B75-B99F-18EC8D253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A971-164F-4B04-8842-BE89C1C638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DB08B-398E-4B75-B99F-18EC8D253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A971-164F-4B04-8842-BE89C1C638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DB08B-398E-4B75-B99F-18EC8D253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5A971-164F-4B04-8842-BE89C1C638F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7.xml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1" Type="http://schemas.openxmlformats.org/officeDocument/2006/relationships/slideLayout" Target="../slideLayouts/slideLayout1.xml"/><Relationship Id="rId20" Type="http://schemas.openxmlformats.org/officeDocument/2006/relationships/tags" Target="../tags/tag28.xml"/><Relationship Id="rId2" Type="http://schemas.openxmlformats.org/officeDocument/2006/relationships/tags" Target="../tags/tag10.xml"/><Relationship Id="rId19" Type="http://schemas.openxmlformats.org/officeDocument/2006/relationships/tags" Target="../tags/tag27.xml"/><Relationship Id="rId18" Type="http://schemas.openxmlformats.org/officeDocument/2006/relationships/tags" Target="../tags/tag26.xml"/><Relationship Id="rId17" Type="http://schemas.openxmlformats.org/officeDocument/2006/relationships/tags" Target="../tags/tag25.xml"/><Relationship Id="rId16" Type="http://schemas.openxmlformats.org/officeDocument/2006/relationships/tags" Target="../tags/tag24.xml"/><Relationship Id="rId15" Type="http://schemas.openxmlformats.org/officeDocument/2006/relationships/tags" Target="../tags/tag23.xml"/><Relationship Id="rId14" Type="http://schemas.openxmlformats.org/officeDocument/2006/relationships/tags" Target="../tags/tag22.xml"/><Relationship Id="rId13" Type="http://schemas.openxmlformats.org/officeDocument/2006/relationships/tags" Target="../tags/tag21.xml"/><Relationship Id="rId12" Type="http://schemas.openxmlformats.org/officeDocument/2006/relationships/tags" Target="../tags/tag20.xml"/><Relationship Id="rId11" Type="http://schemas.openxmlformats.org/officeDocument/2006/relationships/tags" Target="../tags/tag19.xml"/><Relationship Id="rId10" Type="http://schemas.openxmlformats.org/officeDocument/2006/relationships/tags" Target="../tags/tag18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0" Type="http://schemas.openxmlformats.org/officeDocument/2006/relationships/slideLayout" Target="../slideLayouts/slideLayout1.xml"/><Relationship Id="rId5" Type="http://schemas.openxmlformats.org/officeDocument/2006/relationships/tags" Target="../tags/tag33.xml"/><Relationship Id="rId49" Type="http://schemas.openxmlformats.org/officeDocument/2006/relationships/tags" Target="../tags/tag77.xml"/><Relationship Id="rId48" Type="http://schemas.openxmlformats.org/officeDocument/2006/relationships/tags" Target="../tags/tag76.xml"/><Relationship Id="rId47" Type="http://schemas.openxmlformats.org/officeDocument/2006/relationships/tags" Target="../tags/tag75.xml"/><Relationship Id="rId46" Type="http://schemas.openxmlformats.org/officeDocument/2006/relationships/tags" Target="../tags/tag74.xml"/><Relationship Id="rId45" Type="http://schemas.openxmlformats.org/officeDocument/2006/relationships/tags" Target="../tags/tag73.xml"/><Relationship Id="rId44" Type="http://schemas.openxmlformats.org/officeDocument/2006/relationships/tags" Target="../tags/tag72.xml"/><Relationship Id="rId43" Type="http://schemas.openxmlformats.org/officeDocument/2006/relationships/tags" Target="../tags/tag71.xml"/><Relationship Id="rId42" Type="http://schemas.openxmlformats.org/officeDocument/2006/relationships/tags" Target="../tags/tag70.xml"/><Relationship Id="rId41" Type="http://schemas.openxmlformats.org/officeDocument/2006/relationships/tags" Target="../tags/tag69.xml"/><Relationship Id="rId40" Type="http://schemas.openxmlformats.org/officeDocument/2006/relationships/tags" Target="../tags/tag68.xml"/><Relationship Id="rId4" Type="http://schemas.openxmlformats.org/officeDocument/2006/relationships/tags" Target="../tags/tag32.xml"/><Relationship Id="rId39" Type="http://schemas.openxmlformats.org/officeDocument/2006/relationships/tags" Target="../tags/tag67.xml"/><Relationship Id="rId38" Type="http://schemas.openxmlformats.org/officeDocument/2006/relationships/tags" Target="../tags/tag66.xml"/><Relationship Id="rId37" Type="http://schemas.openxmlformats.org/officeDocument/2006/relationships/tags" Target="../tags/tag65.xml"/><Relationship Id="rId36" Type="http://schemas.openxmlformats.org/officeDocument/2006/relationships/tags" Target="../tags/tag64.xml"/><Relationship Id="rId35" Type="http://schemas.openxmlformats.org/officeDocument/2006/relationships/tags" Target="../tags/tag63.xml"/><Relationship Id="rId34" Type="http://schemas.openxmlformats.org/officeDocument/2006/relationships/tags" Target="../tags/tag62.xml"/><Relationship Id="rId33" Type="http://schemas.openxmlformats.org/officeDocument/2006/relationships/tags" Target="../tags/tag61.xml"/><Relationship Id="rId32" Type="http://schemas.openxmlformats.org/officeDocument/2006/relationships/tags" Target="../tags/tag60.xml"/><Relationship Id="rId31" Type="http://schemas.openxmlformats.org/officeDocument/2006/relationships/tags" Target="../tags/tag59.xml"/><Relationship Id="rId30" Type="http://schemas.openxmlformats.org/officeDocument/2006/relationships/tags" Target="../tags/tag58.xml"/><Relationship Id="rId3" Type="http://schemas.openxmlformats.org/officeDocument/2006/relationships/tags" Target="../tags/tag31.xml"/><Relationship Id="rId29" Type="http://schemas.openxmlformats.org/officeDocument/2006/relationships/tags" Target="../tags/tag57.xml"/><Relationship Id="rId28" Type="http://schemas.openxmlformats.org/officeDocument/2006/relationships/tags" Target="../tags/tag56.xml"/><Relationship Id="rId27" Type="http://schemas.openxmlformats.org/officeDocument/2006/relationships/tags" Target="../tags/tag55.xml"/><Relationship Id="rId26" Type="http://schemas.openxmlformats.org/officeDocument/2006/relationships/tags" Target="../tags/tag54.xml"/><Relationship Id="rId25" Type="http://schemas.openxmlformats.org/officeDocument/2006/relationships/tags" Target="../tags/tag53.xml"/><Relationship Id="rId24" Type="http://schemas.openxmlformats.org/officeDocument/2006/relationships/tags" Target="../tags/tag52.xml"/><Relationship Id="rId23" Type="http://schemas.openxmlformats.org/officeDocument/2006/relationships/tags" Target="../tags/tag51.xml"/><Relationship Id="rId22" Type="http://schemas.openxmlformats.org/officeDocument/2006/relationships/tags" Target="../tags/tag50.xml"/><Relationship Id="rId21" Type="http://schemas.openxmlformats.org/officeDocument/2006/relationships/tags" Target="../tags/tag49.xml"/><Relationship Id="rId20" Type="http://schemas.openxmlformats.org/officeDocument/2006/relationships/tags" Target="../tags/tag48.xml"/><Relationship Id="rId2" Type="http://schemas.openxmlformats.org/officeDocument/2006/relationships/tags" Target="../tags/tag30.xml"/><Relationship Id="rId19" Type="http://schemas.openxmlformats.org/officeDocument/2006/relationships/tags" Target="../tags/tag47.xml"/><Relationship Id="rId18" Type="http://schemas.openxmlformats.org/officeDocument/2006/relationships/tags" Target="../tags/tag46.xml"/><Relationship Id="rId17" Type="http://schemas.openxmlformats.org/officeDocument/2006/relationships/tags" Target="../tags/tag45.xml"/><Relationship Id="rId16" Type="http://schemas.openxmlformats.org/officeDocument/2006/relationships/tags" Target="../tags/tag44.xml"/><Relationship Id="rId15" Type="http://schemas.openxmlformats.org/officeDocument/2006/relationships/tags" Target="../tags/tag43.xml"/><Relationship Id="rId14" Type="http://schemas.openxmlformats.org/officeDocument/2006/relationships/tags" Target="../tags/tag42.xml"/><Relationship Id="rId13" Type="http://schemas.openxmlformats.org/officeDocument/2006/relationships/tags" Target="../tags/tag41.xml"/><Relationship Id="rId12" Type="http://schemas.openxmlformats.org/officeDocument/2006/relationships/tags" Target="../tags/tag40.xml"/><Relationship Id="rId11" Type="http://schemas.openxmlformats.org/officeDocument/2006/relationships/tags" Target="../tags/tag39.xml"/><Relationship Id="rId10" Type="http://schemas.openxmlformats.org/officeDocument/2006/relationships/tags" Target="../tags/tag38.xml"/><Relationship Id="rId1" Type="http://schemas.openxmlformats.org/officeDocument/2006/relationships/tags" Target="../tags/tag29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4" Type="http://schemas.openxmlformats.org/officeDocument/2006/relationships/notesSlide" Target="../notesSlides/notesSlide5.x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2.svg"/><Relationship Id="rId11" Type="http://schemas.openxmlformats.org/officeDocument/2006/relationships/image" Target="../media/image11.png"/><Relationship Id="rId10" Type="http://schemas.openxmlformats.org/officeDocument/2006/relationships/image" Target="../media/image1.svg"/><Relationship Id="rId1" Type="http://schemas.openxmlformats.org/officeDocument/2006/relationships/tags" Target="../tags/tag7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5.png"/><Relationship Id="rId1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43.png"/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: 圆角 45"/>
          <p:cNvSpPr/>
          <p:nvPr/>
        </p:nvSpPr>
        <p:spPr>
          <a:xfrm>
            <a:off x="4192270" y="1839595"/>
            <a:ext cx="3668395" cy="58166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63000"/>
            </a:schemeClr>
          </a:solidFill>
          <a:ln w="28575" cmpd="sng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5106768" y="3995810"/>
            <a:ext cx="1439757" cy="1448293"/>
            <a:chOff x="6878782" y="3938154"/>
            <a:chExt cx="1439757" cy="1448293"/>
          </a:xfrm>
        </p:grpSpPr>
        <p:sp>
          <p:nvSpPr>
            <p:cNvPr id="11" name="椭圆 10"/>
            <p:cNvSpPr/>
            <p:nvPr/>
          </p:nvSpPr>
          <p:spPr>
            <a:xfrm>
              <a:off x="6878782" y="3938154"/>
              <a:ext cx="1132609" cy="1132609"/>
            </a:xfrm>
            <a:prstGeom prst="ellipse">
              <a:avLst/>
            </a:prstGeom>
            <a:solidFill>
              <a:schemeClr val="bg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7556196" y="4624104"/>
              <a:ext cx="762343" cy="762343"/>
            </a:xfrm>
            <a:prstGeom prst="ellipse">
              <a:avLst/>
            </a:prstGeom>
            <a:solidFill>
              <a:schemeClr val="bg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263900" y="209550"/>
            <a:ext cx="2238375" cy="2268855"/>
            <a:chOff x="6878782" y="3938154"/>
            <a:chExt cx="1439757" cy="1448293"/>
          </a:xfrm>
        </p:grpSpPr>
        <p:sp>
          <p:nvSpPr>
            <p:cNvPr id="21" name="椭圆 20"/>
            <p:cNvSpPr/>
            <p:nvPr/>
          </p:nvSpPr>
          <p:spPr>
            <a:xfrm>
              <a:off x="6878782" y="3938154"/>
              <a:ext cx="1132609" cy="1132609"/>
            </a:xfrm>
            <a:prstGeom prst="ellipse">
              <a:avLst/>
            </a:prstGeom>
            <a:solidFill>
              <a:schemeClr val="bg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7556196" y="4624104"/>
              <a:ext cx="762343" cy="762343"/>
            </a:xfrm>
            <a:prstGeom prst="ellipse">
              <a:avLst/>
            </a:prstGeom>
            <a:solidFill>
              <a:schemeClr val="bg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 rot="4082269">
            <a:off x="10970591" y="1689976"/>
            <a:ext cx="1439757" cy="1448293"/>
            <a:chOff x="6878782" y="3938154"/>
            <a:chExt cx="1439757" cy="1448293"/>
          </a:xfrm>
        </p:grpSpPr>
        <p:sp>
          <p:nvSpPr>
            <p:cNvPr id="18" name="椭圆 17"/>
            <p:cNvSpPr/>
            <p:nvPr/>
          </p:nvSpPr>
          <p:spPr>
            <a:xfrm>
              <a:off x="6878782" y="3938154"/>
              <a:ext cx="1132609" cy="1132609"/>
            </a:xfrm>
            <a:prstGeom prst="ellipse">
              <a:avLst/>
            </a:prstGeom>
            <a:solidFill>
              <a:schemeClr val="bg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7556196" y="4624104"/>
              <a:ext cx="762343" cy="762343"/>
            </a:xfrm>
            <a:prstGeom prst="ellipse">
              <a:avLst/>
            </a:prstGeom>
            <a:solidFill>
              <a:schemeClr val="bg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80609" y="813707"/>
            <a:ext cx="1439757" cy="1448293"/>
            <a:chOff x="6878782" y="3938154"/>
            <a:chExt cx="1439757" cy="1448293"/>
          </a:xfrm>
        </p:grpSpPr>
        <p:sp>
          <p:nvSpPr>
            <p:cNvPr id="15" name="椭圆 14"/>
            <p:cNvSpPr/>
            <p:nvPr/>
          </p:nvSpPr>
          <p:spPr>
            <a:xfrm>
              <a:off x="6878782" y="3938154"/>
              <a:ext cx="1132609" cy="1132609"/>
            </a:xfrm>
            <a:prstGeom prst="ellipse">
              <a:avLst/>
            </a:prstGeom>
            <a:solidFill>
              <a:schemeClr val="bg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7556196" y="4624104"/>
              <a:ext cx="762343" cy="762343"/>
            </a:xfrm>
            <a:prstGeom prst="ellipse">
              <a:avLst/>
            </a:prstGeom>
            <a:solidFill>
              <a:schemeClr val="bg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937" t="-20175" r="1701" b="49146"/>
          <a:stretch>
            <a:fillRect/>
          </a:stretch>
        </p:blipFill>
        <p:spPr>
          <a:xfrm>
            <a:off x="4041775" y="4504055"/>
            <a:ext cx="3968750" cy="21920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54531">
            <a:off x="-175895" y="555625"/>
            <a:ext cx="5314315" cy="16344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3482" flipH="1">
            <a:off x="6927215" y="572135"/>
            <a:ext cx="5486400" cy="1572895"/>
          </a:xfrm>
          <a:prstGeom prst="rect">
            <a:avLst/>
          </a:prstGeom>
        </p:spPr>
      </p:pic>
      <p:sp>
        <p:nvSpPr>
          <p:cNvPr id="23" name="椭圆 22"/>
          <p:cNvSpPr/>
          <p:nvPr/>
        </p:nvSpPr>
        <p:spPr>
          <a:xfrm>
            <a:off x="11266033" y="5957282"/>
            <a:ext cx="762343" cy="762343"/>
          </a:xfrm>
          <a:prstGeom prst="ellipse">
            <a:avLst/>
          </a:prstGeom>
          <a:solidFill>
            <a:schemeClr val="bg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2240280" y="2693035"/>
            <a:ext cx="7934325" cy="10147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sz="6000" b="1" dirty="0" smtClean="0">
                <a:solidFill>
                  <a:srgbClr val="331F3A"/>
                </a:solidFill>
                <a:latin typeface="文泉驿等宽微米黑" panose="020B0606030804020204" charset="-122"/>
                <a:ea typeface="文泉驿等宽微米黑" panose="020B0606030804020204" charset="-122"/>
              </a:rPr>
              <a:t>小节点也能引爆活动</a:t>
            </a:r>
            <a:endParaRPr sz="6000" b="1" dirty="0" smtClean="0">
              <a:solidFill>
                <a:srgbClr val="331F3A"/>
              </a:solidFill>
              <a:latin typeface="文泉驿等宽微米黑" panose="020B0606030804020204" charset="-122"/>
              <a:ea typeface="文泉驿等宽微米黑" panose="020B060603080402020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464710" y="1899690"/>
            <a:ext cx="512368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solidFill>
                  <a:srgbClr val="C0000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4</a:t>
            </a:r>
            <a:r>
              <a:rPr lang="zh-CN" altLang="zh-CN" sz="2400" b="1">
                <a:solidFill>
                  <a:srgbClr val="C0000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月活动策划指导方案</a:t>
            </a:r>
            <a:endParaRPr lang="zh-CN" altLang="zh-CN" sz="2400" b="1" dirty="0">
              <a:solidFill>
                <a:srgbClr val="C00000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  <a:sym typeface="+mn-ea"/>
            </a:endParaRPr>
          </a:p>
        </p:txBody>
      </p:sp>
      <p:pic>
        <p:nvPicPr>
          <p:cNvPr id="2" name="图片 1" descr="ac81c4f53f253fec781caf9d478b2bd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0335" y="3564255"/>
            <a:ext cx="2998470" cy="2998470"/>
          </a:xfrm>
          <a:prstGeom prst="rect">
            <a:avLst/>
          </a:prstGeom>
        </p:spPr>
      </p:pic>
      <p:pic>
        <p:nvPicPr>
          <p:cNvPr id="3" name="图片 2" descr="2f028fe10fb9c08023611e3b6fd463c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060" y="3166745"/>
            <a:ext cx="2510155" cy="355346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625023" y="4135755"/>
            <a:ext cx="294132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dist"/>
            <a:r>
              <a:rPr lang="zh-CN" altLang="zh-CN" b="1" dirty="0">
                <a:latin typeface="文泉驿等宽微米黑" panose="020B0606030804020204" charset="-122"/>
                <a:ea typeface="文泉驿等宽微米黑" panose="020B0606030804020204" charset="-122"/>
                <a:cs typeface="Arial" panose="020B0604020202020204" pitchFamily="34" charset="0"/>
                <a:sym typeface="+mn-ea"/>
              </a:rPr>
              <a:t>上海优栗网络科技有限公司</a:t>
            </a:r>
            <a:endParaRPr lang="zh-CN" altLang="zh-CN" b="1" dirty="0">
              <a:latin typeface="文泉驿等宽微米黑" panose="020B0606030804020204" charset="-122"/>
              <a:ea typeface="文泉驿等宽微米黑" panose="020B0606030804020204" charset="-122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椭圆 21"/>
          <p:cNvSpPr/>
          <p:nvPr/>
        </p:nvSpPr>
        <p:spPr>
          <a:xfrm>
            <a:off x="2093972" y="1504028"/>
            <a:ext cx="774482" cy="774482"/>
          </a:xfrm>
          <a:prstGeom prst="ellipse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>
            <a:off x="3732847" y="922020"/>
            <a:ext cx="7219950" cy="5276850"/>
          </a:xfrm>
          <a:prstGeom prst="round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      </a:t>
            </a:r>
            <a:endParaRPr lang="zh-CN" altLang="en-US" dirty="0"/>
          </a:p>
        </p:txBody>
      </p:sp>
      <p:sp>
        <p:nvSpPr>
          <p:cNvPr id="24" name="圆角矩形 23"/>
          <p:cNvSpPr/>
          <p:nvPr/>
        </p:nvSpPr>
        <p:spPr>
          <a:xfrm>
            <a:off x="3113034" y="1891269"/>
            <a:ext cx="1152525" cy="2974101"/>
          </a:xfrm>
          <a:prstGeom prst="roundRect">
            <a:avLst>
              <a:gd name="adj" fmla="val 28237"/>
            </a:avLst>
          </a:prstGeom>
          <a:solidFill>
            <a:srgbClr val="3D336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dirty="0" smtClean="0">
                <a:latin typeface="文泉驿等宽微米黑" panose="020B0606030804020204" charset="-122"/>
                <a:ea typeface="文泉驿等宽微米黑" panose="020B0606030804020204" charset="-122"/>
              </a:rPr>
              <a:t>目</a:t>
            </a:r>
            <a:endParaRPr lang="en-US" altLang="zh-CN" sz="4800" dirty="0" smtClean="0">
              <a:latin typeface="文泉驿等宽微米黑" panose="020B0606030804020204" charset="-122"/>
              <a:ea typeface="文泉驿等宽微米黑" panose="020B0606030804020204" charset="-122"/>
            </a:endParaRPr>
          </a:p>
          <a:p>
            <a:pPr algn="ctr"/>
            <a:r>
              <a:rPr lang="zh-CN" altLang="en-US" sz="4800" dirty="0" smtClean="0">
                <a:latin typeface="文泉驿等宽微米黑" panose="020B0606030804020204" charset="-122"/>
                <a:ea typeface="文泉驿等宽微米黑" panose="020B0606030804020204" charset="-122"/>
              </a:rPr>
              <a:t>录</a:t>
            </a:r>
            <a:endParaRPr lang="zh-CN" altLang="en-US" sz="4800" dirty="0" smtClean="0">
              <a:latin typeface="文泉驿等宽微米黑" panose="020B0606030804020204" charset="-122"/>
              <a:ea typeface="文泉驿等宽微米黑" panose="020B060603080402020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1044127" y="2382955"/>
            <a:ext cx="1386463" cy="1386463"/>
          </a:xfrm>
          <a:prstGeom prst="ellipse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2373294" y="3364031"/>
            <a:ext cx="491547" cy="491547"/>
          </a:xfrm>
          <a:prstGeom prst="ellipse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2667003" y="4487401"/>
            <a:ext cx="755937" cy="755937"/>
          </a:xfrm>
          <a:prstGeom prst="ellipse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2360740" y="4018358"/>
            <a:ext cx="306263" cy="306263"/>
          </a:xfrm>
          <a:prstGeom prst="ellipse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>
            <a:off x="10650855" y="4865370"/>
            <a:ext cx="583274" cy="563839"/>
          </a:xfrm>
          <a:prstGeom prst="roundRect">
            <a:avLst>
              <a:gd name="adj" fmla="val 28237"/>
            </a:avLst>
          </a:prstGeom>
          <a:solidFill>
            <a:srgbClr val="3D336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4000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604385" y="1373505"/>
            <a:ext cx="6046470" cy="3580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270000"/>
              </a:lnSpc>
            </a:pPr>
            <a:r>
              <a:rPr kumimoji="1" lang="zh-CN" altLang="zh-CN" sz="2800" b="1" dirty="0" smtClean="0">
                <a:solidFill>
                  <a:srgbClr val="331F3A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一、</a:t>
            </a:r>
            <a:r>
              <a:rPr kumimoji="1" lang="zh-CN" altLang="en-US" sz="2800" b="1" dirty="0" smtClean="0">
                <a:solidFill>
                  <a:srgbClr val="331F3A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 六大活动预热套路</a:t>
            </a:r>
            <a:endParaRPr kumimoji="1" lang="zh-CN" altLang="en-US" sz="2400" b="1" dirty="0" smtClean="0">
              <a:solidFill>
                <a:srgbClr val="331F3A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  <a:p>
            <a:pPr algn="l">
              <a:lnSpc>
                <a:spcPct val="270000"/>
              </a:lnSpc>
            </a:pPr>
            <a:r>
              <a:rPr kumimoji="1" lang="zh-CN" altLang="en-US" sz="2800" b="1" dirty="0" smtClean="0">
                <a:solidFill>
                  <a:srgbClr val="331F3A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二、赢在起跑线的四月活动攻略</a:t>
            </a:r>
            <a:endParaRPr kumimoji="1" lang="zh-CN" altLang="en-US" sz="2800" b="1" dirty="0" smtClean="0">
              <a:solidFill>
                <a:srgbClr val="331F3A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  <a:p>
            <a:pPr algn="l">
              <a:lnSpc>
                <a:spcPct val="270000"/>
              </a:lnSpc>
            </a:pPr>
            <a:r>
              <a:rPr kumimoji="1" lang="zh-CN" altLang="en-US" sz="2800" b="1" dirty="0" smtClean="0">
                <a:solidFill>
                  <a:srgbClr val="331F3A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三、如何三倍提升社群H5活动点击量</a:t>
            </a:r>
            <a:endParaRPr lang="zh-CN" altLang="en-US" dirty="0">
              <a:solidFill>
                <a:srgbClr val="331F3A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3470268" y="-239"/>
            <a:ext cx="2695748" cy="2711730"/>
            <a:chOff x="6878782" y="3938154"/>
            <a:chExt cx="1439757" cy="1448293"/>
          </a:xfrm>
        </p:grpSpPr>
        <p:sp>
          <p:nvSpPr>
            <p:cNvPr id="9" name="椭圆 8"/>
            <p:cNvSpPr/>
            <p:nvPr/>
          </p:nvSpPr>
          <p:spPr>
            <a:xfrm>
              <a:off x="6878782" y="3938154"/>
              <a:ext cx="1132609" cy="1132609"/>
            </a:xfrm>
            <a:prstGeom prst="ellipse">
              <a:avLst/>
            </a:prstGeom>
            <a:solidFill>
              <a:schemeClr val="bg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7556196" y="4624104"/>
              <a:ext cx="762343" cy="762343"/>
            </a:xfrm>
            <a:prstGeom prst="ellipse">
              <a:avLst/>
            </a:prstGeom>
            <a:solidFill>
              <a:schemeClr val="bg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0881161" y="4966527"/>
            <a:ext cx="1488981" cy="1497809"/>
            <a:chOff x="6878782" y="3938154"/>
            <a:chExt cx="1439757" cy="1448293"/>
          </a:xfrm>
        </p:grpSpPr>
        <p:sp>
          <p:nvSpPr>
            <p:cNvPr id="12" name="椭圆 11"/>
            <p:cNvSpPr/>
            <p:nvPr/>
          </p:nvSpPr>
          <p:spPr>
            <a:xfrm>
              <a:off x="6878782" y="3938154"/>
              <a:ext cx="1132609" cy="1132609"/>
            </a:xfrm>
            <a:prstGeom prst="ellipse">
              <a:avLst/>
            </a:prstGeom>
            <a:solidFill>
              <a:schemeClr val="bg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7556196" y="4624104"/>
              <a:ext cx="762343" cy="762343"/>
            </a:xfrm>
            <a:prstGeom prst="ellipse">
              <a:avLst/>
            </a:prstGeom>
            <a:solidFill>
              <a:schemeClr val="bg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8142" y="-161806"/>
            <a:ext cx="6400331" cy="20517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60416" y="-172571"/>
            <a:ext cx="6400331" cy="2051753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1886261" y="1444594"/>
            <a:ext cx="8570595" cy="3739739"/>
            <a:chOff x="3170030" y="1086636"/>
            <a:chExt cx="8570595" cy="3739739"/>
          </a:xfrm>
        </p:grpSpPr>
        <p:sp>
          <p:nvSpPr>
            <p:cNvPr id="5" name="圆角矩形标注 4"/>
            <p:cNvSpPr/>
            <p:nvPr/>
          </p:nvSpPr>
          <p:spPr>
            <a:xfrm>
              <a:off x="3170030" y="2568726"/>
              <a:ext cx="2103755" cy="1457960"/>
            </a:xfrm>
            <a:prstGeom prst="wedgeRoundRectCallout">
              <a:avLst/>
            </a:prstGeom>
            <a:solidFill>
              <a:srgbClr val="3D336F"/>
            </a:solidFill>
            <a:ln>
              <a:noFill/>
            </a:ln>
            <a:effectLst>
              <a:reflection blurRad="6350" stA="50000" endA="275" endPos="40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8000" spc="-300" dirty="0">
                  <a:latin typeface="文泉驿等宽微米黑" panose="020B0606030804020204" charset="-122"/>
                  <a:ea typeface="文泉驿等宽微米黑" panose="020B0606030804020204" charset="-122"/>
                  <a:cs typeface="Arial" panose="020B0604020202020204" pitchFamily="34" charset="0"/>
                </a:rPr>
                <a:t>一</a:t>
              </a:r>
              <a:endParaRPr lang="zh-CN" altLang="en-US" sz="8000" spc="-300" dirty="0">
                <a:latin typeface="文泉驿等宽微米黑" panose="020B0606030804020204" charset="-122"/>
                <a:ea typeface="文泉驿等宽微米黑" panose="020B0606030804020204" charset="-122"/>
                <a:cs typeface="Arial" panose="020B0604020202020204" pitchFamily="34" charset="0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755659" y="2175885"/>
              <a:ext cx="4632960" cy="26504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160000"/>
                </a:lnSpc>
              </a:pPr>
              <a:r>
                <a:rPr kumimoji="1" lang="zh-CN" altLang="en-US" sz="3200" b="1" dirty="0">
                  <a:solidFill>
                    <a:schemeClr val="tx1"/>
                  </a:solidFill>
                  <a:latin typeface="文泉驿等宽微米黑" panose="020B0606030804020204" charset="-122"/>
                  <a:ea typeface="文泉驿等宽微米黑" panose="020B0606030804020204" charset="-122"/>
                  <a:cs typeface="文泉驿等宽微米黑" panose="020B0606030804020204" charset="-122"/>
                </a:rPr>
                <a:t>六大活动预热套路</a:t>
              </a:r>
              <a:br>
                <a:rPr kumimoji="1" lang="zh-CN" altLang="en-US" sz="3200" dirty="0">
                  <a:solidFill>
                    <a:srgbClr val="331F3A"/>
                  </a:solidFill>
                  <a:latin typeface="文泉驿等宽微米黑" panose="020B0606030804020204" charset="-122"/>
                  <a:ea typeface="文泉驿等宽微米黑" panose="020B0606030804020204" charset="-122"/>
                  <a:cs typeface="文泉驿等宽微米黑" panose="020B0606030804020204" charset="-122"/>
                </a:rPr>
              </a:br>
              <a:r>
                <a:rPr kumimoji="1" lang="zh-CN" altLang="en-US" sz="2400" dirty="0">
                  <a:solidFill>
                    <a:schemeClr val="tx1"/>
                  </a:solidFill>
                  <a:latin typeface="文泉驿等宽微米黑" panose="020B0606030804020204" charset="-122"/>
                  <a:ea typeface="文泉驿等宽微米黑" panose="020B0606030804020204" charset="-122"/>
                  <a:cs typeface="文泉驿等宽微米黑" panose="020B0606030804020204" charset="-122"/>
                </a:rPr>
                <a:t>（</a:t>
              </a:r>
              <a:r>
                <a:rPr kumimoji="1" lang="en-US" altLang="zh-CN" sz="2400" dirty="0">
                  <a:solidFill>
                    <a:schemeClr val="tx1"/>
                  </a:solidFill>
                  <a:latin typeface="文泉驿等宽微米黑" panose="020B0606030804020204" charset="-122"/>
                  <a:ea typeface="文泉驿等宽微米黑" panose="020B0606030804020204" charset="-122"/>
                  <a:cs typeface="文泉驿等宽微米黑" panose="020B0606030804020204" charset="-122"/>
                </a:rPr>
                <a:t>1</a:t>
              </a:r>
              <a:r>
                <a:rPr kumimoji="1" lang="zh-CN" altLang="en-US" sz="2400" dirty="0">
                  <a:solidFill>
                    <a:schemeClr val="tx1"/>
                  </a:solidFill>
                  <a:latin typeface="文泉驿等宽微米黑" panose="020B0606030804020204" charset="-122"/>
                  <a:ea typeface="文泉驿等宽微米黑" panose="020B0606030804020204" charset="-122"/>
                  <a:cs typeface="文泉驿等宽微米黑" panose="020B0606030804020204" charset="-122"/>
                </a:rPr>
                <a:t>）为什么需要进行活动预热？</a:t>
              </a:r>
              <a:br>
                <a:rPr kumimoji="1" lang="zh-CN" altLang="en-US" sz="2400" dirty="0">
                  <a:solidFill>
                    <a:schemeClr val="tx1"/>
                  </a:solidFill>
                  <a:latin typeface="文泉驿等宽微米黑" panose="020B0606030804020204" charset="-122"/>
                  <a:ea typeface="文泉驿等宽微米黑" panose="020B0606030804020204" charset="-122"/>
                  <a:cs typeface="文泉驿等宽微米黑" panose="020B0606030804020204" charset="-122"/>
                </a:rPr>
              </a:br>
              <a:r>
                <a:rPr kumimoji="1" lang="zh-CN" altLang="en-US" sz="2400" dirty="0">
                  <a:solidFill>
                    <a:schemeClr val="tx1"/>
                  </a:solidFill>
                  <a:latin typeface="文泉驿等宽微米黑" panose="020B0606030804020204" charset="-122"/>
                  <a:ea typeface="文泉驿等宽微米黑" panose="020B0606030804020204" charset="-122"/>
                  <a:cs typeface="文泉驿等宽微米黑" panose="020B0606030804020204" charset="-122"/>
                  <a:sym typeface="+mn-ea"/>
                </a:rPr>
                <a:t>（</a:t>
              </a:r>
              <a:r>
                <a:rPr kumimoji="1" lang="en-US" altLang="zh-CN" sz="2400" dirty="0">
                  <a:solidFill>
                    <a:schemeClr val="tx1"/>
                  </a:solidFill>
                  <a:latin typeface="文泉驿等宽微米黑" panose="020B0606030804020204" charset="-122"/>
                  <a:ea typeface="文泉驿等宽微米黑" panose="020B0606030804020204" charset="-122"/>
                  <a:cs typeface="文泉驿等宽微米黑" panose="020B0606030804020204" charset="-122"/>
                  <a:sym typeface="+mn-ea"/>
                </a:rPr>
                <a:t>2</a:t>
              </a:r>
              <a:r>
                <a:rPr kumimoji="1" lang="zh-CN" altLang="en-US" sz="2400" dirty="0">
                  <a:solidFill>
                    <a:schemeClr val="tx1"/>
                  </a:solidFill>
                  <a:latin typeface="文泉驿等宽微米黑" panose="020B0606030804020204" charset="-122"/>
                  <a:ea typeface="文泉驿等宽微米黑" panose="020B0606030804020204" charset="-122"/>
                  <a:cs typeface="文泉驿等宽微米黑" panose="020B0606030804020204" charset="-122"/>
                  <a:sym typeface="+mn-ea"/>
                </a:rPr>
                <a:t>）应选择哪些渠道进行预热？</a:t>
              </a:r>
              <a:br>
                <a:rPr kumimoji="1" lang="zh-CN" altLang="en-US" sz="2400" dirty="0">
                  <a:solidFill>
                    <a:schemeClr val="tx1"/>
                  </a:solidFill>
                  <a:latin typeface="文泉驿等宽微米黑" panose="020B0606030804020204" charset="-122"/>
                  <a:ea typeface="文泉驿等宽微米黑" panose="020B0606030804020204" charset="-122"/>
                  <a:cs typeface="文泉驿等宽微米黑" panose="020B0606030804020204" charset="-122"/>
                  <a:sym typeface="+mn-ea"/>
                </a:rPr>
              </a:br>
              <a:r>
                <a:rPr kumimoji="1" lang="zh-CN" altLang="en-US" sz="2400" dirty="0">
                  <a:solidFill>
                    <a:schemeClr val="tx1"/>
                  </a:solidFill>
                  <a:latin typeface="文泉驿等宽微米黑" panose="020B0606030804020204" charset="-122"/>
                  <a:ea typeface="文泉驿等宽微米黑" panose="020B0606030804020204" charset="-122"/>
                  <a:cs typeface="文泉驿等宽微米黑" panose="020B0606030804020204" charset="-122"/>
                  <a:sym typeface="+mn-ea"/>
                </a:rPr>
                <a:t>（</a:t>
              </a:r>
              <a:r>
                <a:rPr kumimoji="1" lang="en-US" altLang="zh-CN" sz="2400" dirty="0">
                  <a:solidFill>
                    <a:schemeClr val="tx1"/>
                  </a:solidFill>
                  <a:latin typeface="文泉驿等宽微米黑" panose="020B0606030804020204" charset="-122"/>
                  <a:ea typeface="文泉驿等宽微米黑" panose="020B0606030804020204" charset="-122"/>
                  <a:cs typeface="文泉驿等宽微米黑" panose="020B0606030804020204" charset="-122"/>
                  <a:sym typeface="+mn-ea"/>
                </a:rPr>
                <a:t>3</a:t>
              </a:r>
              <a:r>
                <a:rPr kumimoji="1" lang="zh-CN" altLang="en-US" sz="2400" dirty="0">
                  <a:solidFill>
                    <a:schemeClr val="tx1"/>
                  </a:solidFill>
                  <a:latin typeface="文泉驿等宽微米黑" panose="020B0606030804020204" charset="-122"/>
                  <a:ea typeface="文泉驿等宽微米黑" panose="020B0606030804020204" charset="-122"/>
                  <a:cs typeface="文泉驿等宽微米黑" panose="020B0606030804020204" charset="-122"/>
                  <a:sym typeface="+mn-ea"/>
                </a:rPr>
                <a:t>）六大活动预热套路</a:t>
              </a:r>
              <a:endParaRPr kumimoji="1" lang="zh-CN" altLang="en-US" sz="2400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00000">
              <a:off x="9602580" y="1086636"/>
              <a:ext cx="2138045" cy="213804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矩形: 圆角 3"/>
          <p:cNvSpPr/>
          <p:nvPr/>
        </p:nvSpPr>
        <p:spPr>
          <a:xfrm>
            <a:off x="493395" y="344805"/>
            <a:ext cx="4391025" cy="516890"/>
          </a:xfrm>
          <a:prstGeom prst="roundRect">
            <a:avLst/>
          </a:prstGeom>
          <a:solidFill>
            <a:srgbClr val="625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20000"/>
              </a:lnSpc>
            </a:pPr>
            <a:endParaRPr sz="2000" b="1" spc="600">
              <a:latin typeface="文泉驿等宽微米黑" panose="020B0606030804020204" charset="-122"/>
              <a:ea typeface="文泉驿等宽微米黑" panose="020B060603080402020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3395" y="403860"/>
            <a:ext cx="423735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solidFill>
                  <a:schemeClr val="bg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1.1</a:t>
            </a:r>
            <a:r>
              <a:rPr lang="zh-CN" altLang="en-US" sz="2400" b="1">
                <a:solidFill>
                  <a:schemeClr val="bg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为什么需要进行活动预热？</a:t>
            </a:r>
            <a:endParaRPr lang="zh-CN" altLang="en-US" sz="2400" b="1">
              <a:solidFill>
                <a:schemeClr val="bg1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</p:txBody>
      </p:sp>
      <p:sp>
        <p:nvSpPr>
          <p:cNvPr id="3" name="圆角矩形 2"/>
          <p:cNvSpPr/>
          <p:nvPr>
            <p:custDataLst>
              <p:tags r:id="rId1"/>
            </p:custDataLst>
          </p:nvPr>
        </p:nvSpPr>
        <p:spPr>
          <a:xfrm rot="2700000">
            <a:off x="4765043" y="2942243"/>
            <a:ext cx="999923" cy="999923"/>
          </a:xfrm>
          <a:prstGeom prst="roundRect">
            <a:avLst>
              <a:gd name="adj" fmla="val 15071"/>
            </a:avLst>
          </a:prstGeom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anchor="ctr"/>
          <a:p>
            <a:pPr algn="ctr"/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4602627" y="2779826"/>
            <a:ext cx="617704" cy="617704"/>
          </a:xfrm>
          <a:custGeom>
            <a:avLst/>
            <a:gdLst>
              <a:gd name="connsiteX0" fmla="*/ 308852 w 617704"/>
              <a:gd name="connsiteY0" fmla="*/ 0 h 617704"/>
              <a:gd name="connsiteX1" fmla="*/ 359907 w 617704"/>
              <a:gd name="connsiteY1" fmla="*/ 21147 h 617704"/>
              <a:gd name="connsiteX2" fmla="*/ 596557 w 617704"/>
              <a:gd name="connsiteY2" fmla="*/ 257798 h 617704"/>
              <a:gd name="connsiteX3" fmla="*/ 596557 w 617704"/>
              <a:gd name="connsiteY3" fmla="*/ 359907 h 617704"/>
              <a:gd name="connsiteX4" fmla="*/ 359907 w 617704"/>
              <a:gd name="connsiteY4" fmla="*/ 596557 h 617704"/>
              <a:gd name="connsiteX5" fmla="*/ 257798 w 617704"/>
              <a:gd name="connsiteY5" fmla="*/ 596557 h 617704"/>
              <a:gd name="connsiteX6" fmla="*/ 21147 w 617704"/>
              <a:gd name="connsiteY6" fmla="*/ 359907 h 617704"/>
              <a:gd name="connsiteX7" fmla="*/ 21147 w 617704"/>
              <a:gd name="connsiteY7" fmla="*/ 257798 h 617704"/>
              <a:gd name="connsiteX8" fmla="*/ 257798 w 617704"/>
              <a:gd name="connsiteY8" fmla="*/ 21147 h 617704"/>
              <a:gd name="connsiteX9" fmla="*/ 308852 w 617704"/>
              <a:gd name="connsiteY9" fmla="*/ 0 h 617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7704" h="617704">
                <a:moveTo>
                  <a:pt x="308852" y="0"/>
                </a:moveTo>
                <a:cubicBezTo>
                  <a:pt x="327330" y="0"/>
                  <a:pt x="345808" y="7049"/>
                  <a:pt x="359907" y="21147"/>
                </a:cubicBezTo>
                <a:lnTo>
                  <a:pt x="596557" y="257798"/>
                </a:lnTo>
                <a:cubicBezTo>
                  <a:pt x="624754" y="285994"/>
                  <a:pt x="624754" y="331710"/>
                  <a:pt x="596557" y="359907"/>
                </a:cubicBezTo>
                <a:lnTo>
                  <a:pt x="359907" y="596557"/>
                </a:lnTo>
                <a:cubicBezTo>
                  <a:pt x="331710" y="624753"/>
                  <a:pt x="285994" y="624753"/>
                  <a:pt x="257798" y="596557"/>
                </a:cubicBezTo>
                <a:lnTo>
                  <a:pt x="21147" y="359907"/>
                </a:lnTo>
                <a:cubicBezTo>
                  <a:pt x="-7050" y="331710"/>
                  <a:pt x="-7050" y="285994"/>
                  <a:pt x="21147" y="257798"/>
                </a:cubicBezTo>
                <a:lnTo>
                  <a:pt x="257798" y="21147"/>
                </a:lnTo>
                <a:cubicBezTo>
                  <a:pt x="271896" y="7049"/>
                  <a:pt x="290374" y="0"/>
                  <a:pt x="308852" y="0"/>
                </a:cubicBezTo>
                <a:close/>
              </a:path>
            </a:pathLst>
          </a:custGeom>
          <a:solidFill>
            <a:srgbClr val="4276AA"/>
          </a:solidFill>
          <a:ln w="28575">
            <a:solidFill>
              <a:srgbClr val="FFFFFF"/>
            </a:solidFill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wrap="none" anchor="ctr">
            <a:normAutofit/>
          </a:bodyPr>
          <a:p>
            <a:pPr algn="ctr"/>
            <a:r>
              <a:rPr lang="ar-SA"/>
              <a:t>01</a:t>
            </a:r>
            <a:endParaRPr lang="ar-SA"/>
          </a:p>
        </p:txBody>
      </p:sp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 rot="2700000">
            <a:off x="6587373" y="2942243"/>
            <a:ext cx="999923" cy="999923"/>
          </a:xfrm>
          <a:prstGeom prst="roundRect">
            <a:avLst>
              <a:gd name="adj" fmla="val 15071"/>
            </a:avLst>
          </a:prstGeom>
          <a:solidFill>
            <a:srgbClr val="178AA1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anchor="ctr"/>
          <a:p>
            <a:pPr algn="ctr"/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6424957" y="2779826"/>
            <a:ext cx="617704" cy="617704"/>
          </a:xfrm>
          <a:custGeom>
            <a:avLst/>
            <a:gdLst>
              <a:gd name="connsiteX0" fmla="*/ 308852 w 617704"/>
              <a:gd name="connsiteY0" fmla="*/ 0 h 617704"/>
              <a:gd name="connsiteX1" fmla="*/ 359907 w 617704"/>
              <a:gd name="connsiteY1" fmla="*/ 21147 h 617704"/>
              <a:gd name="connsiteX2" fmla="*/ 596557 w 617704"/>
              <a:gd name="connsiteY2" fmla="*/ 257798 h 617704"/>
              <a:gd name="connsiteX3" fmla="*/ 596557 w 617704"/>
              <a:gd name="connsiteY3" fmla="*/ 359907 h 617704"/>
              <a:gd name="connsiteX4" fmla="*/ 359907 w 617704"/>
              <a:gd name="connsiteY4" fmla="*/ 596557 h 617704"/>
              <a:gd name="connsiteX5" fmla="*/ 257798 w 617704"/>
              <a:gd name="connsiteY5" fmla="*/ 596557 h 617704"/>
              <a:gd name="connsiteX6" fmla="*/ 21147 w 617704"/>
              <a:gd name="connsiteY6" fmla="*/ 359907 h 617704"/>
              <a:gd name="connsiteX7" fmla="*/ 21147 w 617704"/>
              <a:gd name="connsiteY7" fmla="*/ 257798 h 617704"/>
              <a:gd name="connsiteX8" fmla="*/ 257798 w 617704"/>
              <a:gd name="connsiteY8" fmla="*/ 21147 h 617704"/>
              <a:gd name="connsiteX9" fmla="*/ 308852 w 617704"/>
              <a:gd name="connsiteY9" fmla="*/ 0 h 617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7704" h="617704">
                <a:moveTo>
                  <a:pt x="308852" y="0"/>
                </a:moveTo>
                <a:cubicBezTo>
                  <a:pt x="327330" y="0"/>
                  <a:pt x="345808" y="7049"/>
                  <a:pt x="359907" y="21147"/>
                </a:cubicBezTo>
                <a:lnTo>
                  <a:pt x="596557" y="257798"/>
                </a:lnTo>
                <a:cubicBezTo>
                  <a:pt x="624754" y="285994"/>
                  <a:pt x="624754" y="331710"/>
                  <a:pt x="596557" y="359907"/>
                </a:cubicBezTo>
                <a:lnTo>
                  <a:pt x="359907" y="596557"/>
                </a:lnTo>
                <a:cubicBezTo>
                  <a:pt x="331710" y="624753"/>
                  <a:pt x="285994" y="624753"/>
                  <a:pt x="257798" y="596557"/>
                </a:cubicBezTo>
                <a:lnTo>
                  <a:pt x="21147" y="359907"/>
                </a:lnTo>
                <a:cubicBezTo>
                  <a:pt x="-7050" y="331710"/>
                  <a:pt x="-7050" y="285994"/>
                  <a:pt x="21147" y="257798"/>
                </a:cubicBezTo>
                <a:lnTo>
                  <a:pt x="257798" y="21147"/>
                </a:lnTo>
                <a:cubicBezTo>
                  <a:pt x="271896" y="7049"/>
                  <a:pt x="290374" y="0"/>
                  <a:pt x="308852" y="0"/>
                </a:cubicBezTo>
                <a:close/>
              </a:path>
            </a:pathLst>
          </a:custGeom>
          <a:solidFill>
            <a:srgbClr val="178AA1"/>
          </a:solidFill>
          <a:ln w="28575">
            <a:solidFill>
              <a:srgbClr val="FFFFFF"/>
            </a:solidFill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wrap="none" anchor="ctr">
            <a:normAutofit/>
          </a:bodyPr>
          <a:p>
            <a:pPr algn="ctr"/>
            <a:r>
              <a:rPr lang="ar-SA"/>
              <a:t>02</a:t>
            </a:r>
            <a:endParaRPr lang="ar-SA"/>
          </a:p>
        </p:txBody>
      </p:sp>
      <p:sp>
        <p:nvSpPr>
          <p:cNvPr id="25" name="文本框 24"/>
          <p:cNvSpPr txBox="1"/>
          <p:nvPr>
            <p:custDataLst>
              <p:tags r:id="rId5"/>
            </p:custDataLst>
          </p:nvPr>
        </p:nvSpPr>
        <p:spPr bwMode="auto">
          <a:xfrm>
            <a:off x="1492250" y="2884170"/>
            <a:ext cx="2518410" cy="918210"/>
          </a:xfrm>
          <a:prstGeom prst="rect">
            <a:avLst/>
          </a:prstGeom>
          <a:noFill/>
        </p:spPr>
        <p:txBody>
          <a:bodyPr wrap="none" lIns="90000" tIns="46800" rIns="90000" bIns="46800"/>
          <a:p>
            <a:pPr algn="r" latinLnBrk="0"/>
            <a:r>
              <a:rPr lang="zh-CN" altLang="en-US" sz="2800" b="1">
                <a:solidFill>
                  <a:schemeClr val="tx1"/>
                </a:solidFill>
                <a:effectLst/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1. 挖掘爆点，</a:t>
            </a:r>
            <a:endParaRPr lang="zh-CN" altLang="en-US" sz="2800" b="1">
              <a:solidFill>
                <a:schemeClr val="tx1"/>
              </a:solidFill>
              <a:effectLst/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  <a:p>
            <a:pPr algn="r" latinLnBrk="0"/>
            <a:r>
              <a:rPr lang="zh-CN" altLang="en-US" sz="2800" b="1">
                <a:solidFill>
                  <a:schemeClr val="tx1"/>
                </a:solidFill>
                <a:effectLst/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预估活动效果</a:t>
            </a:r>
            <a:endParaRPr lang="zh-CN" altLang="en-US" sz="2800" b="1">
              <a:solidFill>
                <a:schemeClr val="tx1"/>
              </a:solidFill>
              <a:effectLst/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6"/>
            </p:custDataLst>
          </p:nvPr>
        </p:nvSpPr>
        <p:spPr bwMode="auto">
          <a:xfrm>
            <a:off x="8053705" y="2916555"/>
            <a:ext cx="2169795" cy="1121410"/>
          </a:xfrm>
          <a:prstGeom prst="rect">
            <a:avLst/>
          </a:prstGeom>
          <a:noFill/>
        </p:spPr>
        <p:txBody>
          <a:bodyPr wrap="none" lIns="90000" tIns="46800" rIns="90000" bIns="46800"/>
          <a:p>
            <a:pPr algn="r" latinLnBrk="0"/>
            <a:r>
              <a:rPr lang="zh-CN" altLang="en-US" sz="2800" b="1">
                <a:solidFill>
                  <a:schemeClr val="tx1"/>
                </a:solidFill>
                <a:effectLst/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2. 营造活动</a:t>
            </a:r>
            <a:endParaRPr lang="zh-CN" altLang="en-US" sz="2800" b="1">
              <a:solidFill>
                <a:schemeClr val="tx1"/>
              </a:solidFill>
              <a:effectLst/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  <a:p>
            <a:pPr algn="r" latinLnBrk="0"/>
            <a:r>
              <a:rPr lang="zh-CN" altLang="en-US" sz="2800" b="1">
                <a:solidFill>
                  <a:schemeClr val="tx1"/>
                </a:solidFill>
                <a:effectLst/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火热氛围</a:t>
            </a:r>
            <a:endParaRPr lang="zh-CN" altLang="en-US" sz="2800" b="1">
              <a:solidFill>
                <a:schemeClr val="tx1"/>
              </a:solidFill>
              <a:effectLst/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7"/>
            </p:custDataLst>
          </p:nvPr>
        </p:nvSpPr>
        <p:spPr bwMode="auto">
          <a:xfrm>
            <a:off x="6928262" y="3257103"/>
            <a:ext cx="441232" cy="441232"/>
          </a:xfrm>
          <a:custGeom>
            <a:avLst/>
            <a:gdLst>
              <a:gd name="T0" fmla="*/ 74 w 236"/>
              <a:gd name="T1" fmla="*/ 160 h 236"/>
              <a:gd name="T2" fmla="*/ 93 w 236"/>
              <a:gd name="T3" fmla="*/ 160 h 236"/>
              <a:gd name="T4" fmla="*/ 93 w 236"/>
              <a:gd name="T5" fmla="*/ 103 h 236"/>
              <a:gd name="T6" fmla="*/ 74 w 236"/>
              <a:gd name="T7" fmla="*/ 103 h 236"/>
              <a:gd name="T8" fmla="*/ 74 w 236"/>
              <a:gd name="T9" fmla="*/ 160 h 236"/>
              <a:gd name="T10" fmla="*/ 140 w 236"/>
              <a:gd name="T11" fmla="*/ 102 h 236"/>
              <a:gd name="T12" fmla="*/ 122 w 236"/>
              <a:gd name="T13" fmla="*/ 111 h 236"/>
              <a:gd name="T14" fmla="*/ 122 w 236"/>
              <a:gd name="T15" fmla="*/ 103 h 236"/>
              <a:gd name="T16" fmla="*/ 103 w 236"/>
              <a:gd name="T17" fmla="*/ 103 h 236"/>
              <a:gd name="T18" fmla="*/ 103 w 236"/>
              <a:gd name="T19" fmla="*/ 160 h 236"/>
              <a:gd name="T20" fmla="*/ 122 w 236"/>
              <a:gd name="T21" fmla="*/ 160 h 236"/>
              <a:gd name="T22" fmla="*/ 122 w 236"/>
              <a:gd name="T23" fmla="*/ 128 h 236"/>
              <a:gd name="T24" fmla="*/ 123 w 236"/>
              <a:gd name="T25" fmla="*/ 124 h 236"/>
              <a:gd name="T26" fmla="*/ 133 w 236"/>
              <a:gd name="T27" fmla="*/ 117 h 236"/>
              <a:gd name="T28" fmla="*/ 142 w 236"/>
              <a:gd name="T29" fmla="*/ 130 h 236"/>
              <a:gd name="T30" fmla="*/ 142 w 236"/>
              <a:gd name="T31" fmla="*/ 160 h 236"/>
              <a:gd name="T32" fmla="*/ 161 w 236"/>
              <a:gd name="T33" fmla="*/ 160 h 236"/>
              <a:gd name="T34" fmla="*/ 161 w 236"/>
              <a:gd name="T35" fmla="*/ 160 h 236"/>
              <a:gd name="T36" fmla="*/ 161 w 236"/>
              <a:gd name="T37" fmla="*/ 127 h 236"/>
              <a:gd name="T38" fmla="*/ 140 w 236"/>
              <a:gd name="T39" fmla="*/ 102 h 236"/>
              <a:gd name="T40" fmla="*/ 122 w 236"/>
              <a:gd name="T41" fmla="*/ 111 h 236"/>
              <a:gd name="T42" fmla="*/ 122 w 236"/>
              <a:gd name="T43" fmla="*/ 111 h 236"/>
              <a:gd name="T44" fmla="*/ 122 w 236"/>
              <a:gd name="T45" fmla="*/ 111 h 236"/>
              <a:gd name="T46" fmla="*/ 83 w 236"/>
              <a:gd name="T47" fmla="*/ 75 h 236"/>
              <a:gd name="T48" fmla="*/ 73 w 236"/>
              <a:gd name="T49" fmla="*/ 85 h 236"/>
              <a:gd name="T50" fmla="*/ 83 w 236"/>
              <a:gd name="T51" fmla="*/ 95 h 236"/>
              <a:gd name="T52" fmla="*/ 83 w 236"/>
              <a:gd name="T53" fmla="*/ 95 h 236"/>
              <a:gd name="T54" fmla="*/ 94 w 236"/>
              <a:gd name="T55" fmla="*/ 85 h 236"/>
              <a:gd name="T56" fmla="*/ 83 w 236"/>
              <a:gd name="T57" fmla="*/ 75 h 236"/>
              <a:gd name="T58" fmla="*/ 118 w 236"/>
              <a:gd name="T59" fmla="*/ 0 h 236"/>
              <a:gd name="T60" fmla="*/ 0 w 236"/>
              <a:gd name="T61" fmla="*/ 118 h 236"/>
              <a:gd name="T62" fmla="*/ 118 w 236"/>
              <a:gd name="T63" fmla="*/ 236 h 236"/>
              <a:gd name="T64" fmla="*/ 236 w 236"/>
              <a:gd name="T65" fmla="*/ 118 h 236"/>
              <a:gd name="T66" fmla="*/ 118 w 236"/>
              <a:gd name="T67" fmla="*/ 0 h 236"/>
              <a:gd name="T68" fmla="*/ 181 w 236"/>
              <a:gd name="T69" fmla="*/ 172 h 236"/>
              <a:gd name="T70" fmla="*/ 171 w 236"/>
              <a:gd name="T71" fmla="*/ 181 h 236"/>
              <a:gd name="T72" fmla="*/ 64 w 236"/>
              <a:gd name="T73" fmla="*/ 181 h 236"/>
              <a:gd name="T74" fmla="*/ 55 w 236"/>
              <a:gd name="T75" fmla="*/ 172 h 236"/>
              <a:gd name="T76" fmla="*/ 55 w 236"/>
              <a:gd name="T77" fmla="*/ 63 h 236"/>
              <a:gd name="T78" fmla="*/ 64 w 236"/>
              <a:gd name="T79" fmla="*/ 54 h 236"/>
              <a:gd name="T80" fmla="*/ 171 w 236"/>
              <a:gd name="T81" fmla="*/ 54 h 236"/>
              <a:gd name="T82" fmla="*/ 181 w 236"/>
              <a:gd name="T83" fmla="*/ 63 h 236"/>
              <a:gd name="T84" fmla="*/ 181 w 236"/>
              <a:gd name="T85" fmla="*/ 17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36" h="236">
                <a:moveTo>
                  <a:pt x="74" y="160"/>
                </a:moveTo>
                <a:cubicBezTo>
                  <a:pt x="93" y="160"/>
                  <a:pt x="93" y="160"/>
                  <a:pt x="93" y="160"/>
                </a:cubicBezTo>
                <a:cubicBezTo>
                  <a:pt x="93" y="103"/>
                  <a:pt x="93" y="103"/>
                  <a:pt x="93" y="103"/>
                </a:cubicBezTo>
                <a:cubicBezTo>
                  <a:pt x="74" y="103"/>
                  <a:pt x="74" y="103"/>
                  <a:pt x="74" y="103"/>
                </a:cubicBezTo>
                <a:lnTo>
                  <a:pt x="74" y="160"/>
                </a:lnTo>
                <a:close/>
                <a:moveTo>
                  <a:pt x="140" y="102"/>
                </a:moveTo>
                <a:cubicBezTo>
                  <a:pt x="129" y="102"/>
                  <a:pt x="125" y="107"/>
                  <a:pt x="122" y="111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03" y="103"/>
                  <a:pt x="103" y="103"/>
                  <a:pt x="103" y="103"/>
                </a:cubicBezTo>
                <a:cubicBezTo>
                  <a:pt x="104" y="108"/>
                  <a:pt x="103" y="160"/>
                  <a:pt x="103" y="160"/>
                </a:cubicBezTo>
                <a:cubicBezTo>
                  <a:pt x="122" y="160"/>
                  <a:pt x="122" y="160"/>
                  <a:pt x="122" y="160"/>
                </a:cubicBezTo>
                <a:cubicBezTo>
                  <a:pt x="122" y="128"/>
                  <a:pt x="122" y="128"/>
                  <a:pt x="122" y="128"/>
                </a:cubicBezTo>
                <a:cubicBezTo>
                  <a:pt x="122" y="127"/>
                  <a:pt x="123" y="125"/>
                  <a:pt x="123" y="124"/>
                </a:cubicBezTo>
                <a:cubicBezTo>
                  <a:pt x="124" y="120"/>
                  <a:pt x="128" y="117"/>
                  <a:pt x="133" y="117"/>
                </a:cubicBezTo>
                <a:cubicBezTo>
                  <a:pt x="140" y="117"/>
                  <a:pt x="142" y="122"/>
                  <a:pt x="142" y="130"/>
                </a:cubicBezTo>
                <a:cubicBezTo>
                  <a:pt x="142" y="160"/>
                  <a:pt x="142" y="160"/>
                  <a:pt x="142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27"/>
                  <a:pt x="161" y="127"/>
                  <a:pt x="161" y="127"/>
                </a:cubicBezTo>
                <a:cubicBezTo>
                  <a:pt x="161" y="110"/>
                  <a:pt x="152" y="102"/>
                  <a:pt x="140" y="102"/>
                </a:cubicBezTo>
                <a:close/>
                <a:moveTo>
                  <a:pt x="122" y="111"/>
                </a:moveTo>
                <a:cubicBezTo>
                  <a:pt x="122" y="111"/>
                  <a:pt x="122" y="111"/>
                  <a:pt x="122" y="111"/>
                </a:cubicBezTo>
                <a:cubicBezTo>
                  <a:pt x="122" y="111"/>
                  <a:pt x="122" y="111"/>
                  <a:pt x="122" y="111"/>
                </a:cubicBezTo>
                <a:close/>
                <a:moveTo>
                  <a:pt x="83" y="75"/>
                </a:moveTo>
                <a:cubicBezTo>
                  <a:pt x="77" y="75"/>
                  <a:pt x="73" y="80"/>
                  <a:pt x="73" y="85"/>
                </a:cubicBezTo>
                <a:cubicBezTo>
                  <a:pt x="73" y="91"/>
                  <a:pt x="77" y="95"/>
                  <a:pt x="83" y="95"/>
                </a:cubicBezTo>
                <a:cubicBezTo>
                  <a:pt x="83" y="95"/>
                  <a:pt x="83" y="95"/>
                  <a:pt x="83" y="95"/>
                </a:cubicBezTo>
                <a:cubicBezTo>
                  <a:pt x="90" y="95"/>
                  <a:pt x="94" y="91"/>
                  <a:pt x="94" y="85"/>
                </a:cubicBezTo>
                <a:cubicBezTo>
                  <a:pt x="94" y="80"/>
                  <a:pt x="90" y="75"/>
                  <a:pt x="83" y="75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1" y="172"/>
                </a:moveTo>
                <a:cubicBezTo>
                  <a:pt x="181" y="177"/>
                  <a:pt x="176" y="181"/>
                  <a:pt x="171" y="181"/>
                </a:cubicBezTo>
                <a:cubicBezTo>
                  <a:pt x="64" y="181"/>
                  <a:pt x="64" y="181"/>
                  <a:pt x="64" y="181"/>
                </a:cubicBezTo>
                <a:cubicBezTo>
                  <a:pt x="59" y="181"/>
                  <a:pt x="55" y="177"/>
                  <a:pt x="55" y="172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58"/>
                  <a:pt x="59" y="54"/>
                  <a:pt x="64" y="54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6" y="54"/>
                  <a:pt x="181" y="58"/>
                  <a:pt x="181" y="63"/>
                </a:cubicBezTo>
                <a:cubicBezTo>
                  <a:pt x="181" y="172"/>
                  <a:pt x="181" y="172"/>
                  <a:pt x="181" y="17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p>
            <a:pPr algn="ctr"/>
          </a:p>
        </p:txBody>
      </p:sp>
      <p:sp>
        <p:nvSpPr>
          <p:cNvPr id="16" name="任意多边形 15"/>
          <p:cNvSpPr/>
          <p:nvPr>
            <p:custDataLst>
              <p:tags r:id="rId8"/>
            </p:custDataLst>
          </p:nvPr>
        </p:nvSpPr>
        <p:spPr bwMode="auto">
          <a:xfrm>
            <a:off x="5117464" y="3257103"/>
            <a:ext cx="441232" cy="441232"/>
          </a:xfrm>
          <a:custGeom>
            <a:avLst/>
            <a:gdLst>
              <a:gd name="T0" fmla="*/ 0 w 236"/>
              <a:gd name="T1" fmla="*/ 118 h 236"/>
              <a:gd name="T2" fmla="*/ 236 w 236"/>
              <a:gd name="T3" fmla="*/ 118 h 236"/>
              <a:gd name="T4" fmla="*/ 150 w 236"/>
              <a:gd name="T5" fmla="*/ 168 h 236"/>
              <a:gd name="T6" fmla="*/ 128 w 236"/>
              <a:gd name="T7" fmla="*/ 196 h 236"/>
              <a:gd name="T8" fmla="*/ 125 w 236"/>
              <a:gd name="T9" fmla="*/ 199 h 236"/>
              <a:gd name="T10" fmla="*/ 111 w 236"/>
              <a:gd name="T11" fmla="*/ 198 h 236"/>
              <a:gd name="T12" fmla="*/ 110 w 236"/>
              <a:gd name="T13" fmla="*/ 180 h 236"/>
              <a:gd name="T14" fmla="*/ 90 w 236"/>
              <a:gd name="T15" fmla="*/ 173 h 236"/>
              <a:gd name="T16" fmla="*/ 79 w 236"/>
              <a:gd name="T17" fmla="*/ 166 h 236"/>
              <a:gd name="T18" fmla="*/ 78 w 236"/>
              <a:gd name="T19" fmla="*/ 160 h 236"/>
              <a:gd name="T20" fmla="*/ 89 w 236"/>
              <a:gd name="T21" fmla="*/ 147 h 236"/>
              <a:gd name="T22" fmla="*/ 91 w 236"/>
              <a:gd name="T23" fmla="*/ 148 h 236"/>
              <a:gd name="T24" fmla="*/ 119 w 236"/>
              <a:gd name="T25" fmla="*/ 160 h 236"/>
              <a:gd name="T26" fmla="*/ 137 w 236"/>
              <a:gd name="T27" fmla="*/ 145 h 236"/>
              <a:gd name="T28" fmla="*/ 133 w 236"/>
              <a:gd name="T29" fmla="*/ 137 h 236"/>
              <a:gd name="T30" fmla="*/ 122 w 236"/>
              <a:gd name="T31" fmla="*/ 130 h 236"/>
              <a:gd name="T32" fmla="*/ 109 w 236"/>
              <a:gd name="T33" fmla="*/ 125 h 236"/>
              <a:gd name="T34" fmla="*/ 98 w 236"/>
              <a:gd name="T35" fmla="*/ 120 h 236"/>
              <a:gd name="T36" fmla="*/ 89 w 236"/>
              <a:gd name="T37" fmla="*/ 113 h 236"/>
              <a:gd name="T38" fmla="*/ 82 w 236"/>
              <a:gd name="T39" fmla="*/ 103 h 236"/>
              <a:gd name="T40" fmla="*/ 79 w 236"/>
              <a:gd name="T41" fmla="*/ 90 h 236"/>
              <a:gd name="T42" fmla="*/ 110 w 236"/>
              <a:gd name="T43" fmla="*/ 57 h 236"/>
              <a:gd name="T44" fmla="*/ 111 w 236"/>
              <a:gd name="T45" fmla="*/ 38 h 236"/>
              <a:gd name="T46" fmla="*/ 125 w 236"/>
              <a:gd name="T47" fmla="*/ 37 h 236"/>
              <a:gd name="T48" fmla="*/ 128 w 236"/>
              <a:gd name="T49" fmla="*/ 40 h 236"/>
              <a:gd name="T50" fmla="*/ 137 w 236"/>
              <a:gd name="T51" fmla="*/ 58 h 236"/>
              <a:gd name="T52" fmla="*/ 151 w 236"/>
              <a:gd name="T53" fmla="*/ 65 h 236"/>
              <a:gd name="T54" fmla="*/ 155 w 236"/>
              <a:gd name="T55" fmla="*/ 69 h 236"/>
              <a:gd name="T56" fmla="*/ 149 w 236"/>
              <a:gd name="T57" fmla="*/ 85 h 236"/>
              <a:gd name="T58" fmla="*/ 144 w 236"/>
              <a:gd name="T59" fmla="*/ 86 h 236"/>
              <a:gd name="T60" fmla="*/ 140 w 236"/>
              <a:gd name="T61" fmla="*/ 82 h 236"/>
              <a:gd name="T62" fmla="*/ 128 w 236"/>
              <a:gd name="T63" fmla="*/ 77 h 236"/>
              <a:gd name="T64" fmla="*/ 107 w 236"/>
              <a:gd name="T65" fmla="*/ 80 h 236"/>
              <a:gd name="T66" fmla="*/ 102 w 236"/>
              <a:gd name="T67" fmla="*/ 94 h 236"/>
              <a:gd name="T68" fmla="*/ 108 w 236"/>
              <a:gd name="T69" fmla="*/ 101 h 236"/>
              <a:gd name="T70" fmla="*/ 118 w 236"/>
              <a:gd name="T71" fmla="*/ 106 h 236"/>
              <a:gd name="T72" fmla="*/ 132 w 236"/>
              <a:gd name="T73" fmla="*/ 112 h 236"/>
              <a:gd name="T74" fmla="*/ 145 w 236"/>
              <a:gd name="T75" fmla="*/ 119 h 236"/>
              <a:gd name="T76" fmla="*/ 155 w 236"/>
              <a:gd name="T77" fmla="*/ 129 h 236"/>
              <a:gd name="T78" fmla="*/ 159 w 236"/>
              <a:gd name="T79" fmla="*/ 14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moveTo>
                  <a:pt x="150" y="168"/>
                </a:moveTo>
                <a:cubicBezTo>
                  <a:pt x="145" y="175"/>
                  <a:pt x="137" y="179"/>
                  <a:pt x="128" y="180"/>
                </a:cubicBezTo>
                <a:cubicBezTo>
                  <a:pt x="128" y="196"/>
                  <a:pt x="128" y="196"/>
                  <a:pt x="128" y="196"/>
                </a:cubicBezTo>
                <a:cubicBezTo>
                  <a:pt x="128" y="197"/>
                  <a:pt x="127" y="198"/>
                  <a:pt x="127" y="198"/>
                </a:cubicBezTo>
                <a:cubicBezTo>
                  <a:pt x="126" y="199"/>
                  <a:pt x="126" y="199"/>
                  <a:pt x="125" y="199"/>
                </a:cubicBezTo>
                <a:cubicBezTo>
                  <a:pt x="113" y="199"/>
                  <a:pt x="113" y="199"/>
                  <a:pt x="113" y="199"/>
                </a:cubicBezTo>
                <a:cubicBezTo>
                  <a:pt x="112" y="199"/>
                  <a:pt x="111" y="199"/>
                  <a:pt x="111" y="198"/>
                </a:cubicBezTo>
                <a:cubicBezTo>
                  <a:pt x="110" y="197"/>
                  <a:pt x="110" y="197"/>
                  <a:pt x="110" y="196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06" y="180"/>
                  <a:pt x="102" y="179"/>
                  <a:pt x="99" y="177"/>
                </a:cubicBezTo>
                <a:cubicBezTo>
                  <a:pt x="95" y="176"/>
                  <a:pt x="92" y="175"/>
                  <a:pt x="90" y="173"/>
                </a:cubicBezTo>
                <a:cubicBezTo>
                  <a:pt x="88" y="172"/>
                  <a:pt x="85" y="171"/>
                  <a:pt x="83" y="169"/>
                </a:cubicBezTo>
                <a:cubicBezTo>
                  <a:pt x="81" y="168"/>
                  <a:pt x="80" y="166"/>
                  <a:pt x="79" y="166"/>
                </a:cubicBezTo>
                <a:cubicBezTo>
                  <a:pt x="79" y="165"/>
                  <a:pt x="78" y="164"/>
                  <a:pt x="78" y="164"/>
                </a:cubicBezTo>
                <a:cubicBezTo>
                  <a:pt x="77" y="163"/>
                  <a:pt x="77" y="162"/>
                  <a:pt x="78" y="160"/>
                </a:cubicBezTo>
                <a:cubicBezTo>
                  <a:pt x="87" y="148"/>
                  <a:pt x="87" y="148"/>
                  <a:pt x="87" y="148"/>
                </a:cubicBezTo>
                <a:cubicBezTo>
                  <a:pt x="87" y="148"/>
                  <a:pt x="88" y="147"/>
                  <a:pt x="89" y="147"/>
                </a:cubicBezTo>
                <a:cubicBezTo>
                  <a:pt x="90" y="147"/>
                  <a:pt x="90" y="147"/>
                  <a:pt x="91" y="148"/>
                </a:cubicBezTo>
                <a:cubicBezTo>
                  <a:pt x="91" y="148"/>
                  <a:pt x="91" y="148"/>
                  <a:pt x="91" y="148"/>
                </a:cubicBezTo>
                <a:cubicBezTo>
                  <a:pt x="98" y="154"/>
                  <a:pt x="105" y="158"/>
                  <a:pt x="112" y="159"/>
                </a:cubicBezTo>
                <a:cubicBezTo>
                  <a:pt x="115" y="160"/>
                  <a:pt x="117" y="160"/>
                  <a:pt x="119" y="160"/>
                </a:cubicBezTo>
                <a:cubicBezTo>
                  <a:pt x="124" y="160"/>
                  <a:pt x="128" y="159"/>
                  <a:pt x="131" y="156"/>
                </a:cubicBezTo>
                <a:cubicBezTo>
                  <a:pt x="135" y="154"/>
                  <a:pt x="137" y="150"/>
                  <a:pt x="137" y="145"/>
                </a:cubicBezTo>
                <a:cubicBezTo>
                  <a:pt x="137" y="144"/>
                  <a:pt x="136" y="142"/>
                  <a:pt x="136" y="140"/>
                </a:cubicBezTo>
                <a:cubicBezTo>
                  <a:pt x="135" y="139"/>
                  <a:pt x="134" y="138"/>
                  <a:pt x="133" y="137"/>
                </a:cubicBezTo>
                <a:cubicBezTo>
                  <a:pt x="132" y="136"/>
                  <a:pt x="130" y="135"/>
                  <a:pt x="127" y="133"/>
                </a:cubicBezTo>
                <a:cubicBezTo>
                  <a:pt x="125" y="132"/>
                  <a:pt x="123" y="131"/>
                  <a:pt x="122" y="130"/>
                </a:cubicBezTo>
                <a:cubicBezTo>
                  <a:pt x="120" y="130"/>
                  <a:pt x="118" y="129"/>
                  <a:pt x="115" y="128"/>
                </a:cubicBezTo>
                <a:cubicBezTo>
                  <a:pt x="112" y="127"/>
                  <a:pt x="110" y="126"/>
                  <a:pt x="109" y="125"/>
                </a:cubicBezTo>
                <a:cubicBezTo>
                  <a:pt x="108" y="125"/>
                  <a:pt x="106" y="124"/>
                  <a:pt x="104" y="123"/>
                </a:cubicBezTo>
                <a:cubicBezTo>
                  <a:pt x="101" y="122"/>
                  <a:pt x="100" y="121"/>
                  <a:pt x="98" y="120"/>
                </a:cubicBezTo>
                <a:cubicBezTo>
                  <a:pt x="97" y="119"/>
                  <a:pt x="95" y="118"/>
                  <a:pt x="93" y="117"/>
                </a:cubicBezTo>
                <a:cubicBezTo>
                  <a:pt x="91" y="116"/>
                  <a:pt x="90" y="114"/>
                  <a:pt x="89" y="113"/>
                </a:cubicBezTo>
                <a:cubicBezTo>
                  <a:pt x="87" y="112"/>
                  <a:pt x="86" y="110"/>
                  <a:pt x="85" y="109"/>
                </a:cubicBezTo>
                <a:cubicBezTo>
                  <a:pt x="83" y="107"/>
                  <a:pt x="82" y="105"/>
                  <a:pt x="82" y="103"/>
                </a:cubicBezTo>
                <a:cubicBezTo>
                  <a:pt x="81" y="102"/>
                  <a:pt x="80" y="100"/>
                  <a:pt x="80" y="97"/>
                </a:cubicBezTo>
                <a:cubicBezTo>
                  <a:pt x="79" y="95"/>
                  <a:pt x="79" y="93"/>
                  <a:pt x="79" y="90"/>
                </a:cubicBezTo>
                <a:cubicBezTo>
                  <a:pt x="79" y="82"/>
                  <a:pt x="82" y="75"/>
                  <a:pt x="88" y="69"/>
                </a:cubicBezTo>
                <a:cubicBezTo>
                  <a:pt x="93" y="62"/>
                  <a:pt x="101" y="58"/>
                  <a:pt x="110" y="57"/>
                </a:cubicBezTo>
                <a:cubicBezTo>
                  <a:pt x="110" y="40"/>
                  <a:pt x="110" y="40"/>
                  <a:pt x="110" y="40"/>
                </a:cubicBezTo>
                <a:cubicBezTo>
                  <a:pt x="110" y="40"/>
                  <a:pt x="110" y="39"/>
                  <a:pt x="111" y="38"/>
                </a:cubicBezTo>
                <a:cubicBezTo>
                  <a:pt x="111" y="38"/>
                  <a:pt x="112" y="37"/>
                  <a:pt x="113" y="37"/>
                </a:cubicBezTo>
                <a:cubicBezTo>
                  <a:pt x="125" y="37"/>
                  <a:pt x="125" y="37"/>
                  <a:pt x="125" y="37"/>
                </a:cubicBezTo>
                <a:cubicBezTo>
                  <a:pt x="126" y="37"/>
                  <a:pt x="126" y="38"/>
                  <a:pt x="127" y="38"/>
                </a:cubicBezTo>
                <a:cubicBezTo>
                  <a:pt x="127" y="39"/>
                  <a:pt x="128" y="39"/>
                  <a:pt x="128" y="40"/>
                </a:cubicBezTo>
                <a:cubicBezTo>
                  <a:pt x="128" y="56"/>
                  <a:pt x="128" y="56"/>
                  <a:pt x="128" y="56"/>
                </a:cubicBezTo>
                <a:cubicBezTo>
                  <a:pt x="131" y="57"/>
                  <a:pt x="134" y="57"/>
                  <a:pt x="137" y="58"/>
                </a:cubicBezTo>
                <a:cubicBezTo>
                  <a:pt x="140" y="59"/>
                  <a:pt x="143" y="60"/>
                  <a:pt x="145" y="61"/>
                </a:cubicBezTo>
                <a:cubicBezTo>
                  <a:pt x="147" y="62"/>
                  <a:pt x="149" y="63"/>
                  <a:pt x="151" y="65"/>
                </a:cubicBezTo>
                <a:cubicBezTo>
                  <a:pt x="152" y="66"/>
                  <a:pt x="153" y="67"/>
                  <a:pt x="154" y="67"/>
                </a:cubicBezTo>
                <a:cubicBezTo>
                  <a:pt x="155" y="68"/>
                  <a:pt x="155" y="68"/>
                  <a:pt x="155" y="69"/>
                </a:cubicBezTo>
                <a:cubicBezTo>
                  <a:pt x="156" y="70"/>
                  <a:pt x="156" y="71"/>
                  <a:pt x="156" y="72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148" y="86"/>
                  <a:pt x="148" y="86"/>
                  <a:pt x="147" y="87"/>
                </a:cubicBezTo>
                <a:cubicBezTo>
                  <a:pt x="146" y="87"/>
                  <a:pt x="145" y="86"/>
                  <a:pt x="144" y="86"/>
                </a:cubicBezTo>
                <a:cubicBezTo>
                  <a:pt x="144" y="86"/>
                  <a:pt x="144" y="85"/>
                  <a:pt x="143" y="85"/>
                </a:cubicBezTo>
                <a:cubicBezTo>
                  <a:pt x="142" y="84"/>
                  <a:pt x="141" y="83"/>
                  <a:pt x="140" y="82"/>
                </a:cubicBezTo>
                <a:cubicBezTo>
                  <a:pt x="138" y="81"/>
                  <a:pt x="136" y="80"/>
                  <a:pt x="134" y="80"/>
                </a:cubicBezTo>
                <a:cubicBezTo>
                  <a:pt x="133" y="79"/>
                  <a:pt x="130" y="78"/>
                  <a:pt x="128" y="77"/>
                </a:cubicBezTo>
                <a:cubicBezTo>
                  <a:pt x="125" y="77"/>
                  <a:pt x="123" y="76"/>
                  <a:pt x="120" y="76"/>
                </a:cubicBezTo>
                <a:cubicBezTo>
                  <a:pt x="115" y="76"/>
                  <a:pt x="110" y="77"/>
                  <a:pt x="107" y="80"/>
                </a:cubicBezTo>
                <a:cubicBezTo>
                  <a:pt x="103" y="83"/>
                  <a:pt x="101" y="86"/>
                  <a:pt x="101" y="90"/>
                </a:cubicBezTo>
                <a:cubicBezTo>
                  <a:pt x="101" y="92"/>
                  <a:pt x="102" y="93"/>
                  <a:pt x="102" y="94"/>
                </a:cubicBezTo>
                <a:cubicBezTo>
                  <a:pt x="103" y="96"/>
                  <a:pt x="103" y="97"/>
                  <a:pt x="105" y="98"/>
                </a:cubicBezTo>
                <a:cubicBezTo>
                  <a:pt x="106" y="99"/>
                  <a:pt x="107" y="100"/>
                  <a:pt x="108" y="101"/>
                </a:cubicBezTo>
                <a:cubicBezTo>
                  <a:pt x="109" y="102"/>
                  <a:pt x="111" y="103"/>
                  <a:pt x="113" y="104"/>
                </a:cubicBezTo>
                <a:cubicBezTo>
                  <a:pt x="115" y="105"/>
                  <a:pt x="117" y="106"/>
                  <a:pt x="118" y="106"/>
                </a:cubicBezTo>
                <a:cubicBezTo>
                  <a:pt x="120" y="107"/>
                  <a:pt x="122" y="108"/>
                  <a:pt x="125" y="109"/>
                </a:cubicBezTo>
                <a:cubicBezTo>
                  <a:pt x="128" y="110"/>
                  <a:pt x="130" y="111"/>
                  <a:pt x="132" y="112"/>
                </a:cubicBezTo>
                <a:cubicBezTo>
                  <a:pt x="133" y="112"/>
                  <a:pt x="136" y="113"/>
                  <a:pt x="138" y="115"/>
                </a:cubicBezTo>
                <a:cubicBezTo>
                  <a:pt x="141" y="116"/>
                  <a:pt x="143" y="117"/>
                  <a:pt x="145" y="119"/>
                </a:cubicBezTo>
                <a:cubicBezTo>
                  <a:pt x="147" y="120"/>
                  <a:pt x="149" y="121"/>
                  <a:pt x="151" y="123"/>
                </a:cubicBezTo>
                <a:cubicBezTo>
                  <a:pt x="153" y="125"/>
                  <a:pt x="154" y="127"/>
                  <a:pt x="155" y="129"/>
                </a:cubicBezTo>
                <a:cubicBezTo>
                  <a:pt x="156" y="131"/>
                  <a:pt x="157" y="133"/>
                  <a:pt x="158" y="136"/>
                </a:cubicBezTo>
                <a:cubicBezTo>
                  <a:pt x="159" y="138"/>
                  <a:pt x="159" y="141"/>
                  <a:pt x="159" y="144"/>
                </a:cubicBezTo>
                <a:cubicBezTo>
                  <a:pt x="159" y="153"/>
                  <a:pt x="156" y="161"/>
                  <a:pt x="150" y="168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p>
            <a:pPr algn="c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矩形: 圆角 3"/>
          <p:cNvSpPr/>
          <p:nvPr/>
        </p:nvSpPr>
        <p:spPr>
          <a:xfrm>
            <a:off x="493395" y="344805"/>
            <a:ext cx="3993515" cy="516890"/>
          </a:xfrm>
          <a:prstGeom prst="roundRect">
            <a:avLst/>
          </a:prstGeom>
          <a:solidFill>
            <a:srgbClr val="625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20000"/>
              </a:lnSpc>
            </a:pPr>
            <a:endParaRPr sz="2000" b="1" spc="600">
              <a:latin typeface="文泉驿等宽微米黑" panose="020B0606030804020204" charset="-122"/>
              <a:ea typeface="文泉驿等宽微米黑" panose="020B060603080402020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3395" y="372745"/>
            <a:ext cx="399351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solidFill>
                  <a:schemeClr val="bg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1.2</a:t>
            </a:r>
            <a:r>
              <a:rPr lang="zh-CN" altLang="en-US" sz="2400" b="1">
                <a:solidFill>
                  <a:schemeClr val="bg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选择哪些渠道进行预热？</a:t>
            </a:r>
            <a:endParaRPr lang="zh-CN" altLang="en-US" sz="2400" b="1">
              <a:solidFill>
                <a:schemeClr val="bg1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</p:txBody>
      </p:sp>
      <p:cxnSp>
        <p:nvCxnSpPr>
          <p:cNvPr id="30" name="直接连接符 29"/>
          <p:cNvCxnSpPr/>
          <p:nvPr>
            <p:custDataLst>
              <p:tags r:id="rId1"/>
            </p:custDataLst>
          </p:nvPr>
        </p:nvCxnSpPr>
        <p:spPr>
          <a:xfrm flipV="1">
            <a:off x="10212705" y="2384425"/>
            <a:ext cx="1158875" cy="2540"/>
          </a:xfrm>
          <a:prstGeom prst="line">
            <a:avLst/>
          </a:prstGeom>
          <a:ln w="25400">
            <a:solidFill>
              <a:srgbClr val="005B8A">
                <a:lumMod val="40000"/>
                <a:lumOff val="60000"/>
              </a:srgbClr>
            </a:solidFill>
            <a:headEnd type="none"/>
            <a:tailEnd type="oval"/>
          </a:ln>
        </p:spPr>
        <p:style>
          <a:lnRef idx="1">
            <a:srgbClr val="92D050"/>
          </a:lnRef>
          <a:fillRef idx="0">
            <a:srgbClr val="92D050"/>
          </a:fillRef>
          <a:effectRef idx="0">
            <a:srgbClr val="92D050"/>
          </a:effectRef>
          <a:fontRef idx="minor">
            <a:srgbClr val="5F5F5F"/>
          </a:fontRef>
        </p:style>
      </p:cxnSp>
      <p:cxnSp>
        <p:nvCxnSpPr>
          <p:cNvPr id="27" name="直接连接符 26"/>
          <p:cNvCxnSpPr/>
          <p:nvPr>
            <p:custDataLst>
              <p:tags r:id="rId2"/>
            </p:custDataLst>
          </p:nvPr>
        </p:nvCxnSpPr>
        <p:spPr>
          <a:xfrm>
            <a:off x="1361440" y="2413635"/>
            <a:ext cx="1109345" cy="0"/>
          </a:xfrm>
          <a:prstGeom prst="line">
            <a:avLst/>
          </a:prstGeom>
          <a:ln w="25400">
            <a:solidFill>
              <a:srgbClr val="283149">
                <a:lumMod val="40000"/>
                <a:lumOff val="60000"/>
              </a:srgbClr>
            </a:solidFill>
            <a:headEnd type="oval"/>
          </a:ln>
        </p:spPr>
        <p:style>
          <a:lnRef idx="1">
            <a:srgbClr val="92D050"/>
          </a:lnRef>
          <a:fillRef idx="0">
            <a:srgbClr val="92D050"/>
          </a:fillRef>
          <a:effectRef idx="0">
            <a:srgbClr val="92D050"/>
          </a:effectRef>
          <a:fontRef idx="minor">
            <a:srgbClr val="5F5F5F"/>
          </a:fontRef>
        </p:style>
      </p:cxnSp>
      <p:sp>
        <p:nvSpPr>
          <p:cNvPr id="28" name="椭圆 27"/>
          <p:cNvSpPr/>
          <p:nvPr>
            <p:custDataLst>
              <p:tags r:id="rId3"/>
            </p:custDataLst>
          </p:nvPr>
        </p:nvSpPr>
        <p:spPr>
          <a:xfrm>
            <a:off x="2699385" y="1754505"/>
            <a:ext cx="1109345" cy="1099185"/>
          </a:xfrm>
          <a:prstGeom prst="ellipse">
            <a:avLst/>
          </a:prstGeom>
          <a:solidFill>
            <a:srgbClr val="283149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 lnSpcReduction="2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altLang="zh-CN">
                <a:solidFill>
                  <a:sysClr val="window" lastClr="FFFFFF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思源黑体 Bold" panose="020B0800000000000000" charset="-122"/>
              </a:rPr>
              <a:t> </a:t>
            </a:r>
            <a:endParaRPr lang="en-US" altLang="zh-CN">
              <a:solidFill>
                <a:sysClr val="window" lastClr="FFFFFF"/>
              </a:solidFill>
              <a:latin typeface="文泉驿等宽微米黑" panose="020B0606030804020204" charset="-122"/>
              <a:ea typeface="文泉驿等宽微米黑" panose="020B0606030804020204" charset="-122"/>
              <a:cs typeface="思源黑体 Bold" panose="020B0800000000000000" charset="-122"/>
            </a:endParaRPr>
          </a:p>
        </p:txBody>
      </p:sp>
      <p:grpSp>
        <p:nvGrpSpPr>
          <p:cNvPr id="29" name="组合 28"/>
          <p:cNvGrpSpPr/>
          <p:nvPr>
            <p:custDataLst>
              <p:tags r:id="rId4"/>
            </p:custDataLst>
          </p:nvPr>
        </p:nvGrpSpPr>
        <p:grpSpPr>
          <a:xfrm rot="0">
            <a:off x="2470785" y="1612900"/>
            <a:ext cx="1571625" cy="1544320"/>
            <a:chOff x="1715959" y="5178074"/>
            <a:chExt cx="1452433" cy="1420648"/>
          </a:xfrm>
        </p:grpSpPr>
        <p:sp>
          <p:nvSpPr>
            <p:cNvPr id="31" name="空心弧 3"/>
            <p:cNvSpPr/>
            <p:nvPr>
              <p:custDataLst>
                <p:tags r:id="rId5"/>
              </p:custDataLst>
            </p:nvPr>
          </p:nvSpPr>
          <p:spPr>
            <a:xfrm rot="300000" flipH="1">
              <a:off x="2445990" y="5178074"/>
              <a:ext cx="722402" cy="711200"/>
            </a:xfrm>
            <a:custGeom>
              <a:avLst/>
              <a:gdLst>
                <a:gd name="connsiteX0" fmla="*/ 0 w 1422400"/>
                <a:gd name="connsiteY0" fmla="*/ 711200 h 1422400"/>
                <a:gd name="connsiteX1" fmla="*/ 212282 w 1422400"/>
                <a:gd name="connsiteY1" fmla="*/ 204361 h 1422400"/>
                <a:gd name="connsiteX2" fmla="*/ 722402 w 1422400"/>
                <a:gd name="connsiteY2" fmla="*/ 89 h 1422400"/>
                <a:gd name="connsiteX3" fmla="*/ 714376 w 1422400"/>
                <a:gd name="connsiteY3" fmla="*/ 509586 h 1422400"/>
                <a:gd name="connsiteX4" fmla="*/ 569747 w 1422400"/>
                <a:gd name="connsiteY4" fmla="*/ 567501 h 1422400"/>
                <a:gd name="connsiteX5" fmla="*/ 509561 w 1422400"/>
                <a:gd name="connsiteY5" fmla="*/ 711200 h 1422400"/>
                <a:gd name="connsiteX6" fmla="*/ 0 w 1422400"/>
                <a:gd name="connsiteY6" fmla="*/ 711200 h 1422400"/>
                <a:gd name="connsiteX0-1" fmla="*/ 569747 w 722402"/>
                <a:gd name="connsiteY0-2" fmla="*/ 567501 h 711200"/>
                <a:gd name="connsiteX1-3" fmla="*/ 509561 w 722402"/>
                <a:gd name="connsiteY1-4" fmla="*/ 711200 h 711200"/>
                <a:gd name="connsiteX2-5" fmla="*/ 0 w 722402"/>
                <a:gd name="connsiteY2-6" fmla="*/ 711200 h 711200"/>
                <a:gd name="connsiteX3-7" fmla="*/ 212282 w 722402"/>
                <a:gd name="connsiteY3-8" fmla="*/ 204361 h 711200"/>
                <a:gd name="connsiteX4-9" fmla="*/ 722402 w 722402"/>
                <a:gd name="connsiteY4-10" fmla="*/ 89 h 711200"/>
                <a:gd name="connsiteX5-11" fmla="*/ 714376 w 722402"/>
                <a:gd name="connsiteY5-12" fmla="*/ 509586 h 711200"/>
                <a:gd name="connsiteX6-13" fmla="*/ 661187 w 722402"/>
                <a:gd name="connsiteY6-14" fmla="*/ 658941 h 711200"/>
                <a:gd name="connsiteX0-15" fmla="*/ 569747 w 722402"/>
                <a:gd name="connsiteY0-16" fmla="*/ 567501 h 711200"/>
                <a:gd name="connsiteX1-17" fmla="*/ 509561 w 722402"/>
                <a:gd name="connsiteY1-18" fmla="*/ 711200 h 711200"/>
                <a:gd name="connsiteX2-19" fmla="*/ 0 w 722402"/>
                <a:gd name="connsiteY2-20" fmla="*/ 711200 h 711200"/>
                <a:gd name="connsiteX3-21" fmla="*/ 212282 w 722402"/>
                <a:gd name="connsiteY3-22" fmla="*/ 204361 h 711200"/>
                <a:gd name="connsiteX4-23" fmla="*/ 722402 w 722402"/>
                <a:gd name="connsiteY4-24" fmla="*/ 89 h 711200"/>
                <a:gd name="connsiteX5-25" fmla="*/ 714376 w 722402"/>
                <a:gd name="connsiteY5-26" fmla="*/ 509586 h 711200"/>
                <a:gd name="connsiteX0-27" fmla="*/ 509561 w 722402"/>
                <a:gd name="connsiteY0-28" fmla="*/ 711200 h 711200"/>
                <a:gd name="connsiteX1-29" fmla="*/ 0 w 722402"/>
                <a:gd name="connsiteY1-30" fmla="*/ 711200 h 711200"/>
                <a:gd name="connsiteX2-31" fmla="*/ 212282 w 722402"/>
                <a:gd name="connsiteY2-32" fmla="*/ 204361 h 711200"/>
                <a:gd name="connsiteX3-33" fmla="*/ 722402 w 722402"/>
                <a:gd name="connsiteY3-34" fmla="*/ 89 h 711200"/>
                <a:gd name="connsiteX4-35" fmla="*/ 714376 w 722402"/>
                <a:gd name="connsiteY4-36" fmla="*/ 509586 h 711200"/>
                <a:gd name="connsiteX0-37" fmla="*/ 0 w 722402"/>
                <a:gd name="connsiteY0-38" fmla="*/ 711200 h 711200"/>
                <a:gd name="connsiteX1-39" fmla="*/ 212282 w 722402"/>
                <a:gd name="connsiteY1-40" fmla="*/ 204361 h 711200"/>
                <a:gd name="connsiteX2-41" fmla="*/ 722402 w 722402"/>
                <a:gd name="connsiteY2-42" fmla="*/ 89 h 711200"/>
                <a:gd name="connsiteX3-43" fmla="*/ 714376 w 722402"/>
                <a:gd name="connsiteY3-44" fmla="*/ 509586 h 711200"/>
                <a:gd name="connsiteX0-45" fmla="*/ 0 w 722402"/>
                <a:gd name="connsiteY0-46" fmla="*/ 711200 h 711200"/>
                <a:gd name="connsiteX1-47" fmla="*/ 212282 w 722402"/>
                <a:gd name="connsiteY1-48" fmla="*/ 204361 h 711200"/>
                <a:gd name="connsiteX2-49" fmla="*/ 722402 w 722402"/>
                <a:gd name="connsiteY2-50" fmla="*/ 89 h 711200"/>
              </a:gdLst>
              <a:ahLst/>
              <a:cxnLst>
                <a:cxn ang="0">
                  <a:pos x="connsiteX0-45" y="connsiteY0-46"/>
                </a:cxn>
                <a:cxn ang="0">
                  <a:pos x="connsiteX1-47" y="connsiteY1-48"/>
                </a:cxn>
                <a:cxn ang="0">
                  <a:pos x="connsiteX2-49" y="connsiteY2-50"/>
                </a:cxn>
              </a:cxnLst>
              <a:rect l="l" t="t" r="r" b="b"/>
              <a:pathLst>
                <a:path w="722402" h="711200">
                  <a:moveTo>
                    <a:pt x="0" y="711200"/>
                  </a:moveTo>
                  <a:cubicBezTo>
                    <a:pt x="0" y="520636"/>
                    <a:pt x="76476" y="338044"/>
                    <a:pt x="212282" y="204361"/>
                  </a:cubicBezTo>
                  <a:cubicBezTo>
                    <a:pt x="348088" y="70678"/>
                    <a:pt x="531862" y="-2913"/>
                    <a:pt x="722402" y="89"/>
                  </a:cubicBezTo>
                </a:path>
              </a:pathLst>
            </a:custGeom>
            <a:noFill/>
            <a:ln w="25400">
              <a:solidFill>
                <a:srgbClr val="283149">
                  <a:lumMod val="40000"/>
                  <a:lumOff val="60000"/>
                </a:srgbClr>
              </a:solidFill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9pPr>
            </a:lstStyle>
            <a:p>
              <a:pPr algn="just">
                <a:lnSpc>
                  <a:spcPct val="130000"/>
                </a:lnSpc>
              </a:pPr>
              <a:endParaRPr lang="zh-CN" altLang="en-US" dirty="0" err="1">
                <a:solidFill>
                  <a:srgbClr val="FFFFFF"/>
                </a:solidFill>
                <a:latin typeface="文泉驿等宽微米黑" panose="020B0606030804020204" charset="-122"/>
                <a:ea typeface="文泉驿等宽微米黑" panose="020B0606030804020204" charset="-122"/>
              </a:endParaRPr>
            </a:p>
          </p:txBody>
        </p:sp>
        <p:sp>
          <p:nvSpPr>
            <p:cNvPr id="32" name="空心弧 3"/>
            <p:cNvSpPr/>
            <p:nvPr>
              <p:custDataLst>
                <p:tags r:id="rId6"/>
              </p:custDataLst>
            </p:nvPr>
          </p:nvSpPr>
          <p:spPr>
            <a:xfrm flipV="1">
              <a:off x="1715959" y="5887522"/>
              <a:ext cx="722402" cy="711200"/>
            </a:xfrm>
            <a:custGeom>
              <a:avLst/>
              <a:gdLst>
                <a:gd name="connsiteX0" fmla="*/ 0 w 1422400"/>
                <a:gd name="connsiteY0" fmla="*/ 711200 h 1422400"/>
                <a:gd name="connsiteX1" fmla="*/ 212282 w 1422400"/>
                <a:gd name="connsiteY1" fmla="*/ 204361 h 1422400"/>
                <a:gd name="connsiteX2" fmla="*/ 722402 w 1422400"/>
                <a:gd name="connsiteY2" fmla="*/ 89 h 1422400"/>
                <a:gd name="connsiteX3" fmla="*/ 714376 w 1422400"/>
                <a:gd name="connsiteY3" fmla="*/ 509586 h 1422400"/>
                <a:gd name="connsiteX4" fmla="*/ 569747 w 1422400"/>
                <a:gd name="connsiteY4" fmla="*/ 567501 h 1422400"/>
                <a:gd name="connsiteX5" fmla="*/ 509561 w 1422400"/>
                <a:gd name="connsiteY5" fmla="*/ 711200 h 1422400"/>
                <a:gd name="connsiteX6" fmla="*/ 0 w 1422400"/>
                <a:gd name="connsiteY6" fmla="*/ 711200 h 1422400"/>
                <a:gd name="connsiteX0-1" fmla="*/ 569747 w 722402"/>
                <a:gd name="connsiteY0-2" fmla="*/ 567501 h 711200"/>
                <a:gd name="connsiteX1-3" fmla="*/ 509561 w 722402"/>
                <a:gd name="connsiteY1-4" fmla="*/ 711200 h 711200"/>
                <a:gd name="connsiteX2-5" fmla="*/ 0 w 722402"/>
                <a:gd name="connsiteY2-6" fmla="*/ 711200 h 711200"/>
                <a:gd name="connsiteX3-7" fmla="*/ 212282 w 722402"/>
                <a:gd name="connsiteY3-8" fmla="*/ 204361 h 711200"/>
                <a:gd name="connsiteX4-9" fmla="*/ 722402 w 722402"/>
                <a:gd name="connsiteY4-10" fmla="*/ 89 h 711200"/>
                <a:gd name="connsiteX5-11" fmla="*/ 714376 w 722402"/>
                <a:gd name="connsiteY5-12" fmla="*/ 509586 h 711200"/>
                <a:gd name="connsiteX6-13" fmla="*/ 661187 w 722402"/>
                <a:gd name="connsiteY6-14" fmla="*/ 658941 h 711200"/>
                <a:gd name="connsiteX0-15" fmla="*/ 569747 w 722402"/>
                <a:gd name="connsiteY0-16" fmla="*/ 567501 h 711200"/>
                <a:gd name="connsiteX1-17" fmla="*/ 509561 w 722402"/>
                <a:gd name="connsiteY1-18" fmla="*/ 711200 h 711200"/>
                <a:gd name="connsiteX2-19" fmla="*/ 0 w 722402"/>
                <a:gd name="connsiteY2-20" fmla="*/ 711200 h 711200"/>
                <a:gd name="connsiteX3-21" fmla="*/ 212282 w 722402"/>
                <a:gd name="connsiteY3-22" fmla="*/ 204361 h 711200"/>
                <a:gd name="connsiteX4-23" fmla="*/ 722402 w 722402"/>
                <a:gd name="connsiteY4-24" fmla="*/ 89 h 711200"/>
                <a:gd name="connsiteX5-25" fmla="*/ 714376 w 722402"/>
                <a:gd name="connsiteY5-26" fmla="*/ 509586 h 711200"/>
                <a:gd name="connsiteX0-27" fmla="*/ 509561 w 722402"/>
                <a:gd name="connsiteY0-28" fmla="*/ 711200 h 711200"/>
                <a:gd name="connsiteX1-29" fmla="*/ 0 w 722402"/>
                <a:gd name="connsiteY1-30" fmla="*/ 711200 h 711200"/>
                <a:gd name="connsiteX2-31" fmla="*/ 212282 w 722402"/>
                <a:gd name="connsiteY2-32" fmla="*/ 204361 h 711200"/>
                <a:gd name="connsiteX3-33" fmla="*/ 722402 w 722402"/>
                <a:gd name="connsiteY3-34" fmla="*/ 89 h 711200"/>
                <a:gd name="connsiteX4-35" fmla="*/ 714376 w 722402"/>
                <a:gd name="connsiteY4-36" fmla="*/ 509586 h 711200"/>
                <a:gd name="connsiteX0-37" fmla="*/ 0 w 722402"/>
                <a:gd name="connsiteY0-38" fmla="*/ 711200 h 711200"/>
                <a:gd name="connsiteX1-39" fmla="*/ 212282 w 722402"/>
                <a:gd name="connsiteY1-40" fmla="*/ 204361 h 711200"/>
                <a:gd name="connsiteX2-41" fmla="*/ 722402 w 722402"/>
                <a:gd name="connsiteY2-42" fmla="*/ 89 h 711200"/>
                <a:gd name="connsiteX3-43" fmla="*/ 714376 w 722402"/>
                <a:gd name="connsiteY3-44" fmla="*/ 509586 h 711200"/>
                <a:gd name="connsiteX0-45" fmla="*/ 0 w 722402"/>
                <a:gd name="connsiteY0-46" fmla="*/ 711200 h 711200"/>
                <a:gd name="connsiteX1-47" fmla="*/ 212282 w 722402"/>
                <a:gd name="connsiteY1-48" fmla="*/ 204361 h 711200"/>
                <a:gd name="connsiteX2-49" fmla="*/ 722402 w 722402"/>
                <a:gd name="connsiteY2-50" fmla="*/ 89 h 711200"/>
              </a:gdLst>
              <a:ahLst/>
              <a:cxnLst>
                <a:cxn ang="0">
                  <a:pos x="connsiteX0-45" y="connsiteY0-46"/>
                </a:cxn>
                <a:cxn ang="0">
                  <a:pos x="connsiteX1-47" y="connsiteY1-48"/>
                </a:cxn>
                <a:cxn ang="0">
                  <a:pos x="connsiteX2-49" y="connsiteY2-50"/>
                </a:cxn>
              </a:cxnLst>
              <a:rect l="l" t="t" r="r" b="b"/>
              <a:pathLst>
                <a:path w="722402" h="711200">
                  <a:moveTo>
                    <a:pt x="0" y="711200"/>
                  </a:moveTo>
                  <a:cubicBezTo>
                    <a:pt x="0" y="520636"/>
                    <a:pt x="76476" y="338044"/>
                    <a:pt x="212282" y="204361"/>
                  </a:cubicBezTo>
                  <a:cubicBezTo>
                    <a:pt x="348088" y="70678"/>
                    <a:pt x="531862" y="-2913"/>
                    <a:pt x="722402" y="89"/>
                  </a:cubicBezTo>
                </a:path>
              </a:pathLst>
            </a:custGeom>
            <a:noFill/>
            <a:ln w="25400">
              <a:solidFill>
                <a:srgbClr val="283149">
                  <a:lumMod val="40000"/>
                  <a:lumOff val="60000"/>
                </a:srgbClr>
              </a:solidFill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9pPr>
            </a:lstStyle>
            <a:p>
              <a:pPr algn="just">
                <a:lnSpc>
                  <a:spcPct val="130000"/>
                </a:lnSpc>
              </a:pPr>
              <a:endParaRPr lang="zh-CN" altLang="en-US" dirty="0" err="1">
                <a:solidFill>
                  <a:srgbClr val="FFFFFF"/>
                </a:solidFill>
                <a:latin typeface="文泉驿等宽微米黑" panose="020B0606030804020204" charset="-122"/>
                <a:ea typeface="文泉驿等宽微米黑" panose="020B0606030804020204" charset="-122"/>
              </a:endParaRPr>
            </a:p>
          </p:txBody>
        </p:sp>
      </p:grpSp>
      <p:sp>
        <p:nvSpPr>
          <p:cNvPr id="42" name="矩形 41"/>
          <p:cNvSpPr/>
          <p:nvPr>
            <p:custDataLst>
              <p:tags r:id="rId7"/>
            </p:custDataLst>
          </p:nvPr>
        </p:nvSpPr>
        <p:spPr>
          <a:xfrm>
            <a:off x="982345" y="3303905"/>
            <a:ext cx="3886200" cy="2858135"/>
          </a:xfrm>
          <a:prstGeom prst="rect">
            <a:avLst/>
          </a:prstGeom>
        </p:spPr>
        <p:txBody>
          <a:bodyPr wrap="square"/>
          <a:lstStyle/>
          <a:p>
            <a:pPr marL="0" lv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（</a:t>
            </a:r>
            <a:r>
              <a:rPr lang="en-US" altLang="zh-CN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1</a:t>
            </a:r>
            <a:r>
              <a:rPr lang="zh-CN" altLang="en-US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）</a:t>
            </a:r>
            <a:r>
              <a:rPr lang="zh-CN" altLang="en-US" b="1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公众号：</a:t>
            </a:r>
            <a:r>
              <a:rPr lang="zh-CN" altLang="en-US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软文、菜单栏、自动回复、文末阅读全文</a:t>
            </a:r>
            <a:br>
              <a:rPr lang="zh-CN" altLang="en-US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</a:br>
            <a:r>
              <a:rPr lang="zh-CN" altLang="en-US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（</a:t>
            </a:r>
            <a:r>
              <a:rPr lang="en-US" altLang="zh-CN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2</a:t>
            </a:r>
            <a:r>
              <a:rPr lang="zh-CN" altLang="en-US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）</a:t>
            </a:r>
            <a:r>
              <a:rPr lang="zh-CN" altLang="en-US" b="1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微博</a:t>
            </a:r>
            <a:r>
              <a:rPr lang="zh-CN" altLang="en-US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：官方认证、软文、话题</a:t>
            </a:r>
            <a:br>
              <a:rPr lang="zh-CN" altLang="en-US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</a:br>
            <a:r>
              <a:rPr lang="zh-CN" altLang="en-US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（</a:t>
            </a:r>
            <a:r>
              <a:rPr lang="en-US" altLang="zh-CN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3</a:t>
            </a:r>
            <a:r>
              <a:rPr lang="zh-CN" altLang="en-US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）</a:t>
            </a:r>
            <a:r>
              <a:rPr lang="zh-CN" altLang="en-US" b="1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海报宣传</a:t>
            </a:r>
            <a:br>
              <a:rPr lang="zh-CN" altLang="en-US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</a:br>
            <a:r>
              <a:rPr lang="zh-CN" altLang="en-US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（</a:t>
            </a:r>
            <a:r>
              <a:rPr lang="en-US" altLang="zh-CN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4</a:t>
            </a:r>
            <a:r>
              <a:rPr lang="zh-CN" altLang="en-US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）</a:t>
            </a:r>
            <a:r>
              <a:rPr lang="zh-CN" altLang="en-US" b="1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官网：</a:t>
            </a:r>
            <a:r>
              <a:rPr lang="zh-CN" altLang="en-US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软文、弹窗、落地页、banner推荐位、引导下载悬浮窗</a:t>
            </a:r>
            <a:br>
              <a:rPr lang="zh-CN" altLang="en-US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</a:br>
            <a:r>
              <a:rPr lang="zh-CN" altLang="en-US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（</a:t>
            </a:r>
            <a:r>
              <a:rPr lang="en-US" altLang="zh-CN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5</a:t>
            </a:r>
            <a:r>
              <a:rPr lang="zh-CN" altLang="en-US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）</a:t>
            </a:r>
            <a:r>
              <a:rPr lang="zh-CN" altLang="en-US" b="1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官方自媒体：</a:t>
            </a:r>
            <a:r>
              <a:rPr lang="zh-CN" altLang="en-US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知乎、网易、腾讯等内容自媒体</a:t>
            </a:r>
            <a:endParaRPr lang="zh-CN" altLang="en-US" kern="0"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  <a:sym typeface="+mn-ea"/>
            </a:endParaRPr>
          </a:p>
        </p:txBody>
      </p:sp>
      <p:sp>
        <p:nvSpPr>
          <p:cNvPr id="33" name="椭圆 32"/>
          <p:cNvSpPr/>
          <p:nvPr>
            <p:custDataLst>
              <p:tags r:id="rId8"/>
            </p:custDataLst>
          </p:nvPr>
        </p:nvSpPr>
        <p:spPr>
          <a:xfrm>
            <a:off x="5774055" y="1754505"/>
            <a:ext cx="1109345" cy="1099185"/>
          </a:xfrm>
          <a:prstGeom prst="ellipse">
            <a:avLst/>
          </a:prstGeom>
          <a:solidFill>
            <a:srgbClr val="404B69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 lnSpcReduction="1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>
                <a:solidFill>
                  <a:sysClr val="window" lastClr="FFFFFF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+mn-ea"/>
              </a:rPr>
              <a:t> </a:t>
            </a:r>
            <a:endParaRPr lang="zh-CN" altLang="en-US">
              <a:solidFill>
                <a:sysClr val="window" lastClr="FFFFFF"/>
              </a:solidFill>
              <a:latin typeface="文泉驿等宽微米黑" panose="020B0606030804020204" charset="-122"/>
              <a:ea typeface="文泉驿等宽微米黑" panose="020B0606030804020204" charset="-122"/>
              <a:cs typeface="+mn-ea"/>
            </a:endParaRPr>
          </a:p>
        </p:txBody>
      </p:sp>
      <p:grpSp>
        <p:nvGrpSpPr>
          <p:cNvPr id="34" name="组合 33"/>
          <p:cNvGrpSpPr/>
          <p:nvPr>
            <p:custDataLst>
              <p:tags r:id="rId9"/>
            </p:custDataLst>
          </p:nvPr>
        </p:nvGrpSpPr>
        <p:grpSpPr>
          <a:xfrm rot="0">
            <a:off x="5584190" y="1547494"/>
            <a:ext cx="1555115" cy="1605281"/>
            <a:chOff x="1743014" y="5116840"/>
            <a:chExt cx="1438928" cy="1399700"/>
          </a:xfrm>
        </p:grpSpPr>
        <p:sp>
          <p:nvSpPr>
            <p:cNvPr id="35" name="空心弧 3"/>
            <p:cNvSpPr/>
            <p:nvPr>
              <p:custDataLst>
                <p:tags r:id="rId10"/>
              </p:custDataLst>
            </p:nvPr>
          </p:nvSpPr>
          <p:spPr>
            <a:xfrm rot="420000" flipH="1">
              <a:off x="2459540" y="5116840"/>
              <a:ext cx="722402" cy="711200"/>
            </a:xfrm>
            <a:custGeom>
              <a:avLst/>
              <a:gdLst>
                <a:gd name="connsiteX0" fmla="*/ 0 w 1422400"/>
                <a:gd name="connsiteY0" fmla="*/ 711200 h 1422400"/>
                <a:gd name="connsiteX1" fmla="*/ 212282 w 1422400"/>
                <a:gd name="connsiteY1" fmla="*/ 204361 h 1422400"/>
                <a:gd name="connsiteX2" fmla="*/ 722402 w 1422400"/>
                <a:gd name="connsiteY2" fmla="*/ 89 h 1422400"/>
                <a:gd name="connsiteX3" fmla="*/ 714376 w 1422400"/>
                <a:gd name="connsiteY3" fmla="*/ 509586 h 1422400"/>
                <a:gd name="connsiteX4" fmla="*/ 569747 w 1422400"/>
                <a:gd name="connsiteY4" fmla="*/ 567501 h 1422400"/>
                <a:gd name="connsiteX5" fmla="*/ 509561 w 1422400"/>
                <a:gd name="connsiteY5" fmla="*/ 711200 h 1422400"/>
                <a:gd name="connsiteX6" fmla="*/ 0 w 1422400"/>
                <a:gd name="connsiteY6" fmla="*/ 711200 h 1422400"/>
                <a:gd name="connsiteX0-1" fmla="*/ 569747 w 722402"/>
                <a:gd name="connsiteY0-2" fmla="*/ 567501 h 711200"/>
                <a:gd name="connsiteX1-3" fmla="*/ 509561 w 722402"/>
                <a:gd name="connsiteY1-4" fmla="*/ 711200 h 711200"/>
                <a:gd name="connsiteX2-5" fmla="*/ 0 w 722402"/>
                <a:gd name="connsiteY2-6" fmla="*/ 711200 h 711200"/>
                <a:gd name="connsiteX3-7" fmla="*/ 212282 w 722402"/>
                <a:gd name="connsiteY3-8" fmla="*/ 204361 h 711200"/>
                <a:gd name="connsiteX4-9" fmla="*/ 722402 w 722402"/>
                <a:gd name="connsiteY4-10" fmla="*/ 89 h 711200"/>
                <a:gd name="connsiteX5-11" fmla="*/ 714376 w 722402"/>
                <a:gd name="connsiteY5-12" fmla="*/ 509586 h 711200"/>
                <a:gd name="connsiteX6-13" fmla="*/ 661187 w 722402"/>
                <a:gd name="connsiteY6-14" fmla="*/ 658941 h 711200"/>
                <a:gd name="connsiteX0-15" fmla="*/ 569747 w 722402"/>
                <a:gd name="connsiteY0-16" fmla="*/ 567501 h 711200"/>
                <a:gd name="connsiteX1-17" fmla="*/ 509561 w 722402"/>
                <a:gd name="connsiteY1-18" fmla="*/ 711200 h 711200"/>
                <a:gd name="connsiteX2-19" fmla="*/ 0 w 722402"/>
                <a:gd name="connsiteY2-20" fmla="*/ 711200 h 711200"/>
                <a:gd name="connsiteX3-21" fmla="*/ 212282 w 722402"/>
                <a:gd name="connsiteY3-22" fmla="*/ 204361 h 711200"/>
                <a:gd name="connsiteX4-23" fmla="*/ 722402 w 722402"/>
                <a:gd name="connsiteY4-24" fmla="*/ 89 h 711200"/>
                <a:gd name="connsiteX5-25" fmla="*/ 714376 w 722402"/>
                <a:gd name="connsiteY5-26" fmla="*/ 509586 h 711200"/>
                <a:gd name="connsiteX0-27" fmla="*/ 509561 w 722402"/>
                <a:gd name="connsiteY0-28" fmla="*/ 711200 h 711200"/>
                <a:gd name="connsiteX1-29" fmla="*/ 0 w 722402"/>
                <a:gd name="connsiteY1-30" fmla="*/ 711200 h 711200"/>
                <a:gd name="connsiteX2-31" fmla="*/ 212282 w 722402"/>
                <a:gd name="connsiteY2-32" fmla="*/ 204361 h 711200"/>
                <a:gd name="connsiteX3-33" fmla="*/ 722402 w 722402"/>
                <a:gd name="connsiteY3-34" fmla="*/ 89 h 711200"/>
                <a:gd name="connsiteX4-35" fmla="*/ 714376 w 722402"/>
                <a:gd name="connsiteY4-36" fmla="*/ 509586 h 711200"/>
                <a:gd name="connsiteX0-37" fmla="*/ 0 w 722402"/>
                <a:gd name="connsiteY0-38" fmla="*/ 711200 h 711200"/>
                <a:gd name="connsiteX1-39" fmla="*/ 212282 w 722402"/>
                <a:gd name="connsiteY1-40" fmla="*/ 204361 h 711200"/>
                <a:gd name="connsiteX2-41" fmla="*/ 722402 w 722402"/>
                <a:gd name="connsiteY2-42" fmla="*/ 89 h 711200"/>
                <a:gd name="connsiteX3-43" fmla="*/ 714376 w 722402"/>
                <a:gd name="connsiteY3-44" fmla="*/ 509586 h 711200"/>
                <a:gd name="connsiteX0-45" fmla="*/ 0 w 722402"/>
                <a:gd name="connsiteY0-46" fmla="*/ 711200 h 711200"/>
                <a:gd name="connsiteX1-47" fmla="*/ 212282 w 722402"/>
                <a:gd name="connsiteY1-48" fmla="*/ 204361 h 711200"/>
                <a:gd name="connsiteX2-49" fmla="*/ 722402 w 722402"/>
                <a:gd name="connsiteY2-50" fmla="*/ 89 h 711200"/>
              </a:gdLst>
              <a:ahLst/>
              <a:cxnLst>
                <a:cxn ang="0">
                  <a:pos x="connsiteX0-45" y="connsiteY0-46"/>
                </a:cxn>
                <a:cxn ang="0">
                  <a:pos x="connsiteX1-47" y="connsiteY1-48"/>
                </a:cxn>
                <a:cxn ang="0">
                  <a:pos x="connsiteX2-49" y="connsiteY2-50"/>
                </a:cxn>
              </a:cxnLst>
              <a:rect l="l" t="t" r="r" b="b"/>
              <a:pathLst>
                <a:path w="722402" h="711200">
                  <a:moveTo>
                    <a:pt x="0" y="711200"/>
                  </a:moveTo>
                  <a:cubicBezTo>
                    <a:pt x="0" y="520636"/>
                    <a:pt x="76476" y="338044"/>
                    <a:pt x="212282" y="204361"/>
                  </a:cubicBezTo>
                  <a:cubicBezTo>
                    <a:pt x="348088" y="70678"/>
                    <a:pt x="531862" y="-2913"/>
                    <a:pt x="722402" y="89"/>
                  </a:cubicBezTo>
                </a:path>
              </a:pathLst>
            </a:custGeom>
            <a:noFill/>
            <a:ln w="25400">
              <a:solidFill>
                <a:srgbClr val="404B69">
                  <a:lumMod val="40000"/>
                  <a:lumOff val="60000"/>
                </a:srgbClr>
              </a:solidFill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9pPr>
            </a:lstStyle>
            <a:p>
              <a:pPr algn="just">
                <a:lnSpc>
                  <a:spcPct val="130000"/>
                </a:lnSpc>
              </a:pPr>
              <a:endParaRPr lang="zh-CN" altLang="en-US" dirty="0" err="1">
                <a:solidFill>
                  <a:srgbClr val="FFFFFF"/>
                </a:solidFill>
                <a:latin typeface="文泉驿等宽微米黑" panose="020B0606030804020204" charset="-122"/>
                <a:ea typeface="文泉驿等宽微米黑" panose="020B0606030804020204" charset="-122"/>
              </a:endParaRPr>
            </a:p>
          </p:txBody>
        </p:sp>
        <p:sp>
          <p:nvSpPr>
            <p:cNvPr id="36" name="空心弧 3"/>
            <p:cNvSpPr/>
            <p:nvPr>
              <p:custDataLst>
                <p:tags r:id="rId11"/>
              </p:custDataLst>
            </p:nvPr>
          </p:nvSpPr>
          <p:spPr>
            <a:xfrm rot="21240000" flipV="1">
              <a:off x="1743014" y="5805340"/>
              <a:ext cx="722402" cy="711200"/>
            </a:xfrm>
            <a:custGeom>
              <a:avLst/>
              <a:gdLst>
                <a:gd name="connsiteX0" fmla="*/ 0 w 1422400"/>
                <a:gd name="connsiteY0" fmla="*/ 711200 h 1422400"/>
                <a:gd name="connsiteX1" fmla="*/ 212282 w 1422400"/>
                <a:gd name="connsiteY1" fmla="*/ 204361 h 1422400"/>
                <a:gd name="connsiteX2" fmla="*/ 722402 w 1422400"/>
                <a:gd name="connsiteY2" fmla="*/ 89 h 1422400"/>
                <a:gd name="connsiteX3" fmla="*/ 714376 w 1422400"/>
                <a:gd name="connsiteY3" fmla="*/ 509586 h 1422400"/>
                <a:gd name="connsiteX4" fmla="*/ 569747 w 1422400"/>
                <a:gd name="connsiteY4" fmla="*/ 567501 h 1422400"/>
                <a:gd name="connsiteX5" fmla="*/ 509561 w 1422400"/>
                <a:gd name="connsiteY5" fmla="*/ 711200 h 1422400"/>
                <a:gd name="connsiteX6" fmla="*/ 0 w 1422400"/>
                <a:gd name="connsiteY6" fmla="*/ 711200 h 1422400"/>
                <a:gd name="connsiteX0-1" fmla="*/ 569747 w 722402"/>
                <a:gd name="connsiteY0-2" fmla="*/ 567501 h 711200"/>
                <a:gd name="connsiteX1-3" fmla="*/ 509561 w 722402"/>
                <a:gd name="connsiteY1-4" fmla="*/ 711200 h 711200"/>
                <a:gd name="connsiteX2-5" fmla="*/ 0 w 722402"/>
                <a:gd name="connsiteY2-6" fmla="*/ 711200 h 711200"/>
                <a:gd name="connsiteX3-7" fmla="*/ 212282 w 722402"/>
                <a:gd name="connsiteY3-8" fmla="*/ 204361 h 711200"/>
                <a:gd name="connsiteX4-9" fmla="*/ 722402 w 722402"/>
                <a:gd name="connsiteY4-10" fmla="*/ 89 h 711200"/>
                <a:gd name="connsiteX5-11" fmla="*/ 714376 w 722402"/>
                <a:gd name="connsiteY5-12" fmla="*/ 509586 h 711200"/>
                <a:gd name="connsiteX6-13" fmla="*/ 661187 w 722402"/>
                <a:gd name="connsiteY6-14" fmla="*/ 658941 h 711200"/>
                <a:gd name="connsiteX0-15" fmla="*/ 569747 w 722402"/>
                <a:gd name="connsiteY0-16" fmla="*/ 567501 h 711200"/>
                <a:gd name="connsiteX1-17" fmla="*/ 509561 w 722402"/>
                <a:gd name="connsiteY1-18" fmla="*/ 711200 h 711200"/>
                <a:gd name="connsiteX2-19" fmla="*/ 0 w 722402"/>
                <a:gd name="connsiteY2-20" fmla="*/ 711200 h 711200"/>
                <a:gd name="connsiteX3-21" fmla="*/ 212282 w 722402"/>
                <a:gd name="connsiteY3-22" fmla="*/ 204361 h 711200"/>
                <a:gd name="connsiteX4-23" fmla="*/ 722402 w 722402"/>
                <a:gd name="connsiteY4-24" fmla="*/ 89 h 711200"/>
                <a:gd name="connsiteX5-25" fmla="*/ 714376 w 722402"/>
                <a:gd name="connsiteY5-26" fmla="*/ 509586 h 711200"/>
                <a:gd name="connsiteX0-27" fmla="*/ 509561 w 722402"/>
                <a:gd name="connsiteY0-28" fmla="*/ 711200 h 711200"/>
                <a:gd name="connsiteX1-29" fmla="*/ 0 w 722402"/>
                <a:gd name="connsiteY1-30" fmla="*/ 711200 h 711200"/>
                <a:gd name="connsiteX2-31" fmla="*/ 212282 w 722402"/>
                <a:gd name="connsiteY2-32" fmla="*/ 204361 h 711200"/>
                <a:gd name="connsiteX3-33" fmla="*/ 722402 w 722402"/>
                <a:gd name="connsiteY3-34" fmla="*/ 89 h 711200"/>
                <a:gd name="connsiteX4-35" fmla="*/ 714376 w 722402"/>
                <a:gd name="connsiteY4-36" fmla="*/ 509586 h 711200"/>
                <a:gd name="connsiteX0-37" fmla="*/ 0 w 722402"/>
                <a:gd name="connsiteY0-38" fmla="*/ 711200 h 711200"/>
                <a:gd name="connsiteX1-39" fmla="*/ 212282 w 722402"/>
                <a:gd name="connsiteY1-40" fmla="*/ 204361 h 711200"/>
                <a:gd name="connsiteX2-41" fmla="*/ 722402 w 722402"/>
                <a:gd name="connsiteY2-42" fmla="*/ 89 h 711200"/>
                <a:gd name="connsiteX3-43" fmla="*/ 714376 w 722402"/>
                <a:gd name="connsiteY3-44" fmla="*/ 509586 h 711200"/>
                <a:gd name="connsiteX0-45" fmla="*/ 0 w 722402"/>
                <a:gd name="connsiteY0-46" fmla="*/ 711200 h 711200"/>
                <a:gd name="connsiteX1-47" fmla="*/ 212282 w 722402"/>
                <a:gd name="connsiteY1-48" fmla="*/ 204361 h 711200"/>
                <a:gd name="connsiteX2-49" fmla="*/ 722402 w 722402"/>
                <a:gd name="connsiteY2-50" fmla="*/ 89 h 711200"/>
              </a:gdLst>
              <a:ahLst/>
              <a:cxnLst>
                <a:cxn ang="0">
                  <a:pos x="connsiteX0-45" y="connsiteY0-46"/>
                </a:cxn>
                <a:cxn ang="0">
                  <a:pos x="connsiteX1-47" y="connsiteY1-48"/>
                </a:cxn>
                <a:cxn ang="0">
                  <a:pos x="connsiteX2-49" y="connsiteY2-50"/>
                </a:cxn>
              </a:cxnLst>
              <a:rect l="l" t="t" r="r" b="b"/>
              <a:pathLst>
                <a:path w="722402" h="711200">
                  <a:moveTo>
                    <a:pt x="0" y="711200"/>
                  </a:moveTo>
                  <a:cubicBezTo>
                    <a:pt x="0" y="520636"/>
                    <a:pt x="76476" y="338044"/>
                    <a:pt x="212282" y="204361"/>
                  </a:cubicBezTo>
                  <a:cubicBezTo>
                    <a:pt x="348088" y="70678"/>
                    <a:pt x="531862" y="-2913"/>
                    <a:pt x="722402" y="89"/>
                  </a:cubicBezTo>
                </a:path>
              </a:pathLst>
            </a:custGeom>
            <a:noFill/>
            <a:ln w="25400">
              <a:solidFill>
                <a:srgbClr val="404B69">
                  <a:lumMod val="40000"/>
                  <a:lumOff val="60000"/>
                </a:srgbClr>
              </a:solidFill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9pPr>
            </a:lstStyle>
            <a:p>
              <a:pPr algn="just">
                <a:lnSpc>
                  <a:spcPct val="130000"/>
                </a:lnSpc>
              </a:pPr>
              <a:endParaRPr lang="zh-CN" altLang="en-US" dirty="0" err="1">
                <a:solidFill>
                  <a:srgbClr val="FFFFFF"/>
                </a:solidFill>
                <a:latin typeface="文泉驿等宽微米黑" panose="020B0606030804020204" charset="-122"/>
                <a:ea typeface="文泉驿等宽微米黑" panose="020B0606030804020204" charset="-122"/>
              </a:endParaRPr>
            </a:p>
          </p:txBody>
        </p:sp>
      </p:grpSp>
      <p:sp>
        <p:nvSpPr>
          <p:cNvPr id="43" name="矩形 42"/>
          <p:cNvSpPr/>
          <p:nvPr>
            <p:custDataLst>
              <p:tags r:id="rId12"/>
            </p:custDataLst>
          </p:nvPr>
        </p:nvSpPr>
        <p:spPr>
          <a:xfrm>
            <a:off x="5126990" y="3303905"/>
            <a:ext cx="2981960" cy="1969770"/>
          </a:xfrm>
          <a:prstGeom prst="rect">
            <a:avLst/>
          </a:prstGeom>
        </p:spPr>
        <p:txBody>
          <a:bodyPr wrap="square"/>
          <a:lstStyle/>
          <a:p>
            <a:pPr marL="0" lv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（</a:t>
            </a:r>
            <a:r>
              <a:rPr lang="en-US" altLang="zh-CN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1</a:t>
            </a:r>
            <a:r>
              <a:rPr lang="zh-CN" altLang="en-US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）</a:t>
            </a:r>
            <a:r>
              <a:rPr lang="zh-CN" altLang="en-US" b="1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社区：</a:t>
            </a:r>
            <a:r>
              <a:rPr lang="zh-CN" altLang="en-US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贴吧、豆瓣等垂直社区发帖推广</a:t>
            </a:r>
            <a:br>
              <a:rPr lang="zh-CN" altLang="en-US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</a:br>
            <a:r>
              <a:rPr lang="zh-CN" altLang="en-US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（</a:t>
            </a:r>
            <a:r>
              <a:rPr lang="en-US" altLang="zh-CN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2</a:t>
            </a:r>
            <a:r>
              <a:rPr lang="zh-CN" altLang="en-US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）</a:t>
            </a:r>
            <a:r>
              <a:rPr lang="zh-CN" altLang="en-US" b="1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知名社区的垂直频道</a:t>
            </a:r>
            <a:endParaRPr lang="zh-CN" altLang="en-US" b="1" kern="0"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  <a:sym typeface="+mn-ea"/>
            </a:endParaRPr>
          </a:p>
          <a:p>
            <a:pPr marL="0" lv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（</a:t>
            </a:r>
            <a:r>
              <a:rPr lang="en-US" altLang="zh-CN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3</a:t>
            </a:r>
            <a:r>
              <a:rPr lang="zh-CN" altLang="en-US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）</a:t>
            </a:r>
            <a:r>
              <a:rPr lang="zh-CN" altLang="en-US" b="1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垂直社群</a:t>
            </a:r>
            <a:endParaRPr lang="zh-CN" altLang="en-US" b="1" kern="0"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  <a:sym typeface="+mn-ea"/>
            </a:endParaRPr>
          </a:p>
        </p:txBody>
      </p:sp>
      <p:sp>
        <p:nvSpPr>
          <p:cNvPr id="37" name="椭圆 36"/>
          <p:cNvSpPr/>
          <p:nvPr>
            <p:custDataLst>
              <p:tags r:id="rId13"/>
            </p:custDataLst>
          </p:nvPr>
        </p:nvSpPr>
        <p:spPr>
          <a:xfrm>
            <a:off x="8847455" y="1754505"/>
            <a:ext cx="1109345" cy="1099185"/>
          </a:xfrm>
          <a:prstGeom prst="ellipse">
            <a:avLst/>
          </a:prstGeom>
          <a:solidFill>
            <a:srgbClr val="005B8A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>
                <a:solidFill>
                  <a:sysClr val="window" lastClr="FFFFFF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+mn-ea"/>
              </a:rPr>
              <a:t> </a:t>
            </a:r>
            <a:endParaRPr lang="en-US" altLang="zh-CN">
              <a:solidFill>
                <a:sysClr val="window" lastClr="FFFFFF"/>
              </a:solidFill>
              <a:latin typeface="文泉驿等宽微米黑" panose="020B0606030804020204" charset="-122"/>
              <a:ea typeface="文泉驿等宽微米黑" panose="020B0606030804020204" charset="-122"/>
              <a:cs typeface="+mn-ea"/>
            </a:endParaRPr>
          </a:p>
        </p:txBody>
      </p:sp>
      <p:grpSp>
        <p:nvGrpSpPr>
          <p:cNvPr id="38" name="组合 37"/>
          <p:cNvGrpSpPr/>
          <p:nvPr>
            <p:custDataLst>
              <p:tags r:id="rId14"/>
            </p:custDataLst>
          </p:nvPr>
        </p:nvGrpSpPr>
        <p:grpSpPr>
          <a:xfrm rot="0">
            <a:off x="8658225" y="1547495"/>
            <a:ext cx="1583055" cy="1650366"/>
            <a:chOff x="1741296" y="5116833"/>
            <a:chExt cx="1397167" cy="1438451"/>
          </a:xfrm>
        </p:grpSpPr>
        <p:sp>
          <p:nvSpPr>
            <p:cNvPr id="39" name="空心弧 3"/>
            <p:cNvSpPr/>
            <p:nvPr>
              <p:custDataLst>
                <p:tags r:id="rId15"/>
              </p:custDataLst>
            </p:nvPr>
          </p:nvSpPr>
          <p:spPr>
            <a:xfrm rot="180000" flipH="1">
              <a:off x="2416061" y="5116833"/>
              <a:ext cx="722402" cy="711200"/>
            </a:xfrm>
            <a:custGeom>
              <a:avLst/>
              <a:gdLst>
                <a:gd name="connsiteX0" fmla="*/ 0 w 1422400"/>
                <a:gd name="connsiteY0" fmla="*/ 711200 h 1422400"/>
                <a:gd name="connsiteX1" fmla="*/ 212282 w 1422400"/>
                <a:gd name="connsiteY1" fmla="*/ 204361 h 1422400"/>
                <a:gd name="connsiteX2" fmla="*/ 722402 w 1422400"/>
                <a:gd name="connsiteY2" fmla="*/ 89 h 1422400"/>
                <a:gd name="connsiteX3" fmla="*/ 714376 w 1422400"/>
                <a:gd name="connsiteY3" fmla="*/ 509586 h 1422400"/>
                <a:gd name="connsiteX4" fmla="*/ 569747 w 1422400"/>
                <a:gd name="connsiteY4" fmla="*/ 567501 h 1422400"/>
                <a:gd name="connsiteX5" fmla="*/ 509561 w 1422400"/>
                <a:gd name="connsiteY5" fmla="*/ 711200 h 1422400"/>
                <a:gd name="connsiteX6" fmla="*/ 0 w 1422400"/>
                <a:gd name="connsiteY6" fmla="*/ 711200 h 1422400"/>
                <a:gd name="connsiteX0-1" fmla="*/ 569747 w 722402"/>
                <a:gd name="connsiteY0-2" fmla="*/ 567501 h 711200"/>
                <a:gd name="connsiteX1-3" fmla="*/ 509561 w 722402"/>
                <a:gd name="connsiteY1-4" fmla="*/ 711200 h 711200"/>
                <a:gd name="connsiteX2-5" fmla="*/ 0 w 722402"/>
                <a:gd name="connsiteY2-6" fmla="*/ 711200 h 711200"/>
                <a:gd name="connsiteX3-7" fmla="*/ 212282 w 722402"/>
                <a:gd name="connsiteY3-8" fmla="*/ 204361 h 711200"/>
                <a:gd name="connsiteX4-9" fmla="*/ 722402 w 722402"/>
                <a:gd name="connsiteY4-10" fmla="*/ 89 h 711200"/>
                <a:gd name="connsiteX5-11" fmla="*/ 714376 w 722402"/>
                <a:gd name="connsiteY5-12" fmla="*/ 509586 h 711200"/>
                <a:gd name="connsiteX6-13" fmla="*/ 661187 w 722402"/>
                <a:gd name="connsiteY6-14" fmla="*/ 658941 h 711200"/>
                <a:gd name="connsiteX0-15" fmla="*/ 569747 w 722402"/>
                <a:gd name="connsiteY0-16" fmla="*/ 567501 h 711200"/>
                <a:gd name="connsiteX1-17" fmla="*/ 509561 w 722402"/>
                <a:gd name="connsiteY1-18" fmla="*/ 711200 h 711200"/>
                <a:gd name="connsiteX2-19" fmla="*/ 0 w 722402"/>
                <a:gd name="connsiteY2-20" fmla="*/ 711200 h 711200"/>
                <a:gd name="connsiteX3-21" fmla="*/ 212282 w 722402"/>
                <a:gd name="connsiteY3-22" fmla="*/ 204361 h 711200"/>
                <a:gd name="connsiteX4-23" fmla="*/ 722402 w 722402"/>
                <a:gd name="connsiteY4-24" fmla="*/ 89 h 711200"/>
                <a:gd name="connsiteX5-25" fmla="*/ 714376 w 722402"/>
                <a:gd name="connsiteY5-26" fmla="*/ 509586 h 711200"/>
                <a:gd name="connsiteX0-27" fmla="*/ 509561 w 722402"/>
                <a:gd name="connsiteY0-28" fmla="*/ 711200 h 711200"/>
                <a:gd name="connsiteX1-29" fmla="*/ 0 w 722402"/>
                <a:gd name="connsiteY1-30" fmla="*/ 711200 h 711200"/>
                <a:gd name="connsiteX2-31" fmla="*/ 212282 w 722402"/>
                <a:gd name="connsiteY2-32" fmla="*/ 204361 h 711200"/>
                <a:gd name="connsiteX3-33" fmla="*/ 722402 w 722402"/>
                <a:gd name="connsiteY3-34" fmla="*/ 89 h 711200"/>
                <a:gd name="connsiteX4-35" fmla="*/ 714376 w 722402"/>
                <a:gd name="connsiteY4-36" fmla="*/ 509586 h 711200"/>
                <a:gd name="connsiteX0-37" fmla="*/ 0 w 722402"/>
                <a:gd name="connsiteY0-38" fmla="*/ 711200 h 711200"/>
                <a:gd name="connsiteX1-39" fmla="*/ 212282 w 722402"/>
                <a:gd name="connsiteY1-40" fmla="*/ 204361 h 711200"/>
                <a:gd name="connsiteX2-41" fmla="*/ 722402 w 722402"/>
                <a:gd name="connsiteY2-42" fmla="*/ 89 h 711200"/>
                <a:gd name="connsiteX3-43" fmla="*/ 714376 w 722402"/>
                <a:gd name="connsiteY3-44" fmla="*/ 509586 h 711200"/>
                <a:gd name="connsiteX0-45" fmla="*/ 0 w 722402"/>
                <a:gd name="connsiteY0-46" fmla="*/ 711200 h 711200"/>
                <a:gd name="connsiteX1-47" fmla="*/ 212282 w 722402"/>
                <a:gd name="connsiteY1-48" fmla="*/ 204361 h 711200"/>
                <a:gd name="connsiteX2-49" fmla="*/ 722402 w 722402"/>
                <a:gd name="connsiteY2-50" fmla="*/ 89 h 711200"/>
              </a:gdLst>
              <a:ahLst/>
              <a:cxnLst>
                <a:cxn ang="0">
                  <a:pos x="connsiteX0-45" y="connsiteY0-46"/>
                </a:cxn>
                <a:cxn ang="0">
                  <a:pos x="connsiteX1-47" y="connsiteY1-48"/>
                </a:cxn>
                <a:cxn ang="0">
                  <a:pos x="connsiteX2-49" y="connsiteY2-50"/>
                </a:cxn>
              </a:cxnLst>
              <a:rect l="l" t="t" r="r" b="b"/>
              <a:pathLst>
                <a:path w="722402" h="711200">
                  <a:moveTo>
                    <a:pt x="0" y="711200"/>
                  </a:moveTo>
                  <a:cubicBezTo>
                    <a:pt x="0" y="520636"/>
                    <a:pt x="76476" y="338044"/>
                    <a:pt x="212282" y="204361"/>
                  </a:cubicBezTo>
                  <a:cubicBezTo>
                    <a:pt x="348088" y="70678"/>
                    <a:pt x="531862" y="-2913"/>
                    <a:pt x="722402" y="89"/>
                  </a:cubicBezTo>
                </a:path>
              </a:pathLst>
            </a:custGeom>
            <a:noFill/>
            <a:ln w="25400">
              <a:solidFill>
                <a:srgbClr val="005B8A">
                  <a:lumMod val="40000"/>
                  <a:lumOff val="60000"/>
                </a:srgbClr>
              </a:solidFill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9pPr>
            </a:lstStyle>
            <a:p>
              <a:pPr algn="just">
                <a:lnSpc>
                  <a:spcPct val="130000"/>
                </a:lnSpc>
              </a:pPr>
              <a:endParaRPr lang="zh-CN" altLang="en-US" dirty="0" err="1">
                <a:solidFill>
                  <a:srgbClr val="FFFFFF"/>
                </a:solidFill>
                <a:latin typeface="文泉驿等宽微米黑" panose="020B0606030804020204" charset="-122"/>
                <a:ea typeface="文泉驿等宽微米黑" panose="020B0606030804020204" charset="-122"/>
              </a:endParaRPr>
            </a:p>
          </p:txBody>
        </p:sp>
        <p:sp>
          <p:nvSpPr>
            <p:cNvPr id="40" name="空心弧 3"/>
            <p:cNvSpPr/>
            <p:nvPr>
              <p:custDataLst>
                <p:tags r:id="rId16"/>
              </p:custDataLst>
            </p:nvPr>
          </p:nvSpPr>
          <p:spPr>
            <a:xfrm rot="21240000" flipV="1">
              <a:off x="1741296" y="5844084"/>
              <a:ext cx="722402" cy="711200"/>
            </a:xfrm>
            <a:custGeom>
              <a:avLst/>
              <a:gdLst>
                <a:gd name="connsiteX0" fmla="*/ 0 w 1422400"/>
                <a:gd name="connsiteY0" fmla="*/ 711200 h 1422400"/>
                <a:gd name="connsiteX1" fmla="*/ 212282 w 1422400"/>
                <a:gd name="connsiteY1" fmla="*/ 204361 h 1422400"/>
                <a:gd name="connsiteX2" fmla="*/ 722402 w 1422400"/>
                <a:gd name="connsiteY2" fmla="*/ 89 h 1422400"/>
                <a:gd name="connsiteX3" fmla="*/ 714376 w 1422400"/>
                <a:gd name="connsiteY3" fmla="*/ 509586 h 1422400"/>
                <a:gd name="connsiteX4" fmla="*/ 569747 w 1422400"/>
                <a:gd name="connsiteY4" fmla="*/ 567501 h 1422400"/>
                <a:gd name="connsiteX5" fmla="*/ 509561 w 1422400"/>
                <a:gd name="connsiteY5" fmla="*/ 711200 h 1422400"/>
                <a:gd name="connsiteX6" fmla="*/ 0 w 1422400"/>
                <a:gd name="connsiteY6" fmla="*/ 711200 h 1422400"/>
                <a:gd name="connsiteX0-1" fmla="*/ 569747 w 722402"/>
                <a:gd name="connsiteY0-2" fmla="*/ 567501 h 711200"/>
                <a:gd name="connsiteX1-3" fmla="*/ 509561 w 722402"/>
                <a:gd name="connsiteY1-4" fmla="*/ 711200 h 711200"/>
                <a:gd name="connsiteX2-5" fmla="*/ 0 w 722402"/>
                <a:gd name="connsiteY2-6" fmla="*/ 711200 h 711200"/>
                <a:gd name="connsiteX3-7" fmla="*/ 212282 w 722402"/>
                <a:gd name="connsiteY3-8" fmla="*/ 204361 h 711200"/>
                <a:gd name="connsiteX4-9" fmla="*/ 722402 w 722402"/>
                <a:gd name="connsiteY4-10" fmla="*/ 89 h 711200"/>
                <a:gd name="connsiteX5-11" fmla="*/ 714376 w 722402"/>
                <a:gd name="connsiteY5-12" fmla="*/ 509586 h 711200"/>
                <a:gd name="connsiteX6-13" fmla="*/ 661187 w 722402"/>
                <a:gd name="connsiteY6-14" fmla="*/ 658941 h 711200"/>
                <a:gd name="connsiteX0-15" fmla="*/ 569747 w 722402"/>
                <a:gd name="connsiteY0-16" fmla="*/ 567501 h 711200"/>
                <a:gd name="connsiteX1-17" fmla="*/ 509561 w 722402"/>
                <a:gd name="connsiteY1-18" fmla="*/ 711200 h 711200"/>
                <a:gd name="connsiteX2-19" fmla="*/ 0 w 722402"/>
                <a:gd name="connsiteY2-20" fmla="*/ 711200 h 711200"/>
                <a:gd name="connsiteX3-21" fmla="*/ 212282 w 722402"/>
                <a:gd name="connsiteY3-22" fmla="*/ 204361 h 711200"/>
                <a:gd name="connsiteX4-23" fmla="*/ 722402 w 722402"/>
                <a:gd name="connsiteY4-24" fmla="*/ 89 h 711200"/>
                <a:gd name="connsiteX5-25" fmla="*/ 714376 w 722402"/>
                <a:gd name="connsiteY5-26" fmla="*/ 509586 h 711200"/>
                <a:gd name="connsiteX0-27" fmla="*/ 509561 w 722402"/>
                <a:gd name="connsiteY0-28" fmla="*/ 711200 h 711200"/>
                <a:gd name="connsiteX1-29" fmla="*/ 0 w 722402"/>
                <a:gd name="connsiteY1-30" fmla="*/ 711200 h 711200"/>
                <a:gd name="connsiteX2-31" fmla="*/ 212282 w 722402"/>
                <a:gd name="connsiteY2-32" fmla="*/ 204361 h 711200"/>
                <a:gd name="connsiteX3-33" fmla="*/ 722402 w 722402"/>
                <a:gd name="connsiteY3-34" fmla="*/ 89 h 711200"/>
                <a:gd name="connsiteX4-35" fmla="*/ 714376 w 722402"/>
                <a:gd name="connsiteY4-36" fmla="*/ 509586 h 711200"/>
                <a:gd name="connsiteX0-37" fmla="*/ 0 w 722402"/>
                <a:gd name="connsiteY0-38" fmla="*/ 711200 h 711200"/>
                <a:gd name="connsiteX1-39" fmla="*/ 212282 w 722402"/>
                <a:gd name="connsiteY1-40" fmla="*/ 204361 h 711200"/>
                <a:gd name="connsiteX2-41" fmla="*/ 722402 w 722402"/>
                <a:gd name="connsiteY2-42" fmla="*/ 89 h 711200"/>
                <a:gd name="connsiteX3-43" fmla="*/ 714376 w 722402"/>
                <a:gd name="connsiteY3-44" fmla="*/ 509586 h 711200"/>
                <a:gd name="connsiteX0-45" fmla="*/ 0 w 722402"/>
                <a:gd name="connsiteY0-46" fmla="*/ 711200 h 711200"/>
                <a:gd name="connsiteX1-47" fmla="*/ 212282 w 722402"/>
                <a:gd name="connsiteY1-48" fmla="*/ 204361 h 711200"/>
                <a:gd name="connsiteX2-49" fmla="*/ 722402 w 722402"/>
                <a:gd name="connsiteY2-50" fmla="*/ 89 h 711200"/>
              </a:gdLst>
              <a:ahLst/>
              <a:cxnLst>
                <a:cxn ang="0">
                  <a:pos x="connsiteX0-45" y="connsiteY0-46"/>
                </a:cxn>
                <a:cxn ang="0">
                  <a:pos x="connsiteX1-47" y="connsiteY1-48"/>
                </a:cxn>
                <a:cxn ang="0">
                  <a:pos x="connsiteX2-49" y="connsiteY2-50"/>
                </a:cxn>
              </a:cxnLst>
              <a:rect l="l" t="t" r="r" b="b"/>
              <a:pathLst>
                <a:path w="722402" h="711200">
                  <a:moveTo>
                    <a:pt x="0" y="711200"/>
                  </a:moveTo>
                  <a:cubicBezTo>
                    <a:pt x="0" y="520636"/>
                    <a:pt x="76476" y="338044"/>
                    <a:pt x="212282" y="204361"/>
                  </a:cubicBezTo>
                  <a:cubicBezTo>
                    <a:pt x="348088" y="70678"/>
                    <a:pt x="531862" y="-2913"/>
                    <a:pt x="722402" y="89"/>
                  </a:cubicBezTo>
                </a:path>
              </a:pathLst>
            </a:custGeom>
            <a:noFill/>
            <a:ln w="25400">
              <a:solidFill>
                <a:srgbClr val="005B8A">
                  <a:lumMod val="40000"/>
                  <a:lumOff val="60000"/>
                </a:srgbClr>
              </a:solidFill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5F5F5F"/>
                  </a:solidFill>
                  <a:latin typeface="Arial" panose="020B0604020202020204" pitchFamily="34" charset="0"/>
                  <a:ea typeface="+mn-ea"/>
                  <a:cs typeface="+mn-ea"/>
                </a:defRPr>
              </a:lvl9pPr>
            </a:lstStyle>
            <a:p>
              <a:pPr algn="just">
                <a:lnSpc>
                  <a:spcPct val="130000"/>
                </a:lnSpc>
              </a:pPr>
              <a:endParaRPr lang="zh-CN" altLang="en-US" dirty="0" err="1">
                <a:solidFill>
                  <a:srgbClr val="FFFFFF"/>
                </a:solidFill>
                <a:latin typeface="文泉驿等宽微米黑" panose="020B0606030804020204" charset="-122"/>
                <a:ea typeface="文泉驿等宽微米黑" panose="020B0606030804020204" charset="-122"/>
              </a:endParaRPr>
            </a:p>
          </p:txBody>
        </p:sp>
      </p:grpSp>
      <p:sp>
        <p:nvSpPr>
          <p:cNvPr id="44" name="矩形 43"/>
          <p:cNvSpPr/>
          <p:nvPr>
            <p:custDataLst>
              <p:tags r:id="rId17"/>
            </p:custDataLst>
          </p:nvPr>
        </p:nvSpPr>
        <p:spPr>
          <a:xfrm>
            <a:off x="8348345" y="3303905"/>
            <a:ext cx="2795905" cy="256159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marL="0" lv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（</a:t>
            </a:r>
            <a:r>
              <a:rPr lang="en-US" altLang="zh-CN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1</a:t>
            </a:r>
            <a:r>
              <a:rPr lang="zh-CN" altLang="en-US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）</a:t>
            </a:r>
            <a:r>
              <a:rPr lang="zh-CN" altLang="en-US" b="1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百度竞价推广、广点通、粉丝通</a:t>
            </a:r>
            <a:br>
              <a:rPr lang="zh-CN" altLang="en-US" b="1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</a:br>
            <a:r>
              <a:rPr lang="zh-CN" altLang="en-US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（</a:t>
            </a:r>
            <a:r>
              <a:rPr lang="en-US" altLang="zh-CN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2</a:t>
            </a:r>
            <a:r>
              <a:rPr lang="zh-CN" altLang="en-US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）</a:t>
            </a:r>
            <a:r>
              <a:rPr lang="zh-CN" altLang="en-US" b="1" kern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大V软文/社群/朋友圈投放</a:t>
            </a:r>
            <a:endParaRPr lang="zh-CN" altLang="en-US" b="1" kern="0"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  <a:sym typeface="+mn-ea"/>
            </a:endParaRPr>
          </a:p>
        </p:txBody>
      </p:sp>
      <p:cxnSp>
        <p:nvCxnSpPr>
          <p:cNvPr id="41" name="直接连接符 40"/>
          <p:cNvCxnSpPr/>
          <p:nvPr>
            <p:custDataLst>
              <p:tags r:id="rId18"/>
            </p:custDataLst>
          </p:nvPr>
        </p:nvCxnSpPr>
        <p:spPr>
          <a:xfrm>
            <a:off x="4010025" y="2407920"/>
            <a:ext cx="1533525" cy="5715"/>
          </a:xfrm>
          <a:prstGeom prst="line">
            <a:avLst/>
          </a:prstGeom>
          <a:ln w="25400">
            <a:solidFill>
              <a:srgbClr val="404B69">
                <a:lumMod val="40000"/>
                <a:lumOff val="60000"/>
              </a:srgbClr>
            </a:solidFill>
            <a:headEnd type="none"/>
          </a:ln>
        </p:spPr>
        <p:style>
          <a:lnRef idx="1">
            <a:srgbClr val="92D050"/>
          </a:lnRef>
          <a:fillRef idx="0">
            <a:srgbClr val="92D050"/>
          </a:fillRef>
          <a:effectRef idx="0">
            <a:srgbClr val="92D050"/>
          </a:effectRef>
          <a:fontRef idx="minor">
            <a:srgbClr val="5F5F5F"/>
          </a:fontRef>
        </p:style>
      </p:cxnSp>
      <p:cxnSp>
        <p:nvCxnSpPr>
          <p:cNvPr id="45" name="直接连接符 44"/>
          <p:cNvCxnSpPr/>
          <p:nvPr>
            <p:custDataLst>
              <p:tags r:id="rId19"/>
            </p:custDataLst>
          </p:nvPr>
        </p:nvCxnSpPr>
        <p:spPr>
          <a:xfrm flipV="1">
            <a:off x="7100570" y="2413635"/>
            <a:ext cx="1517015" cy="5080"/>
          </a:xfrm>
          <a:prstGeom prst="line">
            <a:avLst/>
          </a:prstGeom>
          <a:ln w="25400">
            <a:solidFill>
              <a:srgbClr val="005B8A">
                <a:lumMod val="40000"/>
                <a:lumOff val="60000"/>
              </a:srgbClr>
            </a:solidFill>
            <a:headEnd type="none"/>
          </a:ln>
        </p:spPr>
        <p:style>
          <a:lnRef idx="1">
            <a:srgbClr val="92D050"/>
          </a:lnRef>
          <a:fillRef idx="0">
            <a:srgbClr val="92D050"/>
          </a:fillRef>
          <a:effectRef idx="0">
            <a:srgbClr val="92D050"/>
          </a:effectRef>
          <a:fontRef idx="minor">
            <a:srgbClr val="5F5F5F"/>
          </a:fontRef>
        </p:style>
      </p:cxnSp>
      <p:sp>
        <p:nvSpPr>
          <p:cNvPr id="46" name="文本框 45"/>
          <p:cNvSpPr txBox="1"/>
          <p:nvPr/>
        </p:nvSpPr>
        <p:spPr>
          <a:xfrm>
            <a:off x="2699385" y="1885950"/>
            <a:ext cx="12280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altLang="zh-CN" b="1">
                <a:solidFill>
                  <a:sysClr val="window" lastClr="FFFFFF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1.</a:t>
            </a:r>
            <a:endParaRPr lang="en-US" altLang="zh-CN" b="1">
              <a:solidFill>
                <a:sysClr val="window" lastClr="FFFFFF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altLang="zh-CN" b="1">
                <a:solidFill>
                  <a:sysClr val="window" lastClr="FFFFFF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内部渠道：</a:t>
            </a:r>
            <a:endParaRPr lang="zh-CN" altLang="en-US" b="1"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5774055" y="1885950"/>
            <a:ext cx="12280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altLang="zh-CN" b="1">
                <a:solidFill>
                  <a:sysClr val="window" lastClr="FFFFFF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2.</a:t>
            </a:r>
            <a:endParaRPr lang="en-US" altLang="zh-CN" b="1">
              <a:solidFill>
                <a:sysClr val="window" lastClr="FFFFFF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b="1">
                <a:solidFill>
                  <a:sysClr val="window" lastClr="FFFFFF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外</a:t>
            </a:r>
            <a:r>
              <a:rPr lang="en-US" altLang="zh-CN" b="1">
                <a:solidFill>
                  <a:sysClr val="window" lastClr="FFFFFF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部渠道：</a:t>
            </a:r>
            <a:endParaRPr lang="zh-CN" altLang="en-US" b="1"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8847455" y="1885950"/>
            <a:ext cx="12280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altLang="zh-CN" b="1">
                <a:solidFill>
                  <a:sysClr val="window" lastClr="FFFFFF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3.</a:t>
            </a:r>
            <a:endParaRPr lang="en-US" altLang="zh-CN" b="1">
              <a:solidFill>
                <a:sysClr val="window" lastClr="FFFFFF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b="1">
                <a:solidFill>
                  <a:sysClr val="window" lastClr="FFFFFF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付费</a:t>
            </a:r>
            <a:r>
              <a:rPr lang="en-US" altLang="zh-CN" b="1">
                <a:solidFill>
                  <a:sysClr val="window" lastClr="FFFFFF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渠道：</a:t>
            </a:r>
            <a:endParaRPr lang="zh-CN" altLang="en-US" b="1"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 rot="0">
            <a:off x="1091796" y="3160109"/>
            <a:ext cx="1703113" cy="375898"/>
            <a:chOff x="1010194" y="3126377"/>
            <a:chExt cx="1262743" cy="278674"/>
          </a:xfrm>
        </p:grpSpPr>
        <p:sp>
          <p:nvSpPr>
            <p:cNvPr id="3" name="矩形 2"/>
            <p:cNvSpPr/>
            <p:nvPr>
              <p:custDataLst>
                <p:tags r:id="rId2"/>
              </p:custDataLst>
            </p:nvPr>
          </p:nvSpPr>
          <p:spPr>
            <a:xfrm>
              <a:off x="1010194" y="3126377"/>
              <a:ext cx="1262743" cy="95794"/>
            </a:xfrm>
            <a:prstGeom prst="rect">
              <a:avLst/>
            </a:prstGeom>
            <a:solidFill>
              <a:srgbClr val="2831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/>
              <a:endParaRPr lang="zh-CN" altLang="en-US">
                <a:latin typeface="文泉驿等宽微米黑" panose="020B0606030804020204" charset="-122"/>
                <a:ea typeface="文泉驿等宽微米黑" panose="020B0606030804020204" charset="-122"/>
              </a:endParaRPr>
            </a:p>
          </p:txBody>
        </p:sp>
        <p:sp>
          <p:nvSpPr>
            <p:cNvPr id="5" name="等腰三角形 4"/>
            <p:cNvSpPr/>
            <p:nvPr>
              <p:custDataLst>
                <p:tags r:id="rId3"/>
              </p:custDataLst>
            </p:nvPr>
          </p:nvSpPr>
          <p:spPr>
            <a:xfrm flipV="1">
              <a:off x="1584960" y="3222171"/>
              <a:ext cx="113211" cy="182880"/>
            </a:xfrm>
            <a:prstGeom prst="triangle">
              <a:avLst/>
            </a:prstGeom>
            <a:solidFill>
              <a:srgbClr val="2831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/>
              <a:endParaRPr lang="zh-CN" altLang="en-US">
                <a:latin typeface="文泉驿等宽微米黑" panose="020B0606030804020204" charset="-122"/>
                <a:ea typeface="文泉驿等宽微米黑" panose="020B0606030804020204" charset="-122"/>
              </a:endParaRPr>
            </a:p>
          </p:txBody>
        </p:sp>
      </p:grpSp>
      <p:sp>
        <p:nvSpPr>
          <p:cNvPr id="8" name="标题 1"/>
          <p:cNvSpPr txBox="1"/>
          <p:nvPr>
            <p:custDataLst>
              <p:tags r:id="rId4"/>
            </p:custDataLst>
          </p:nvPr>
        </p:nvSpPr>
        <p:spPr>
          <a:xfrm>
            <a:off x="492760" y="2538095"/>
            <a:ext cx="2353310" cy="5219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algn="ctr"/>
            <a:r>
              <a:rPr lang="en-US" altLang="zh-CN" sz="2400" b="1" dirty="0">
                <a:solidFill>
                  <a:srgbClr val="283149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多渠道覆盖</a:t>
            </a:r>
            <a:endParaRPr lang="en-US" altLang="zh-CN" sz="2400" b="1" dirty="0">
              <a:solidFill>
                <a:srgbClr val="283149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</p:txBody>
      </p:sp>
      <p:grpSp>
        <p:nvGrpSpPr>
          <p:cNvPr id="9" name="组合 8"/>
          <p:cNvGrpSpPr/>
          <p:nvPr>
            <p:custDataLst>
              <p:tags r:id="rId5"/>
            </p:custDataLst>
          </p:nvPr>
        </p:nvGrpSpPr>
        <p:grpSpPr>
          <a:xfrm rot="0">
            <a:off x="2794111" y="3160109"/>
            <a:ext cx="1703113" cy="375898"/>
            <a:chOff x="1010194" y="3126377"/>
            <a:chExt cx="1262743" cy="278674"/>
          </a:xfrm>
          <a:solidFill>
            <a:schemeClr val="accent2"/>
          </a:solidFill>
        </p:grpSpPr>
        <p:sp>
          <p:nvSpPr>
            <p:cNvPr id="10" name="矩形 9"/>
            <p:cNvSpPr/>
            <p:nvPr>
              <p:custDataLst>
                <p:tags r:id="rId6"/>
              </p:custDataLst>
            </p:nvPr>
          </p:nvSpPr>
          <p:spPr>
            <a:xfrm>
              <a:off x="1010194" y="3126377"/>
              <a:ext cx="1262743" cy="957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/>
              <a:endParaRPr lang="zh-CN" altLang="en-US">
                <a:latin typeface="文泉驿等宽微米黑" panose="020B0606030804020204" charset="-122"/>
                <a:ea typeface="文泉驿等宽微米黑" panose="020B0606030804020204" charset="-122"/>
              </a:endParaRPr>
            </a:p>
          </p:txBody>
        </p:sp>
        <p:sp>
          <p:nvSpPr>
            <p:cNvPr id="11" name="等腰三角形 10"/>
            <p:cNvSpPr/>
            <p:nvPr>
              <p:custDataLst>
                <p:tags r:id="rId7"/>
              </p:custDataLst>
            </p:nvPr>
          </p:nvSpPr>
          <p:spPr>
            <a:xfrm flipV="1">
              <a:off x="1584960" y="3222171"/>
              <a:ext cx="113211" cy="1828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/>
              <a:endParaRPr lang="zh-CN" altLang="en-US">
                <a:latin typeface="文泉驿等宽微米黑" panose="020B0606030804020204" charset="-122"/>
                <a:ea typeface="文泉驿等宽微米黑" panose="020B0606030804020204" charset="-122"/>
              </a:endParaRPr>
            </a:p>
          </p:txBody>
        </p:sp>
      </p:grpSp>
      <p:sp>
        <p:nvSpPr>
          <p:cNvPr id="13" name="标题 1"/>
          <p:cNvSpPr txBox="1"/>
          <p:nvPr>
            <p:custDataLst>
              <p:tags r:id="rId8"/>
            </p:custDataLst>
          </p:nvPr>
        </p:nvSpPr>
        <p:spPr>
          <a:xfrm>
            <a:off x="2794000" y="2538095"/>
            <a:ext cx="1931035" cy="5219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algn="ctr"/>
            <a:r>
              <a:rPr lang="en-US" altLang="zh-CN" sz="2400" b="1" dirty="0">
                <a:solidFill>
                  <a:srgbClr val="404B69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制造悬念</a:t>
            </a:r>
            <a:endParaRPr lang="en-US" altLang="zh-CN" sz="2400" b="1" dirty="0">
              <a:solidFill>
                <a:srgbClr val="404B69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</p:txBody>
      </p:sp>
      <p:grpSp>
        <p:nvGrpSpPr>
          <p:cNvPr id="14" name="组合 13"/>
          <p:cNvGrpSpPr/>
          <p:nvPr>
            <p:custDataLst>
              <p:tags r:id="rId9"/>
            </p:custDataLst>
          </p:nvPr>
        </p:nvGrpSpPr>
        <p:grpSpPr>
          <a:xfrm rot="0">
            <a:off x="4497224" y="3160109"/>
            <a:ext cx="1703113" cy="375898"/>
            <a:chOff x="1010194" y="3126377"/>
            <a:chExt cx="1262743" cy="278674"/>
          </a:xfrm>
          <a:solidFill>
            <a:schemeClr val="accent3"/>
          </a:solidFill>
        </p:grpSpPr>
        <p:sp>
          <p:nvSpPr>
            <p:cNvPr id="19" name="矩形 18"/>
            <p:cNvSpPr/>
            <p:nvPr>
              <p:custDataLst>
                <p:tags r:id="rId10"/>
              </p:custDataLst>
            </p:nvPr>
          </p:nvSpPr>
          <p:spPr>
            <a:xfrm>
              <a:off x="1010194" y="3126377"/>
              <a:ext cx="1262743" cy="957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/>
              <a:endParaRPr lang="zh-CN" altLang="en-US">
                <a:latin typeface="文泉驿等宽微米黑" panose="020B0606030804020204" charset="-122"/>
                <a:ea typeface="文泉驿等宽微米黑" panose="020B0606030804020204" charset="-122"/>
              </a:endParaRPr>
            </a:p>
          </p:txBody>
        </p:sp>
        <p:sp>
          <p:nvSpPr>
            <p:cNvPr id="29" name="等腰三角形 28"/>
            <p:cNvSpPr/>
            <p:nvPr>
              <p:custDataLst>
                <p:tags r:id="rId11"/>
              </p:custDataLst>
            </p:nvPr>
          </p:nvSpPr>
          <p:spPr>
            <a:xfrm flipV="1">
              <a:off x="1584960" y="3222171"/>
              <a:ext cx="113211" cy="1828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/>
              <a:endParaRPr lang="zh-CN" altLang="en-US">
                <a:latin typeface="文泉驿等宽微米黑" panose="020B0606030804020204" charset="-122"/>
                <a:ea typeface="文泉驿等宽微米黑" panose="020B0606030804020204" charset="-122"/>
              </a:endParaRPr>
            </a:p>
          </p:txBody>
        </p:sp>
      </p:grpSp>
      <p:sp>
        <p:nvSpPr>
          <p:cNvPr id="30" name="标题 1"/>
          <p:cNvSpPr txBox="1"/>
          <p:nvPr>
            <p:custDataLst>
              <p:tags r:id="rId12"/>
            </p:custDataLst>
          </p:nvPr>
        </p:nvSpPr>
        <p:spPr>
          <a:xfrm>
            <a:off x="4497224" y="2538401"/>
            <a:ext cx="1754191" cy="5219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algn="ctr"/>
            <a:r>
              <a:rPr lang="en-US" altLang="zh-CN" sz="2400" b="1" dirty="0">
                <a:solidFill>
                  <a:srgbClr val="005B8A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提前体验</a:t>
            </a:r>
            <a:endParaRPr lang="en-US" altLang="zh-CN" sz="2400" b="1" dirty="0">
              <a:solidFill>
                <a:srgbClr val="005B8A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</p:txBody>
      </p:sp>
      <p:grpSp>
        <p:nvGrpSpPr>
          <p:cNvPr id="35" name="组合 34"/>
          <p:cNvGrpSpPr/>
          <p:nvPr>
            <p:custDataLst>
              <p:tags r:id="rId13"/>
            </p:custDataLst>
          </p:nvPr>
        </p:nvGrpSpPr>
        <p:grpSpPr>
          <a:xfrm rot="0">
            <a:off x="6200337" y="3160109"/>
            <a:ext cx="1703113" cy="375898"/>
            <a:chOff x="1010194" y="3126377"/>
            <a:chExt cx="1262743" cy="278674"/>
          </a:xfrm>
          <a:solidFill>
            <a:schemeClr val="accent4"/>
          </a:solidFill>
        </p:grpSpPr>
        <p:sp>
          <p:nvSpPr>
            <p:cNvPr id="36" name="矩形 35"/>
            <p:cNvSpPr/>
            <p:nvPr>
              <p:custDataLst>
                <p:tags r:id="rId14"/>
              </p:custDataLst>
            </p:nvPr>
          </p:nvSpPr>
          <p:spPr>
            <a:xfrm>
              <a:off x="1010194" y="3126377"/>
              <a:ext cx="1262743" cy="957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/>
              <a:endParaRPr lang="zh-CN" altLang="en-US">
                <a:latin typeface="文泉驿等宽微米黑" panose="020B0606030804020204" charset="-122"/>
                <a:ea typeface="文泉驿等宽微米黑" panose="020B0606030804020204" charset="-122"/>
              </a:endParaRPr>
            </a:p>
          </p:txBody>
        </p:sp>
        <p:sp>
          <p:nvSpPr>
            <p:cNvPr id="37" name="等腰三角形 36"/>
            <p:cNvSpPr/>
            <p:nvPr>
              <p:custDataLst>
                <p:tags r:id="rId15"/>
              </p:custDataLst>
            </p:nvPr>
          </p:nvSpPr>
          <p:spPr>
            <a:xfrm flipV="1">
              <a:off x="1584960" y="3222171"/>
              <a:ext cx="113211" cy="1828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/>
              <a:endParaRPr lang="zh-CN" altLang="en-US">
                <a:latin typeface="文泉驿等宽微米黑" panose="020B0606030804020204" charset="-122"/>
                <a:ea typeface="文泉驿等宽微米黑" panose="020B0606030804020204" charset="-122"/>
              </a:endParaRPr>
            </a:p>
          </p:txBody>
        </p:sp>
      </p:grpSp>
      <p:sp>
        <p:nvSpPr>
          <p:cNvPr id="38" name="标题 1"/>
          <p:cNvSpPr txBox="1"/>
          <p:nvPr>
            <p:custDataLst>
              <p:tags r:id="rId16"/>
            </p:custDataLst>
          </p:nvPr>
        </p:nvSpPr>
        <p:spPr>
          <a:xfrm>
            <a:off x="6200337" y="2538401"/>
            <a:ext cx="1754191" cy="5219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algn="ctr"/>
            <a:r>
              <a:rPr lang="en-US" altLang="zh-CN" sz="2400" b="1" dirty="0">
                <a:solidFill>
                  <a:srgbClr val="00818A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借势热点</a:t>
            </a:r>
            <a:endParaRPr lang="en-US" altLang="zh-CN" sz="2400" b="1" dirty="0">
              <a:solidFill>
                <a:srgbClr val="00818A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</p:txBody>
      </p:sp>
      <p:grpSp>
        <p:nvGrpSpPr>
          <p:cNvPr id="39" name="组合 38"/>
          <p:cNvGrpSpPr/>
          <p:nvPr>
            <p:custDataLst>
              <p:tags r:id="rId17"/>
            </p:custDataLst>
          </p:nvPr>
        </p:nvGrpSpPr>
        <p:grpSpPr>
          <a:xfrm rot="0">
            <a:off x="7902652" y="3160109"/>
            <a:ext cx="1703113" cy="375898"/>
            <a:chOff x="1010194" y="3126377"/>
            <a:chExt cx="1262743" cy="278674"/>
          </a:xfrm>
          <a:solidFill>
            <a:schemeClr val="accent6"/>
          </a:solidFill>
        </p:grpSpPr>
        <p:sp>
          <p:nvSpPr>
            <p:cNvPr id="40" name="矩形 39"/>
            <p:cNvSpPr/>
            <p:nvPr>
              <p:custDataLst>
                <p:tags r:id="rId18"/>
              </p:custDataLst>
            </p:nvPr>
          </p:nvSpPr>
          <p:spPr>
            <a:xfrm>
              <a:off x="1010194" y="3126377"/>
              <a:ext cx="1262743" cy="957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/>
              <a:endParaRPr lang="zh-CN" altLang="en-US">
                <a:latin typeface="文泉驿等宽微米黑" panose="020B0606030804020204" charset="-122"/>
                <a:ea typeface="文泉驿等宽微米黑" panose="020B0606030804020204" charset="-122"/>
              </a:endParaRPr>
            </a:p>
          </p:txBody>
        </p:sp>
        <p:sp>
          <p:nvSpPr>
            <p:cNvPr id="43" name="等腰三角形 42"/>
            <p:cNvSpPr/>
            <p:nvPr>
              <p:custDataLst>
                <p:tags r:id="rId19"/>
              </p:custDataLst>
            </p:nvPr>
          </p:nvSpPr>
          <p:spPr>
            <a:xfrm flipV="1">
              <a:off x="1584960" y="3222171"/>
              <a:ext cx="113211" cy="1828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/>
              <a:endParaRPr lang="zh-CN" altLang="en-US">
                <a:latin typeface="文泉驿等宽微米黑" panose="020B0606030804020204" charset="-122"/>
                <a:ea typeface="文泉驿等宽微米黑" panose="020B0606030804020204" charset="-122"/>
              </a:endParaRPr>
            </a:p>
          </p:txBody>
        </p:sp>
      </p:grpSp>
      <p:sp>
        <p:nvSpPr>
          <p:cNvPr id="61" name="标题 1"/>
          <p:cNvSpPr txBox="1"/>
          <p:nvPr>
            <p:custDataLst>
              <p:tags r:id="rId20"/>
            </p:custDataLst>
          </p:nvPr>
        </p:nvSpPr>
        <p:spPr>
          <a:xfrm>
            <a:off x="7902652" y="2538401"/>
            <a:ext cx="1754191" cy="5219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algn="ctr"/>
            <a:r>
              <a:rPr lang="en-US" altLang="zh-CN" sz="2400" b="1" dirty="0">
                <a:solidFill>
                  <a:srgbClr val="5667C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突出嘉宾</a:t>
            </a:r>
            <a:endParaRPr lang="en-US" altLang="zh-CN" sz="2400" b="1" dirty="0">
              <a:solidFill>
                <a:srgbClr val="5667C1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</p:txBody>
      </p:sp>
      <p:grpSp>
        <p:nvGrpSpPr>
          <p:cNvPr id="62" name="组合 61"/>
          <p:cNvGrpSpPr/>
          <p:nvPr>
            <p:custDataLst>
              <p:tags r:id="rId21"/>
            </p:custDataLst>
          </p:nvPr>
        </p:nvGrpSpPr>
        <p:grpSpPr>
          <a:xfrm rot="0">
            <a:off x="9605765" y="3160109"/>
            <a:ext cx="1703113" cy="375898"/>
            <a:chOff x="1010194" y="3126377"/>
            <a:chExt cx="1262743" cy="278674"/>
          </a:xfrm>
          <a:solidFill>
            <a:schemeClr val="accent5"/>
          </a:solidFill>
        </p:grpSpPr>
        <p:sp>
          <p:nvSpPr>
            <p:cNvPr id="63" name="矩形 62"/>
            <p:cNvSpPr/>
            <p:nvPr>
              <p:custDataLst>
                <p:tags r:id="rId22"/>
              </p:custDataLst>
            </p:nvPr>
          </p:nvSpPr>
          <p:spPr>
            <a:xfrm>
              <a:off x="1010194" y="3126377"/>
              <a:ext cx="1262743" cy="957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/>
              <a:endParaRPr lang="zh-CN" altLang="en-US">
                <a:latin typeface="文泉驿等宽微米黑" panose="020B0606030804020204" charset="-122"/>
                <a:ea typeface="文泉驿等宽微米黑" panose="020B0606030804020204" charset="-122"/>
              </a:endParaRPr>
            </a:p>
          </p:txBody>
        </p:sp>
        <p:sp>
          <p:nvSpPr>
            <p:cNvPr id="64" name="等腰三角形 63"/>
            <p:cNvSpPr/>
            <p:nvPr>
              <p:custDataLst>
                <p:tags r:id="rId23"/>
              </p:custDataLst>
            </p:nvPr>
          </p:nvSpPr>
          <p:spPr>
            <a:xfrm flipV="1">
              <a:off x="1584960" y="3222171"/>
              <a:ext cx="113211" cy="1828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/>
              <a:endParaRPr lang="zh-CN" altLang="en-US">
                <a:latin typeface="文泉驿等宽微米黑" panose="020B0606030804020204" charset="-122"/>
                <a:ea typeface="文泉驿等宽微米黑" panose="020B0606030804020204" charset="-122"/>
              </a:endParaRPr>
            </a:p>
          </p:txBody>
        </p:sp>
      </p:grpSp>
      <p:sp>
        <p:nvSpPr>
          <p:cNvPr id="65" name="标题 1"/>
          <p:cNvSpPr txBox="1"/>
          <p:nvPr>
            <p:custDataLst>
              <p:tags r:id="rId24"/>
            </p:custDataLst>
          </p:nvPr>
        </p:nvSpPr>
        <p:spPr>
          <a:xfrm>
            <a:off x="9605765" y="2538401"/>
            <a:ext cx="1754191" cy="5219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algn="ctr"/>
            <a:r>
              <a:rPr lang="en-US" altLang="zh-CN" sz="2400" b="1" dirty="0">
                <a:solidFill>
                  <a:srgbClr val="6E58A4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突出亮点</a:t>
            </a:r>
            <a:endParaRPr lang="en-US" altLang="zh-CN" sz="2400" b="1" dirty="0">
              <a:solidFill>
                <a:srgbClr val="6E58A4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</p:txBody>
      </p:sp>
      <p:grpSp>
        <p:nvGrpSpPr>
          <p:cNvPr id="66" name="组合 65"/>
          <p:cNvGrpSpPr/>
          <p:nvPr>
            <p:custDataLst>
              <p:tags r:id="rId25"/>
            </p:custDataLst>
          </p:nvPr>
        </p:nvGrpSpPr>
        <p:grpSpPr>
          <a:xfrm rot="0">
            <a:off x="1625715" y="1663700"/>
            <a:ext cx="687151" cy="687151"/>
            <a:chOff x="2188031" y="2474524"/>
            <a:chExt cx="912221" cy="912221"/>
          </a:xfrm>
        </p:grpSpPr>
        <p:sp>
          <p:nvSpPr>
            <p:cNvPr id="67" name="椭圆 66"/>
            <p:cNvSpPr/>
            <p:nvPr>
              <p:custDataLst>
                <p:tags r:id="rId26"/>
              </p:custDataLst>
            </p:nvPr>
          </p:nvSpPr>
          <p:spPr>
            <a:xfrm>
              <a:off x="2243547" y="2530040"/>
              <a:ext cx="801189" cy="801189"/>
            </a:xfrm>
            <a:prstGeom prst="ellipse">
              <a:avLst/>
            </a:prstGeom>
            <a:noFill/>
            <a:ln w="28575">
              <a:solidFill>
                <a:srgbClr val="2831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>
              <a:normAutofit/>
            </a:bodyPr>
            <a:lstStyle/>
            <a:p>
              <a:pPr algn="ctr"/>
              <a:r>
                <a:rPr lang="en-US" altLang="zh-CN" sz="2000" b="1" dirty="0">
                  <a:solidFill>
                    <a:srgbClr val="283149"/>
                  </a:solidFill>
                  <a:latin typeface="文泉驿等宽微米黑" panose="020B0606030804020204" charset="-122"/>
                  <a:ea typeface="文泉驿等宽微米黑" panose="020B0606030804020204" charset="-122"/>
                </a:rPr>
                <a:t>01</a:t>
              </a:r>
              <a:endParaRPr lang="en-US" altLang="zh-CN" sz="2000" b="1" dirty="0">
                <a:solidFill>
                  <a:srgbClr val="283149"/>
                </a:solidFill>
                <a:latin typeface="文泉驿等宽微米黑" panose="020B0606030804020204" charset="-122"/>
                <a:ea typeface="文泉驿等宽微米黑" panose="020B0606030804020204" charset="-122"/>
              </a:endParaRPr>
            </a:p>
          </p:txBody>
        </p:sp>
        <p:sp>
          <p:nvSpPr>
            <p:cNvPr id="68" name="椭圆 67"/>
            <p:cNvSpPr/>
            <p:nvPr>
              <p:custDataLst>
                <p:tags r:id="rId27"/>
              </p:custDataLst>
            </p:nvPr>
          </p:nvSpPr>
          <p:spPr>
            <a:xfrm>
              <a:off x="2188031" y="2474524"/>
              <a:ext cx="912221" cy="912221"/>
            </a:xfrm>
            <a:prstGeom prst="ellipse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>
                <a:latin typeface="文泉驿等宽微米黑" panose="020B0606030804020204" charset="-122"/>
                <a:ea typeface="文泉驿等宽微米黑" panose="020B0606030804020204" charset="-122"/>
              </a:endParaRPr>
            </a:p>
          </p:txBody>
        </p:sp>
      </p:grpSp>
      <p:grpSp>
        <p:nvGrpSpPr>
          <p:cNvPr id="69" name="组合 68"/>
          <p:cNvGrpSpPr/>
          <p:nvPr>
            <p:custDataLst>
              <p:tags r:id="rId28"/>
            </p:custDataLst>
          </p:nvPr>
        </p:nvGrpSpPr>
        <p:grpSpPr>
          <a:xfrm rot="0">
            <a:off x="3302492" y="1663700"/>
            <a:ext cx="687151" cy="687151"/>
            <a:chOff x="2188031" y="2474524"/>
            <a:chExt cx="912221" cy="912221"/>
          </a:xfrm>
        </p:grpSpPr>
        <p:sp>
          <p:nvSpPr>
            <p:cNvPr id="70" name="椭圆 69"/>
            <p:cNvSpPr/>
            <p:nvPr>
              <p:custDataLst>
                <p:tags r:id="rId29"/>
              </p:custDataLst>
            </p:nvPr>
          </p:nvSpPr>
          <p:spPr>
            <a:xfrm>
              <a:off x="2243547" y="2530040"/>
              <a:ext cx="801189" cy="801189"/>
            </a:xfrm>
            <a:prstGeom prst="ellipse">
              <a:avLst/>
            </a:prstGeom>
            <a:noFill/>
            <a:ln w="28575">
              <a:solidFill>
                <a:srgbClr val="404B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>
              <a:normAutofit/>
            </a:bodyPr>
            <a:lstStyle/>
            <a:p>
              <a:pPr algn="ctr"/>
              <a:r>
                <a:rPr lang="en-US" altLang="zh-CN" sz="2000" b="1" dirty="0">
                  <a:solidFill>
                    <a:srgbClr val="404B69"/>
                  </a:solidFill>
                  <a:latin typeface="文泉驿等宽微米黑" panose="020B0606030804020204" charset="-122"/>
                  <a:ea typeface="文泉驿等宽微米黑" panose="020B0606030804020204" charset="-122"/>
                </a:rPr>
                <a:t>02</a:t>
              </a:r>
              <a:endParaRPr lang="en-US" altLang="zh-CN" sz="2000" b="1" dirty="0">
                <a:solidFill>
                  <a:srgbClr val="404B69"/>
                </a:solidFill>
                <a:latin typeface="文泉驿等宽微米黑" panose="020B0606030804020204" charset="-122"/>
                <a:ea typeface="文泉驿等宽微米黑" panose="020B0606030804020204" charset="-122"/>
              </a:endParaRPr>
            </a:p>
          </p:txBody>
        </p:sp>
        <p:sp>
          <p:nvSpPr>
            <p:cNvPr id="71" name="椭圆 70"/>
            <p:cNvSpPr/>
            <p:nvPr>
              <p:custDataLst>
                <p:tags r:id="rId30"/>
              </p:custDataLst>
            </p:nvPr>
          </p:nvSpPr>
          <p:spPr>
            <a:xfrm>
              <a:off x="2188031" y="2474524"/>
              <a:ext cx="912221" cy="912221"/>
            </a:xfrm>
            <a:prstGeom prst="ellipse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>
                <a:latin typeface="文泉驿等宽微米黑" panose="020B0606030804020204" charset="-122"/>
                <a:ea typeface="文泉驿等宽微米黑" panose="020B0606030804020204" charset="-122"/>
              </a:endParaRPr>
            </a:p>
          </p:txBody>
        </p:sp>
      </p:grpSp>
      <p:grpSp>
        <p:nvGrpSpPr>
          <p:cNvPr id="72" name="组合 71"/>
          <p:cNvGrpSpPr/>
          <p:nvPr>
            <p:custDataLst>
              <p:tags r:id="rId31"/>
            </p:custDataLst>
          </p:nvPr>
        </p:nvGrpSpPr>
        <p:grpSpPr>
          <a:xfrm rot="0">
            <a:off x="4979268" y="1663700"/>
            <a:ext cx="687151" cy="687151"/>
            <a:chOff x="2188031" y="2474524"/>
            <a:chExt cx="912221" cy="912221"/>
          </a:xfrm>
        </p:grpSpPr>
        <p:sp>
          <p:nvSpPr>
            <p:cNvPr id="73" name="椭圆 72"/>
            <p:cNvSpPr/>
            <p:nvPr>
              <p:custDataLst>
                <p:tags r:id="rId32"/>
              </p:custDataLst>
            </p:nvPr>
          </p:nvSpPr>
          <p:spPr>
            <a:xfrm>
              <a:off x="2243547" y="2530040"/>
              <a:ext cx="801189" cy="801189"/>
            </a:xfrm>
            <a:prstGeom prst="ellipse">
              <a:avLst/>
            </a:prstGeom>
            <a:noFill/>
            <a:ln w="28575">
              <a:solidFill>
                <a:srgbClr val="005B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>
              <a:normAutofit/>
            </a:bodyPr>
            <a:lstStyle/>
            <a:p>
              <a:pPr algn="ctr"/>
              <a:r>
                <a:rPr lang="en-US" altLang="zh-CN" sz="2000" b="1" dirty="0">
                  <a:solidFill>
                    <a:srgbClr val="005B8A"/>
                  </a:solidFill>
                  <a:latin typeface="文泉驿等宽微米黑" panose="020B0606030804020204" charset="-122"/>
                  <a:ea typeface="文泉驿等宽微米黑" panose="020B0606030804020204" charset="-122"/>
                </a:rPr>
                <a:t>03</a:t>
              </a:r>
              <a:endParaRPr lang="en-US" altLang="zh-CN" sz="2000" b="1" dirty="0">
                <a:solidFill>
                  <a:srgbClr val="005B8A"/>
                </a:solidFill>
                <a:latin typeface="文泉驿等宽微米黑" panose="020B0606030804020204" charset="-122"/>
                <a:ea typeface="文泉驿等宽微米黑" panose="020B0606030804020204" charset="-122"/>
              </a:endParaRPr>
            </a:p>
          </p:txBody>
        </p:sp>
        <p:sp>
          <p:nvSpPr>
            <p:cNvPr id="74" name="椭圆 73"/>
            <p:cNvSpPr/>
            <p:nvPr>
              <p:custDataLst>
                <p:tags r:id="rId33"/>
              </p:custDataLst>
            </p:nvPr>
          </p:nvSpPr>
          <p:spPr>
            <a:xfrm>
              <a:off x="2188031" y="2474524"/>
              <a:ext cx="912221" cy="912221"/>
            </a:xfrm>
            <a:prstGeom prst="ellipse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>
                <a:latin typeface="文泉驿等宽微米黑" panose="020B0606030804020204" charset="-122"/>
                <a:ea typeface="文泉驿等宽微米黑" panose="020B0606030804020204" charset="-122"/>
              </a:endParaRPr>
            </a:p>
          </p:txBody>
        </p:sp>
      </p:grpSp>
      <p:grpSp>
        <p:nvGrpSpPr>
          <p:cNvPr id="75" name="组合 74"/>
          <p:cNvGrpSpPr/>
          <p:nvPr>
            <p:custDataLst>
              <p:tags r:id="rId34"/>
            </p:custDataLst>
          </p:nvPr>
        </p:nvGrpSpPr>
        <p:grpSpPr>
          <a:xfrm rot="0">
            <a:off x="6656045" y="1663700"/>
            <a:ext cx="687151" cy="687151"/>
            <a:chOff x="2188031" y="2474524"/>
            <a:chExt cx="912221" cy="912221"/>
          </a:xfrm>
        </p:grpSpPr>
        <p:sp>
          <p:nvSpPr>
            <p:cNvPr id="76" name="椭圆 75"/>
            <p:cNvSpPr/>
            <p:nvPr>
              <p:custDataLst>
                <p:tags r:id="rId35"/>
              </p:custDataLst>
            </p:nvPr>
          </p:nvSpPr>
          <p:spPr>
            <a:xfrm>
              <a:off x="2243547" y="2530040"/>
              <a:ext cx="801189" cy="801189"/>
            </a:xfrm>
            <a:prstGeom prst="ellipse">
              <a:avLst/>
            </a:prstGeom>
            <a:noFill/>
            <a:ln w="28575">
              <a:solidFill>
                <a:srgbClr val="0081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>
              <a:normAutofit/>
            </a:bodyPr>
            <a:lstStyle/>
            <a:p>
              <a:pPr algn="ctr"/>
              <a:r>
                <a:rPr lang="en-US" altLang="zh-CN" sz="2000" b="1" dirty="0">
                  <a:solidFill>
                    <a:srgbClr val="00818A"/>
                  </a:solidFill>
                  <a:latin typeface="文泉驿等宽微米黑" panose="020B0606030804020204" charset="-122"/>
                  <a:ea typeface="文泉驿等宽微米黑" panose="020B0606030804020204" charset="-122"/>
                </a:rPr>
                <a:t>04</a:t>
              </a:r>
              <a:endParaRPr lang="en-US" altLang="zh-CN" sz="2000" b="1" dirty="0">
                <a:solidFill>
                  <a:srgbClr val="00818A"/>
                </a:solidFill>
                <a:latin typeface="文泉驿等宽微米黑" panose="020B0606030804020204" charset="-122"/>
                <a:ea typeface="文泉驿等宽微米黑" panose="020B0606030804020204" charset="-122"/>
              </a:endParaRPr>
            </a:p>
          </p:txBody>
        </p:sp>
        <p:sp>
          <p:nvSpPr>
            <p:cNvPr id="77" name="椭圆 76"/>
            <p:cNvSpPr/>
            <p:nvPr>
              <p:custDataLst>
                <p:tags r:id="rId36"/>
              </p:custDataLst>
            </p:nvPr>
          </p:nvSpPr>
          <p:spPr>
            <a:xfrm>
              <a:off x="2188031" y="2474524"/>
              <a:ext cx="912221" cy="912221"/>
            </a:xfrm>
            <a:prstGeom prst="ellipse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>
                <a:latin typeface="文泉驿等宽微米黑" panose="020B0606030804020204" charset="-122"/>
                <a:ea typeface="文泉驿等宽微米黑" panose="020B0606030804020204" charset="-122"/>
              </a:endParaRPr>
            </a:p>
          </p:txBody>
        </p:sp>
      </p:grpSp>
      <p:grpSp>
        <p:nvGrpSpPr>
          <p:cNvPr id="78" name="组合 77"/>
          <p:cNvGrpSpPr/>
          <p:nvPr>
            <p:custDataLst>
              <p:tags r:id="rId37"/>
            </p:custDataLst>
          </p:nvPr>
        </p:nvGrpSpPr>
        <p:grpSpPr>
          <a:xfrm rot="0">
            <a:off x="8332820" y="1663700"/>
            <a:ext cx="687151" cy="687151"/>
            <a:chOff x="2188031" y="2474524"/>
            <a:chExt cx="912221" cy="912221"/>
          </a:xfrm>
        </p:grpSpPr>
        <p:sp>
          <p:nvSpPr>
            <p:cNvPr id="79" name="椭圆 78"/>
            <p:cNvSpPr/>
            <p:nvPr>
              <p:custDataLst>
                <p:tags r:id="rId38"/>
              </p:custDataLst>
            </p:nvPr>
          </p:nvSpPr>
          <p:spPr>
            <a:xfrm>
              <a:off x="2243547" y="2530040"/>
              <a:ext cx="801189" cy="801189"/>
            </a:xfrm>
            <a:prstGeom prst="ellipse">
              <a:avLst/>
            </a:prstGeom>
            <a:noFill/>
            <a:ln w="28575">
              <a:solidFill>
                <a:srgbClr val="5667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>
              <a:normAutofit/>
            </a:bodyPr>
            <a:lstStyle/>
            <a:p>
              <a:pPr algn="ctr"/>
              <a:r>
                <a:rPr lang="en-US" altLang="zh-CN" sz="2000" b="1" dirty="0">
                  <a:solidFill>
                    <a:srgbClr val="5667C1"/>
                  </a:solidFill>
                  <a:latin typeface="文泉驿等宽微米黑" panose="020B0606030804020204" charset="-122"/>
                  <a:ea typeface="文泉驿等宽微米黑" panose="020B0606030804020204" charset="-122"/>
                </a:rPr>
                <a:t>05</a:t>
              </a:r>
              <a:endParaRPr lang="en-US" altLang="zh-CN" sz="2000" b="1" dirty="0">
                <a:solidFill>
                  <a:srgbClr val="5667C1"/>
                </a:solidFill>
                <a:latin typeface="文泉驿等宽微米黑" panose="020B0606030804020204" charset="-122"/>
                <a:ea typeface="文泉驿等宽微米黑" panose="020B0606030804020204" charset="-122"/>
              </a:endParaRPr>
            </a:p>
          </p:txBody>
        </p:sp>
        <p:sp>
          <p:nvSpPr>
            <p:cNvPr id="80" name="椭圆 79"/>
            <p:cNvSpPr/>
            <p:nvPr>
              <p:custDataLst>
                <p:tags r:id="rId39"/>
              </p:custDataLst>
            </p:nvPr>
          </p:nvSpPr>
          <p:spPr>
            <a:xfrm>
              <a:off x="2188031" y="2474524"/>
              <a:ext cx="912221" cy="912221"/>
            </a:xfrm>
            <a:prstGeom prst="ellipse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>
                <a:latin typeface="文泉驿等宽微米黑" panose="020B0606030804020204" charset="-122"/>
                <a:ea typeface="文泉驿等宽微米黑" panose="020B0606030804020204" charset="-122"/>
              </a:endParaRPr>
            </a:p>
          </p:txBody>
        </p:sp>
      </p:grpSp>
      <p:grpSp>
        <p:nvGrpSpPr>
          <p:cNvPr id="81" name="组合 80"/>
          <p:cNvGrpSpPr/>
          <p:nvPr>
            <p:custDataLst>
              <p:tags r:id="rId40"/>
            </p:custDataLst>
          </p:nvPr>
        </p:nvGrpSpPr>
        <p:grpSpPr>
          <a:xfrm rot="0">
            <a:off x="10010395" y="1663700"/>
            <a:ext cx="687151" cy="687151"/>
            <a:chOff x="2188031" y="2474524"/>
            <a:chExt cx="912221" cy="912221"/>
          </a:xfrm>
        </p:grpSpPr>
        <p:sp>
          <p:nvSpPr>
            <p:cNvPr id="82" name="椭圆 81"/>
            <p:cNvSpPr/>
            <p:nvPr>
              <p:custDataLst>
                <p:tags r:id="rId41"/>
              </p:custDataLst>
            </p:nvPr>
          </p:nvSpPr>
          <p:spPr>
            <a:xfrm>
              <a:off x="2243547" y="2530040"/>
              <a:ext cx="801189" cy="801189"/>
            </a:xfrm>
            <a:prstGeom prst="ellipse">
              <a:avLst/>
            </a:prstGeom>
            <a:noFill/>
            <a:ln w="28575">
              <a:solidFill>
                <a:srgbClr val="6E58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>
              <a:normAutofit/>
            </a:bodyPr>
            <a:lstStyle/>
            <a:p>
              <a:pPr algn="ctr"/>
              <a:r>
                <a:rPr lang="en-US" altLang="zh-CN" sz="2000" b="1" dirty="0">
                  <a:solidFill>
                    <a:srgbClr val="6E58A4"/>
                  </a:solidFill>
                  <a:latin typeface="文泉驿等宽微米黑" panose="020B0606030804020204" charset="-122"/>
                  <a:ea typeface="文泉驿等宽微米黑" panose="020B0606030804020204" charset="-122"/>
                </a:rPr>
                <a:t>06</a:t>
              </a:r>
              <a:endParaRPr lang="en-US" altLang="zh-CN" sz="2000" b="1" dirty="0">
                <a:solidFill>
                  <a:srgbClr val="6E58A4"/>
                </a:solidFill>
                <a:latin typeface="文泉驿等宽微米黑" panose="020B0606030804020204" charset="-122"/>
                <a:ea typeface="文泉驿等宽微米黑" panose="020B0606030804020204" charset="-122"/>
              </a:endParaRPr>
            </a:p>
          </p:txBody>
        </p:sp>
        <p:sp>
          <p:nvSpPr>
            <p:cNvPr id="83" name="椭圆 82"/>
            <p:cNvSpPr/>
            <p:nvPr>
              <p:custDataLst>
                <p:tags r:id="rId42"/>
              </p:custDataLst>
            </p:nvPr>
          </p:nvSpPr>
          <p:spPr>
            <a:xfrm>
              <a:off x="2188031" y="2474524"/>
              <a:ext cx="912221" cy="912221"/>
            </a:xfrm>
            <a:prstGeom prst="ellipse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>
                <a:latin typeface="文泉驿等宽微米黑" panose="020B0606030804020204" charset="-122"/>
                <a:ea typeface="文泉驿等宽微米黑" panose="020B0606030804020204" charset="-122"/>
              </a:endParaRPr>
            </a:p>
          </p:txBody>
        </p:sp>
      </p:grpSp>
      <p:sp>
        <p:nvSpPr>
          <p:cNvPr id="84" name="标题 1"/>
          <p:cNvSpPr txBox="1"/>
          <p:nvPr>
            <p:custDataLst>
              <p:tags r:id="rId43"/>
            </p:custDataLst>
          </p:nvPr>
        </p:nvSpPr>
        <p:spPr>
          <a:xfrm>
            <a:off x="847090" y="3665220"/>
            <a:ext cx="1947545" cy="9201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algn="ctr"/>
            <a:r>
              <a:rPr lang="zh-CN" altLang="da-DK" sz="2000" dirty="0">
                <a:latin typeface="文泉驿等宽微米黑" panose="020B0606030804020204" charset="-122"/>
                <a:ea typeface="文泉驿等宽微米黑" panose="020B0606030804020204" charset="-122"/>
              </a:rPr>
              <a:t>通过数量规模上的宣发覆盖</a:t>
            </a:r>
            <a:endParaRPr lang="zh-CN" altLang="da-DK" sz="2000" dirty="0">
              <a:latin typeface="文泉驿等宽微米黑" panose="020B0606030804020204" charset="-122"/>
              <a:ea typeface="文泉驿等宽微米黑" panose="020B0606030804020204" charset="-122"/>
            </a:endParaRPr>
          </a:p>
        </p:txBody>
      </p:sp>
      <p:sp>
        <p:nvSpPr>
          <p:cNvPr id="85" name="标题 1"/>
          <p:cNvSpPr txBox="1"/>
          <p:nvPr>
            <p:custDataLst>
              <p:tags r:id="rId44"/>
            </p:custDataLst>
          </p:nvPr>
        </p:nvSpPr>
        <p:spPr>
          <a:xfrm>
            <a:off x="2908411" y="3665297"/>
            <a:ext cx="1703113" cy="92019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algn="l"/>
            <a:r>
              <a:rPr lang="da-DK" altLang="zh-CN" sz="2000" dirty="0">
                <a:latin typeface="文泉驿等宽微米黑" panose="020B0606030804020204" charset="-122"/>
                <a:ea typeface="文泉驿等宽微米黑" panose="020B0606030804020204" charset="-122"/>
              </a:rPr>
              <a:t>制造悬念并逐点揭露</a:t>
            </a:r>
            <a:endParaRPr lang="da-DK" altLang="zh-CN" sz="2000" dirty="0">
              <a:latin typeface="文泉驿等宽微米黑" panose="020B0606030804020204" charset="-122"/>
              <a:ea typeface="文泉驿等宽微米黑" panose="020B0606030804020204" charset="-122"/>
            </a:endParaRPr>
          </a:p>
        </p:txBody>
      </p:sp>
      <p:sp>
        <p:nvSpPr>
          <p:cNvPr id="86" name="标题 1"/>
          <p:cNvSpPr txBox="1"/>
          <p:nvPr>
            <p:custDataLst>
              <p:tags r:id="rId45"/>
            </p:custDataLst>
          </p:nvPr>
        </p:nvSpPr>
        <p:spPr>
          <a:xfrm>
            <a:off x="4390390" y="3665220"/>
            <a:ext cx="1809750" cy="12649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algn="ctr"/>
            <a:r>
              <a:rPr lang="zh-CN" altLang="da-DK" sz="2000" dirty="0">
                <a:latin typeface="文泉驿等宽微米黑" panose="020B0606030804020204" charset="-122"/>
                <a:ea typeface="文泉驿等宽微米黑" panose="020B0606030804020204" charset="-122"/>
              </a:rPr>
              <a:t>线上、线下两种模式均可</a:t>
            </a:r>
            <a:endParaRPr lang="zh-CN" altLang="da-DK" sz="2000" dirty="0">
              <a:latin typeface="文泉驿等宽微米黑" panose="020B0606030804020204" charset="-122"/>
              <a:ea typeface="文泉驿等宽微米黑" panose="020B0606030804020204" charset="-122"/>
            </a:endParaRPr>
          </a:p>
        </p:txBody>
      </p:sp>
      <p:sp>
        <p:nvSpPr>
          <p:cNvPr id="87" name="标题 1"/>
          <p:cNvSpPr txBox="1"/>
          <p:nvPr>
            <p:custDataLst>
              <p:tags r:id="rId46"/>
            </p:custDataLst>
          </p:nvPr>
        </p:nvSpPr>
        <p:spPr>
          <a:xfrm>
            <a:off x="6200140" y="3665220"/>
            <a:ext cx="1703070" cy="1817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algn="l"/>
            <a:r>
              <a:rPr lang="da-DK" altLang="zh-CN" sz="1800" dirty="0">
                <a:latin typeface="文泉驿等宽微米黑" panose="020B0606030804020204" charset="-122"/>
                <a:ea typeface="文泉驿等宽微米黑" panose="020B0606030804020204" charset="-122"/>
              </a:rPr>
              <a:t>追热点动作要快，可以提前储备，也可以及时反应</a:t>
            </a:r>
            <a:r>
              <a:rPr lang="da-DK" altLang="zh-CN" sz="1600" dirty="0">
                <a:latin typeface="文泉驿等宽微米黑" panose="020B0606030804020204" charset="-122"/>
                <a:ea typeface="文泉驿等宽微米黑" panose="020B0606030804020204" charset="-122"/>
              </a:rPr>
              <a:t>。</a:t>
            </a:r>
            <a:endParaRPr lang="da-DK" altLang="zh-CN" sz="1600" dirty="0">
              <a:latin typeface="文泉驿等宽微米黑" panose="020B0606030804020204" charset="-122"/>
              <a:ea typeface="文泉驿等宽微米黑" panose="020B0606030804020204" charset="-122"/>
            </a:endParaRPr>
          </a:p>
        </p:txBody>
      </p:sp>
      <p:sp>
        <p:nvSpPr>
          <p:cNvPr id="88" name="标题 1"/>
          <p:cNvSpPr txBox="1"/>
          <p:nvPr>
            <p:custDataLst>
              <p:tags r:id="rId47"/>
            </p:custDataLst>
          </p:nvPr>
        </p:nvSpPr>
        <p:spPr>
          <a:xfrm>
            <a:off x="7902575" y="3665220"/>
            <a:ext cx="1838960" cy="17087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algn="l"/>
            <a:r>
              <a:rPr lang="da-DK" altLang="zh-CN" sz="2000" dirty="0">
                <a:latin typeface="文泉驿等宽微米黑" panose="020B0606030804020204" charset="-122"/>
                <a:ea typeface="文泉驿等宽微米黑" panose="020B0606030804020204" charset="-122"/>
              </a:rPr>
              <a:t>这里的嘉宾可能包括代言明星、行业大触、专家等</a:t>
            </a:r>
            <a:endParaRPr lang="da-DK" altLang="zh-CN" sz="2000" dirty="0">
              <a:latin typeface="文泉驿等宽微米黑" panose="020B0606030804020204" charset="-122"/>
              <a:ea typeface="文泉驿等宽微米黑" panose="020B0606030804020204" charset="-122"/>
            </a:endParaRPr>
          </a:p>
        </p:txBody>
      </p:sp>
      <p:sp>
        <p:nvSpPr>
          <p:cNvPr id="89" name="标题 1"/>
          <p:cNvSpPr txBox="1"/>
          <p:nvPr>
            <p:custDataLst>
              <p:tags r:id="rId48"/>
            </p:custDataLst>
          </p:nvPr>
        </p:nvSpPr>
        <p:spPr>
          <a:xfrm>
            <a:off x="9741535" y="3665220"/>
            <a:ext cx="1813560" cy="9201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algn="l"/>
            <a:r>
              <a:rPr lang="zh-CN" altLang="en-US" sz="2000" dirty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奖品/活动</a:t>
            </a:r>
            <a:r>
              <a:rPr lang="en-US" altLang="zh-CN" sz="2000" dirty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/</a:t>
            </a:r>
            <a:r>
              <a:rPr lang="zh-CN" altLang="en-US" sz="2000" dirty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产品亮点类型</a:t>
            </a:r>
            <a:endParaRPr lang="zh-CN" altLang="en-US" sz="2000" dirty="0"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</p:txBody>
      </p:sp>
      <p:sp>
        <p:nvSpPr>
          <p:cNvPr id="90" name="矩形: 圆角 3"/>
          <p:cNvSpPr/>
          <p:nvPr/>
        </p:nvSpPr>
        <p:spPr>
          <a:xfrm>
            <a:off x="493395" y="344805"/>
            <a:ext cx="3453765" cy="516890"/>
          </a:xfrm>
          <a:prstGeom prst="roundRect">
            <a:avLst/>
          </a:prstGeom>
          <a:solidFill>
            <a:srgbClr val="625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20000"/>
              </a:lnSpc>
            </a:pPr>
            <a:endParaRPr sz="2000" b="1" spc="600">
              <a:latin typeface="文泉驿等宽微米黑" panose="020B0606030804020204" charset="-122"/>
              <a:ea typeface="文泉驿等宽微米黑" panose="020B0606030804020204" charset="-122"/>
              <a:sym typeface="+mn-ea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492760" y="401320"/>
            <a:ext cx="345503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solidFill>
                  <a:schemeClr val="bg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1.3 </a:t>
            </a:r>
            <a:r>
              <a:rPr lang="zh-CN" altLang="en-US" sz="2400" b="1">
                <a:solidFill>
                  <a:schemeClr val="bg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六大活动预热套路</a:t>
            </a:r>
            <a:endParaRPr lang="zh-CN" altLang="en-US" sz="2400" b="1">
              <a:solidFill>
                <a:schemeClr val="bg1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</p:txBody>
      </p:sp>
    </p:spTree>
    <p:custDataLst>
      <p:tags r:id="rId4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3330568" y="275351"/>
            <a:ext cx="2695748" cy="2711730"/>
            <a:chOff x="6878782" y="3938154"/>
            <a:chExt cx="1439757" cy="1448293"/>
          </a:xfrm>
        </p:grpSpPr>
        <p:sp>
          <p:nvSpPr>
            <p:cNvPr id="9" name="椭圆 8"/>
            <p:cNvSpPr/>
            <p:nvPr/>
          </p:nvSpPr>
          <p:spPr>
            <a:xfrm>
              <a:off x="6878782" y="3938154"/>
              <a:ext cx="1132609" cy="1132609"/>
            </a:xfrm>
            <a:prstGeom prst="ellipse">
              <a:avLst/>
            </a:prstGeom>
            <a:solidFill>
              <a:schemeClr val="bg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7556196" y="4624104"/>
              <a:ext cx="762343" cy="762343"/>
            </a:xfrm>
            <a:prstGeom prst="ellipse">
              <a:avLst/>
            </a:prstGeom>
            <a:solidFill>
              <a:schemeClr val="bg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0881161" y="4966527"/>
            <a:ext cx="1488981" cy="1497809"/>
            <a:chOff x="6878782" y="3938154"/>
            <a:chExt cx="1439757" cy="1448293"/>
          </a:xfrm>
        </p:grpSpPr>
        <p:sp>
          <p:nvSpPr>
            <p:cNvPr id="12" name="椭圆 11"/>
            <p:cNvSpPr/>
            <p:nvPr/>
          </p:nvSpPr>
          <p:spPr>
            <a:xfrm>
              <a:off x="6878782" y="3938154"/>
              <a:ext cx="1132609" cy="1132609"/>
            </a:xfrm>
            <a:prstGeom prst="ellipse">
              <a:avLst/>
            </a:prstGeom>
            <a:solidFill>
              <a:schemeClr val="bg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7556196" y="4624104"/>
              <a:ext cx="762343" cy="762343"/>
            </a:xfrm>
            <a:prstGeom prst="ellipse">
              <a:avLst/>
            </a:prstGeom>
            <a:solidFill>
              <a:schemeClr val="bg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8142" y="-161806"/>
            <a:ext cx="6400331" cy="20517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60416" y="-172571"/>
            <a:ext cx="6400331" cy="2051753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1886261" y="1619854"/>
            <a:ext cx="8459470" cy="2802890"/>
            <a:chOff x="3170030" y="1261896"/>
            <a:chExt cx="8459470" cy="2802890"/>
          </a:xfrm>
        </p:grpSpPr>
        <p:sp>
          <p:nvSpPr>
            <p:cNvPr id="5" name="圆角矩形标注 4"/>
            <p:cNvSpPr/>
            <p:nvPr/>
          </p:nvSpPr>
          <p:spPr>
            <a:xfrm>
              <a:off x="3170030" y="2568726"/>
              <a:ext cx="2154555" cy="1496060"/>
            </a:xfrm>
            <a:prstGeom prst="wedgeRoundRectCallout">
              <a:avLst/>
            </a:prstGeom>
            <a:solidFill>
              <a:srgbClr val="3D336F"/>
            </a:solidFill>
            <a:ln>
              <a:noFill/>
            </a:ln>
            <a:effectLst>
              <a:reflection blurRad="6350" stA="50000" endA="275" endPos="40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8000" spc="-300" dirty="0">
                  <a:latin typeface="文泉驿等宽微米黑" panose="020B0606030804020204" charset="-122"/>
                  <a:ea typeface="文泉驿等宽微米黑" panose="020B0606030804020204" charset="-122"/>
                  <a:cs typeface="Arial" panose="020B0604020202020204" pitchFamily="34" charset="0"/>
                </a:rPr>
                <a:t>二</a:t>
              </a:r>
              <a:endParaRPr lang="zh-CN" altLang="en-US" sz="8000" spc="-300" dirty="0">
                <a:latin typeface="文泉驿等宽微米黑" panose="020B0606030804020204" charset="-122"/>
                <a:ea typeface="文泉驿等宽微米黑" panose="020B0606030804020204" charset="-122"/>
                <a:cs typeface="Arial" panose="020B0604020202020204" pitchFamily="34" charset="0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703589" y="2568950"/>
              <a:ext cx="5067300" cy="82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kumimoji="1" lang="zh-CN" altLang="en-US" sz="3200" b="1" dirty="0">
                  <a:solidFill>
                    <a:schemeClr val="tx1"/>
                  </a:solidFill>
                  <a:latin typeface="文泉驿等宽微米黑" panose="020B0606030804020204" charset="-122"/>
                  <a:ea typeface="文泉驿等宽微米黑" panose="020B0606030804020204" charset="-122"/>
                  <a:cs typeface="微软雅黑" panose="020B0503020204020204" charset="-122"/>
                </a:rPr>
                <a:t>赢在起跑线的四月活动攻略</a:t>
              </a:r>
              <a:endParaRPr kumimoji="1" lang="zh-CN" altLang="en-US" sz="3200" b="1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微软雅黑" panose="020B0503020204020204" charset="-122"/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00000">
              <a:off x="10102325" y="1261896"/>
              <a:ext cx="1527175" cy="152717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矩形: 圆角 3"/>
          <p:cNvSpPr/>
          <p:nvPr/>
        </p:nvSpPr>
        <p:spPr>
          <a:xfrm>
            <a:off x="493395" y="344805"/>
            <a:ext cx="3359785" cy="516890"/>
          </a:xfrm>
          <a:prstGeom prst="roundRect">
            <a:avLst/>
          </a:prstGeom>
          <a:solidFill>
            <a:srgbClr val="625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20000"/>
              </a:lnSpc>
            </a:pPr>
            <a:endParaRPr sz="2000" b="1" spc="600">
              <a:latin typeface="文泉驿等宽微米黑" panose="020B0606030804020204" charset="-122"/>
              <a:ea typeface="文泉驿等宽微米黑" panose="020B0606030804020204" charset="-122"/>
              <a:sym typeface="+mn-ea"/>
            </a:endParaRPr>
          </a:p>
        </p:txBody>
      </p:sp>
      <p:sp>
        <p:nvSpPr>
          <p:cNvPr id="82" name="MH_Other_1"/>
          <p:cNvSpPr/>
          <p:nvPr>
            <p:custDataLst>
              <p:tags r:id="rId1"/>
            </p:custDataLst>
          </p:nvPr>
        </p:nvSpPr>
        <p:spPr>
          <a:xfrm rot="957999">
            <a:off x="5168265" y="4483735"/>
            <a:ext cx="1622425" cy="262890"/>
          </a:xfrm>
          <a:custGeom>
            <a:avLst/>
            <a:gdLst>
              <a:gd name="connsiteX0" fmla="*/ 0 w 4180787"/>
              <a:gd name="connsiteY0" fmla="*/ 0 h 432613"/>
              <a:gd name="connsiteX1" fmla="*/ 4180787 w 4180787"/>
              <a:gd name="connsiteY1" fmla="*/ 0 h 432613"/>
              <a:gd name="connsiteX2" fmla="*/ 4180787 w 4180787"/>
              <a:gd name="connsiteY2" fmla="*/ 432613 h 432613"/>
              <a:gd name="connsiteX3" fmla="*/ 0 w 4180787"/>
              <a:gd name="connsiteY3" fmla="*/ 432613 h 432613"/>
              <a:gd name="connsiteX4" fmla="*/ 0 w 4180787"/>
              <a:gd name="connsiteY4" fmla="*/ 0 h 432613"/>
              <a:gd name="connsiteX0-1" fmla="*/ 0 w 4180787"/>
              <a:gd name="connsiteY0-2" fmla="*/ 0 h 446239"/>
              <a:gd name="connsiteX1-3" fmla="*/ 4180787 w 4180787"/>
              <a:gd name="connsiteY1-4" fmla="*/ 0 h 446239"/>
              <a:gd name="connsiteX2-5" fmla="*/ 4180787 w 4180787"/>
              <a:gd name="connsiteY2-6" fmla="*/ 432613 h 446239"/>
              <a:gd name="connsiteX3-7" fmla="*/ 1797892 w 4180787"/>
              <a:gd name="connsiteY3-8" fmla="*/ 446239 h 446239"/>
              <a:gd name="connsiteX4-9" fmla="*/ 0 w 4180787"/>
              <a:gd name="connsiteY4-10" fmla="*/ 432613 h 446239"/>
              <a:gd name="connsiteX5" fmla="*/ 0 w 4180787"/>
              <a:gd name="connsiteY5" fmla="*/ 0 h 446239"/>
              <a:gd name="connsiteX0-11" fmla="*/ 0 w 4180787"/>
              <a:gd name="connsiteY0-12" fmla="*/ 3102 h 449341"/>
              <a:gd name="connsiteX1-13" fmla="*/ 1774422 w 4180787"/>
              <a:gd name="connsiteY1-14" fmla="*/ 0 h 449341"/>
              <a:gd name="connsiteX2-15" fmla="*/ 4180787 w 4180787"/>
              <a:gd name="connsiteY2-16" fmla="*/ 3102 h 449341"/>
              <a:gd name="connsiteX3-17" fmla="*/ 4180787 w 4180787"/>
              <a:gd name="connsiteY3-18" fmla="*/ 435715 h 449341"/>
              <a:gd name="connsiteX4-19" fmla="*/ 1797892 w 4180787"/>
              <a:gd name="connsiteY4-20" fmla="*/ 449341 h 449341"/>
              <a:gd name="connsiteX5-21" fmla="*/ 0 w 4180787"/>
              <a:gd name="connsiteY5-22" fmla="*/ 435715 h 449341"/>
              <a:gd name="connsiteX6" fmla="*/ 0 w 4180787"/>
              <a:gd name="connsiteY6" fmla="*/ 3102 h 449341"/>
              <a:gd name="connsiteX0-23" fmla="*/ 0 w 4180787"/>
              <a:gd name="connsiteY0-24" fmla="*/ 0 h 446239"/>
              <a:gd name="connsiteX1-25" fmla="*/ 1791064 w 4180787"/>
              <a:gd name="connsiteY1-26" fmla="*/ 191058 h 446239"/>
              <a:gd name="connsiteX2-27" fmla="*/ 4180787 w 4180787"/>
              <a:gd name="connsiteY2-28" fmla="*/ 0 h 446239"/>
              <a:gd name="connsiteX3-29" fmla="*/ 4180787 w 4180787"/>
              <a:gd name="connsiteY3-30" fmla="*/ 432613 h 446239"/>
              <a:gd name="connsiteX4-31" fmla="*/ 1797892 w 4180787"/>
              <a:gd name="connsiteY4-32" fmla="*/ 446239 h 446239"/>
              <a:gd name="connsiteX5-33" fmla="*/ 0 w 4180787"/>
              <a:gd name="connsiteY5-34" fmla="*/ 432613 h 446239"/>
              <a:gd name="connsiteX6-35" fmla="*/ 0 w 4180787"/>
              <a:gd name="connsiteY6-36" fmla="*/ 0 h 446239"/>
              <a:gd name="connsiteX0-37" fmla="*/ 0 w 4180787"/>
              <a:gd name="connsiteY0-38" fmla="*/ 0 h 432613"/>
              <a:gd name="connsiteX1-39" fmla="*/ 1791064 w 4180787"/>
              <a:gd name="connsiteY1-40" fmla="*/ 191058 h 432613"/>
              <a:gd name="connsiteX2-41" fmla="*/ 4180787 w 4180787"/>
              <a:gd name="connsiteY2-42" fmla="*/ 0 h 432613"/>
              <a:gd name="connsiteX3-43" fmla="*/ 4180787 w 4180787"/>
              <a:gd name="connsiteY3-44" fmla="*/ 432613 h 432613"/>
              <a:gd name="connsiteX4-45" fmla="*/ 1740284 w 4180787"/>
              <a:gd name="connsiteY4-46" fmla="*/ 300725 h 432613"/>
              <a:gd name="connsiteX5-47" fmla="*/ 0 w 4180787"/>
              <a:gd name="connsiteY5-48" fmla="*/ 432613 h 432613"/>
              <a:gd name="connsiteX6-49" fmla="*/ 0 w 4180787"/>
              <a:gd name="connsiteY6-50" fmla="*/ 0 h 432613"/>
              <a:gd name="connsiteX0-51" fmla="*/ 0 w 4180787"/>
              <a:gd name="connsiteY0-52" fmla="*/ 0 h 432613"/>
              <a:gd name="connsiteX1-53" fmla="*/ 1835870 w 4180787"/>
              <a:gd name="connsiteY1-54" fmla="*/ 187218 h 432613"/>
              <a:gd name="connsiteX2-55" fmla="*/ 4180787 w 4180787"/>
              <a:gd name="connsiteY2-56" fmla="*/ 0 h 432613"/>
              <a:gd name="connsiteX3-57" fmla="*/ 4180787 w 4180787"/>
              <a:gd name="connsiteY3-58" fmla="*/ 432613 h 432613"/>
              <a:gd name="connsiteX4-59" fmla="*/ 1740284 w 4180787"/>
              <a:gd name="connsiteY4-60" fmla="*/ 300725 h 432613"/>
              <a:gd name="connsiteX5-61" fmla="*/ 0 w 4180787"/>
              <a:gd name="connsiteY5-62" fmla="*/ 432613 h 432613"/>
              <a:gd name="connsiteX6-63" fmla="*/ 0 w 4180787"/>
              <a:gd name="connsiteY6-64" fmla="*/ 0 h 432613"/>
              <a:gd name="connsiteX0-65" fmla="*/ 0 w 4180787"/>
              <a:gd name="connsiteY0-66" fmla="*/ 4908 h 437521"/>
              <a:gd name="connsiteX1-67" fmla="*/ 1835870 w 4180787"/>
              <a:gd name="connsiteY1-68" fmla="*/ 192126 h 437521"/>
              <a:gd name="connsiteX2-69" fmla="*/ 4180787 w 4180787"/>
              <a:gd name="connsiteY2-70" fmla="*/ 4908 h 437521"/>
              <a:gd name="connsiteX3-71" fmla="*/ 4180787 w 4180787"/>
              <a:gd name="connsiteY3-72" fmla="*/ 437521 h 437521"/>
              <a:gd name="connsiteX4-73" fmla="*/ 1740284 w 4180787"/>
              <a:gd name="connsiteY4-74" fmla="*/ 305633 h 437521"/>
              <a:gd name="connsiteX5-75" fmla="*/ 0 w 4180787"/>
              <a:gd name="connsiteY5-76" fmla="*/ 437521 h 437521"/>
              <a:gd name="connsiteX6-77" fmla="*/ 0 w 4180787"/>
              <a:gd name="connsiteY6-78" fmla="*/ 4908 h 437521"/>
              <a:gd name="connsiteX0-79" fmla="*/ 0 w 4180787"/>
              <a:gd name="connsiteY0-80" fmla="*/ 4908 h 446252"/>
              <a:gd name="connsiteX1-81" fmla="*/ 1835870 w 4180787"/>
              <a:gd name="connsiteY1-82" fmla="*/ 192126 h 446252"/>
              <a:gd name="connsiteX2-83" fmla="*/ 4180787 w 4180787"/>
              <a:gd name="connsiteY2-84" fmla="*/ 4908 h 446252"/>
              <a:gd name="connsiteX3-85" fmla="*/ 4180787 w 4180787"/>
              <a:gd name="connsiteY3-86" fmla="*/ 437521 h 446252"/>
              <a:gd name="connsiteX4-87" fmla="*/ 1740284 w 4180787"/>
              <a:gd name="connsiteY4-88" fmla="*/ 305633 h 446252"/>
              <a:gd name="connsiteX5-89" fmla="*/ 0 w 4180787"/>
              <a:gd name="connsiteY5-90" fmla="*/ 437521 h 446252"/>
              <a:gd name="connsiteX6-91" fmla="*/ 0 w 4180787"/>
              <a:gd name="connsiteY6-92" fmla="*/ 4908 h 446252"/>
              <a:gd name="connsiteX0-93" fmla="*/ 0 w 4180787"/>
              <a:gd name="connsiteY0-94" fmla="*/ 4107 h 445451"/>
              <a:gd name="connsiteX1-95" fmla="*/ 1779968 w 4180787"/>
              <a:gd name="connsiteY1-96" fmla="*/ 241252 h 445451"/>
              <a:gd name="connsiteX2-97" fmla="*/ 4180787 w 4180787"/>
              <a:gd name="connsiteY2-98" fmla="*/ 4107 h 445451"/>
              <a:gd name="connsiteX3-99" fmla="*/ 4180787 w 4180787"/>
              <a:gd name="connsiteY3-100" fmla="*/ 436720 h 445451"/>
              <a:gd name="connsiteX4-101" fmla="*/ 1740284 w 4180787"/>
              <a:gd name="connsiteY4-102" fmla="*/ 304832 h 445451"/>
              <a:gd name="connsiteX5-103" fmla="*/ 0 w 4180787"/>
              <a:gd name="connsiteY5-104" fmla="*/ 436720 h 445451"/>
              <a:gd name="connsiteX6-105" fmla="*/ 0 w 4180787"/>
              <a:gd name="connsiteY6-106" fmla="*/ 4107 h 445451"/>
              <a:gd name="connsiteX0-107" fmla="*/ 0 w 4180787"/>
              <a:gd name="connsiteY0-108" fmla="*/ 4107 h 445451"/>
              <a:gd name="connsiteX1-109" fmla="*/ 1779968 w 4180787"/>
              <a:gd name="connsiteY1-110" fmla="*/ 241252 h 445451"/>
              <a:gd name="connsiteX2-111" fmla="*/ 4180787 w 4180787"/>
              <a:gd name="connsiteY2-112" fmla="*/ 4107 h 445451"/>
              <a:gd name="connsiteX3-113" fmla="*/ 4180787 w 4180787"/>
              <a:gd name="connsiteY3-114" fmla="*/ 436720 h 445451"/>
              <a:gd name="connsiteX4-115" fmla="*/ 1740284 w 4180787"/>
              <a:gd name="connsiteY4-116" fmla="*/ 304832 h 445451"/>
              <a:gd name="connsiteX5-117" fmla="*/ 0 w 4180787"/>
              <a:gd name="connsiteY5-118" fmla="*/ 436720 h 445451"/>
              <a:gd name="connsiteX6-119" fmla="*/ 0 w 4180787"/>
              <a:gd name="connsiteY6-120" fmla="*/ 4107 h 445451"/>
              <a:gd name="connsiteX0-121" fmla="*/ 0 w 4180787"/>
              <a:gd name="connsiteY0-122" fmla="*/ 4107 h 436720"/>
              <a:gd name="connsiteX1-123" fmla="*/ 1779968 w 4180787"/>
              <a:gd name="connsiteY1-124" fmla="*/ 241252 h 436720"/>
              <a:gd name="connsiteX2-125" fmla="*/ 4180787 w 4180787"/>
              <a:gd name="connsiteY2-126" fmla="*/ 4107 h 436720"/>
              <a:gd name="connsiteX3-127" fmla="*/ 4180787 w 4180787"/>
              <a:gd name="connsiteY3-128" fmla="*/ 436720 h 436720"/>
              <a:gd name="connsiteX4-129" fmla="*/ 1740284 w 4180787"/>
              <a:gd name="connsiteY4-130" fmla="*/ 304832 h 436720"/>
              <a:gd name="connsiteX5-131" fmla="*/ 0 w 4180787"/>
              <a:gd name="connsiteY5-132" fmla="*/ 436720 h 436720"/>
              <a:gd name="connsiteX6-133" fmla="*/ 0 w 4180787"/>
              <a:gd name="connsiteY6-134" fmla="*/ 4107 h 436720"/>
              <a:gd name="connsiteX0-135" fmla="*/ 0 w 4180787"/>
              <a:gd name="connsiteY0-136" fmla="*/ 4107 h 436720"/>
              <a:gd name="connsiteX1-137" fmla="*/ 1779968 w 4180787"/>
              <a:gd name="connsiteY1-138" fmla="*/ 241252 h 436720"/>
              <a:gd name="connsiteX2-139" fmla="*/ 4180787 w 4180787"/>
              <a:gd name="connsiteY2-140" fmla="*/ 4107 h 436720"/>
              <a:gd name="connsiteX3-141" fmla="*/ 4180787 w 4180787"/>
              <a:gd name="connsiteY3-142" fmla="*/ 436720 h 436720"/>
              <a:gd name="connsiteX4-143" fmla="*/ 1740284 w 4180787"/>
              <a:gd name="connsiteY4-144" fmla="*/ 304832 h 436720"/>
              <a:gd name="connsiteX5-145" fmla="*/ 0 w 4180787"/>
              <a:gd name="connsiteY5-146" fmla="*/ 436720 h 436720"/>
              <a:gd name="connsiteX6-147" fmla="*/ 0 w 4180787"/>
              <a:gd name="connsiteY6-148" fmla="*/ 4107 h 436720"/>
              <a:gd name="connsiteX0-149" fmla="*/ 0 w 4180787"/>
              <a:gd name="connsiteY0-150" fmla="*/ 0 h 432613"/>
              <a:gd name="connsiteX1-151" fmla="*/ 1779968 w 4180787"/>
              <a:gd name="connsiteY1-152" fmla="*/ 237145 h 432613"/>
              <a:gd name="connsiteX2-153" fmla="*/ 4180787 w 4180787"/>
              <a:gd name="connsiteY2-154" fmla="*/ 0 h 432613"/>
              <a:gd name="connsiteX3-155" fmla="*/ 4180787 w 4180787"/>
              <a:gd name="connsiteY3-156" fmla="*/ 432613 h 432613"/>
              <a:gd name="connsiteX4-157" fmla="*/ 1740284 w 4180787"/>
              <a:gd name="connsiteY4-158" fmla="*/ 300725 h 432613"/>
              <a:gd name="connsiteX5-159" fmla="*/ 0 w 4180787"/>
              <a:gd name="connsiteY5-160" fmla="*/ 432613 h 432613"/>
              <a:gd name="connsiteX6-161" fmla="*/ 0 w 4180787"/>
              <a:gd name="connsiteY6-162" fmla="*/ 0 h 4326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</a:cxnLst>
            <a:rect l="l" t="t" r="r" b="b"/>
            <a:pathLst>
              <a:path w="4180787" h="432613">
                <a:moveTo>
                  <a:pt x="0" y="0"/>
                </a:moveTo>
                <a:cubicBezTo>
                  <a:pt x="455759" y="126804"/>
                  <a:pt x="1083170" y="237145"/>
                  <a:pt x="1779968" y="237145"/>
                </a:cubicBezTo>
                <a:cubicBezTo>
                  <a:pt x="2476766" y="237145"/>
                  <a:pt x="3713158" y="116136"/>
                  <a:pt x="4180787" y="0"/>
                </a:cubicBezTo>
                <a:lnTo>
                  <a:pt x="4180787" y="432613"/>
                </a:lnTo>
                <a:cubicBezTo>
                  <a:pt x="3758675" y="303509"/>
                  <a:pt x="2437082" y="300725"/>
                  <a:pt x="1740284" y="300725"/>
                </a:cubicBezTo>
                <a:cubicBezTo>
                  <a:pt x="1043486" y="300725"/>
                  <a:pt x="357043" y="386721"/>
                  <a:pt x="0" y="43261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p>
            <a:pPr algn="ctr"/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84" name="MH_Other_3"/>
          <p:cNvSpPr/>
          <p:nvPr>
            <p:custDataLst>
              <p:tags r:id="rId2"/>
            </p:custDataLst>
          </p:nvPr>
        </p:nvSpPr>
        <p:spPr>
          <a:xfrm rot="949522">
            <a:off x="5062220" y="3250565"/>
            <a:ext cx="1795780" cy="272415"/>
          </a:xfrm>
          <a:custGeom>
            <a:avLst/>
            <a:gdLst>
              <a:gd name="connsiteX0" fmla="*/ 0 w 4180787"/>
              <a:gd name="connsiteY0" fmla="*/ 0 h 432613"/>
              <a:gd name="connsiteX1" fmla="*/ 4180787 w 4180787"/>
              <a:gd name="connsiteY1" fmla="*/ 0 h 432613"/>
              <a:gd name="connsiteX2" fmla="*/ 4180787 w 4180787"/>
              <a:gd name="connsiteY2" fmla="*/ 432613 h 432613"/>
              <a:gd name="connsiteX3" fmla="*/ 0 w 4180787"/>
              <a:gd name="connsiteY3" fmla="*/ 432613 h 432613"/>
              <a:gd name="connsiteX4" fmla="*/ 0 w 4180787"/>
              <a:gd name="connsiteY4" fmla="*/ 0 h 432613"/>
              <a:gd name="connsiteX0-1" fmla="*/ 0 w 4180787"/>
              <a:gd name="connsiteY0-2" fmla="*/ 0 h 446239"/>
              <a:gd name="connsiteX1-3" fmla="*/ 4180787 w 4180787"/>
              <a:gd name="connsiteY1-4" fmla="*/ 0 h 446239"/>
              <a:gd name="connsiteX2-5" fmla="*/ 4180787 w 4180787"/>
              <a:gd name="connsiteY2-6" fmla="*/ 432613 h 446239"/>
              <a:gd name="connsiteX3-7" fmla="*/ 1797892 w 4180787"/>
              <a:gd name="connsiteY3-8" fmla="*/ 446239 h 446239"/>
              <a:gd name="connsiteX4-9" fmla="*/ 0 w 4180787"/>
              <a:gd name="connsiteY4-10" fmla="*/ 432613 h 446239"/>
              <a:gd name="connsiteX5" fmla="*/ 0 w 4180787"/>
              <a:gd name="connsiteY5" fmla="*/ 0 h 446239"/>
              <a:gd name="connsiteX0-11" fmla="*/ 0 w 4180787"/>
              <a:gd name="connsiteY0-12" fmla="*/ 3102 h 449341"/>
              <a:gd name="connsiteX1-13" fmla="*/ 1774422 w 4180787"/>
              <a:gd name="connsiteY1-14" fmla="*/ 0 h 449341"/>
              <a:gd name="connsiteX2-15" fmla="*/ 4180787 w 4180787"/>
              <a:gd name="connsiteY2-16" fmla="*/ 3102 h 449341"/>
              <a:gd name="connsiteX3-17" fmla="*/ 4180787 w 4180787"/>
              <a:gd name="connsiteY3-18" fmla="*/ 435715 h 449341"/>
              <a:gd name="connsiteX4-19" fmla="*/ 1797892 w 4180787"/>
              <a:gd name="connsiteY4-20" fmla="*/ 449341 h 449341"/>
              <a:gd name="connsiteX5-21" fmla="*/ 0 w 4180787"/>
              <a:gd name="connsiteY5-22" fmla="*/ 435715 h 449341"/>
              <a:gd name="connsiteX6" fmla="*/ 0 w 4180787"/>
              <a:gd name="connsiteY6" fmla="*/ 3102 h 449341"/>
              <a:gd name="connsiteX0-23" fmla="*/ 0 w 4180787"/>
              <a:gd name="connsiteY0-24" fmla="*/ 0 h 446239"/>
              <a:gd name="connsiteX1-25" fmla="*/ 1791064 w 4180787"/>
              <a:gd name="connsiteY1-26" fmla="*/ 191058 h 446239"/>
              <a:gd name="connsiteX2-27" fmla="*/ 4180787 w 4180787"/>
              <a:gd name="connsiteY2-28" fmla="*/ 0 h 446239"/>
              <a:gd name="connsiteX3-29" fmla="*/ 4180787 w 4180787"/>
              <a:gd name="connsiteY3-30" fmla="*/ 432613 h 446239"/>
              <a:gd name="connsiteX4-31" fmla="*/ 1797892 w 4180787"/>
              <a:gd name="connsiteY4-32" fmla="*/ 446239 h 446239"/>
              <a:gd name="connsiteX5-33" fmla="*/ 0 w 4180787"/>
              <a:gd name="connsiteY5-34" fmla="*/ 432613 h 446239"/>
              <a:gd name="connsiteX6-35" fmla="*/ 0 w 4180787"/>
              <a:gd name="connsiteY6-36" fmla="*/ 0 h 446239"/>
              <a:gd name="connsiteX0-37" fmla="*/ 0 w 4180787"/>
              <a:gd name="connsiteY0-38" fmla="*/ 0 h 432613"/>
              <a:gd name="connsiteX1-39" fmla="*/ 1791064 w 4180787"/>
              <a:gd name="connsiteY1-40" fmla="*/ 191058 h 432613"/>
              <a:gd name="connsiteX2-41" fmla="*/ 4180787 w 4180787"/>
              <a:gd name="connsiteY2-42" fmla="*/ 0 h 432613"/>
              <a:gd name="connsiteX3-43" fmla="*/ 4180787 w 4180787"/>
              <a:gd name="connsiteY3-44" fmla="*/ 432613 h 432613"/>
              <a:gd name="connsiteX4-45" fmla="*/ 1740284 w 4180787"/>
              <a:gd name="connsiteY4-46" fmla="*/ 300725 h 432613"/>
              <a:gd name="connsiteX5-47" fmla="*/ 0 w 4180787"/>
              <a:gd name="connsiteY5-48" fmla="*/ 432613 h 432613"/>
              <a:gd name="connsiteX6-49" fmla="*/ 0 w 4180787"/>
              <a:gd name="connsiteY6-50" fmla="*/ 0 h 432613"/>
              <a:gd name="connsiteX0-51" fmla="*/ 0 w 4180787"/>
              <a:gd name="connsiteY0-52" fmla="*/ 0 h 432613"/>
              <a:gd name="connsiteX1-53" fmla="*/ 1835870 w 4180787"/>
              <a:gd name="connsiteY1-54" fmla="*/ 187218 h 432613"/>
              <a:gd name="connsiteX2-55" fmla="*/ 4180787 w 4180787"/>
              <a:gd name="connsiteY2-56" fmla="*/ 0 h 432613"/>
              <a:gd name="connsiteX3-57" fmla="*/ 4180787 w 4180787"/>
              <a:gd name="connsiteY3-58" fmla="*/ 432613 h 432613"/>
              <a:gd name="connsiteX4-59" fmla="*/ 1740284 w 4180787"/>
              <a:gd name="connsiteY4-60" fmla="*/ 300725 h 432613"/>
              <a:gd name="connsiteX5-61" fmla="*/ 0 w 4180787"/>
              <a:gd name="connsiteY5-62" fmla="*/ 432613 h 432613"/>
              <a:gd name="connsiteX6-63" fmla="*/ 0 w 4180787"/>
              <a:gd name="connsiteY6-64" fmla="*/ 0 h 432613"/>
              <a:gd name="connsiteX0-65" fmla="*/ 0 w 4180787"/>
              <a:gd name="connsiteY0-66" fmla="*/ 4908 h 437521"/>
              <a:gd name="connsiteX1-67" fmla="*/ 1835870 w 4180787"/>
              <a:gd name="connsiteY1-68" fmla="*/ 192126 h 437521"/>
              <a:gd name="connsiteX2-69" fmla="*/ 4180787 w 4180787"/>
              <a:gd name="connsiteY2-70" fmla="*/ 4908 h 437521"/>
              <a:gd name="connsiteX3-71" fmla="*/ 4180787 w 4180787"/>
              <a:gd name="connsiteY3-72" fmla="*/ 437521 h 437521"/>
              <a:gd name="connsiteX4-73" fmla="*/ 1740284 w 4180787"/>
              <a:gd name="connsiteY4-74" fmla="*/ 305633 h 437521"/>
              <a:gd name="connsiteX5-75" fmla="*/ 0 w 4180787"/>
              <a:gd name="connsiteY5-76" fmla="*/ 437521 h 437521"/>
              <a:gd name="connsiteX6-77" fmla="*/ 0 w 4180787"/>
              <a:gd name="connsiteY6-78" fmla="*/ 4908 h 437521"/>
              <a:gd name="connsiteX0-79" fmla="*/ 0 w 4180787"/>
              <a:gd name="connsiteY0-80" fmla="*/ 4908 h 446252"/>
              <a:gd name="connsiteX1-81" fmla="*/ 1835870 w 4180787"/>
              <a:gd name="connsiteY1-82" fmla="*/ 192126 h 446252"/>
              <a:gd name="connsiteX2-83" fmla="*/ 4180787 w 4180787"/>
              <a:gd name="connsiteY2-84" fmla="*/ 4908 h 446252"/>
              <a:gd name="connsiteX3-85" fmla="*/ 4180787 w 4180787"/>
              <a:gd name="connsiteY3-86" fmla="*/ 437521 h 446252"/>
              <a:gd name="connsiteX4-87" fmla="*/ 1740284 w 4180787"/>
              <a:gd name="connsiteY4-88" fmla="*/ 305633 h 446252"/>
              <a:gd name="connsiteX5-89" fmla="*/ 0 w 4180787"/>
              <a:gd name="connsiteY5-90" fmla="*/ 437521 h 446252"/>
              <a:gd name="connsiteX6-91" fmla="*/ 0 w 4180787"/>
              <a:gd name="connsiteY6-92" fmla="*/ 4908 h 446252"/>
              <a:gd name="connsiteX0-93" fmla="*/ 0 w 4180787"/>
              <a:gd name="connsiteY0-94" fmla="*/ 4107 h 445451"/>
              <a:gd name="connsiteX1-95" fmla="*/ 1779968 w 4180787"/>
              <a:gd name="connsiteY1-96" fmla="*/ 241252 h 445451"/>
              <a:gd name="connsiteX2-97" fmla="*/ 4180787 w 4180787"/>
              <a:gd name="connsiteY2-98" fmla="*/ 4107 h 445451"/>
              <a:gd name="connsiteX3-99" fmla="*/ 4180787 w 4180787"/>
              <a:gd name="connsiteY3-100" fmla="*/ 436720 h 445451"/>
              <a:gd name="connsiteX4-101" fmla="*/ 1740284 w 4180787"/>
              <a:gd name="connsiteY4-102" fmla="*/ 304832 h 445451"/>
              <a:gd name="connsiteX5-103" fmla="*/ 0 w 4180787"/>
              <a:gd name="connsiteY5-104" fmla="*/ 436720 h 445451"/>
              <a:gd name="connsiteX6-105" fmla="*/ 0 w 4180787"/>
              <a:gd name="connsiteY6-106" fmla="*/ 4107 h 445451"/>
              <a:gd name="connsiteX0-107" fmla="*/ 0 w 4180787"/>
              <a:gd name="connsiteY0-108" fmla="*/ 4107 h 445451"/>
              <a:gd name="connsiteX1-109" fmla="*/ 1779968 w 4180787"/>
              <a:gd name="connsiteY1-110" fmla="*/ 241252 h 445451"/>
              <a:gd name="connsiteX2-111" fmla="*/ 4180787 w 4180787"/>
              <a:gd name="connsiteY2-112" fmla="*/ 4107 h 445451"/>
              <a:gd name="connsiteX3-113" fmla="*/ 4180787 w 4180787"/>
              <a:gd name="connsiteY3-114" fmla="*/ 436720 h 445451"/>
              <a:gd name="connsiteX4-115" fmla="*/ 1740284 w 4180787"/>
              <a:gd name="connsiteY4-116" fmla="*/ 304832 h 445451"/>
              <a:gd name="connsiteX5-117" fmla="*/ 0 w 4180787"/>
              <a:gd name="connsiteY5-118" fmla="*/ 436720 h 445451"/>
              <a:gd name="connsiteX6-119" fmla="*/ 0 w 4180787"/>
              <a:gd name="connsiteY6-120" fmla="*/ 4107 h 445451"/>
              <a:gd name="connsiteX0-121" fmla="*/ 0 w 4180787"/>
              <a:gd name="connsiteY0-122" fmla="*/ 4107 h 436720"/>
              <a:gd name="connsiteX1-123" fmla="*/ 1779968 w 4180787"/>
              <a:gd name="connsiteY1-124" fmla="*/ 241252 h 436720"/>
              <a:gd name="connsiteX2-125" fmla="*/ 4180787 w 4180787"/>
              <a:gd name="connsiteY2-126" fmla="*/ 4107 h 436720"/>
              <a:gd name="connsiteX3-127" fmla="*/ 4180787 w 4180787"/>
              <a:gd name="connsiteY3-128" fmla="*/ 436720 h 436720"/>
              <a:gd name="connsiteX4-129" fmla="*/ 1740284 w 4180787"/>
              <a:gd name="connsiteY4-130" fmla="*/ 304832 h 436720"/>
              <a:gd name="connsiteX5-131" fmla="*/ 0 w 4180787"/>
              <a:gd name="connsiteY5-132" fmla="*/ 436720 h 436720"/>
              <a:gd name="connsiteX6-133" fmla="*/ 0 w 4180787"/>
              <a:gd name="connsiteY6-134" fmla="*/ 4107 h 436720"/>
              <a:gd name="connsiteX0-135" fmla="*/ 0 w 4180787"/>
              <a:gd name="connsiteY0-136" fmla="*/ 4107 h 436720"/>
              <a:gd name="connsiteX1-137" fmla="*/ 1779968 w 4180787"/>
              <a:gd name="connsiteY1-138" fmla="*/ 241252 h 436720"/>
              <a:gd name="connsiteX2-139" fmla="*/ 4180787 w 4180787"/>
              <a:gd name="connsiteY2-140" fmla="*/ 4107 h 436720"/>
              <a:gd name="connsiteX3-141" fmla="*/ 4180787 w 4180787"/>
              <a:gd name="connsiteY3-142" fmla="*/ 436720 h 436720"/>
              <a:gd name="connsiteX4-143" fmla="*/ 1740284 w 4180787"/>
              <a:gd name="connsiteY4-144" fmla="*/ 304832 h 436720"/>
              <a:gd name="connsiteX5-145" fmla="*/ 0 w 4180787"/>
              <a:gd name="connsiteY5-146" fmla="*/ 436720 h 436720"/>
              <a:gd name="connsiteX6-147" fmla="*/ 0 w 4180787"/>
              <a:gd name="connsiteY6-148" fmla="*/ 4107 h 436720"/>
              <a:gd name="connsiteX0-149" fmla="*/ 0 w 4180787"/>
              <a:gd name="connsiteY0-150" fmla="*/ 0 h 432613"/>
              <a:gd name="connsiteX1-151" fmla="*/ 1779968 w 4180787"/>
              <a:gd name="connsiteY1-152" fmla="*/ 237145 h 432613"/>
              <a:gd name="connsiteX2-153" fmla="*/ 4180787 w 4180787"/>
              <a:gd name="connsiteY2-154" fmla="*/ 0 h 432613"/>
              <a:gd name="connsiteX3-155" fmla="*/ 4180787 w 4180787"/>
              <a:gd name="connsiteY3-156" fmla="*/ 432613 h 432613"/>
              <a:gd name="connsiteX4-157" fmla="*/ 1740284 w 4180787"/>
              <a:gd name="connsiteY4-158" fmla="*/ 300725 h 432613"/>
              <a:gd name="connsiteX5-159" fmla="*/ 0 w 4180787"/>
              <a:gd name="connsiteY5-160" fmla="*/ 432613 h 432613"/>
              <a:gd name="connsiteX6-161" fmla="*/ 0 w 4180787"/>
              <a:gd name="connsiteY6-162" fmla="*/ 0 h 4326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</a:cxnLst>
            <a:rect l="l" t="t" r="r" b="b"/>
            <a:pathLst>
              <a:path w="4180787" h="432613">
                <a:moveTo>
                  <a:pt x="0" y="0"/>
                </a:moveTo>
                <a:cubicBezTo>
                  <a:pt x="455759" y="126804"/>
                  <a:pt x="1083170" y="237145"/>
                  <a:pt x="1779968" y="237145"/>
                </a:cubicBezTo>
                <a:cubicBezTo>
                  <a:pt x="2476766" y="237145"/>
                  <a:pt x="3713158" y="116136"/>
                  <a:pt x="4180787" y="0"/>
                </a:cubicBezTo>
                <a:lnTo>
                  <a:pt x="4180787" y="432613"/>
                </a:lnTo>
                <a:cubicBezTo>
                  <a:pt x="3758675" y="303509"/>
                  <a:pt x="2437082" y="300725"/>
                  <a:pt x="1740284" y="300725"/>
                </a:cubicBezTo>
                <a:cubicBezTo>
                  <a:pt x="1043486" y="300725"/>
                  <a:pt x="357043" y="386721"/>
                  <a:pt x="0" y="43261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p>
            <a:pPr algn="ctr"/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85" name="MH_Other_4"/>
          <p:cNvSpPr/>
          <p:nvPr>
            <p:custDataLst>
              <p:tags r:id="rId3"/>
            </p:custDataLst>
          </p:nvPr>
        </p:nvSpPr>
        <p:spPr>
          <a:xfrm rot="1001515">
            <a:off x="5174615" y="2091690"/>
            <a:ext cx="1609090" cy="187960"/>
          </a:xfrm>
          <a:custGeom>
            <a:avLst/>
            <a:gdLst>
              <a:gd name="connsiteX0" fmla="*/ 0 w 4180787"/>
              <a:gd name="connsiteY0" fmla="*/ 0 h 432613"/>
              <a:gd name="connsiteX1" fmla="*/ 4180787 w 4180787"/>
              <a:gd name="connsiteY1" fmla="*/ 0 h 432613"/>
              <a:gd name="connsiteX2" fmla="*/ 4180787 w 4180787"/>
              <a:gd name="connsiteY2" fmla="*/ 432613 h 432613"/>
              <a:gd name="connsiteX3" fmla="*/ 0 w 4180787"/>
              <a:gd name="connsiteY3" fmla="*/ 432613 h 432613"/>
              <a:gd name="connsiteX4" fmla="*/ 0 w 4180787"/>
              <a:gd name="connsiteY4" fmla="*/ 0 h 432613"/>
              <a:gd name="connsiteX0-1" fmla="*/ 0 w 4180787"/>
              <a:gd name="connsiteY0-2" fmla="*/ 0 h 446239"/>
              <a:gd name="connsiteX1-3" fmla="*/ 4180787 w 4180787"/>
              <a:gd name="connsiteY1-4" fmla="*/ 0 h 446239"/>
              <a:gd name="connsiteX2-5" fmla="*/ 4180787 w 4180787"/>
              <a:gd name="connsiteY2-6" fmla="*/ 432613 h 446239"/>
              <a:gd name="connsiteX3-7" fmla="*/ 1797892 w 4180787"/>
              <a:gd name="connsiteY3-8" fmla="*/ 446239 h 446239"/>
              <a:gd name="connsiteX4-9" fmla="*/ 0 w 4180787"/>
              <a:gd name="connsiteY4-10" fmla="*/ 432613 h 446239"/>
              <a:gd name="connsiteX5" fmla="*/ 0 w 4180787"/>
              <a:gd name="connsiteY5" fmla="*/ 0 h 446239"/>
              <a:gd name="connsiteX0-11" fmla="*/ 0 w 4180787"/>
              <a:gd name="connsiteY0-12" fmla="*/ 3102 h 449341"/>
              <a:gd name="connsiteX1-13" fmla="*/ 1774422 w 4180787"/>
              <a:gd name="connsiteY1-14" fmla="*/ 0 h 449341"/>
              <a:gd name="connsiteX2-15" fmla="*/ 4180787 w 4180787"/>
              <a:gd name="connsiteY2-16" fmla="*/ 3102 h 449341"/>
              <a:gd name="connsiteX3-17" fmla="*/ 4180787 w 4180787"/>
              <a:gd name="connsiteY3-18" fmla="*/ 435715 h 449341"/>
              <a:gd name="connsiteX4-19" fmla="*/ 1797892 w 4180787"/>
              <a:gd name="connsiteY4-20" fmla="*/ 449341 h 449341"/>
              <a:gd name="connsiteX5-21" fmla="*/ 0 w 4180787"/>
              <a:gd name="connsiteY5-22" fmla="*/ 435715 h 449341"/>
              <a:gd name="connsiteX6" fmla="*/ 0 w 4180787"/>
              <a:gd name="connsiteY6" fmla="*/ 3102 h 449341"/>
              <a:gd name="connsiteX0-23" fmla="*/ 0 w 4180787"/>
              <a:gd name="connsiteY0-24" fmla="*/ 0 h 446239"/>
              <a:gd name="connsiteX1-25" fmla="*/ 1791064 w 4180787"/>
              <a:gd name="connsiteY1-26" fmla="*/ 191058 h 446239"/>
              <a:gd name="connsiteX2-27" fmla="*/ 4180787 w 4180787"/>
              <a:gd name="connsiteY2-28" fmla="*/ 0 h 446239"/>
              <a:gd name="connsiteX3-29" fmla="*/ 4180787 w 4180787"/>
              <a:gd name="connsiteY3-30" fmla="*/ 432613 h 446239"/>
              <a:gd name="connsiteX4-31" fmla="*/ 1797892 w 4180787"/>
              <a:gd name="connsiteY4-32" fmla="*/ 446239 h 446239"/>
              <a:gd name="connsiteX5-33" fmla="*/ 0 w 4180787"/>
              <a:gd name="connsiteY5-34" fmla="*/ 432613 h 446239"/>
              <a:gd name="connsiteX6-35" fmla="*/ 0 w 4180787"/>
              <a:gd name="connsiteY6-36" fmla="*/ 0 h 446239"/>
              <a:gd name="connsiteX0-37" fmla="*/ 0 w 4180787"/>
              <a:gd name="connsiteY0-38" fmla="*/ 0 h 432613"/>
              <a:gd name="connsiteX1-39" fmla="*/ 1791064 w 4180787"/>
              <a:gd name="connsiteY1-40" fmla="*/ 191058 h 432613"/>
              <a:gd name="connsiteX2-41" fmla="*/ 4180787 w 4180787"/>
              <a:gd name="connsiteY2-42" fmla="*/ 0 h 432613"/>
              <a:gd name="connsiteX3-43" fmla="*/ 4180787 w 4180787"/>
              <a:gd name="connsiteY3-44" fmla="*/ 432613 h 432613"/>
              <a:gd name="connsiteX4-45" fmla="*/ 1740284 w 4180787"/>
              <a:gd name="connsiteY4-46" fmla="*/ 300725 h 432613"/>
              <a:gd name="connsiteX5-47" fmla="*/ 0 w 4180787"/>
              <a:gd name="connsiteY5-48" fmla="*/ 432613 h 432613"/>
              <a:gd name="connsiteX6-49" fmla="*/ 0 w 4180787"/>
              <a:gd name="connsiteY6-50" fmla="*/ 0 h 432613"/>
              <a:gd name="connsiteX0-51" fmla="*/ 0 w 4180787"/>
              <a:gd name="connsiteY0-52" fmla="*/ 0 h 432613"/>
              <a:gd name="connsiteX1-53" fmla="*/ 1835870 w 4180787"/>
              <a:gd name="connsiteY1-54" fmla="*/ 187218 h 432613"/>
              <a:gd name="connsiteX2-55" fmla="*/ 4180787 w 4180787"/>
              <a:gd name="connsiteY2-56" fmla="*/ 0 h 432613"/>
              <a:gd name="connsiteX3-57" fmla="*/ 4180787 w 4180787"/>
              <a:gd name="connsiteY3-58" fmla="*/ 432613 h 432613"/>
              <a:gd name="connsiteX4-59" fmla="*/ 1740284 w 4180787"/>
              <a:gd name="connsiteY4-60" fmla="*/ 300725 h 432613"/>
              <a:gd name="connsiteX5-61" fmla="*/ 0 w 4180787"/>
              <a:gd name="connsiteY5-62" fmla="*/ 432613 h 432613"/>
              <a:gd name="connsiteX6-63" fmla="*/ 0 w 4180787"/>
              <a:gd name="connsiteY6-64" fmla="*/ 0 h 432613"/>
              <a:gd name="connsiteX0-65" fmla="*/ 0 w 4180787"/>
              <a:gd name="connsiteY0-66" fmla="*/ 4908 h 437521"/>
              <a:gd name="connsiteX1-67" fmla="*/ 1835870 w 4180787"/>
              <a:gd name="connsiteY1-68" fmla="*/ 192126 h 437521"/>
              <a:gd name="connsiteX2-69" fmla="*/ 4180787 w 4180787"/>
              <a:gd name="connsiteY2-70" fmla="*/ 4908 h 437521"/>
              <a:gd name="connsiteX3-71" fmla="*/ 4180787 w 4180787"/>
              <a:gd name="connsiteY3-72" fmla="*/ 437521 h 437521"/>
              <a:gd name="connsiteX4-73" fmla="*/ 1740284 w 4180787"/>
              <a:gd name="connsiteY4-74" fmla="*/ 305633 h 437521"/>
              <a:gd name="connsiteX5-75" fmla="*/ 0 w 4180787"/>
              <a:gd name="connsiteY5-76" fmla="*/ 437521 h 437521"/>
              <a:gd name="connsiteX6-77" fmla="*/ 0 w 4180787"/>
              <a:gd name="connsiteY6-78" fmla="*/ 4908 h 437521"/>
              <a:gd name="connsiteX0-79" fmla="*/ 0 w 4180787"/>
              <a:gd name="connsiteY0-80" fmla="*/ 4908 h 446252"/>
              <a:gd name="connsiteX1-81" fmla="*/ 1835870 w 4180787"/>
              <a:gd name="connsiteY1-82" fmla="*/ 192126 h 446252"/>
              <a:gd name="connsiteX2-83" fmla="*/ 4180787 w 4180787"/>
              <a:gd name="connsiteY2-84" fmla="*/ 4908 h 446252"/>
              <a:gd name="connsiteX3-85" fmla="*/ 4180787 w 4180787"/>
              <a:gd name="connsiteY3-86" fmla="*/ 437521 h 446252"/>
              <a:gd name="connsiteX4-87" fmla="*/ 1740284 w 4180787"/>
              <a:gd name="connsiteY4-88" fmla="*/ 305633 h 446252"/>
              <a:gd name="connsiteX5-89" fmla="*/ 0 w 4180787"/>
              <a:gd name="connsiteY5-90" fmla="*/ 437521 h 446252"/>
              <a:gd name="connsiteX6-91" fmla="*/ 0 w 4180787"/>
              <a:gd name="connsiteY6-92" fmla="*/ 4908 h 446252"/>
              <a:gd name="connsiteX0-93" fmla="*/ 0 w 4180787"/>
              <a:gd name="connsiteY0-94" fmla="*/ 4107 h 445451"/>
              <a:gd name="connsiteX1-95" fmla="*/ 1779968 w 4180787"/>
              <a:gd name="connsiteY1-96" fmla="*/ 241252 h 445451"/>
              <a:gd name="connsiteX2-97" fmla="*/ 4180787 w 4180787"/>
              <a:gd name="connsiteY2-98" fmla="*/ 4107 h 445451"/>
              <a:gd name="connsiteX3-99" fmla="*/ 4180787 w 4180787"/>
              <a:gd name="connsiteY3-100" fmla="*/ 436720 h 445451"/>
              <a:gd name="connsiteX4-101" fmla="*/ 1740284 w 4180787"/>
              <a:gd name="connsiteY4-102" fmla="*/ 304832 h 445451"/>
              <a:gd name="connsiteX5-103" fmla="*/ 0 w 4180787"/>
              <a:gd name="connsiteY5-104" fmla="*/ 436720 h 445451"/>
              <a:gd name="connsiteX6-105" fmla="*/ 0 w 4180787"/>
              <a:gd name="connsiteY6-106" fmla="*/ 4107 h 445451"/>
              <a:gd name="connsiteX0-107" fmla="*/ 0 w 4180787"/>
              <a:gd name="connsiteY0-108" fmla="*/ 4107 h 445451"/>
              <a:gd name="connsiteX1-109" fmla="*/ 1779968 w 4180787"/>
              <a:gd name="connsiteY1-110" fmla="*/ 241252 h 445451"/>
              <a:gd name="connsiteX2-111" fmla="*/ 4180787 w 4180787"/>
              <a:gd name="connsiteY2-112" fmla="*/ 4107 h 445451"/>
              <a:gd name="connsiteX3-113" fmla="*/ 4180787 w 4180787"/>
              <a:gd name="connsiteY3-114" fmla="*/ 436720 h 445451"/>
              <a:gd name="connsiteX4-115" fmla="*/ 1740284 w 4180787"/>
              <a:gd name="connsiteY4-116" fmla="*/ 304832 h 445451"/>
              <a:gd name="connsiteX5-117" fmla="*/ 0 w 4180787"/>
              <a:gd name="connsiteY5-118" fmla="*/ 436720 h 445451"/>
              <a:gd name="connsiteX6-119" fmla="*/ 0 w 4180787"/>
              <a:gd name="connsiteY6-120" fmla="*/ 4107 h 445451"/>
              <a:gd name="connsiteX0-121" fmla="*/ 0 w 4180787"/>
              <a:gd name="connsiteY0-122" fmla="*/ 4107 h 436720"/>
              <a:gd name="connsiteX1-123" fmla="*/ 1779968 w 4180787"/>
              <a:gd name="connsiteY1-124" fmla="*/ 241252 h 436720"/>
              <a:gd name="connsiteX2-125" fmla="*/ 4180787 w 4180787"/>
              <a:gd name="connsiteY2-126" fmla="*/ 4107 h 436720"/>
              <a:gd name="connsiteX3-127" fmla="*/ 4180787 w 4180787"/>
              <a:gd name="connsiteY3-128" fmla="*/ 436720 h 436720"/>
              <a:gd name="connsiteX4-129" fmla="*/ 1740284 w 4180787"/>
              <a:gd name="connsiteY4-130" fmla="*/ 304832 h 436720"/>
              <a:gd name="connsiteX5-131" fmla="*/ 0 w 4180787"/>
              <a:gd name="connsiteY5-132" fmla="*/ 436720 h 436720"/>
              <a:gd name="connsiteX6-133" fmla="*/ 0 w 4180787"/>
              <a:gd name="connsiteY6-134" fmla="*/ 4107 h 436720"/>
              <a:gd name="connsiteX0-135" fmla="*/ 0 w 4180787"/>
              <a:gd name="connsiteY0-136" fmla="*/ 4107 h 436720"/>
              <a:gd name="connsiteX1-137" fmla="*/ 1779968 w 4180787"/>
              <a:gd name="connsiteY1-138" fmla="*/ 241252 h 436720"/>
              <a:gd name="connsiteX2-139" fmla="*/ 4180787 w 4180787"/>
              <a:gd name="connsiteY2-140" fmla="*/ 4107 h 436720"/>
              <a:gd name="connsiteX3-141" fmla="*/ 4180787 w 4180787"/>
              <a:gd name="connsiteY3-142" fmla="*/ 436720 h 436720"/>
              <a:gd name="connsiteX4-143" fmla="*/ 1740284 w 4180787"/>
              <a:gd name="connsiteY4-144" fmla="*/ 304832 h 436720"/>
              <a:gd name="connsiteX5-145" fmla="*/ 0 w 4180787"/>
              <a:gd name="connsiteY5-146" fmla="*/ 436720 h 436720"/>
              <a:gd name="connsiteX6-147" fmla="*/ 0 w 4180787"/>
              <a:gd name="connsiteY6-148" fmla="*/ 4107 h 436720"/>
              <a:gd name="connsiteX0-149" fmla="*/ 0 w 4180787"/>
              <a:gd name="connsiteY0-150" fmla="*/ 0 h 432613"/>
              <a:gd name="connsiteX1-151" fmla="*/ 1779968 w 4180787"/>
              <a:gd name="connsiteY1-152" fmla="*/ 237145 h 432613"/>
              <a:gd name="connsiteX2-153" fmla="*/ 4180787 w 4180787"/>
              <a:gd name="connsiteY2-154" fmla="*/ 0 h 432613"/>
              <a:gd name="connsiteX3-155" fmla="*/ 4180787 w 4180787"/>
              <a:gd name="connsiteY3-156" fmla="*/ 432613 h 432613"/>
              <a:gd name="connsiteX4-157" fmla="*/ 1740284 w 4180787"/>
              <a:gd name="connsiteY4-158" fmla="*/ 300725 h 432613"/>
              <a:gd name="connsiteX5-159" fmla="*/ 0 w 4180787"/>
              <a:gd name="connsiteY5-160" fmla="*/ 432613 h 432613"/>
              <a:gd name="connsiteX6-161" fmla="*/ 0 w 4180787"/>
              <a:gd name="connsiteY6-162" fmla="*/ 0 h 4326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</a:cxnLst>
            <a:rect l="l" t="t" r="r" b="b"/>
            <a:pathLst>
              <a:path w="4180787" h="432613">
                <a:moveTo>
                  <a:pt x="0" y="0"/>
                </a:moveTo>
                <a:cubicBezTo>
                  <a:pt x="455759" y="126804"/>
                  <a:pt x="1083170" y="237145"/>
                  <a:pt x="1779968" y="237145"/>
                </a:cubicBezTo>
                <a:cubicBezTo>
                  <a:pt x="2476766" y="237145"/>
                  <a:pt x="3713158" y="116136"/>
                  <a:pt x="4180787" y="0"/>
                </a:cubicBezTo>
                <a:lnTo>
                  <a:pt x="4180787" y="432613"/>
                </a:lnTo>
                <a:cubicBezTo>
                  <a:pt x="3758675" y="303509"/>
                  <a:pt x="2437082" y="300725"/>
                  <a:pt x="1740284" y="300725"/>
                </a:cubicBezTo>
                <a:cubicBezTo>
                  <a:pt x="1043486" y="300725"/>
                  <a:pt x="357043" y="386721"/>
                  <a:pt x="0" y="43261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149" name="矩形 148"/>
          <p:cNvSpPr/>
          <p:nvPr/>
        </p:nvSpPr>
        <p:spPr>
          <a:xfrm>
            <a:off x="608965" y="1375410"/>
            <a:ext cx="3912870" cy="1210945"/>
          </a:xfrm>
          <a:prstGeom prst="rect">
            <a:avLst/>
          </a:prstGeom>
        </p:spPr>
        <p:txBody>
          <a:bodyPr wrap="square">
            <a:spAutoFit/>
          </a:bodyPr>
          <a:p>
            <a:pPr algn="r">
              <a:lnSpc>
                <a:spcPct val="130000"/>
              </a:lnSpc>
            </a:pPr>
            <a:r>
              <a:rPr lang="en-US" altLang="zh-CN" sz="2000" b="1" dirty="0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4.01 | </a:t>
            </a:r>
            <a:r>
              <a:rPr lang="zh-CN" altLang="en-US" sz="2000" b="1" dirty="0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愚人节</a:t>
            </a:r>
            <a:endParaRPr lang="zh-CN" altLang="en-US" b="1" dirty="0">
              <a:solidFill>
                <a:srgbClr val="6256B0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b="1" dirty="0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关键词：</a:t>
            </a:r>
            <a:r>
              <a:rPr lang="zh-CN" altLang="en-US" dirty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有趣、整蛊。注意恶搞尺度，可从正话反说、飞机稿营销下手</a:t>
            </a:r>
            <a:endParaRPr lang="zh-CN" altLang="en-US" dirty="0">
              <a:solidFill>
                <a:schemeClr val="tx1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  <a:sym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578725" y="4204970"/>
            <a:ext cx="3702685" cy="1450975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30000"/>
              </a:lnSpc>
            </a:pPr>
            <a:r>
              <a:rPr lang="en-US" altLang="zh-CN" sz="2000" b="1" dirty="0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5.1 | </a:t>
            </a:r>
            <a:r>
              <a:rPr lang="zh-CN" altLang="zh-CN" sz="2000" b="1" dirty="0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五一劳动节</a:t>
            </a:r>
            <a:endParaRPr lang="zh-CN" altLang="en-US" sz="2000" b="1" dirty="0">
              <a:solidFill>
                <a:srgbClr val="A11218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sz="1600" b="1" dirty="0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宜：</a:t>
            </a:r>
            <a:r>
              <a:rPr lang="zh-CN" altLang="en-US" sz="1600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劳动模范</a:t>
            </a:r>
            <a:r>
              <a:rPr lang="zh-CN" altLang="en-US" sz="1600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评选、普及劳动相关知识、</a:t>
            </a:r>
            <a:endParaRPr lang="zh-CN" altLang="en-US" sz="1600" dirty="0">
              <a:solidFill>
                <a:schemeClr val="tx1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五一大促、结合假日做砍价、拼团、秒杀等营销活动等</a:t>
            </a:r>
            <a:endParaRPr lang="zh-CN" altLang="en-US" sz="1600" dirty="0">
              <a:solidFill>
                <a:schemeClr val="tx1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578725" y="1375410"/>
            <a:ext cx="3506470" cy="1450975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30000"/>
              </a:lnSpc>
            </a:pPr>
            <a:r>
              <a:rPr lang="en-US" altLang="zh-CN" sz="2000" b="1" dirty="0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4.05 | </a:t>
            </a:r>
            <a:r>
              <a:rPr lang="zh-CN" altLang="en-US" sz="2000" b="1" dirty="0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清明节</a:t>
            </a:r>
            <a:endParaRPr lang="zh-CN" altLang="en-US" sz="2000" b="1" dirty="0">
              <a:solidFill>
                <a:srgbClr val="A11218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sz="1600" b="1" dirty="0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宜</a:t>
            </a:r>
            <a:r>
              <a:rPr lang="en-US" altLang="zh-CN" sz="1600" b="1" dirty="0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:</a:t>
            </a:r>
            <a:r>
              <a:rPr lang="zh-CN" altLang="zh-CN" sz="1600" dirty="0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 </a:t>
            </a:r>
            <a:r>
              <a:rPr lang="zh-CN" altLang="zh-CN" sz="1600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满减、盘点清明习俗答题活动、开展缅怀先人、出游等话题，户外用品等行业可进行买赠打折等活动</a:t>
            </a:r>
            <a:endParaRPr lang="zh-CN" altLang="zh-CN" sz="1600" dirty="0">
              <a:solidFill>
                <a:schemeClr val="tx1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578725" y="2999105"/>
            <a:ext cx="4192905" cy="1130935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30000"/>
              </a:lnSpc>
            </a:pPr>
            <a:r>
              <a:rPr lang="en-US" altLang="zh-CN" sz="2000" b="1" dirty="0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4.14 | </a:t>
            </a:r>
            <a:r>
              <a:rPr lang="zh-CN" altLang="en-US" sz="2000" b="1" dirty="0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黑色情人节</a:t>
            </a:r>
            <a:r>
              <a:rPr lang="zh-CN" altLang="en-US" sz="2000" b="1" dirty="0" smtClean="0">
                <a:solidFill>
                  <a:srgbClr val="A11218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 </a:t>
            </a:r>
            <a:endParaRPr lang="zh-CN" altLang="en-US" sz="2000" b="1" dirty="0" smtClean="0">
              <a:solidFill>
                <a:srgbClr val="A11218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600" b="1" dirty="0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宜：</a:t>
            </a:r>
            <a:r>
              <a:rPr lang="zh-CN" altLang="en-US" sz="1600" b="1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关爱单身，</a:t>
            </a:r>
            <a:r>
              <a:rPr lang="zh-CN" altLang="en-US" sz="1600" b="1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当</a:t>
            </a:r>
            <a:r>
              <a:rPr lang="zh-CN" altLang="en-US" sz="1600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天单身顾客享受特惠，送脱单险、穿黑色衣服的顾客进店消费有礼等</a:t>
            </a:r>
            <a:endParaRPr lang="zh-CN" altLang="en-US" sz="1600" dirty="0">
              <a:solidFill>
                <a:schemeClr val="tx1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060450" y="2632075"/>
            <a:ext cx="3461385" cy="1130935"/>
          </a:xfrm>
          <a:prstGeom prst="rect">
            <a:avLst/>
          </a:prstGeom>
        </p:spPr>
        <p:txBody>
          <a:bodyPr wrap="square">
            <a:spAutoFit/>
          </a:bodyPr>
          <a:p>
            <a:pPr algn="r">
              <a:lnSpc>
                <a:spcPct val="130000"/>
              </a:lnSpc>
            </a:pPr>
            <a:r>
              <a:rPr lang="en-US" altLang="zh-CN" sz="2000" b="1" dirty="0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4.07| </a:t>
            </a:r>
            <a:r>
              <a:rPr lang="zh-CN" altLang="en-US" sz="2000" b="1" dirty="0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世界卫生日</a:t>
            </a:r>
            <a:r>
              <a:rPr lang="zh-CN" altLang="en-US" sz="2000" b="1" dirty="0" smtClean="0">
                <a:solidFill>
                  <a:srgbClr val="A11218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 </a:t>
            </a:r>
            <a:endParaRPr lang="zh-CN" altLang="en-US" sz="2000" b="1" dirty="0" smtClean="0">
              <a:solidFill>
                <a:srgbClr val="A11218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600" b="1" dirty="0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宜：</a:t>
            </a:r>
            <a:r>
              <a:rPr lang="zh-CN" altLang="en-US" sz="1600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相关健康或卫生科普，美容行业可开展养生健体、换季美容等套餐</a:t>
            </a:r>
            <a:endParaRPr lang="zh-CN" altLang="en-US" sz="1600" dirty="0">
              <a:solidFill>
                <a:schemeClr val="tx1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</p:txBody>
      </p:sp>
      <p:sp>
        <p:nvSpPr>
          <p:cNvPr id="83" name="MH_Other_2"/>
          <p:cNvSpPr/>
          <p:nvPr>
            <p:custDataLst>
              <p:tags r:id="rId4"/>
            </p:custDataLst>
          </p:nvPr>
        </p:nvSpPr>
        <p:spPr>
          <a:xfrm rot="20548743">
            <a:off x="5141595" y="3896360"/>
            <a:ext cx="1636395" cy="219710"/>
          </a:xfrm>
          <a:custGeom>
            <a:avLst/>
            <a:gdLst>
              <a:gd name="connsiteX0" fmla="*/ 0 w 4180787"/>
              <a:gd name="connsiteY0" fmla="*/ 0 h 432613"/>
              <a:gd name="connsiteX1" fmla="*/ 4180787 w 4180787"/>
              <a:gd name="connsiteY1" fmla="*/ 0 h 432613"/>
              <a:gd name="connsiteX2" fmla="*/ 4180787 w 4180787"/>
              <a:gd name="connsiteY2" fmla="*/ 432613 h 432613"/>
              <a:gd name="connsiteX3" fmla="*/ 0 w 4180787"/>
              <a:gd name="connsiteY3" fmla="*/ 432613 h 432613"/>
              <a:gd name="connsiteX4" fmla="*/ 0 w 4180787"/>
              <a:gd name="connsiteY4" fmla="*/ 0 h 432613"/>
              <a:gd name="connsiteX0-1" fmla="*/ 0 w 4180787"/>
              <a:gd name="connsiteY0-2" fmla="*/ 0 h 446239"/>
              <a:gd name="connsiteX1-3" fmla="*/ 4180787 w 4180787"/>
              <a:gd name="connsiteY1-4" fmla="*/ 0 h 446239"/>
              <a:gd name="connsiteX2-5" fmla="*/ 4180787 w 4180787"/>
              <a:gd name="connsiteY2-6" fmla="*/ 432613 h 446239"/>
              <a:gd name="connsiteX3-7" fmla="*/ 1797892 w 4180787"/>
              <a:gd name="connsiteY3-8" fmla="*/ 446239 h 446239"/>
              <a:gd name="connsiteX4-9" fmla="*/ 0 w 4180787"/>
              <a:gd name="connsiteY4-10" fmla="*/ 432613 h 446239"/>
              <a:gd name="connsiteX5" fmla="*/ 0 w 4180787"/>
              <a:gd name="connsiteY5" fmla="*/ 0 h 446239"/>
              <a:gd name="connsiteX0-11" fmla="*/ 0 w 4180787"/>
              <a:gd name="connsiteY0-12" fmla="*/ 3102 h 449341"/>
              <a:gd name="connsiteX1-13" fmla="*/ 1774422 w 4180787"/>
              <a:gd name="connsiteY1-14" fmla="*/ 0 h 449341"/>
              <a:gd name="connsiteX2-15" fmla="*/ 4180787 w 4180787"/>
              <a:gd name="connsiteY2-16" fmla="*/ 3102 h 449341"/>
              <a:gd name="connsiteX3-17" fmla="*/ 4180787 w 4180787"/>
              <a:gd name="connsiteY3-18" fmla="*/ 435715 h 449341"/>
              <a:gd name="connsiteX4-19" fmla="*/ 1797892 w 4180787"/>
              <a:gd name="connsiteY4-20" fmla="*/ 449341 h 449341"/>
              <a:gd name="connsiteX5-21" fmla="*/ 0 w 4180787"/>
              <a:gd name="connsiteY5-22" fmla="*/ 435715 h 449341"/>
              <a:gd name="connsiteX6" fmla="*/ 0 w 4180787"/>
              <a:gd name="connsiteY6" fmla="*/ 3102 h 449341"/>
              <a:gd name="connsiteX0-23" fmla="*/ 0 w 4180787"/>
              <a:gd name="connsiteY0-24" fmla="*/ 0 h 446239"/>
              <a:gd name="connsiteX1-25" fmla="*/ 1791064 w 4180787"/>
              <a:gd name="connsiteY1-26" fmla="*/ 191058 h 446239"/>
              <a:gd name="connsiteX2-27" fmla="*/ 4180787 w 4180787"/>
              <a:gd name="connsiteY2-28" fmla="*/ 0 h 446239"/>
              <a:gd name="connsiteX3-29" fmla="*/ 4180787 w 4180787"/>
              <a:gd name="connsiteY3-30" fmla="*/ 432613 h 446239"/>
              <a:gd name="connsiteX4-31" fmla="*/ 1797892 w 4180787"/>
              <a:gd name="connsiteY4-32" fmla="*/ 446239 h 446239"/>
              <a:gd name="connsiteX5-33" fmla="*/ 0 w 4180787"/>
              <a:gd name="connsiteY5-34" fmla="*/ 432613 h 446239"/>
              <a:gd name="connsiteX6-35" fmla="*/ 0 w 4180787"/>
              <a:gd name="connsiteY6-36" fmla="*/ 0 h 446239"/>
              <a:gd name="connsiteX0-37" fmla="*/ 0 w 4180787"/>
              <a:gd name="connsiteY0-38" fmla="*/ 0 h 432613"/>
              <a:gd name="connsiteX1-39" fmla="*/ 1791064 w 4180787"/>
              <a:gd name="connsiteY1-40" fmla="*/ 191058 h 432613"/>
              <a:gd name="connsiteX2-41" fmla="*/ 4180787 w 4180787"/>
              <a:gd name="connsiteY2-42" fmla="*/ 0 h 432613"/>
              <a:gd name="connsiteX3-43" fmla="*/ 4180787 w 4180787"/>
              <a:gd name="connsiteY3-44" fmla="*/ 432613 h 432613"/>
              <a:gd name="connsiteX4-45" fmla="*/ 1740284 w 4180787"/>
              <a:gd name="connsiteY4-46" fmla="*/ 300725 h 432613"/>
              <a:gd name="connsiteX5-47" fmla="*/ 0 w 4180787"/>
              <a:gd name="connsiteY5-48" fmla="*/ 432613 h 432613"/>
              <a:gd name="connsiteX6-49" fmla="*/ 0 w 4180787"/>
              <a:gd name="connsiteY6-50" fmla="*/ 0 h 432613"/>
              <a:gd name="connsiteX0-51" fmla="*/ 0 w 4180787"/>
              <a:gd name="connsiteY0-52" fmla="*/ 0 h 432613"/>
              <a:gd name="connsiteX1-53" fmla="*/ 1835870 w 4180787"/>
              <a:gd name="connsiteY1-54" fmla="*/ 187218 h 432613"/>
              <a:gd name="connsiteX2-55" fmla="*/ 4180787 w 4180787"/>
              <a:gd name="connsiteY2-56" fmla="*/ 0 h 432613"/>
              <a:gd name="connsiteX3-57" fmla="*/ 4180787 w 4180787"/>
              <a:gd name="connsiteY3-58" fmla="*/ 432613 h 432613"/>
              <a:gd name="connsiteX4-59" fmla="*/ 1740284 w 4180787"/>
              <a:gd name="connsiteY4-60" fmla="*/ 300725 h 432613"/>
              <a:gd name="connsiteX5-61" fmla="*/ 0 w 4180787"/>
              <a:gd name="connsiteY5-62" fmla="*/ 432613 h 432613"/>
              <a:gd name="connsiteX6-63" fmla="*/ 0 w 4180787"/>
              <a:gd name="connsiteY6-64" fmla="*/ 0 h 432613"/>
              <a:gd name="connsiteX0-65" fmla="*/ 0 w 4180787"/>
              <a:gd name="connsiteY0-66" fmla="*/ 4908 h 437521"/>
              <a:gd name="connsiteX1-67" fmla="*/ 1835870 w 4180787"/>
              <a:gd name="connsiteY1-68" fmla="*/ 192126 h 437521"/>
              <a:gd name="connsiteX2-69" fmla="*/ 4180787 w 4180787"/>
              <a:gd name="connsiteY2-70" fmla="*/ 4908 h 437521"/>
              <a:gd name="connsiteX3-71" fmla="*/ 4180787 w 4180787"/>
              <a:gd name="connsiteY3-72" fmla="*/ 437521 h 437521"/>
              <a:gd name="connsiteX4-73" fmla="*/ 1740284 w 4180787"/>
              <a:gd name="connsiteY4-74" fmla="*/ 305633 h 437521"/>
              <a:gd name="connsiteX5-75" fmla="*/ 0 w 4180787"/>
              <a:gd name="connsiteY5-76" fmla="*/ 437521 h 437521"/>
              <a:gd name="connsiteX6-77" fmla="*/ 0 w 4180787"/>
              <a:gd name="connsiteY6-78" fmla="*/ 4908 h 437521"/>
              <a:gd name="connsiteX0-79" fmla="*/ 0 w 4180787"/>
              <a:gd name="connsiteY0-80" fmla="*/ 4908 h 446252"/>
              <a:gd name="connsiteX1-81" fmla="*/ 1835870 w 4180787"/>
              <a:gd name="connsiteY1-82" fmla="*/ 192126 h 446252"/>
              <a:gd name="connsiteX2-83" fmla="*/ 4180787 w 4180787"/>
              <a:gd name="connsiteY2-84" fmla="*/ 4908 h 446252"/>
              <a:gd name="connsiteX3-85" fmla="*/ 4180787 w 4180787"/>
              <a:gd name="connsiteY3-86" fmla="*/ 437521 h 446252"/>
              <a:gd name="connsiteX4-87" fmla="*/ 1740284 w 4180787"/>
              <a:gd name="connsiteY4-88" fmla="*/ 305633 h 446252"/>
              <a:gd name="connsiteX5-89" fmla="*/ 0 w 4180787"/>
              <a:gd name="connsiteY5-90" fmla="*/ 437521 h 446252"/>
              <a:gd name="connsiteX6-91" fmla="*/ 0 w 4180787"/>
              <a:gd name="connsiteY6-92" fmla="*/ 4908 h 446252"/>
              <a:gd name="connsiteX0-93" fmla="*/ 0 w 4180787"/>
              <a:gd name="connsiteY0-94" fmla="*/ 4107 h 445451"/>
              <a:gd name="connsiteX1-95" fmla="*/ 1779968 w 4180787"/>
              <a:gd name="connsiteY1-96" fmla="*/ 241252 h 445451"/>
              <a:gd name="connsiteX2-97" fmla="*/ 4180787 w 4180787"/>
              <a:gd name="connsiteY2-98" fmla="*/ 4107 h 445451"/>
              <a:gd name="connsiteX3-99" fmla="*/ 4180787 w 4180787"/>
              <a:gd name="connsiteY3-100" fmla="*/ 436720 h 445451"/>
              <a:gd name="connsiteX4-101" fmla="*/ 1740284 w 4180787"/>
              <a:gd name="connsiteY4-102" fmla="*/ 304832 h 445451"/>
              <a:gd name="connsiteX5-103" fmla="*/ 0 w 4180787"/>
              <a:gd name="connsiteY5-104" fmla="*/ 436720 h 445451"/>
              <a:gd name="connsiteX6-105" fmla="*/ 0 w 4180787"/>
              <a:gd name="connsiteY6-106" fmla="*/ 4107 h 445451"/>
              <a:gd name="connsiteX0-107" fmla="*/ 0 w 4180787"/>
              <a:gd name="connsiteY0-108" fmla="*/ 4107 h 445451"/>
              <a:gd name="connsiteX1-109" fmla="*/ 1779968 w 4180787"/>
              <a:gd name="connsiteY1-110" fmla="*/ 241252 h 445451"/>
              <a:gd name="connsiteX2-111" fmla="*/ 4180787 w 4180787"/>
              <a:gd name="connsiteY2-112" fmla="*/ 4107 h 445451"/>
              <a:gd name="connsiteX3-113" fmla="*/ 4180787 w 4180787"/>
              <a:gd name="connsiteY3-114" fmla="*/ 436720 h 445451"/>
              <a:gd name="connsiteX4-115" fmla="*/ 1740284 w 4180787"/>
              <a:gd name="connsiteY4-116" fmla="*/ 304832 h 445451"/>
              <a:gd name="connsiteX5-117" fmla="*/ 0 w 4180787"/>
              <a:gd name="connsiteY5-118" fmla="*/ 436720 h 445451"/>
              <a:gd name="connsiteX6-119" fmla="*/ 0 w 4180787"/>
              <a:gd name="connsiteY6-120" fmla="*/ 4107 h 445451"/>
              <a:gd name="connsiteX0-121" fmla="*/ 0 w 4180787"/>
              <a:gd name="connsiteY0-122" fmla="*/ 4107 h 436720"/>
              <a:gd name="connsiteX1-123" fmla="*/ 1779968 w 4180787"/>
              <a:gd name="connsiteY1-124" fmla="*/ 241252 h 436720"/>
              <a:gd name="connsiteX2-125" fmla="*/ 4180787 w 4180787"/>
              <a:gd name="connsiteY2-126" fmla="*/ 4107 h 436720"/>
              <a:gd name="connsiteX3-127" fmla="*/ 4180787 w 4180787"/>
              <a:gd name="connsiteY3-128" fmla="*/ 436720 h 436720"/>
              <a:gd name="connsiteX4-129" fmla="*/ 1740284 w 4180787"/>
              <a:gd name="connsiteY4-130" fmla="*/ 304832 h 436720"/>
              <a:gd name="connsiteX5-131" fmla="*/ 0 w 4180787"/>
              <a:gd name="connsiteY5-132" fmla="*/ 436720 h 436720"/>
              <a:gd name="connsiteX6-133" fmla="*/ 0 w 4180787"/>
              <a:gd name="connsiteY6-134" fmla="*/ 4107 h 436720"/>
              <a:gd name="connsiteX0-135" fmla="*/ 0 w 4180787"/>
              <a:gd name="connsiteY0-136" fmla="*/ 4107 h 436720"/>
              <a:gd name="connsiteX1-137" fmla="*/ 1779968 w 4180787"/>
              <a:gd name="connsiteY1-138" fmla="*/ 241252 h 436720"/>
              <a:gd name="connsiteX2-139" fmla="*/ 4180787 w 4180787"/>
              <a:gd name="connsiteY2-140" fmla="*/ 4107 h 436720"/>
              <a:gd name="connsiteX3-141" fmla="*/ 4180787 w 4180787"/>
              <a:gd name="connsiteY3-142" fmla="*/ 436720 h 436720"/>
              <a:gd name="connsiteX4-143" fmla="*/ 1740284 w 4180787"/>
              <a:gd name="connsiteY4-144" fmla="*/ 304832 h 436720"/>
              <a:gd name="connsiteX5-145" fmla="*/ 0 w 4180787"/>
              <a:gd name="connsiteY5-146" fmla="*/ 436720 h 436720"/>
              <a:gd name="connsiteX6-147" fmla="*/ 0 w 4180787"/>
              <a:gd name="connsiteY6-148" fmla="*/ 4107 h 436720"/>
              <a:gd name="connsiteX0-149" fmla="*/ 0 w 4180787"/>
              <a:gd name="connsiteY0-150" fmla="*/ 0 h 432613"/>
              <a:gd name="connsiteX1-151" fmla="*/ 1779968 w 4180787"/>
              <a:gd name="connsiteY1-152" fmla="*/ 237145 h 432613"/>
              <a:gd name="connsiteX2-153" fmla="*/ 4180787 w 4180787"/>
              <a:gd name="connsiteY2-154" fmla="*/ 0 h 432613"/>
              <a:gd name="connsiteX3-155" fmla="*/ 4180787 w 4180787"/>
              <a:gd name="connsiteY3-156" fmla="*/ 432613 h 432613"/>
              <a:gd name="connsiteX4-157" fmla="*/ 1740284 w 4180787"/>
              <a:gd name="connsiteY4-158" fmla="*/ 300725 h 432613"/>
              <a:gd name="connsiteX5-159" fmla="*/ 0 w 4180787"/>
              <a:gd name="connsiteY5-160" fmla="*/ 432613 h 432613"/>
              <a:gd name="connsiteX6-161" fmla="*/ 0 w 4180787"/>
              <a:gd name="connsiteY6-162" fmla="*/ 0 h 4326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</a:cxnLst>
            <a:rect l="l" t="t" r="r" b="b"/>
            <a:pathLst>
              <a:path w="4180787" h="432613">
                <a:moveTo>
                  <a:pt x="0" y="0"/>
                </a:moveTo>
                <a:cubicBezTo>
                  <a:pt x="455759" y="126804"/>
                  <a:pt x="1083170" y="237145"/>
                  <a:pt x="1779968" y="237145"/>
                </a:cubicBezTo>
                <a:cubicBezTo>
                  <a:pt x="2476766" y="237145"/>
                  <a:pt x="3713158" y="116136"/>
                  <a:pt x="4180787" y="0"/>
                </a:cubicBezTo>
                <a:lnTo>
                  <a:pt x="4180787" y="432613"/>
                </a:lnTo>
                <a:cubicBezTo>
                  <a:pt x="3758675" y="303509"/>
                  <a:pt x="2437082" y="300725"/>
                  <a:pt x="1740284" y="300725"/>
                </a:cubicBezTo>
                <a:cubicBezTo>
                  <a:pt x="1043486" y="300725"/>
                  <a:pt x="357043" y="386721"/>
                  <a:pt x="0" y="43261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p>
            <a:pPr algn="ctr"/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87" name="MH_Other_6"/>
          <p:cNvSpPr/>
          <p:nvPr>
            <p:custDataLst>
              <p:tags r:id="rId5"/>
            </p:custDataLst>
          </p:nvPr>
        </p:nvSpPr>
        <p:spPr>
          <a:xfrm rot="20745465">
            <a:off x="4912360" y="2687955"/>
            <a:ext cx="1990090" cy="238760"/>
          </a:xfrm>
          <a:custGeom>
            <a:avLst/>
            <a:gdLst>
              <a:gd name="connsiteX0" fmla="*/ 0 w 4180787"/>
              <a:gd name="connsiteY0" fmla="*/ 0 h 432613"/>
              <a:gd name="connsiteX1" fmla="*/ 4180787 w 4180787"/>
              <a:gd name="connsiteY1" fmla="*/ 0 h 432613"/>
              <a:gd name="connsiteX2" fmla="*/ 4180787 w 4180787"/>
              <a:gd name="connsiteY2" fmla="*/ 432613 h 432613"/>
              <a:gd name="connsiteX3" fmla="*/ 0 w 4180787"/>
              <a:gd name="connsiteY3" fmla="*/ 432613 h 432613"/>
              <a:gd name="connsiteX4" fmla="*/ 0 w 4180787"/>
              <a:gd name="connsiteY4" fmla="*/ 0 h 432613"/>
              <a:gd name="connsiteX0-1" fmla="*/ 0 w 4180787"/>
              <a:gd name="connsiteY0-2" fmla="*/ 0 h 446239"/>
              <a:gd name="connsiteX1-3" fmla="*/ 4180787 w 4180787"/>
              <a:gd name="connsiteY1-4" fmla="*/ 0 h 446239"/>
              <a:gd name="connsiteX2-5" fmla="*/ 4180787 w 4180787"/>
              <a:gd name="connsiteY2-6" fmla="*/ 432613 h 446239"/>
              <a:gd name="connsiteX3-7" fmla="*/ 1797892 w 4180787"/>
              <a:gd name="connsiteY3-8" fmla="*/ 446239 h 446239"/>
              <a:gd name="connsiteX4-9" fmla="*/ 0 w 4180787"/>
              <a:gd name="connsiteY4-10" fmla="*/ 432613 h 446239"/>
              <a:gd name="connsiteX5" fmla="*/ 0 w 4180787"/>
              <a:gd name="connsiteY5" fmla="*/ 0 h 446239"/>
              <a:gd name="connsiteX0-11" fmla="*/ 0 w 4180787"/>
              <a:gd name="connsiteY0-12" fmla="*/ 3102 h 449341"/>
              <a:gd name="connsiteX1-13" fmla="*/ 1774422 w 4180787"/>
              <a:gd name="connsiteY1-14" fmla="*/ 0 h 449341"/>
              <a:gd name="connsiteX2-15" fmla="*/ 4180787 w 4180787"/>
              <a:gd name="connsiteY2-16" fmla="*/ 3102 h 449341"/>
              <a:gd name="connsiteX3-17" fmla="*/ 4180787 w 4180787"/>
              <a:gd name="connsiteY3-18" fmla="*/ 435715 h 449341"/>
              <a:gd name="connsiteX4-19" fmla="*/ 1797892 w 4180787"/>
              <a:gd name="connsiteY4-20" fmla="*/ 449341 h 449341"/>
              <a:gd name="connsiteX5-21" fmla="*/ 0 w 4180787"/>
              <a:gd name="connsiteY5-22" fmla="*/ 435715 h 449341"/>
              <a:gd name="connsiteX6" fmla="*/ 0 w 4180787"/>
              <a:gd name="connsiteY6" fmla="*/ 3102 h 449341"/>
              <a:gd name="connsiteX0-23" fmla="*/ 0 w 4180787"/>
              <a:gd name="connsiteY0-24" fmla="*/ 0 h 446239"/>
              <a:gd name="connsiteX1-25" fmla="*/ 1791064 w 4180787"/>
              <a:gd name="connsiteY1-26" fmla="*/ 191058 h 446239"/>
              <a:gd name="connsiteX2-27" fmla="*/ 4180787 w 4180787"/>
              <a:gd name="connsiteY2-28" fmla="*/ 0 h 446239"/>
              <a:gd name="connsiteX3-29" fmla="*/ 4180787 w 4180787"/>
              <a:gd name="connsiteY3-30" fmla="*/ 432613 h 446239"/>
              <a:gd name="connsiteX4-31" fmla="*/ 1797892 w 4180787"/>
              <a:gd name="connsiteY4-32" fmla="*/ 446239 h 446239"/>
              <a:gd name="connsiteX5-33" fmla="*/ 0 w 4180787"/>
              <a:gd name="connsiteY5-34" fmla="*/ 432613 h 446239"/>
              <a:gd name="connsiteX6-35" fmla="*/ 0 w 4180787"/>
              <a:gd name="connsiteY6-36" fmla="*/ 0 h 446239"/>
              <a:gd name="connsiteX0-37" fmla="*/ 0 w 4180787"/>
              <a:gd name="connsiteY0-38" fmla="*/ 0 h 432613"/>
              <a:gd name="connsiteX1-39" fmla="*/ 1791064 w 4180787"/>
              <a:gd name="connsiteY1-40" fmla="*/ 191058 h 432613"/>
              <a:gd name="connsiteX2-41" fmla="*/ 4180787 w 4180787"/>
              <a:gd name="connsiteY2-42" fmla="*/ 0 h 432613"/>
              <a:gd name="connsiteX3-43" fmla="*/ 4180787 w 4180787"/>
              <a:gd name="connsiteY3-44" fmla="*/ 432613 h 432613"/>
              <a:gd name="connsiteX4-45" fmla="*/ 1740284 w 4180787"/>
              <a:gd name="connsiteY4-46" fmla="*/ 300725 h 432613"/>
              <a:gd name="connsiteX5-47" fmla="*/ 0 w 4180787"/>
              <a:gd name="connsiteY5-48" fmla="*/ 432613 h 432613"/>
              <a:gd name="connsiteX6-49" fmla="*/ 0 w 4180787"/>
              <a:gd name="connsiteY6-50" fmla="*/ 0 h 432613"/>
              <a:gd name="connsiteX0-51" fmla="*/ 0 w 4180787"/>
              <a:gd name="connsiteY0-52" fmla="*/ 0 h 432613"/>
              <a:gd name="connsiteX1-53" fmla="*/ 1835870 w 4180787"/>
              <a:gd name="connsiteY1-54" fmla="*/ 187218 h 432613"/>
              <a:gd name="connsiteX2-55" fmla="*/ 4180787 w 4180787"/>
              <a:gd name="connsiteY2-56" fmla="*/ 0 h 432613"/>
              <a:gd name="connsiteX3-57" fmla="*/ 4180787 w 4180787"/>
              <a:gd name="connsiteY3-58" fmla="*/ 432613 h 432613"/>
              <a:gd name="connsiteX4-59" fmla="*/ 1740284 w 4180787"/>
              <a:gd name="connsiteY4-60" fmla="*/ 300725 h 432613"/>
              <a:gd name="connsiteX5-61" fmla="*/ 0 w 4180787"/>
              <a:gd name="connsiteY5-62" fmla="*/ 432613 h 432613"/>
              <a:gd name="connsiteX6-63" fmla="*/ 0 w 4180787"/>
              <a:gd name="connsiteY6-64" fmla="*/ 0 h 432613"/>
              <a:gd name="connsiteX0-65" fmla="*/ 0 w 4180787"/>
              <a:gd name="connsiteY0-66" fmla="*/ 4908 h 437521"/>
              <a:gd name="connsiteX1-67" fmla="*/ 1835870 w 4180787"/>
              <a:gd name="connsiteY1-68" fmla="*/ 192126 h 437521"/>
              <a:gd name="connsiteX2-69" fmla="*/ 4180787 w 4180787"/>
              <a:gd name="connsiteY2-70" fmla="*/ 4908 h 437521"/>
              <a:gd name="connsiteX3-71" fmla="*/ 4180787 w 4180787"/>
              <a:gd name="connsiteY3-72" fmla="*/ 437521 h 437521"/>
              <a:gd name="connsiteX4-73" fmla="*/ 1740284 w 4180787"/>
              <a:gd name="connsiteY4-74" fmla="*/ 305633 h 437521"/>
              <a:gd name="connsiteX5-75" fmla="*/ 0 w 4180787"/>
              <a:gd name="connsiteY5-76" fmla="*/ 437521 h 437521"/>
              <a:gd name="connsiteX6-77" fmla="*/ 0 w 4180787"/>
              <a:gd name="connsiteY6-78" fmla="*/ 4908 h 437521"/>
              <a:gd name="connsiteX0-79" fmla="*/ 0 w 4180787"/>
              <a:gd name="connsiteY0-80" fmla="*/ 4908 h 446252"/>
              <a:gd name="connsiteX1-81" fmla="*/ 1835870 w 4180787"/>
              <a:gd name="connsiteY1-82" fmla="*/ 192126 h 446252"/>
              <a:gd name="connsiteX2-83" fmla="*/ 4180787 w 4180787"/>
              <a:gd name="connsiteY2-84" fmla="*/ 4908 h 446252"/>
              <a:gd name="connsiteX3-85" fmla="*/ 4180787 w 4180787"/>
              <a:gd name="connsiteY3-86" fmla="*/ 437521 h 446252"/>
              <a:gd name="connsiteX4-87" fmla="*/ 1740284 w 4180787"/>
              <a:gd name="connsiteY4-88" fmla="*/ 305633 h 446252"/>
              <a:gd name="connsiteX5-89" fmla="*/ 0 w 4180787"/>
              <a:gd name="connsiteY5-90" fmla="*/ 437521 h 446252"/>
              <a:gd name="connsiteX6-91" fmla="*/ 0 w 4180787"/>
              <a:gd name="connsiteY6-92" fmla="*/ 4908 h 446252"/>
              <a:gd name="connsiteX0-93" fmla="*/ 0 w 4180787"/>
              <a:gd name="connsiteY0-94" fmla="*/ 4107 h 445451"/>
              <a:gd name="connsiteX1-95" fmla="*/ 1779968 w 4180787"/>
              <a:gd name="connsiteY1-96" fmla="*/ 241252 h 445451"/>
              <a:gd name="connsiteX2-97" fmla="*/ 4180787 w 4180787"/>
              <a:gd name="connsiteY2-98" fmla="*/ 4107 h 445451"/>
              <a:gd name="connsiteX3-99" fmla="*/ 4180787 w 4180787"/>
              <a:gd name="connsiteY3-100" fmla="*/ 436720 h 445451"/>
              <a:gd name="connsiteX4-101" fmla="*/ 1740284 w 4180787"/>
              <a:gd name="connsiteY4-102" fmla="*/ 304832 h 445451"/>
              <a:gd name="connsiteX5-103" fmla="*/ 0 w 4180787"/>
              <a:gd name="connsiteY5-104" fmla="*/ 436720 h 445451"/>
              <a:gd name="connsiteX6-105" fmla="*/ 0 w 4180787"/>
              <a:gd name="connsiteY6-106" fmla="*/ 4107 h 445451"/>
              <a:gd name="connsiteX0-107" fmla="*/ 0 w 4180787"/>
              <a:gd name="connsiteY0-108" fmla="*/ 4107 h 445451"/>
              <a:gd name="connsiteX1-109" fmla="*/ 1779968 w 4180787"/>
              <a:gd name="connsiteY1-110" fmla="*/ 241252 h 445451"/>
              <a:gd name="connsiteX2-111" fmla="*/ 4180787 w 4180787"/>
              <a:gd name="connsiteY2-112" fmla="*/ 4107 h 445451"/>
              <a:gd name="connsiteX3-113" fmla="*/ 4180787 w 4180787"/>
              <a:gd name="connsiteY3-114" fmla="*/ 436720 h 445451"/>
              <a:gd name="connsiteX4-115" fmla="*/ 1740284 w 4180787"/>
              <a:gd name="connsiteY4-116" fmla="*/ 304832 h 445451"/>
              <a:gd name="connsiteX5-117" fmla="*/ 0 w 4180787"/>
              <a:gd name="connsiteY5-118" fmla="*/ 436720 h 445451"/>
              <a:gd name="connsiteX6-119" fmla="*/ 0 w 4180787"/>
              <a:gd name="connsiteY6-120" fmla="*/ 4107 h 445451"/>
              <a:gd name="connsiteX0-121" fmla="*/ 0 w 4180787"/>
              <a:gd name="connsiteY0-122" fmla="*/ 4107 h 436720"/>
              <a:gd name="connsiteX1-123" fmla="*/ 1779968 w 4180787"/>
              <a:gd name="connsiteY1-124" fmla="*/ 241252 h 436720"/>
              <a:gd name="connsiteX2-125" fmla="*/ 4180787 w 4180787"/>
              <a:gd name="connsiteY2-126" fmla="*/ 4107 h 436720"/>
              <a:gd name="connsiteX3-127" fmla="*/ 4180787 w 4180787"/>
              <a:gd name="connsiteY3-128" fmla="*/ 436720 h 436720"/>
              <a:gd name="connsiteX4-129" fmla="*/ 1740284 w 4180787"/>
              <a:gd name="connsiteY4-130" fmla="*/ 304832 h 436720"/>
              <a:gd name="connsiteX5-131" fmla="*/ 0 w 4180787"/>
              <a:gd name="connsiteY5-132" fmla="*/ 436720 h 436720"/>
              <a:gd name="connsiteX6-133" fmla="*/ 0 w 4180787"/>
              <a:gd name="connsiteY6-134" fmla="*/ 4107 h 436720"/>
              <a:gd name="connsiteX0-135" fmla="*/ 0 w 4180787"/>
              <a:gd name="connsiteY0-136" fmla="*/ 4107 h 436720"/>
              <a:gd name="connsiteX1-137" fmla="*/ 1779968 w 4180787"/>
              <a:gd name="connsiteY1-138" fmla="*/ 241252 h 436720"/>
              <a:gd name="connsiteX2-139" fmla="*/ 4180787 w 4180787"/>
              <a:gd name="connsiteY2-140" fmla="*/ 4107 h 436720"/>
              <a:gd name="connsiteX3-141" fmla="*/ 4180787 w 4180787"/>
              <a:gd name="connsiteY3-142" fmla="*/ 436720 h 436720"/>
              <a:gd name="connsiteX4-143" fmla="*/ 1740284 w 4180787"/>
              <a:gd name="connsiteY4-144" fmla="*/ 304832 h 436720"/>
              <a:gd name="connsiteX5-145" fmla="*/ 0 w 4180787"/>
              <a:gd name="connsiteY5-146" fmla="*/ 436720 h 436720"/>
              <a:gd name="connsiteX6-147" fmla="*/ 0 w 4180787"/>
              <a:gd name="connsiteY6-148" fmla="*/ 4107 h 436720"/>
              <a:gd name="connsiteX0-149" fmla="*/ 0 w 4180787"/>
              <a:gd name="connsiteY0-150" fmla="*/ 0 h 432613"/>
              <a:gd name="connsiteX1-151" fmla="*/ 1779968 w 4180787"/>
              <a:gd name="connsiteY1-152" fmla="*/ 237145 h 432613"/>
              <a:gd name="connsiteX2-153" fmla="*/ 4180787 w 4180787"/>
              <a:gd name="connsiteY2-154" fmla="*/ 0 h 432613"/>
              <a:gd name="connsiteX3-155" fmla="*/ 4180787 w 4180787"/>
              <a:gd name="connsiteY3-156" fmla="*/ 432613 h 432613"/>
              <a:gd name="connsiteX4-157" fmla="*/ 1740284 w 4180787"/>
              <a:gd name="connsiteY4-158" fmla="*/ 300725 h 432613"/>
              <a:gd name="connsiteX5-159" fmla="*/ 0 w 4180787"/>
              <a:gd name="connsiteY5-160" fmla="*/ 432613 h 432613"/>
              <a:gd name="connsiteX6-161" fmla="*/ 0 w 4180787"/>
              <a:gd name="connsiteY6-162" fmla="*/ 0 h 4326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</a:cxnLst>
            <a:rect l="l" t="t" r="r" b="b"/>
            <a:pathLst>
              <a:path w="4180787" h="432613">
                <a:moveTo>
                  <a:pt x="0" y="0"/>
                </a:moveTo>
                <a:cubicBezTo>
                  <a:pt x="455759" y="126804"/>
                  <a:pt x="1083170" y="237145"/>
                  <a:pt x="1779968" y="237145"/>
                </a:cubicBezTo>
                <a:cubicBezTo>
                  <a:pt x="2476766" y="237145"/>
                  <a:pt x="3713158" y="116136"/>
                  <a:pt x="4180787" y="0"/>
                </a:cubicBezTo>
                <a:lnTo>
                  <a:pt x="4180787" y="432613"/>
                </a:lnTo>
                <a:cubicBezTo>
                  <a:pt x="3758675" y="303509"/>
                  <a:pt x="2437082" y="300725"/>
                  <a:pt x="1740284" y="300725"/>
                </a:cubicBezTo>
                <a:cubicBezTo>
                  <a:pt x="1043486" y="300725"/>
                  <a:pt x="357043" y="386721"/>
                  <a:pt x="0" y="43261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p>
            <a:pPr algn="ctr"/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505710" y="5821680"/>
            <a:ext cx="654875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000" b="1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</a:rPr>
              <a:t>营销关键词：愚人、趣味、清明、雨、出行、踏青、环保</a:t>
            </a:r>
            <a:endParaRPr lang="zh-CN" altLang="en-US" sz="2000" b="1">
              <a:solidFill>
                <a:srgbClr val="6256B0"/>
              </a:solidFill>
              <a:latin typeface="文泉驿等宽微米黑" panose="020B0606030804020204" charset="-122"/>
              <a:ea typeface="文泉驿等宽微米黑" panose="020B0606030804020204" charset="-122"/>
            </a:endParaRPr>
          </a:p>
        </p:txBody>
      </p:sp>
      <p:sp>
        <p:nvSpPr>
          <p:cNvPr id="219" name=" 219"/>
          <p:cNvSpPr/>
          <p:nvPr/>
        </p:nvSpPr>
        <p:spPr>
          <a:xfrm>
            <a:off x="2293620" y="5779135"/>
            <a:ext cx="7227570" cy="483870"/>
          </a:xfrm>
          <a:prstGeom prst="roundRect">
            <a:avLst>
              <a:gd name="adj" fmla="val 50000"/>
            </a:avLst>
          </a:prstGeom>
          <a:noFill/>
          <a:ln w="34925">
            <a:solidFill>
              <a:srgbClr val="6775C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48" name="图片 47" descr="98dbbe618e0da5624e8e15309645599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5385" y="4204970"/>
            <a:ext cx="1004570" cy="1116330"/>
          </a:xfrm>
          <a:prstGeom prst="rect">
            <a:avLst/>
          </a:prstGeom>
        </p:spPr>
      </p:pic>
      <p:sp>
        <p:nvSpPr>
          <p:cNvPr id="50" name="矩形 49"/>
          <p:cNvSpPr/>
          <p:nvPr/>
        </p:nvSpPr>
        <p:spPr>
          <a:xfrm>
            <a:off x="1267085" y="3844043"/>
            <a:ext cx="3255187" cy="1771015"/>
          </a:xfrm>
          <a:prstGeom prst="rect">
            <a:avLst/>
          </a:prstGeom>
        </p:spPr>
        <p:txBody>
          <a:bodyPr wrap="square">
            <a:spAutoFit/>
          </a:bodyPr>
          <a:p>
            <a:pPr algn="r">
              <a:lnSpc>
                <a:spcPct val="130000"/>
              </a:lnSpc>
            </a:pPr>
            <a:r>
              <a:rPr lang="en-US" altLang="zh-CN" sz="2000" b="1" dirty="0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4.22| </a:t>
            </a:r>
            <a:r>
              <a:rPr lang="zh-CN" altLang="en-US" sz="2000" b="1" dirty="0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世界地球日</a:t>
            </a:r>
            <a:endParaRPr lang="zh-CN" altLang="en-US" sz="2000" b="1" dirty="0">
              <a:solidFill>
                <a:srgbClr val="C00000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sz="1600" b="1" dirty="0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宜：绿色营销。</a:t>
            </a:r>
            <a:r>
              <a:rPr lang="zh-CN" altLang="en-US" sz="1600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如：保护环境答题，餐饮行业为可举办烛光晚餐活动，教育行业可举办 环保袋绘画创意比赛等</a:t>
            </a:r>
            <a:endParaRPr lang="en-US" altLang="zh-CN" sz="1600" dirty="0">
              <a:solidFill>
                <a:schemeClr val="tx1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</p:txBody>
      </p:sp>
      <p:sp>
        <p:nvSpPr>
          <p:cNvPr id="51" name="心形 50"/>
          <p:cNvSpPr/>
          <p:nvPr/>
        </p:nvSpPr>
        <p:spPr>
          <a:xfrm>
            <a:off x="4728845" y="1644015"/>
            <a:ext cx="591185" cy="534035"/>
          </a:xfrm>
          <a:prstGeom prst="heart">
            <a:avLst/>
          </a:prstGeom>
          <a:solidFill>
            <a:srgbClr val="D6466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3" name="图片 52" descr="abcd993032acbbef161549fd7698fd6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8355" y="3844290"/>
            <a:ext cx="812165" cy="812165"/>
          </a:xfrm>
          <a:prstGeom prst="rect">
            <a:avLst/>
          </a:prstGeom>
        </p:spPr>
      </p:pic>
      <p:pic>
        <p:nvPicPr>
          <p:cNvPr id="54" name="图片 53" descr="5fa8a0080faa49df62b9fefe40caefb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58585" y="3167380"/>
            <a:ext cx="598170" cy="7943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93395" y="372745"/>
            <a:ext cx="359219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 dirty="0">
                <a:solidFill>
                  <a:schemeClr val="bg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2.1 </a:t>
            </a:r>
            <a:r>
              <a:rPr lang="zh-CN" altLang="en-US" sz="2400" b="1" dirty="0">
                <a:solidFill>
                  <a:schemeClr val="bg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四</a:t>
            </a:r>
            <a:r>
              <a:rPr lang="zh-CN" sz="2400" b="1" dirty="0">
                <a:solidFill>
                  <a:schemeClr val="bg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月热点营销建议</a:t>
            </a:r>
            <a:endParaRPr lang="zh-CN" altLang="en-US" sz="2400" b="1" dirty="0">
              <a:solidFill>
                <a:schemeClr val="bg1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  <a:sym typeface="+mn-ea"/>
            </a:endParaRPr>
          </a:p>
        </p:txBody>
      </p:sp>
      <p:pic>
        <p:nvPicPr>
          <p:cNvPr id="3" name="图片 2" descr="4459873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45555" y="1911985"/>
            <a:ext cx="914400" cy="914400"/>
          </a:xfrm>
          <a:prstGeom prst="rect">
            <a:avLst/>
          </a:prstGeom>
        </p:spPr>
      </p:pic>
      <p:pic>
        <p:nvPicPr>
          <p:cNvPr id="4" name="图片 3" descr="4459890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18355" y="2632075"/>
            <a:ext cx="762000" cy="8502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圆角 3"/>
          <p:cNvSpPr/>
          <p:nvPr/>
        </p:nvSpPr>
        <p:spPr>
          <a:xfrm>
            <a:off x="514350" y="323215"/>
            <a:ext cx="4058285" cy="516890"/>
          </a:xfrm>
          <a:prstGeom prst="roundRect">
            <a:avLst/>
          </a:prstGeom>
          <a:solidFill>
            <a:srgbClr val="625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20000"/>
              </a:lnSpc>
            </a:pPr>
            <a:r>
              <a:rPr lang="zh-CN" altLang="en-US" sz="2400" b="1" spc="600">
                <a:latin typeface="文泉驿等宽微米黑" panose="020B0606030804020204" charset="-122"/>
                <a:ea typeface="文泉驿等宽微米黑" panose="020B0606030804020204" charset="-122"/>
                <a:sym typeface="+mn-ea"/>
              </a:rPr>
              <a:t>（</a:t>
            </a:r>
            <a:r>
              <a:rPr lang="en-US" altLang="zh-CN" sz="2400" b="1" spc="600">
                <a:latin typeface="文泉驿等宽微米黑" panose="020B0606030804020204" charset="-122"/>
                <a:ea typeface="文泉驿等宽微米黑" panose="020B0606030804020204" charset="-122"/>
                <a:sym typeface="+mn-ea"/>
              </a:rPr>
              <a:t>1</a:t>
            </a:r>
            <a:r>
              <a:rPr lang="zh-CN" altLang="en-US" sz="2400" b="1" spc="600">
                <a:latin typeface="文泉驿等宽微米黑" panose="020B0606030804020204" charset="-122"/>
                <a:ea typeface="文泉驿等宽微米黑" panose="020B0606030804020204" charset="-122"/>
                <a:sym typeface="+mn-ea"/>
              </a:rPr>
              <a:t>）愚人节活动建议</a:t>
            </a:r>
            <a:endParaRPr lang="zh-CN" altLang="en-US" sz="2400" b="1" spc="600">
              <a:latin typeface="文泉驿等宽微米黑" panose="020B0606030804020204" charset="-122"/>
              <a:ea typeface="文泉驿等宽微米黑" panose="020B06060308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173855" y="1619885"/>
            <a:ext cx="60623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 algn="l">
              <a:buNone/>
            </a:pPr>
            <a:r>
              <a:rPr lang="zh-CN" altLang="en-US" sz="2000" b="1">
                <a:solidFill>
                  <a:srgbClr val="6256B0"/>
                </a:solidFill>
                <a:latin typeface="文泉驿微米黑" panose="020B0606030804020204" charset="-122"/>
                <a:ea typeface="文泉驿微米黑" panose="020B0606030804020204" charset="-122"/>
              </a:rPr>
              <a:t>营销关键词：</a:t>
            </a:r>
            <a:r>
              <a:rPr lang="zh-CN" altLang="en-US" sz="200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</a:rPr>
              <a:t>整人、脑洞、恶搞、笑、段子</a:t>
            </a:r>
            <a:endParaRPr lang="zh-CN" altLang="en-US" sz="2000">
              <a:solidFill>
                <a:schemeClr val="tx1"/>
              </a:solidFill>
              <a:latin typeface="文泉驿微米黑" panose="020B0606030804020204" charset="-122"/>
              <a:ea typeface="文泉驿微米黑" panose="020B0606030804020204" charset="-122"/>
            </a:endParaRPr>
          </a:p>
          <a:p>
            <a:pPr marL="0" indent="0" algn="l">
              <a:buNone/>
            </a:pPr>
            <a:r>
              <a:rPr lang="zh-CN" altLang="en-US" sz="200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</a:rPr>
              <a:t>如：</a:t>
            </a:r>
            <a:r>
              <a:rPr lang="en-US" altLang="zh-CN" sz="200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</a:rPr>
              <a:t>XX</a:t>
            </a:r>
            <a:r>
              <a:rPr lang="zh-CN" altLang="en-US" sz="200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</a:rPr>
              <a:t>有礼，整你没商量</a:t>
            </a:r>
            <a:endParaRPr lang="zh-CN" altLang="en-US" sz="2000">
              <a:solidFill>
                <a:schemeClr val="tx1"/>
              </a:solidFill>
              <a:latin typeface="文泉驿微米黑" panose="020B0606030804020204" charset="-122"/>
              <a:ea typeface="文泉驿微米黑" panose="020B06060308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73855" y="2326640"/>
            <a:ext cx="7424420" cy="3799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6256B0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愚人节活动建议：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</a:endParaRPr>
          </a:p>
          <a:p>
            <a:pPr>
              <a:lnSpc>
                <a:spcPct val="110000"/>
              </a:lnSpc>
            </a:pPr>
            <a:endParaRPr lang="en-US" altLang="zh-CN" sz="2000">
              <a:solidFill>
                <a:schemeClr val="tx1">
                  <a:lumMod val="85000"/>
                  <a:lumOff val="15000"/>
                </a:schemeClr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000" b="1">
                <a:solidFill>
                  <a:srgbClr val="6256B0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线上场景：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000" b="1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1.</a:t>
            </a:r>
            <a:r>
              <a:rPr lang="zh-CN" altLang="en-US" sz="2000" b="1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海报营销：</a:t>
            </a:r>
            <a:r>
              <a:rPr lang="zh-CN" altLang="en-US" sz="200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结合品牌特点玩愚人节海报</a:t>
            </a:r>
            <a:endParaRPr lang="zh-CN" altLang="en-US" sz="2000">
              <a:solidFill>
                <a:schemeClr val="tx1"/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000" b="1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2.</a:t>
            </a:r>
            <a:r>
              <a:rPr lang="zh-CN" altLang="en-US" sz="2000" b="1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内容营销</a:t>
            </a:r>
            <a:r>
              <a:rPr lang="zh-CN" altLang="en-US" sz="200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：一本正经的胡说八道</a:t>
            </a:r>
            <a:endParaRPr lang="zh-CN" altLang="en-US" sz="2000">
              <a:solidFill>
                <a:schemeClr val="tx1"/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2000" b="1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3.</a:t>
            </a:r>
            <a:r>
              <a:rPr lang="zh-CN" altLang="en-US" sz="2000" b="1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活动营销：</a:t>
            </a:r>
            <a:r>
              <a:rPr lang="zh-CN" altLang="en-US" sz="200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答题活动</a:t>
            </a:r>
            <a:r>
              <a:rPr lang="en-US" altLang="zh-CN" sz="200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——</a:t>
            </a:r>
            <a:r>
              <a:rPr lang="zh-CN" altLang="en-US" sz="200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比比谁的脑洞大</a:t>
            </a:r>
            <a:r>
              <a:rPr lang="en-US" altLang="zh-CN" sz="200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/</a:t>
            </a:r>
            <a:r>
              <a:rPr lang="zh-CN" altLang="en-US" sz="200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普及搞笑冷知识</a:t>
            </a:r>
            <a:r>
              <a:rPr lang="en-US" altLang="zh-CN" sz="200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/选择各种惊悚标题</a:t>
            </a:r>
            <a:r>
              <a:rPr lang="zh-CN" altLang="en-US" sz="200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达到整蛊效果</a:t>
            </a:r>
            <a:endParaRPr lang="zh-CN" altLang="en-US" sz="2000">
              <a:solidFill>
                <a:schemeClr val="tx1"/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000" b="1">
                <a:solidFill>
                  <a:srgbClr val="6256B0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线下场景：</a:t>
            </a:r>
            <a:endParaRPr lang="zh-CN" altLang="en-US" b="1">
              <a:solidFill>
                <a:srgbClr val="C00000"/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1.</a:t>
            </a:r>
            <a:r>
              <a:rPr lang="zh-CN" altLang="en-US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进店玩大冒险，消费者接受整蛊后可获小奖品一份</a:t>
            </a:r>
            <a:endParaRPr lang="en-US" altLang="zh-CN">
              <a:solidFill>
                <a:schemeClr val="tx1">
                  <a:lumMod val="85000"/>
                  <a:lumOff val="15000"/>
                </a:schemeClr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</a:endParaRPr>
          </a:p>
          <a:p>
            <a:endParaRPr lang="en-US" altLang="zh-CN">
              <a:solidFill>
                <a:schemeClr val="tx1">
                  <a:lumMod val="85000"/>
                  <a:lumOff val="15000"/>
                </a:schemeClr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b="4469"/>
          <a:stretch>
            <a:fillRect/>
          </a:stretch>
        </p:blipFill>
        <p:spPr>
          <a:xfrm>
            <a:off x="920750" y="1383665"/>
            <a:ext cx="2646680" cy="4370705"/>
          </a:xfrm>
          <a:prstGeom prst="rect">
            <a:avLst/>
          </a:prstGeom>
          <a:ln>
            <a:solidFill>
              <a:schemeClr val="accent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圆角 3"/>
          <p:cNvSpPr/>
          <p:nvPr/>
        </p:nvSpPr>
        <p:spPr>
          <a:xfrm>
            <a:off x="514350" y="323215"/>
            <a:ext cx="4043045" cy="516890"/>
          </a:xfrm>
          <a:prstGeom prst="roundRect">
            <a:avLst/>
          </a:prstGeom>
          <a:solidFill>
            <a:srgbClr val="625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20000"/>
              </a:lnSpc>
            </a:pPr>
            <a:r>
              <a:rPr lang="zh-CN" altLang="en-US" sz="2400" b="1" spc="600">
                <a:latin typeface="文泉驿等宽微米黑" panose="020B0606030804020204" charset="-122"/>
                <a:ea typeface="文泉驿等宽微米黑" panose="020B0606030804020204" charset="-122"/>
                <a:sym typeface="+mn-ea"/>
              </a:rPr>
              <a:t>（</a:t>
            </a:r>
            <a:r>
              <a:rPr lang="en-US" altLang="zh-CN" sz="2400" b="1" spc="600">
                <a:latin typeface="文泉驿等宽微米黑" panose="020B0606030804020204" charset="-122"/>
                <a:ea typeface="文泉驿等宽微米黑" panose="020B0606030804020204" charset="-122"/>
                <a:sym typeface="+mn-ea"/>
              </a:rPr>
              <a:t>1</a:t>
            </a:r>
            <a:r>
              <a:rPr lang="zh-CN" altLang="en-US" sz="2400" b="1" spc="600">
                <a:latin typeface="文泉驿等宽微米黑" panose="020B0606030804020204" charset="-122"/>
                <a:ea typeface="文泉驿等宽微米黑" panose="020B0606030804020204" charset="-122"/>
                <a:sym typeface="+mn-ea"/>
              </a:rPr>
              <a:t>）愚人节活动案例</a:t>
            </a:r>
            <a:endParaRPr lang="zh-CN" altLang="en-US" sz="2400" b="1" spc="600">
              <a:latin typeface="文泉驿等宽微米黑" panose="020B0606030804020204" charset="-122"/>
              <a:ea typeface="文泉驿等宽微米黑" panose="020B06060308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64985" y="1868170"/>
            <a:ext cx="4786630" cy="41052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6256B0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主办单位：</a:t>
            </a:r>
            <a:r>
              <a:rPr lang="zh-CN" altLang="en-US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广州尊宝比萨</a:t>
            </a:r>
            <a:endParaRPr lang="zh-CN" altLang="en-US" b="1" dirty="0">
              <a:solidFill>
                <a:schemeClr val="tx1"/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b="1" dirty="0">
                <a:solidFill>
                  <a:srgbClr val="6256B0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采用游戏：</a:t>
            </a:r>
            <a:r>
              <a:rPr lang="zh-CN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全民冲顶</a:t>
            </a:r>
            <a:endParaRPr lang="zh-CN" b="1" dirty="0">
              <a:solidFill>
                <a:schemeClr val="tx1"/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b="1" dirty="0">
                <a:solidFill>
                  <a:srgbClr val="6256B0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活动时间：</a:t>
            </a:r>
            <a:r>
              <a:rPr lang="en-US" altLang="zh-CN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2018.3. 31——2018.4. 02</a:t>
            </a:r>
            <a:r>
              <a:rPr lang="zh-CN" altLang="en-US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（</a:t>
            </a:r>
            <a:r>
              <a:rPr lang="en-US" altLang="zh-CN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2</a:t>
            </a:r>
            <a:r>
              <a:rPr lang="zh-CN" altLang="en-US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天半）</a:t>
            </a:r>
            <a:endParaRPr lang="zh-CN" b="1" dirty="0">
              <a:solidFill>
                <a:schemeClr val="tx1"/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endParaRPr lang="zh-CN" b="1" dirty="0">
              <a:solidFill>
                <a:srgbClr val="6256B0"/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b="1" dirty="0">
                <a:solidFill>
                  <a:srgbClr val="6256B0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活动亮点：</a:t>
            </a:r>
            <a:endParaRPr lang="zh-CN" b="1" dirty="0">
              <a:solidFill>
                <a:schemeClr val="tx1"/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  <a:sym typeface="+mn-ea"/>
            </a:endParaRPr>
          </a:p>
          <a:p>
            <a:pPr fontAlgn="auto">
              <a:lnSpc>
                <a:spcPct val="140000"/>
              </a:lnSpc>
            </a:pPr>
            <a:r>
              <a:rPr lang="en-US" altLang="zh-CN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1. </a:t>
            </a:r>
            <a:r>
              <a:rPr lang="zh-CN" altLang="en-US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活动与节日契合度高，驱动用户传播</a:t>
            </a:r>
            <a:endParaRPr lang="zh-CN" altLang="en-US" dirty="0">
              <a:solidFill>
                <a:schemeClr val="tx1"/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  <a:sym typeface="+mn-ea"/>
            </a:endParaRPr>
          </a:p>
          <a:p>
            <a:pPr fontAlgn="auto">
              <a:lnSpc>
                <a:spcPct val="140000"/>
              </a:lnSpc>
            </a:pPr>
            <a:r>
              <a:rPr lang="en-US" altLang="zh-CN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2. </a:t>
            </a:r>
            <a:r>
              <a:rPr lang="zh-CN" altLang="en-US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活动主题鲜明，引起用户猎奇心理</a:t>
            </a:r>
            <a:endParaRPr lang="en-US" altLang="zh-CN" dirty="0">
              <a:solidFill>
                <a:schemeClr val="tx1"/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  <a:sym typeface="+mn-ea"/>
            </a:endParaRPr>
          </a:p>
          <a:p>
            <a:pPr fontAlgn="auto">
              <a:lnSpc>
                <a:spcPct val="140000"/>
              </a:lnSpc>
            </a:pPr>
            <a:r>
              <a:rPr lang="en-US" altLang="zh-CN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3. </a:t>
            </a:r>
            <a:r>
              <a:rPr lang="zh-CN" altLang="en-US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奖品层层递进，以</a:t>
            </a:r>
            <a:r>
              <a:rPr lang="zh-CN" altLang="en-US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套餐</a:t>
            </a:r>
            <a:r>
              <a:rPr lang="en-US" altLang="zh-CN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+</a:t>
            </a:r>
            <a:r>
              <a:rPr lang="zh-CN" altLang="en-US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单品</a:t>
            </a:r>
            <a:r>
              <a:rPr lang="en-US" altLang="zh-CN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+</a:t>
            </a:r>
            <a:r>
              <a:rPr lang="zh-CN" altLang="en-US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无门槛券</a:t>
            </a:r>
            <a:r>
              <a:rPr lang="zh-CN" altLang="en-US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为组合，并设置大量</a:t>
            </a:r>
            <a:r>
              <a:rPr lang="en-US" altLang="zh-CN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3</a:t>
            </a:r>
            <a:r>
              <a:rPr lang="zh-CN" altLang="en-US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元无门槛券为安慰奖，实现客流增长</a:t>
            </a:r>
            <a:endParaRPr lang="zh-CN" altLang="en-US" dirty="0">
              <a:solidFill>
                <a:schemeClr val="tx1"/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81355" y="5973445"/>
            <a:ext cx="5909310" cy="3956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10000"/>
              </a:lnSpc>
            </a:pPr>
            <a:r>
              <a:rPr lang="zh-CN" altLang="en-US" b="1">
                <a:solidFill>
                  <a:srgbClr val="6256B0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浏览人数：</a:t>
            </a:r>
            <a:r>
              <a:rPr lang="zh-CN" altLang="en-US" b="1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43263；</a:t>
            </a:r>
            <a:r>
              <a:rPr lang="zh-CN" altLang="en-US" b="1">
                <a:solidFill>
                  <a:srgbClr val="6256B0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参与人数：</a:t>
            </a:r>
            <a:r>
              <a:rPr lang="en-US" altLang="zh-CN" b="1"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37905</a:t>
            </a:r>
            <a:r>
              <a:rPr lang="zh-CN" altLang="en-US" b="1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； </a:t>
            </a:r>
            <a:r>
              <a:rPr lang="zh-CN" altLang="en-US" b="1">
                <a:solidFill>
                  <a:srgbClr val="6256B0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分享人数：</a:t>
            </a:r>
            <a:r>
              <a:rPr lang="zh-CN" altLang="en-US" b="1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4221</a:t>
            </a:r>
            <a:endParaRPr lang="zh-CN" altLang="en-US" b="1">
              <a:solidFill>
                <a:schemeClr val="tx1"/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</a:endParaRPr>
          </a:p>
        </p:txBody>
      </p:sp>
      <p:sp>
        <p:nvSpPr>
          <p:cNvPr id="220" name=" 220"/>
          <p:cNvSpPr/>
          <p:nvPr/>
        </p:nvSpPr>
        <p:spPr>
          <a:xfrm>
            <a:off x="6983730" y="1281430"/>
            <a:ext cx="2895600" cy="520700"/>
          </a:xfrm>
          <a:prstGeom prst="homePlate">
            <a:avLst/>
          </a:prstGeom>
          <a:solidFill>
            <a:srgbClr val="625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983730" y="1342390"/>
            <a:ext cx="28956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000" b="1">
                <a:solidFill>
                  <a:schemeClr val="bg1"/>
                </a:solidFill>
                <a:latin typeface="文泉驿微米黑" panose="020B0606030804020204" charset="-122"/>
                <a:ea typeface="文泉驿微米黑" panose="020B0606030804020204" charset="-122"/>
              </a:rPr>
              <a:t>线下引流、增加销售额</a:t>
            </a:r>
            <a:endParaRPr lang="zh-CN" altLang="en-US" sz="2000" b="1">
              <a:solidFill>
                <a:schemeClr val="bg1"/>
              </a:solidFill>
              <a:latin typeface="文泉驿微米黑" panose="020B0606030804020204" charset="-122"/>
              <a:ea typeface="文泉驿微米黑" panose="020B06060308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915" y="1219200"/>
            <a:ext cx="2696845" cy="4643120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935" y="1219200"/>
            <a:ext cx="2920365" cy="4643120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51280" y="5828665"/>
            <a:ext cx="249428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b="1">
                <a:latin typeface="文泉驿等宽微米黑" panose="020B0606030804020204" charset="-122"/>
                <a:ea typeface="文泉驿等宽微米黑" panose="020B0606030804020204" charset="-122"/>
              </a:rPr>
              <a:t>清明寻春意</a:t>
            </a:r>
            <a:endParaRPr lang="zh-CN" altLang="en-US" b="1">
              <a:latin typeface="文泉驿等宽微米黑" panose="020B0606030804020204" charset="-122"/>
              <a:ea typeface="文泉驿等宽微米黑" panose="020B0606030804020204" charset="-122"/>
            </a:endParaRPr>
          </a:p>
          <a:p>
            <a:pPr algn="ctr"/>
            <a:r>
              <a:rPr lang="zh-CN" altLang="en-US" b="1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</a:rPr>
              <a:t>（反应类）</a:t>
            </a:r>
            <a:endParaRPr lang="zh-CN" altLang="en-US" b="1">
              <a:solidFill>
                <a:srgbClr val="6256B0"/>
              </a:solidFill>
              <a:latin typeface="文泉驿等宽微米黑" panose="020B0606030804020204" charset="-122"/>
              <a:ea typeface="文泉驿等宽微米黑" panose="020B06060308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26000" y="5828665"/>
            <a:ext cx="2540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b="1">
                <a:latin typeface="文泉驿等宽微米黑" panose="020B0606030804020204" charset="-122"/>
                <a:ea typeface="文泉驿等宽微米黑" panose="020B0606030804020204" charset="-122"/>
              </a:rPr>
              <a:t>清明踏春游</a:t>
            </a:r>
            <a:endParaRPr lang="zh-CN" altLang="en-US" b="1">
              <a:latin typeface="文泉驿等宽微米黑" panose="020B0606030804020204" charset="-122"/>
              <a:ea typeface="文泉驿等宽微米黑" panose="020B0606030804020204" charset="-122"/>
            </a:endParaRPr>
          </a:p>
          <a:p>
            <a:pPr algn="ctr"/>
            <a:r>
              <a:rPr lang="zh-CN" altLang="en-US" b="1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+mn-ea"/>
              </a:rPr>
              <a:t>（动作类）</a:t>
            </a:r>
            <a:endParaRPr lang="zh-CN" altLang="en-US" b="1">
              <a:solidFill>
                <a:srgbClr val="6256B0"/>
              </a:solidFill>
              <a:latin typeface="文泉驿等宽微米黑" panose="020B0606030804020204" charset="-122"/>
              <a:ea typeface="文泉驿等宽微米黑" panose="020B0606030804020204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481060" y="5828665"/>
            <a:ext cx="2540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b="1">
                <a:latin typeface="文泉驿等宽微米黑" panose="020B0606030804020204" charset="-122"/>
                <a:ea typeface="文泉驿等宽微米黑" panose="020B0606030804020204" charset="-122"/>
              </a:rPr>
              <a:t>三月八转好礼送女神</a:t>
            </a:r>
            <a:endParaRPr lang="zh-CN" altLang="en-US" b="1">
              <a:latin typeface="文泉驿等宽微米黑" panose="020B0606030804020204" charset="-122"/>
              <a:ea typeface="文泉驿等宽微米黑" panose="020B0606030804020204" charset="-122"/>
            </a:endParaRPr>
          </a:p>
          <a:p>
            <a:pPr algn="ctr"/>
            <a:r>
              <a:rPr lang="zh-CN" altLang="en-US" b="1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+mn-ea"/>
              </a:rPr>
              <a:t>（手速类）</a:t>
            </a:r>
            <a:endParaRPr lang="zh-CN" altLang="en-US" b="1">
              <a:solidFill>
                <a:srgbClr val="6256B0"/>
              </a:solidFill>
              <a:latin typeface="文泉驿等宽微米黑" panose="020B0606030804020204" charset="-122"/>
              <a:ea typeface="文泉驿等宽微米黑" panose="020B0606030804020204" charset="-122"/>
              <a:sym typeface="+mn-ea"/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514350" y="323215"/>
            <a:ext cx="3978275" cy="516890"/>
          </a:xfrm>
          <a:prstGeom prst="roundRect">
            <a:avLst/>
          </a:prstGeom>
          <a:solidFill>
            <a:srgbClr val="625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20000"/>
              </a:lnSpc>
            </a:pPr>
            <a:r>
              <a:rPr lang="zh-CN" altLang="en-US" sz="2400" b="1" spc="600">
                <a:solidFill>
                  <a:schemeClr val="bg1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+mn-ea"/>
              </a:rPr>
              <a:t>（</a:t>
            </a:r>
            <a:r>
              <a:rPr lang="en-US" altLang="zh-CN" sz="2400" b="1" spc="600">
                <a:solidFill>
                  <a:schemeClr val="bg1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+mn-ea"/>
              </a:rPr>
              <a:t>2</a:t>
            </a:r>
            <a:r>
              <a:rPr lang="zh-CN" altLang="en-US" sz="2400" b="1" spc="600">
                <a:solidFill>
                  <a:schemeClr val="bg1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+mn-ea"/>
              </a:rPr>
              <a:t>）清明节游戏推荐</a:t>
            </a:r>
            <a:endParaRPr lang="en-US" altLang="zh-CN" sz="2400" b="1" spc="600">
              <a:solidFill>
                <a:schemeClr val="bg1"/>
              </a:solidFill>
              <a:latin typeface="文泉驿等宽微米黑" panose="020B0606030804020204" charset="-122"/>
              <a:ea typeface="文泉驿等宽微米黑" panose="020B06060308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b="3818"/>
          <a:stretch>
            <a:fillRect/>
          </a:stretch>
        </p:blipFill>
        <p:spPr>
          <a:xfrm>
            <a:off x="1299845" y="1287780"/>
            <a:ext cx="2545715" cy="428752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b="3063"/>
          <a:stretch>
            <a:fillRect/>
          </a:stretch>
        </p:blipFill>
        <p:spPr>
          <a:xfrm>
            <a:off x="4865370" y="1287780"/>
            <a:ext cx="2562860" cy="432054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rcRect b="3632"/>
          <a:stretch>
            <a:fillRect/>
          </a:stretch>
        </p:blipFill>
        <p:spPr>
          <a:xfrm>
            <a:off x="8467090" y="1287780"/>
            <a:ext cx="2553970" cy="429577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: 圆角 3"/>
          <p:cNvSpPr/>
          <p:nvPr/>
        </p:nvSpPr>
        <p:spPr>
          <a:xfrm>
            <a:off x="514350" y="323215"/>
            <a:ext cx="4735195" cy="516890"/>
          </a:xfrm>
          <a:prstGeom prst="roundRect">
            <a:avLst/>
          </a:prstGeom>
          <a:solidFill>
            <a:srgbClr val="625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20000"/>
              </a:lnSpc>
            </a:pPr>
            <a:r>
              <a:rPr lang="zh-CN" altLang="en-US" sz="2400" b="1" spc="600">
                <a:solidFill>
                  <a:schemeClr val="bg1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+mn-ea"/>
              </a:rPr>
              <a:t>（</a:t>
            </a:r>
            <a:r>
              <a:rPr lang="en-US" altLang="zh-CN" sz="2400" b="1" spc="600">
                <a:solidFill>
                  <a:schemeClr val="bg1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+mn-ea"/>
              </a:rPr>
              <a:t>3</a:t>
            </a:r>
            <a:r>
              <a:rPr lang="zh-CN" altLang="en-US" sz="2400" b="1" spc="600">
                <a:solidFill>
                  <a:schemeClr val="bg1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+mn-ea"/>
              </a:rPr>
              <a:t>）世界地球日活动案例</a:t>
            </a:r>
            <a:endParaRPr lang="zh-CN" altLang="en-US" sz="2400" b="1" spc="600">
              <a:solidFill>
                <a:schemeClr val="bg1"/>
              </a:solidFill>
              <a:latin typeface="文泉驿等宽微米黑" panose="020B0606030804020204" charset="-122"/>
              <a:ea typeface="文泉驿等宽微米黑" panose="020B0606030804020204" charset="-122"/>
              <a:sym typeface="+mn-ea"/>
            </a:endParaRPr>
          </a:p>
        </p:txBody>
      </p:sp>
      <p:sp>
        <p:nvSpPr>
          <p:cNvPr id="220" name=" 220"/>
          <p:cNvSpPr/>
          <p:nvPr/>
        </p:nvSpPr>
        <p:spPr>
          <a:xfrm>
            <a:off x="6727825" y="1281430"/>
            <a:ext cx="4363720" cy="520700"/>
          </a:xfrm>
          <a:prstGeom prst="homePlate">
            <a:avLst/>
          </a:prstGeom>
          <a:solidFill>
            <a:srgbClr val="625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727190" y="1342390"/>
            <a:ext cx="43643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000" b="1" dirty="0">
                <a:solidFill>
                  <a:schemeClr val="bg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宣扬动物保护知识、支持动物保护</a:t>
            </a:r>
            <a:endParaRPr lang="zh-CN" altLang="en-US" sz="2000" b="1" dirty="0">
              <a:solidFill>
                <a:schemeClr val="bg1"/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727825" y="1868170"/>
            <a:ext cx="4841875" cy="44640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54479A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主办单位：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广场、协会、社区、小区联合举办</a:t>
            </a:r>
            <a:endParaRPr lang="zh-CN" altLang="en-US" b="1" dirty="0">
              <a:solidFill>
                <a:schemeClr val="tx1"/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b="1" dirty="0">
                <a:solidFill>
                  <a:srgbClr val="54479A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采用游戏：</a:t>
            </a:r>
            <a:r>
              <a:rPr lang="zh-CN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 萌宝投票</a:t>
            </a:r>
            <a:endParaRPr lang="zh-CN" b="1" dirty="0">
              <a:solidFill>
                <a:schemeClr val="tx1"/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b="1" dirty="0">
                <a:solidFill>
                  <a:srgbClr val="54479A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活动时间：</a:t>
            </a:r>
            <a:r>
              <a:rPr lang="en-US" altLang="zh-CN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2018.4.17——2018.4.21</a:t>
            </a:r>
            <a:r>
              <a:rPr lang="zh-CN" altLang="en-US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（</a:t>
            </a:r>
            <a:r>
              <a:rPr lang="en-US" altLang="zh-CN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5</a:t>
            </a:r>
            <a:r>
              <a:rPr lang="zh-CN" altLang="en-US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天）</a:t>
            </a:r>
            <a:endParaRPr lang="zh-CN" b="1" dirty="0">
              <a:solidFill>
                <a:schemeClr val="tx1"/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b="1" dirty="0">
                <a:solidFill>
                  <a:srgbClr val="54479A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活动亮点：</a:t>
            </a:r>
            <a:endParaRPr lang="zh-CN" b="1" dirty="0">
              <a:solidFill>
                <a:schemeClr val="tx1"/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  <a:sym typeface="+mn-ea"/>
            </a:endParaRPr>
          </a:p>
          <a:p>
            <a:pPr fontAlgn="auto">
              <a:lnSpc>
                <a:spcPct val="140000"/>
              </a:lnSpc>
            </a:pPr>
            <a:r>
              <a:rPr lang="en-US" altLang="zh-CN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1. </a:t>
            </a:r>
            <a:r>
              <a:rPr lang="zh-CN" altLang="en-US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微信公众号线上投票，达到吸粉效果</a:t>
            </a:r>
            <a:endParaRPr lang="zh-CN" altLang="en-US" b="1" dirty="0">
              <a:solidFill>
                <a:schemeClr val="tx1"/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  <a:sym typeface="+mn-ea"/>
            </a:endParaRPr>
          </a:p>
          <a:p>
            <a:pPr fontAlgn="auto">
              <a:lnSpc>
                <a:spcPct val="140000"/>
              </a:lnSpc>
            </a:pPr>
            <a:r>
              <a:rPr lang="en-US" altLang="zh-CN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2. </a:t>
            </a:r>
            <a:r>
              <a:rPr lang="zh-CN" altLang="en-US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参赛者均有参与奖，可到线下领取</a:t>
            </a:r>
            <a:endParaRPr lang="en-US" altLang="zh-CN" b="1" dirty="0">
              <a:solidFill>
                <a:schemeClr val="tx1"/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  <a:sym typeface="+mn-ea"/>
            </a:endParaRPr>
          </a:p>
          <a:p>
            <a:pPr fontAlgn="auto">
              <a:lnSpc>
                <a:spcPct val="140000"/>
              </a:lnSpc>
            </a:pPr>
            <a:r>
              <a:rPr lang="en-US" altLang="zh-CN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3. </a:t>
            </a:r>
            <a:r>
              <a:rPr lang="zh-CN" altLang="en-US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衔接小动物领养、节目表演、宠物用品义卖、小宠物免费义诊等其他活动，加大活动参与力度</a:t>
            </a:r>
            <a:endParaRPr lang="zh-CN" altLang="en-US" b="1" dirty="0">
              <a:solidFill>
                <a:schemeClr val="tx1"/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  <a:sym typeface="+mn-ea"/>
            </a:endParaRPr>
          </a:p>
          <a:p>
            <a:pPr fontAlgn="auto">
              <a:lnSpc>
                <a:spcPct val="140000"/>
              </a:lnSpc>
            </a:pPr>
            <a:r>
              <a:rPr lang="zh-CN" altLang="en-US" b="1" dirty="0">
                <a:solidFill>
                  <a:srgbClr val="7030A0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不足：</a:t>
            </a:r>
            <a:r>
              <a:rPr lang="zh-CN" altLang="en-US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假</a:t>
            </a:r>
            <a:r>
              <a:rPr lang="zh-CN" altLang="en-US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如选用</a:t>
            </a:r>
            <a:r>
              <a:rPr lang="en-US" altLang="zh-CN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“</a:t>
            </a:r>
            <a:r>
              <a:rPr lang="zh-CN" altLang="en-US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最佳员工评选大赛</a:t>
            </a:r>
            <a:r>
              <a:rPr lang="en-US" altLang="zh-CN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”</a:t>
            </a:r>
            <a:r>
              <a:rPr lang="zh-CN" altLang="en-US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模板，可开启强制关注，吸粉效果更佳</a:t>
            </a:r>
            <a:endParaRPr lang="zh-CN" altLang="en-US" b="1" dirty="0">
              <a:solidFill>
                <a:schemeClr val="tx1"/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8790" y="6017895"/>
            <a:ext cx="5403850" cy="3956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10000"/>
              </a:lnSpc>
            </a:pPr>
            <a:r>
              <a:rPr lang="zh-CN" altLang="en-US" b="1">
                <a:solidFill>
                  <a:srgbClr val="6256B0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浏览人数：</a:t>
            </a:r>
            <a:r>
              <a:rPr lang="zh-CN" altLang="en-US" b="1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22965；</a:t>
            </a:r>
            <a:r>
              <a:rPr lang="zh-CN" altLang="en-US" b="1">
                <a:solidFill>
                  <a:srgbClr val="6256B0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参与人数：</a:t>
            </a:r>
            <a:r>
              <a:rPr lang="en-US" altLang="zh-CN" b="1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60</a:t>
            </a:r>
            <a:r>
              <a:rPr lang="zh-CN" altLang="en-US" b="1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； </a:t>
            </a:r>
            <a:r>
              <a:rPr lang="zh-CN" altLang="en-US" b="1">
                <a:solidFill>
                  <a:srgbClr val="6256B0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分享人数：</a:t>
            </a:r>
            <a:r>
              <a:rPr lang="zh-CN" altLang="en-US" b="1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</a:rPr>
              <a:t>422</a:t>
            </a:r>
            <a:endParaRPr lang="zh-CN" altLang="en-US" b="1">
              <a:solidFill>
                <a:schemeClr val="tx1"/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0425" y="1163320"/>
            <a:ext cx="2664460" cy="4612640"/>
          </a:xfrm>
          <a:prstGeom prst="rect">
            <a:avLst/>
          </a:prstGeom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990" y="1163320"/>
            <a:ext cx="2671445" cy="4612005"/>
          </a:xfrm>
          <a:prstGeom prst="rect">
            <a:avLst/>
          </a:prstGeom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765810" y="5911850"/>
            <a:ext cx="208343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b="1">
                <a:latin typeface="文泉驿等宽微米黑" panose="020B0606030804020204" charset="-122"/>
                <a:ea typeface="文泉驿等宽微米黑" panose="020B0606030804020204" charset="-122"/>
              </a:rPr>
              <a:t>五一脑动节</a:t>
            </a:r>
            <a:endParaRPr lang="zh-CN" altLang="en-US" b="1">
              <a:latin typeface="文泉驿等宽微米黑" panose="020B0606030804020204" charset="-122"/>
              <a:ea typeface="文泉驿等宽微米黑" panose="020B0606030804020204" charset="-122"/>
            </a:endParaRPr>
          </a:p>
          <a:p>
            <a:pPr algn="ctr"/>
            <a:r>
              <a:rPr lang="zh-CN" altLang="en-US" b="1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</a:rPr>
              <a:t>（答题类）</a:t>
            </a:r>
            <a:endParaRPr lang="zh-CN" altLang="en-US" b="1">
              <a:solidFill>
                <a:srgbClr val="6256B0"/>
              </a:solidFill>
              <a:latin typeface="文泉驿等宽微米黑" panose="020B0606030804020204" charset="-122"/>
              <a:ea typeface="文泉驿等宽微米黑" panose="020B06060308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00120" y="5911850"/>
            <a:ext cx="249428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b="1">
                <a:latin typeface="文泉驿等宽微米黑" panose="020B0606030804020204" charset="-122"/>
                <a:ea typeface="文泉驿等宽微米黑" panose="020B0606030804020204" charset="-122"/>
              </a:rPr>
              <a:t>五一大放价</a:t>
            </a:r>
            <a:endParaRPr lang="zh-CN" altLang="en-US" b="1">
              <a:latin typeface="文泉驿等宽微米黑" panose="020B0606030804020204" charset="-122"/>
              <a:ea typeface="文泉驿等宽微米黑" panose="020B0606030804020204" charset="-122"/>
            </a:endParaRPr>
          </a:p>
          <a:p>
            <a:pPr algn="ctr"/>
            <a:r>
              <a:rPr lang="zh-CN" altLang="en-US" b="1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</a:rPr>
              <a:t>（商业促销）</a:t>
            </a:r>
            <a:endParaRPr lang="zh-CN" altLang="en-US" b="1">
              <a:solidFill>
                <a:srgbClr val="6256B0"/>
              </a:solidFill>
              <a:latin typeface="文泉驿等宽微米黑" panose="020B0606030804020204" charset="-122"/>
              <a:ea typeface="文泉驿等宽微米黑" panose="020B06060308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94120" y="5911850"/>
            <a:ext cx="2540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b="1">
                <a:latin typeface="文泉驿等宽微米黑" panose="020B0606030804020204" charset="-122"/>
                <a:ea typeface="文泉驿等宽微米黑" panose="020B0606030804020204" charset="-122"/>
              </a:rPr>
              <a:t>五一疯狂逛吃</a:t>
            </a:r>
            <a:endParaRPr lang="zh-CN" altLang="en-US" b="1">
              <a:latin typeface="文泉驿等宽微米黑" panose="020B0606030804020204" charset="-122"/>
              <a:ea typeface="文泉驿等宽微米黑" panose="020B0606030804020204" charset="-122"/>
            </a:endParaRPr>
          </a:p>
          <a:p>
            <a:pPr algn="ctr"/>
            <a:r>
              <a:rPr lang="zh-CN" altLang="en-US" b="1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+mn-ea"/>
              </a:rPr>
              <a:t>（反应类）</a:t>
            </a:r>
            <a:endParaRPr lang="zh-CN" altLang="en-US" b="1">
              <a:solidFill>
                <a:srgbClr val="6256B0"/>
              </a:solidFill>
              <a:latin typeface="文泉驿等宽微米黑" panose="020B0606030804020204" charset="-122"/>
              <a:ea typeface="文泉驿等宽微米黑" panose="020B0606030804020204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056370" y="5911850"/>
            <a:ext cx="2540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b="1">
                <a:latin typeface="文泉驿等宽微米黑" panose="020B0606030804020204" charset="-122"/>
                <a:ea typeface="文泉驿等宽微米黑" panose="020B0606030804020204" charset="-122"/>
              </a:rPr>
              <a:t>劳动人民最光荣</a:t>
            </a:r>
            <a:endParaRPr lang="zh-CN" altLang="en-US" b="1">
              <a:latin typeface="文泉驿等宽微米黑" panose="020B0606030804020204" charset="-122"/>
              <a:ea typeface="文泉驿等宽微米黑" panose="020B0606030804020204" charset="-122"/>
            </a:endParaRPr>
          </a:p>
          <a:p>
            <a:pPr algn="ctr"/>
            <a:r>
              <a:rPr lang="zh-CN" altLang="en-US" b="1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+mn-ea"/>
              </a:rPr>
              <a:t>（接物品）</a:t>
            </a:r>
            <a:endParaRPr lang="zh-CN" altLang="en-US" b="1">
              <a:solidFill>
                <a:srgbClr val="6256B0"/>
              </a:solidFill>
              <a:latin typeface="文泉驿等宽微米黑" panose="020B0606030804020204" charset="-122"/>
              <a:ea typeface="文泉驿等宽微米黑" panose="020B0606030804020204" charset="-122"/>
              <a:sym typeface="+mn-ea"/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514350" y="323215"/>
            <a:ext cx="3702050" cy="516890"/>
          </a:xfrm>
          <a:prstGeom prst="roundRect">
            <a:avLst/>
          </a:prstGeom>
          <a:solidFill>
            <a:srgbClr val="625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20000"/>
              </a:lnSpc>
            </a:pPr>
            <a:r>
              <a:rPr lang="zh-CN" altLang="en-US" sz="2400" b="1" spc="600">
                <a:solidFill>
                  <a:schemeClr val="bg1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+mn-ea"/>
              </a:rPr>
              <a:t>（</a:t>
            </a:r>
            <a:r>
              <a:rPr lang="en-US" altLang="zh-CN" sz="2400" b="1" spc="600">
                <a:solidFill>
                  <a:schemeClr val="bg1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+mn-ea"/>
              </a:rPr>
              <a:t>4</a:t>
            </a:r>
            <a:r>
              <a:rPr lang="zh-CN" altLang="en-US" sz="2400" b="1" spc="600">
                <a:solidFill>
                  <a:schemeClr val="bg1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+mn-ea"/>
              </a:rPr>
              <a:t>）五一游戏推荐</a:t>
            </a:r>
            <a:endParaRPr lang="en-US" altLang="zh-CN" sz="2400" b="1" spc="600">
              <a:solidFill>
                <a:schemeClr val="bg1"/>
              </a:solidFill>
              <a:latin typeface="文泉驿等宽微米黑" panose="020B0606030804020204" charset="-122"/>
              <a:ea typeface="文泉驿等宽微米黑" panose="020B06060308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7860" y="1371600"/>
            <a:ext cx="2587625" cy="446087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0120" y="1363345"/>
            <a:ext cx="2567940" cy="446151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b="3632"/>
          <a:stretch>
            <a:fillRect/>
          </a:stretch>
        </p:blipFill>
        <p:spPr>
          <a:xfrm>
            <a:off x="6294120" y="1363345"/>
            <a:ext cx="2552700" cy="429577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rcRect b="3436"/>
          <a:stretch>
            <a:fillRect/>
          </a:stretch>
        </p:blipFill>
        <p:spPr>
          <a:xfrm>
            <a:off x="9082405" y="1363345"/>
            <a:ext cx="2513965" cy="430022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圆角 3"/>
          <p:cNvSpPr/>
          <p:nvPr/>
        </p:nvSpPr>
        <p:spPr>
          <a:xfrm>
            <a:off x="514350" y="323215"/>
            <a:ext cx="3659505" cy="516890"/>
          </a:xfrm>
          <a:prstGeom prst="roundRect">
            <a:avLst/>
          </a:prstGeom>
          <a:solidFill>
            <a:srgbClr val="625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20000"/>
              </a:lnSpc>
            </a:pPr>
            <a:r>
              <a:rPr lang="zh-CN" altLang="en-US" sz="2400" b="1" spc="60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（</a:t>
            </a:r>
            <a:r>
              <a:rPr lang="en-US" altLang="zh-CN" sz="2400" b="1" spc="60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4</a:t>
            </a:r>
            <a:r>
              <a:rPr lang="zh-CN" altLang="en-US" sz="2400" b="1" spc="60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）五一活动建议</a:t>
            </a:r>
            <a:endParaRPr lang="zh-CN" altLang="en-US" sz="2400" b="1" spc="600"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447540" y="1391920"/>
            <a:ext cx="66459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 algn="l">
              <a:buNone/>
            </a:pPr>
            <a:r>
              <a:rPr lang="zh-CN" altLang="en-US" sz="2000" b="1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</a:rPr>
              <a:t>营销关键词：</a:t>
            </a:r>
            <a:r>
              <a:rPr lang="zh-CN" altLang="en-US" sz="2000" b="1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</a:rPr>
              <a:t>出行、最佳员工、劳动楷模、黄金周、放松</a:t>
            </a:r>
            <a:endParaRPr lang="zh-CN" altLang="en-US" sz="2000" b="1">
              <a:solidFill>
                <a:schemeClr val="tx1"/>
              </a:solidFill>
              <a:latin typeface="文泉驿等宽微米黑" panose="020B0606030804020204" charset="-122"/>
              <a:ea typeface="文泉驿等宽微米黑" panose="020B06060308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47540" y="1955165"/>
            <a:ext cx="7138670" cy="4154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活动建议：</a:t>
            </a:r>
            <a:endParaRPr lang="zh-CN" altLang="en-US" sz="2000" b="1">
              <a:solidFill>
                <a:srgbClr val="6256B0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  <a:p>
            <a:endParaRPr lang="zh-CN" altLang="en-US" sz="2000" b="1">
              <a:solidFill>
                <a:srgbClr val="6256B0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000" b="1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旅游业：</a:t>
            </a:r>
            <a:r>
              <a:rPr lang="zh-CN" altLang="en-US" sz="200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可制作特色旅游路线，酒店、景点门票可互相配合。</a:t>
            </a:r>
            <a:endParaRPr lang="zh-CN" altLang="en-US" sz="2000" b="1">
              <a:solidFill>
                <a:srgbClr val="6256B0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000" b="1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汽车养护业：</a:t>
            </a:r>
            <a:r>
              <a:rPr lang="zh-CN" altLang="en-US" sz="200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汽车、租车、汽车保养服务可借势推广。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000" b="1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餐饮业：</a:t>
            </a:r>
            <a:r>
              <a:rPr lang="zh-CN" altLang="en-US" sz="200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开展</a:t>
            </a:r>
            <a:r>
              <a:rPr lang="en-US" altLang="zh-CN" sz="200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“</a:t>
            </a:r>
            <a:r>
              <a:rPr lang="zh-CN" altLang="en-US" sz="200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满五加一</a:t>
            </a:r>
            <a:r>
              <a:rPr lang="en-US" altLang="zh-CN" sz="200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”</a:t>
            </a:r>
            <a:r>
              <a:rPr lang="zh-CN" altLang="en-US" sz="200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活动，顾客点满</a:t>
            </a:r>
            <a:r>
              <a:rPr lang="en-US" altLang="zh-CN" sz="200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5</a:t>
            </a:r>
            <a:r>
              <a:rPr lang="zh-CN" altLang="en-US" sz="200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道菜可免费获得一道</a:t>
            </a:r>
            <a:r>
              <a:rPr lang="en-US" altLang="zh-CN" sz="200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XX</a:t>
            </a:r>
            <a:r>
              <a:rPr lang="zh-CN" altLang="en-US" sz="200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元以内的菜品或</a:t>
            </a:r>
            <a:r>
              <a:rPr lang="en-US" altLang="zh-CN" sz="200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5</a:t>
            </a:r>
            <a:r>
              <a:rPr lang="zh-CN" altLang="en-US" sz="200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张饮品券。</a:t>
            </a:r>
            <a:endParaRPr lang="en-US" altLang="zh-CN" sz="2000">
              <a:solidFill>
                <a:schemeClr val="tx1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000" b="1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服装行业：</a:t>
            </a:r>
            <a:r>
              <a:rPr lang="zh-CN" altLang="en-US" sz="200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根据店铺实际情况，可做两件八折，或买衣服送小商品等。</a:t>
            </a:r>
            <a:endParaRPr lang="zh-CN" altLang="en-US" sz="2000">
              <a:solidFill>
                <a:schemeClr val="tx1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000" b="1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舞蹈健身机构：</a:t>
            </a:r>
            <a:r>
              <a:rPr lang="zh-CN" altLang="en-US" sz="200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进行五一砍价活动，如</a:t>
            </a:r>
            <a:r>
              <a:rPr lang="en-US" altLang="zh-CN" sz="200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:原价xx瑜伽1800元季卡只要510元</a:t>
            </a:r>
            <a:r>
              <a:rPr lang="zh-CN" altLang="zh-CN" sz="200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等。</a:t>
            </a:r>
            <a:endParaRPr lang="zh-CN" altLang="zh-CN" sz="2000">
              <a:solidFill>
                <a:schemeClr val="tx1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b="5061"/>
          <a:stretch>
            <a:fillRect/>
          </a:stretch>
        </p:blipFill>
        <p:spPr>
          <a:xfrm>
            <a:off x="983615" y="1391920"/>
            <a:ext cx="2887980" cy="4478655"/>
          </a:xfrm>
          <a:prstGeom prst="rect">
            <a:avLst/>
          </a:prstGeom>
        </p:spPr>
      </p:pic>
      <p:sp>
        <p:nvSpPr>
          <p:cNvPr id="4" name="五角星 3"/>
          <p:cNvSpPr/>
          <p:nvPr/>
        </p:nvSpPr>
        <p:spPr>
          <a:xfrm>
            <a:off x="4195445" y="2000250"/>
            <a:ext cx="249555" cy="25019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五角星 4"/>
          <p:cNvSpPr/>
          <p:nvPr/>
        </p:nvSpPr>
        <p:spPr>
          <a:xfrm>
            <a:off x="4197985" y="1466215"/>
            <a:ext cx="249555" cy="25019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3"/>
          <p:cNvSpPr/>
          <p:nvPr/>
        </p:nvSpPr>
        <p:spPr>
          <a:xfrm>
            <a:off x="514350" y="323215"/>
            <a:ext cx="5872480" cy="516890"/>
          </a:xfrm>
          <a:prstGeom prst="roundRect">
            <a:avLst/>
          </a:prstGeom>
          <a:solidFill>
            <a:srgbClr val="625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20000"/>
              </a:lnSpc>
            </a:pPr>
            <a:endParaRPr lang="zh-CN" altLang="en-US" sz="2400" b="1" spc="600">
              <a:solidFill>
                <a:schemeClr val="bg1"/>
              </a:solidFill>
              <a:latin typeface="文泉驿等宽微米黑" panose="020B0606030804020204" charset="-122"/>
              <a:ea typeface="文泉驿等宽微米黑" panose="020B06060308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4350" y="351155"/>
            <a:ext cx="629856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>
                <a:solidFill>
                  <a:schemeClr val="bg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新博新美</a:t>
            </a:r>
            <a:r>
              <a:rPr lang="en-US" altLang="zh-CN" sz="2400" b="1">
                <a:solidFill>
                  <a:schemeClr val="bg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- </a:t>
            </a:r>
            <a:r>
              <a:rPr lang="zh-CN" altLang="en-US" sz="2400" b="1">
                <a:solidFill>
                  <a:schemeClr val="accent4">
                    <a:lumMod val="20000"/>
                    <a:lumOff val="80000"/>
                  </a:schemeClr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吸粉、门店引流</a:t>
            </a:r>
            <a:r>
              <a:rPr lang="zh-CN" altLang="en-US" sz="2400" b="1">
                <a:solidFill>
                  <a:schemeClr val="bg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活动前后解析</a:t>
            </a:r>
            <a:endParaRPr lang="zh-CN" altLang="en-US" sz="2400" b="1">
              <a:solidFill>
                <a:schemeClr val="bg1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3935" y="1257300"/>
            <a:ext cx="8277225" cy="2409825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935" y="3817620"/>
            <a:ext cx="8277225" cy="2524125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文本框 6"/>
          <p:cNvSpPr txBox="1"/>
          <p:nvPr/>
        </p:nvSpPr>
        <p:spPr>
          <a:xfrm>
            <a:off x="9522778" y="1986280"/>
            <a:ext cx="181356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20000"/>
              </a:lnSpc>
            </a:pPr>
            <a:r>
              <a:rPr lang="en-US" altLang="zh-CN" sz="2000" b="1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2018</a:t>
            </a:r>
            <a:r>
              <a:rPr lang="zh-CN" altLang="en-US" sz="2000" b="1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年</a:t>
            </a:r>
            <a:r>
              <a:rPr lang="zh-CN" altLang="en-US" sz="2000" b="1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活动与</a:t>
            </a:r>
            <a:endParaRPr lang="zh-CN" altLang="en-US" sz="2000" b="1"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  <a:p>
            <a:pPr algn="l">
              <a:lnSpc>
                <a:spcPct val="120000"/>
              </a:lnSpc>
            </a:pPr>
            <a:r>
              <a:rPr lang="en-US" altLang="zh-CN" sz="2000" b="1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2019</a:t>
            </a:r>
            <a:r>
              <a:rPr lang="zh-CN" altLang="en-US" sz="2000" b="1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年</a:t>
            </a:r>
            <a:r>
              <a:rPr lang="zh-CN" altLang="en-US" sz="2000" b="1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活动</a:t>
            </a:r>
            <a:endParaRPr lang="zh-CN" altLang="en-US" sz="2000" b="1"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sz="2000" b="1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数据对比</a:t>
            </a:r>
            <a:endParaRPr lang="zh-CN" altLang="en-US" sz="2000" b="1"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523095" y="4049395"/>
            <a:ext cx="24187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2000" b="1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活动参与量平</a:t>
            </a:r>
            <a:endParaRPr lang="zh-CN" altLang="en-US" sz="2000" b="1"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000" b="1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均</a:t>
            </a:r>
            <a:r>
              <a:rPr lang="zh-CN" altLang="en-US" sz="2000" b="1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一千多</a:t>
            </a:r>
            <a:r>
              <a:rPr lang="zh-CN" altLang="en-US" sz="2000" b="1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，飙升至平均</a:t>
            </a:r>
            <a:r>
              <a:rPr lang="en-US" altLang="zh-CN" sz="2000" b="1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10</a:t>
            </a:r>
            <a:r>
              <a:rPr lang="zh-CN" altLang="en-US" sz="2000" b="1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万</a:t>
            </a:r>
            <a:r>
              <a:rPr lang="en-US" altLang="zh-CN" sz="2000" b="1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+</a:t>
            </a:r>
            <a:endParaRPr lang="en-US" altLang="zh-CN" sz="2000" b="1">
              <a:solidFill>
                <a:srgbClr val="6256B0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6645910" y="1957070"/>
            <a:ext cx="5045710" cy="404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主办单位：</a:t>
            </a:r>
            <a:r>
              <a:rPr lang="zh-CN" b="1" dirty="0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 </a:t>
            </a:r>
            <a:r>
              <a:rPr lang="zh-CN" b="1" dirty="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新博新美互联网建材</a:t>
            </a:r>
            <a:endParaRPr lang="zh-CN" b="1" dirty="0"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b="1" dirty="0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采用游戏：</a:t>
            </a:r>
            <a:r>
              <a:rPr lang="zh-CN" b="1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土味情话等你撩</a:t>
            </a:r>
            <a:endParaRPr lang="zh-CN" b="1" dirty="0">
              <a:solidFill>
                <a:srgbClr val="6256B0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b="1" dirty="0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活动亮点：</a:t>
            </a:r>
            <a:endParaRPr lang="zh-CN" b="1" dirty="0">
              <a:solidFill>
                <a:schemeClr val="tx1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  <a:sym typeface="+mn-ea"/>
            </a:endParaRPr>
          </a:p>
          <a:p>
            <a:pPr fontAlgn="auto">
              <a:lnSpc>
                <a:spcPct val="140000"/>
              </a:lnSpc>
            </a:pPr>
            <a:r>
              <a:rPr lang="en-US" altLang="zh-CN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1. </a:t>
            </a:r>
            <a:r>
              <a:rPr lang="zh-CN" altLang="en-US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自定义设计页面，页面新颖</a:t>
            </a:r>
            <a:endParaRPr lang="zh-CN" altLang="en-US" dirty="0">
              <a:solidFill>
                <a:schemeClr val="tx1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  <a:sym typeface="+mn-ea"/>
            </a:endParaRPr>
          </a:p>
          <a:p>
            <a:pPr fontAlgn="auto">
              <a:lnSpc>
                <a:spcPct val="140000"/>
              </a:lnSpc>
            </a:pPr>
            <a:r>
              <a:rPr lang="en-US" altLang="zh-CN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2. </a:t>
            </a:r>
            <a:r>
              <a:rPr lang="zh-CN" altLang="en-US" b="1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提示添加客服微信，更多惊喜送不停</a:t>
            </a:r>
            <a:endParaRPr lang="zh-CN" altLang="en-US" dirty="0">
              <a:solidFill>
                <a:schemeClr val="tx1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  <a:sym typeface="+mn-ea"/>
            </a:endParaRPr>
          </a:p>
          <a:p>
            <a:pPr fontAlgn="auto">
              <a:lnSpc>
                <a:spcPct val="140000"/>
              </a:lnSpc>
            </a:pPr>
            <a:r>
              <a:rPr lang="en-US" altLang="zh-CN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3. </a:t>
            </a:r>
            <a:r>
              <a:rPr lang="zh-CN" altLang="en-US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奖品丰富，百分百中奖</a:t>
            </a:r>
            <a:endParaRPr dirty="0">
              <a:solidFill>
                <a:schemeClr val="tx1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  <a:sym typeface="+mn-ea"/>
            </a:endParaRPr>
          </a:p>
          <a:p>
            <a:pPr fontAlgn="auto">
              <a:lnSpc>
                <a:spcPct val="140000"/>
              </a:lnSpc>
            </a:pPr>
            <a:r>
              <a:rPr lang="en-US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4. </a:t>
            </a:r>
            <a:r>
              <a:rPr lang="zh-CN" altLang="en-US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副标题提示，转发给好友，还可抽奖</a:t>
            </a:r>
            <a:endParaRPr lang="zh-CN" altLang="en-US" dirty="0">
              <a:solidFill>
                <a:schemeClr val="tx1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  <a:sym typeface="+mn-ea"/>
            </a:endParaRPr>
          </a:p>
          <a:p>
            <a:pPr fontAlgn="auto">
              <a:lnSpc>
                <a:spcPct val="140000"/>
              </a:lnSpc>
            </a:pPr>
            <a:r>
              <a:rPr lang="zh-CN" altLang="en-US" b="1" dirty="0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不足：</a:t>
            </a:r>
            <a:endParaRPr lang="zh-CN" altLang="en-US" b="1" dirty="0">
              <a:solidFill>
                <a:srgbClr val="6256B0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  <a:sym typeface="+mn-ea"/>
            </a:endParaRPr>
          </a:p>
          <a:p>
            <a:pPr fontAlgn="auto">
              <a:lnSpc>
                <a:spcPct val="140000"/>
              </a:lnSpc>
            </a:pPr>
            <a:r>
              <a:rPr lang="en-US" altLang="zh-CN" b="1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1. </a:t>
            </a:r>
            <a:r>
              <a:rPr lang="zh-CN" altLang="en-US" b="1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奖品阶梯设置不够合理，存在奖品重复现象</a:t>
            </a:r>
            <a:endParaRPr lang="zh-CN" altLang="en-US" b="1" dirty="0">
              <a:solidFill>
                <a:schemeClr val="tx1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  <a:sym typeface="+mn-ea"/>
            </a:endParaRPr>
          </a:p>
          <a:p>
            <a:pPr fontAlgn="auto">
              <a:lnSpc>
                <a:spcPct val="140000"/>
              </a:lnSpc>
            </a:pPr>
            <a:r>
              <a:rPr lang="en-US" altLang="zh-CN" b="1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2. </a:t>
            </a:r>
            <a:r>
              <a:rPr lang="zh-CN" altLang="en-US" b="1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推广力度不够</a:t>
            </a:r>
            <a:endParaRPr lang="zh-CN" altLang="en-US" b="1" dirty="0">
              <a:solidFill>
                <a:schemeClr val="tx1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  <a:sym typeface="+mn-ea"/>
            </a:endParaRPr>
          </a:p>
        </p:txBody>
      </p:sp>
      <p:sp>
        <p:nvSpPr>
          <p:cNvPr id="12" name=" 9"/>
          <p:cNvSpPr/>
          <p:nvPr/>
        </p:nvSpPr>
        <p:spPr>
          <a:xfrm>
            <a:off x="6727190" y="1379855"/>
            <a:ext cx="2226310" cy="457200"/>
          </a:xfrm>
          <a:prstGeom prst="homePlate">
            <a:avLst/>
          </a:prstGeom>
          <a:noFill/>
          <a:ln w="28575" cmpd="sng">
            <a:solidFill>
              <a:srgbClr val="6775C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B92034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727190" y="1409065"/>
            <a:ext cx="451167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l"/>
            <a:r>
              <a:rPr lang="zh-CN" altLang="en-US" sz="2000" b="1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</a:rPr>
              <a:t>吸粉、线下引流</a:t>
            </a:r>
            <a:endParaRPr lang="zh-CN" altLang="en-US" sz="2000" b="1">
              <a:solidFill>
                <a:srgbClr val="6256B0"/>
              </a:solidFill>
              <a:latin typeface="文泉驿等宽微米黑" panose="020B0606030804020204" charset="-122"/>
              <a:ea typeface="文泉驿等宽微米黑" panose="020B0606030804020204" charset="-122"/>
            </a:endParaRPr>
          </a:p>
        </p:txBody>
      </p:sp>
      <p:sp>
        <p:nvSpPr>
          <p:cNvPr id="2" name="矩形: 圆角 3"/>
          <p:cNvSpPr/>
          <p:nvPr/>
        </p:nvSpPr>
        <p:spPr>
          <a:xfrm>
            <a:off x="323850" y="203835"/>
            <a:ext cx="5237480" cy="516890"/>
          </a:xfrm>
          <a:prstGeom prst="roundRect">
            <a:avLst/>
          </a:prstGeom>
          <a:solidFill>
            <a:srgbClr val="625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20000"/>
              </a:lnSpc>
            </a:pPr>
            <a:r>
              <a:rPr lang="zh-CN" altLang="en-US" sz="2400" b="1" spc="60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新博新美</a:t>
            </a:r>
            <a:r>
              <a:rPr lang="en-US" altLang="zh-CN" sz="2400" b="1" spc="60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-</a:t>
            </a:r>
            <a:r>
              <a:rPr lang="zh-CN" altLang="en-US" sz="2400" b="1" spc="600">
                <a:solidFill>
                  <a:schemeClr val="accent4">
                    <a:lumMod val="40000"/>
                    <a:lumOff val="60000"/>
                  </a:schemeClr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前期</a:t>
            </a:r>
            <a:r>
              <a:rPr lang="zh-CN" altLang="en-US" sz="2400" b="1" spc="600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+mn-ea"/>
              </a:rPr>
              <a:t>活动案例解析</a:t>
            </a:r>
            <a:endParaRPr lang="zh-CN" altLang="en-US" sz="2400" b="1" spc="600">
              <a:solidFill>
                <a:schemeClr val="bg1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  <a:sym typeface="+mn-ea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6625" y="2416810"/>
            <a:ext cx="2803525" cy="351218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5990" y="1013460"/>
            <a:ext cx="2804160" cy="1630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文本框 18"/>
          <p:cNvSpPr txBox="1"/>
          <p:nvPr/>
        </p:nvSpPr>
        <p:spPr>
          <a:xfrm>
            <a:off x="620395" y="6024880"/>
            <a:ext cx="5742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b="1">
                <a:solidFill>
                  <a:srgbClr val="6256B0"/>
                </a:solidFill>
                <a:effectLst/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浏览人数：</a:t>
            </a:r>
            <a:r>
              <a:rPr lang="zh-CN" altLang="en-US" b="1">
                <a:solidFill>
                  <a:schemeClr val="tx1"/>
                </a:solidFill>
                <a:effectLst/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2515；</a:t>
            </a:r>
            <a:r>
              <a:rPr lang="zh-CN" altLang="en-US" b="1">
                <a:solidFill>
                  <a:srgbClr val="6256B0"/>
                </a:solidFill>
                <a:effectLst/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参与人数：</a:t>
            </a:r>
            <a:r>
              <a:rPr lang="zh-CN" altLang="en-US" b="1">
                <a:solidFill>
                  <a:schemeClr val="tx1"/>
                </a:solidFill>
                <a:effectLst/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1435；</a:t>
            </a:r>
            <a:r>
              <a:rPr lang="zh-CN" altLang="en-US" b="1">
                <a:solidFill>
                  <a:srgbClr val="6256B0"/>
                </a:solidFill>
                <a:effectLst/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分享人数：</a:t>
            </a:r>
            <a:r>
              <a:rPr lang="zh-CN" altLang="en-US" b="1">
                <a:solidFill>
                  <a:schemeClr val="tx1"/>
                </a:solidFill>
                <a:effectLst/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645</a:t>
            </a:r>
            <a:r>
              <a:rPr lang="zh-CN" altLang="en-US" b="1">
                <a:effectLst/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 </a:t>
            </a:r>
            <a:r>
              <a:rPr lang="zh-CN" altLang="en-US" b="1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     </a:t>
            </a:r>
            <a:endParaRPr lang="zh-CN" altLang="en-US" b="1"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395" y="1013460"/>
            <a:ext cx="2856230" cy="491553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14"/>
          <p:cNvSpPr/>
          <p:nvPr/>
        </p:nvSpPr>
        <p:spPr>
          <a:xfrm>
            <a:off x="1291590" y="2251710"/>
            <a:ext cx="3117215" cy="5207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: 圆角 3"/>
          <p:cNvSpPr/>
          <p:nvPr/>
        </p:nvSpPr>
        <p:spPr>
          <a:xfrm>
            <a:off x="335280" y="191770"/>
            <a:ext cx="4509135" cy="440690"/>
          </a:xfrm>
          <a:prstGeom prst="roundRect">
            <a:avLst/>
          </a:prstGeom>
          <a:solidFill>
            <a:srgbClr val="625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400" b="1" spc="600">
                <a:latin typeface="文泉驿等宽微米黑" panose="020B0606030804020204" charset="-122"/>
                <a:ea typeface="文泉驿等宽微米黑" panose="020B0606030804020204" charset="-122"/>
                <a:sym typeface="+mn-ea"/>
              </a:rPr>
              <a:t>新博新美</a:t>
            </a:r>
            <a:r>
              <a:rPr lang="en-US" altLang="zh-CN" sz="2400" b="1" spc="600">
                <a:latin typeface="文泉驿等宽微米黑" panose="020B0606030804020204" charset="-122"/>
                <a:ea typeface="文泉驿等宽微米黑" panose="020B0606030804020204" charset="-122"/>
                <a:sym typeface="+mn-ea"/>
              </a:rPr>
              <a:t>-</a:t>
            </a:r>
            <a:r>
              <a:rPr lang="zh-CN" altLang="en-US" sz="2400" b="1" spc="600">
                <a:solidFill>
                  <a:schemeClr val="accent4">
                    <a:lumMod val="40000"/>
                    <a:lumOff val="60000"/>
                  </a:schemeClr>
                </a:solidFill>
                <a:latin typeface="文泉驿等宽微米黑" panose="020B0606030804020204" charset="-122"/>
                <a:ea typeface="文泉驿等宽微米黑" panose="020B0606030804020204" charset="-122"/>
                <a:sym typeface="+mn-ea"/>
              </a:rPr>
              <a:t>前期</a:t>
            </a:r>
            <a:r>
              <a:rPr lang="zh-CN" altLang="en-US" sz="2400" b="1" spc="600">
                <a:latin typeface="文泉驿等宽微米黑" panose="020B0606030804020204" charset="-122"/>
                <a:ea typeface="文泉驿等宽微米黑" panose="020B0606030804020204" charset="-122"/>
                <a:sym typeface="+mn-ea"/>
              </a:rPr>
              <a:t>活动复盘</a:t>
            </a:r>
            <a:endParaRPr lang="zh-CN" altLang="en-US" sz="2400" b="1" spc="600">
              <a:latin typeface="文泉驿等宽微米黑" panose="020B0606030804020204" charset="-122"/>
              <a:ea typeface="文泉驿等宽微米黑" panose="020B0606030804020204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91590" y="2251710"/>
            <a:ext cx="32315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685165"/>
            <a:r>
              <a:rPr lang="zh-CN" altLang="en-US" sz="2800" b="1" dirty="0">
                <a:solidFill>
                  <a:schemeClr val="bg1"/>
                </a:solidFill>
                <a:latin typeface="文泉驿微米黑" panose="020B0606030804020204" charset="-122"/>
                <a:ea typeface="文泉驿微米黑" panose="020B0606030804020204" charset="-122"/>
              </a:rPr>
              <a:t>活动复盘调整优化</a:t>
            </a:r>
            <a:endParaRPr lang="zh-CN" altLang="en-US" sz="2800" b="1" dirty="0">
              <a:solidFill>
                <a:schemeClr val="bg1"/>
              </a:solidFill>
              <a:latin typeface="文泉驿微米黑" panose="020B0606030804020204" charset="-122"/>
              <a:ea typeface="文泉驿微米黑" panose="020B06060308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78840" y="3007995"/>
            <a:ext cx="4104005" cy="29997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 defTabSz="914400">
              <a:lnSpc>
                <a:spcPct val="150000"/>
              </a:lnSpc>
            </a:pPr>
            <a:r>
              <a:rPr lang="en-US" altLang="zh-CN" b="1" dirty="0">
                <a:latin typeface="文泉驿微米黑" panose="020B0606030804020204" charset="-122"/>
                <a:ea typeface="文泉驿微米黑" panose="020B0606030804020204" charset="-122"/>
                <a:sym typeface="+mn-ea"/>
              </a:rPr>
              <a:t>1. 优化活动细节，增加推广力度</a:t>
            </a:r>
            <a:r>
              <a:rPr lang="zh-CN" altLang="en-US" b="1" dirty="0">
                <a:solidFill>
                  <a:srgbClr val="6256B0"/>
                </a:solidFill>
                <a:latin typeface="文泉驿微米黑" panose="020B0606030804020204" charset="-122"/>
                <a:ea typeface="文泉驿微米黑" panose="020B0606030804020204" charset="-122"/>
                <a:sym typeface="+mn-ea"/>
              </a:rPr>
              <a:t>（增加大量用户群数量）</a:t>
            </a:r>
            <a:endParaRPr lang="en-US" altLang="zh-CN" b="1" dirty="0">
              <a:solidFill>
                <a:srgbClr val="6256B0"/>
              </a:solidFill>
              <a:latin typeface="文泉驿微米黑" panose="020B0606030804020204" charset="-122"/>
              <a:ea typeface="文泉驿微米黑" panose="020B0606030804020204" charset="-122"/>
              <a:sym typeface="+mn-ea"/>
            </a:endParaRPr>
          </a:p>
          <a:p>
            <a:pPr algn="just" defTabSz="914400">
              <a:lnSpc>
                <a:spcPct val="150000"/>
              </a:lnSpc>
            </a:pPr>
            <a:r>
              <a:rPr lang="en-US" altLang="zh-CN" b="1" dirty="0">
                <a:latin typeface="文泉驿微米黑" panose="020B0606030804020204" charset="-122"/>
                <a:ea typeface="文泉驿微米黑" panose="020B0606030804020204" charset="-122"/>
                <a:sym typeface="+mn-ea"/>
              </a:rPr>
              <a:t>2.</a:t>
            </a:r>
            <a:r>
              <a:rPr lang="zh-CN" altLang="en-US" b="1" dirty="0">
                <a:latin typeface="文泉驿微米黑" panose="020B0606030804020204" charset="-122"/>
                <a:ea typeface="文泉驿微米黑" panose="020B0606030804020204" charset="-122"/>
                <a:sym typeface="+mn-ea"/>
              </a:rPr>
              <a:t>提前设置好公众号自动回复及菜单栏</a:t>
            </a:r>
            <a:endParaRPr lang="en-US" altLang="zh-CN" b="1" dirty="0">
              <a:latin typeface="文泉驿微米黑" panose="020B0606030804020204" charset="-122"/>
              <a:ea typeface="文泉驿微米黑" panose="020B0606030804020204" charset="-122"/>
              <a:sym typeface="+mn-ea"/>
            </a:endParaRPr>
          </a:p>
          <a:p>
            <a:pPr algn="just" defTabSz="914400">
              <a:lnSpc>
                <a:spcPct val="150000"/>
              </a:lnSpc>
            </a:pPr>
            <a:r>
              <a:rPr lang="en-US" altLang="zh-CN" b="1" dirty="0">
                <a:latin typeface="文泉驿微米黑" panose="020B0606030804020204" charset="-122"/>
                <a:ea typeface="文泉驿微米黑" panose="020B0606030804020204" charset="-122"/>
                <a:sym typeface="+mn-ea"/>
              </a:rPr>
              <a:t>3. </a:t>
            </a:r>
            <a:r>
              <a:rPr lang="zh-CN" altLang="en-US" b="1" dirty="0">
                <a:latin typeface="文泉驿微米黑" panose="020B0606030804020204" charset="-122"/>
                <a:ea typeface="文泉驿微米黑" panose="020B0606030804020204" charset="-122"/>
                <a:sym typeface="+mn-ea"/>
              </a:rPr>
              <a:t>活动开始</a:t>
            </a:r>
            <a:r>
              <a:rPr lang="en-US" altLang="zh-CN" b="1" dirty="0">
                <a:latin typeface="文泉驿微米黑" panose="020B0606030804020204" charset="-122"/>
                <a:ea typeface="文泉驿微米黑" panose="020B0606030804020204" charset="-122"/>
                <a:sym typeface="+mn-ea"/>
              </a:rPr>
              <a:t>同步出推文</a:t>
            </a:r>
            <a:r>
              <a:rPr lang="zh-CN" altLang="en-US" b="1" dirty="0">
                <a:latin typeface="文泉驿微米黑" panose="020B0606030804020204" charset="-122"/>
                <a:ea typeface="文泉驿微米黑" panose="020B0606030804020204" charset="-122"/>
                <a:sym typeface="+mn-ea"/>
              </a:rPr>
              <a:t>，</a:t>
            </a:r>
            <a:r>
              <a:rPr lang="en-US" altLang="zh-CN" b="1" dirty="0">
                <a:latin typeface="文泉驿微米黑" panose="020B0606030804020204" charset="-122"/>
                <a:ea typeface="文泉驿微米黑" panose="020B0606030804020204" charset="-122"/>
                <a:sym typeface="+mn-ea"/>
              </a:rPr>
              <a:t>放入活动链接</a:t>
            </a:r>
            <a:endParaRPr lang="zh-CN" altLang="en-US" b="1" dirty="0">
              <a:latin typeface="文泉驿微米黑" panose="020B0606030804020204" charset="-122"/>
              <a:ea typeface="文泉驿微米黑" panose="020B0606030804020204" charset="-122"/>
              <a:sym typeface="+mn-ea"/>
            </a:endParaRPr>
          </a:p>
          <a:p>
            <a:pPr algn="just" defTabSz="914400">
              <a:lnSpc>
                <a:spcPct val="150000"/>
              </a:lnSpc>
            </a:pPr>
            <a:r>
              <a:rPr lang="en-US" altLang="zh-CN" b="1" dirty="0">
                <a:latin typeface="文泉驿微米黑" panose="020B0606030804020204" charset="-122"/>
                <a:ea typeface="文泉驿微米黑" panose="020B0606030804020204" charset="-122"/>
                <a:sym typeface="+mn-ea"/>
              </a:rPr>
              <a:t>4. </a:t>
            </a:r>
            <a:r>
              <a:rPr b="1" dirty="0">
                <a:latin typeface="文泉驿微米黑" panose="020B0606030804020204" charset="-122"/>
                <a:ea typeface="文泉驿微米黑" panose="020B0606030804020204" charset="-122"/>
                <a:sym typeface="+mn-ea"/>
              </a:rPr>
              <a:t>活动自定义分享文案内容，贴合热点</a:t>
            </a:r>
            <a:endParaRPr b="1" dirty="0">
              <a:latin typeface="文泉驿微米黑" panose="020B0606030804020204" charset="-122"/>
              <a:ea typeface="文泉驿微米黑" panose="020B0606030804020204" charset="-122"/>
              <a:sym typeface="+mn-ea"/>
            </a:endParaRPr>
          </a:p>
          <a:p>
            <a:pPr algn="just" defTabSz="914400">
              <a:lnSpc>
                <a:spcPct val="150000"/>
              </a:lnSpc>
            </a:pPr>
            <a:r>
              <a:rPr lang="en-US" altLang="zh-CN" b="1" dirty="0">
                <a:latin typeface="文泉驿微米黑" panose="020B0606030804020204" charset="-122"/>
                <a:ea typeface="文泉驿微米黑" panose="020B0606030804020204" charset="-122"/>
                <a:sym typeface="+mn-ea"/>
              </a:rPr>
              <a:t>5. </a:t>
            </a:r>
            <a:r>
              <a:rPr lang="zh-CN" altLang="en-US" b="1" dirty="0">
                <a:latin typeface="文泉驿微米黑" panose="020B0606030804020204" charset="-122"/>
                <a:ea typeface="文泉驿微米黑" panose="020B0606030804020204" charset="-122"/>
                <a:sym typeface="+mn-ea"/>
              </a:rPr>
              <a:t>分享形式：生成宣传海报</a:t>
            </a:r>
            <a:endParaRPr lang="en-US" altLang="zh-CN" b="1" dirty="0">
              <a:solidFill>
                <a:schemeClr val="tx1"/>
              </a:solidFill>
              <a:latin typeface="文泉驿微米黑" panose="020B0606030804020204" charset="-122"/>
              <a:ea typeface="文泉驿微米黑" panose="020B0606030804020204" charset="-122"/>
            </a:endParaRPr>
          </a:p>
          <a:p>
            <a:pPr algn="just" defTabSz="914400">
              <a:lnSpc>
                <a:spcPct val="150000"/>
              </a:lnSpc>
            </a:pPr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86070" y="1254760"/>
            <a:ext cx="3395980" cy="3883025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6070" y="5003165"/>
            <a:ext cx="3395980" cy="909955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9010" y="1254760"/>
            <a:ext cx="2794635" cy="4658995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17" name="图片 16" descr="ac81c4f53f253fec781caf9d478b2bd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7090" y="1297940"/>
            <a:ext cx="1161415" cy="10718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6633845" y="1646555"/>
            <a:ext cx="4902835" cy="485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6256B0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主办单位：</a:t>
            </a:r>
            <a:r>
              <a:rPr lang="zh-CN" b="1" dirty="0">
                <a:solidFill>
                  <a:srgbClr val="6256B0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 </a:t>
            </a:r>
            <a:r>
              <a:rPr lang="zh-CN" b="1" dirty="0"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新博新美互联网建材</a:t>
            </a:r>
            <a:endParaRPr lang="zh-CN" b="1" dirty="0"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b="1" dirty="0">
                <a:solidFill>
                  <a:srgbClr val="6256B0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采用游戏：</a:t>
            </a:r>
            <a:r>
              <a:rPr lang="zh-CN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土味情话等你撩</a:t>
            </a:r>
            <a:endParaRPr lang="zh-CN" b="1" dirty="0">
              <a:solidFill>
                <a:schemeClr val="tx1"/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b="1" dirty="0">
                <a:solidFill>
                  <a:srgbClr val="6256B0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活动时间：2019</a:t>
            </a:r>
            <a:r>
              <a:rPr lang="en-US" altLang="zh-CN" b="1" dirty="0">
                <a:solidFill>
                  <a:srgbClr val="6256B0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. </a:t>
            </a:r>
            <a:r>
              <a:rPr lang="zh-CN" b="1" dirty="0">
                <a:solidFill>
                  <a:srgbClr val="6256B0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2</a:t>
            </a:r>
            <a:r>
              <a:rPr lang="en-US" altLang="zh-CN" b="1" dirty="0">
                <a:solidFill>
                  <a:srgbClr val="6256B0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. </a:t>
            </a:r>
            <a:r>
              <a:rPr lang="zh-CN" b="1" dirty="0">
                <a:solidFill>
                  <a:srgbClr val="6256B0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19</a:t>
            </a:r>
            <a:r>
              <a:rPr lang="en-US" altLang="zh-CN" b="1" dirty="0">
                <a:solidFill>
                  <a:srgbClr val="6256B0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——2 . 20</a:t>
            </a:r>
            <a:r>
              <a:rPr lang="zh-CN" altLang="en-US" b="1" dirty="0">
                <a:solidFill>
                  <a:srgbClr val="6256B0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（</a:t>
            </a:r>
            <a:r>
              <a:rPr lang="en-US" altLang="zh-CN" b="1" dirty="0">
                <a:solidFill>
                  <a:srgbClr val="6256B0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2</a:t>
            </a:r>
            <a:r>
              <a:rPr lang="zh-CN" altLang="en-US" b="1" dirty="0">
                <a:solidFill>
                  <a:srgbClr val="6256B0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天）</a:t>
            </a:r>
            <a:endParaRPr lang="zh-CN" b="1" dirty="0">
              <a:solidFill>
                <a:srgbClr val="6256B0"/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b="1" dirty="0">
                <a:solidFill>
                  <a:srgbClr val="6256B0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活动亮点：</a:t>
            </a:r>
            <a:endParaRPr lang="zh-CN" b="1" dirty="0">
              <a:solidFill>
                <a:schemeClr val="tx1"/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  <a:sym typeface="+mn-ea"/>
            </a:endParaRPr>
          </a:p>
          <a:p>
            <a:pPr fontAlgn="auto">
              <a:lnSpc>
                <a:spcPct val="140000"/>
              </a:lnSpc>
            </a:pPr>
            <a:r>
              <a:rPr lang="en-US" altLang="zh-CN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1. </a:t>
            </a:r>
            <a:r>
              <a:rPr lang="zh-CN" altLang="en-US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首页宣传卖点，活动页面插入产品元素</a:t>
            </a:r>
            <a:endParaRPr lang="zh-CN" altLang="en-US" dirty="0">
              <a:solidFill>
                <a:schemeClr val="tx1"/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  <a:sym typeface="+mn-ea"/>
            </a:endParaRPr>
          </a:p>
          <a:p>
            <a:pPr fontAlgn="auto">
              <a:lnSpc>
                <a:spcPct val="140000"/>
              </a:lnSpc>
            </a:pPr>
            <a:r>
              <a:rPr lang="en-US" altLang="zh-CN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2. </a:t>
            </a:r>
            <a:r>
              <a:rPr lang="zh-CN" altLang="en-US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提供额外奖品</a:t>
            </a:r>
            <a:r>
              <a:rPr lang="zh-CN" altLang="en-US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，排行榜第</a:t>
            </a:r>
            <a:r>
              <a:rPr lang="en-US" altLang="zh-CN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1</a:t>
            </a:r>
            <a:r>
              <a:rPr lang="zh-CN" altLang="en-US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名可免费领取价值129元西餐盘，参与活动的用户需添加客服微信。由客服邀请进群后，在指定时间内公布获奖用户（未进群的用户获奖不予发放）。</a:t>
            </a:r>
            <a:endParaRPr lang="zh-CN" altLang="en-US" dirty="0">
              <a:solidFill>
                <a:schemeClr val="tx1"/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  <a:sym typeface="+mn-ea"/>
            </a:endParaRPr>
          </a:p>
          <a:p>
            <a:pPr fontAlgn="auto">
              <a:lnSpc>
                <a:spcPct val="140000"/>
              </a:lnSpc>
            </a:pPr>
            <a:r>
              <a:rPr lang="en-US" altLang="zh-CN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3. </a:t>
            </a:r>
            <a:r>
              <a:rPr lang="zh-CN" altLang="en-US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采用少量头等奖，</a:t>
            </a:r>
            <a:r>
              <a:rPr lang="zh-CN" altLang="en-US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大量次等奖</a:t>
            </a:r>
            <a:r>
              <a:rPr lang="zh-CN" altLang="en-US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（红包）模式</a:t>
            </a:r>
            <a:endParaRPr lang="zh-CN" altLang="en-US" dirty="0">
              <a:solidFill>
                <a:schemeClr val="tx1"/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  <a:sym typeface="+mn-ea"/>
            </a:endParaRPr>
          </a:p>
          <a:p>
            <a:pPr fontAlgn="auto">
              <a:lnSpc>
                <a:spcPct val="140000"/>
              </a:lnSpc>
            </a:pPr>
            <a:r>
              <a:rPr lang="en-US" altLang="zh-CN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4. </a:t>
            </a:r>
            <a:r>
              <a:rPr lang="zh-CN" altLang="en-US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设置</a:t>
            </a:r>
            <a:r>
              <a:rPr lang="zh-CN" altLang="en-US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关注公众号后领取奖品</a:t>
            </a:r>
            <a:r>
              <a:rPr lang="zh-CN" altLang="en-US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，活动大量涨粉，达到活动目的。</a:t>
            </a:r>
            <a:endParaRPr lang="zh-CN" altLang="en-US" dirty="0">
              <a:solidFill>
                <a:schemeClr val="tx1"/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  <a:sym typeface="+mn-ea"/>
            </a:endParaRPr>
          </a:p>
        </p:txBody>
      </p:sp>
      <p:sp>
        <p:nvSpPr>
          <p:cNvPr id="12" name=" 9"/>
          <p:cNvSpPr/>
          <p:nvPr/>
        </p:nvSpPr>
        <p:spPr>
          <a:xfrm>
            <a:off x="6715125" y="1111885"/>
            <a:ext cx="2226310" cy="457200"/>
          </a:xfrm>
          <a:prstGeom prst="homePlate">
            <a:avLst/>
          </a:prstGeom>
          <a:noFill/>
          <a:ln w="28575" cmpd="sng">
            <a:solidFill>
              <a:srgbClr val="6775C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B92034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715125" y="1141095"/>
            <a:ext cx="451167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l"/>
            <a:r>
              <a:rPr lang="zh-CN" altLang="en-US" sz="2000" b="1">
                <a:solidFill>
                  <a:srgbClr val="6256B0"/>
                </a:solidFill>
                <a:latin typeface="文泉驿微米黑" panose="020B0606030804020204" charset="-122"/>
                <a:ea typeface="文泉驿微米黑" panose="020B0606030804020204" charset="-122"/>
              </a:rPr>
              <a:t>吸粉、线下引流</a:t>
            </a:r>
            <a:endParaRPr lang="zh-CN" altLang="en-US" sz="2000" b="1">
              <a:solidFill>
                <a:srgbClr val="6256B0"/>
              </a:solidFill>
              <a:latin typeface="文泉驿微米黑" panose="020B0606030804020204" charset="-122"/>
              <a:ea typeface="文泉驿微米黑" panose="020B0606030804020204" charset="-122"/>
            </a:endParaRPr>
          </a:p>
        </p:txBody>
      </p:sp>
      <p:sp>
        <p:nvSpPr>
          <p:cNvPr id="2" name="矩形: 圆角 3"/>
          <p:cNvSpPr/>
          <p:nvPr/>
        </p:nvSpPr>
        <p:spPr>
          <a:xfrm>
            <a:off x="323850" y="203835"/>
            <a:ext cx="5237480" cy="516890"/>
          </a:xfrm>
          <a:prstGeom prst="roundRect">
            <a:avLst/>
          </a:prstGeom>
          <a:solidFill>
            <a:srgbClr val="625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20000"/>
              </a:lnSpc>
            </a:pPr>
            <a:r>
              <a:rPr lang="zh-CN" altLang="en-US" sz="2400" b="1" spc="600">
                <a:latin typeface="文泉驿等宽微米黑" panose="020B0606030804020204" charset="-122"/>
                <a:ea typeface="文泉驿等宽微米黑" panose="020B0606030804020204" charset="-122"/>
                <a:sym typeface="+mn-ea"/>
              </a:rPr>
              <a:t>新博新美</a:t>
            </a:r>
            <a:r>
              <a:rPr lang="en-US" altLang="zh-CN" sz="2400" b="1" spc="600">
                <a:latin typeface="文泉驿等宽微米黑" panose="020B0606030804020204" charset="-122"/>
                <a:ea typeface="文泉驿等宽微米黑" panose="020B0606030804020204" charset="-122"/>
                <a:sym typeface="+mn-ea"/>
              </a:rPr>
              <a:t>-</a:t>
            </a:r>
            <a:r>
              <a:rPr lang="zh-CN" altLang="en-US" sz="2400" b="1" spc="600">
                <a:solidFill>
                  <a:schemeClr val="accent4">
                    <a:lumMod val="40000"/>
                    <a:lumOff val="60000"/>
                  </a:schemeClr>
                </a:solidFill>
                <a:latin typeface="文泉驿等宽微米黑" panose="020B0606030804020204" charset="-122"/>
                <a:ea typeface="文泉驿等宽微米黑" panose="020B0606030804020204" charset="-122"/>
                <a:sym typeface="+mn-ea"/>
              </a:rPr>
              <a:t>后期</a:t>
            </a:r>
            <a:r>
              <a:rPr lang="zh-CN" altLang="en-US" sz="2400" b="1" spc="600">
                <a:latin typeface="文泉驿等宽微米黑" panose="020B0606030804020204" charset="-122"/>
                <a:ea typeface="文泉驿等宽微米黑" panose="020B0606030804020204" charset="-122"/>
                <a:sym typeface="+mn-ea"/>
              </a:rPr>
              <a:t>活动案例解析</a:t>
            </a:r>
            <a:endParaRPr lang="zh-CN" altLang="en-US" sz="2400" b="1" spc="600">
              <a:solidFill>
                <a:schemeClr val="bg1"/>
              </a:solidFill>
              <a:latin typeface="文泉驿等宽微米黑" panose="020B0606030804020204" charset="-122"/>
              <a:ea typeface="文泉驿等宽微米黑" panose="020B0606030804020204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08940" y="6024880"/>
            <a:ext cx="62249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b="1">
                <a:solidFill>
                  <a:srgbClr val="6256B0"/>
                </a:solidFill>
                <a:effectLst/>
                <a:latin typeface="思源黑体 Bold" panose="020B0800000000000000" charset="-122"/>
                <a:ea typeface="思源黑体 Bold" panose="020B0800000000000000" charset="-122"/>
                <a:cs typeface="思源黑体 Bold" panose="020B0800000000000000" charset="-122"/>
              </a:rPr>
              <a:t>浏览人数：</a:t>
            </a:r>
            <a:r>
              <a:rPr lang="zh-CN" altLang="en-US" b="1">
                <a:solidFill>
                  <a:schemeClr val="tx1"/>
                </a:solidFill>
                <a:effectLst/>
                <a:latin typeface="思源黑体 Bold" panose="020B0800000000000000" charset="-122"/>
                <a:ea typeface="思源黑体 Bold" panose="020B0800000000000000" charset="-122"/>
                <a:cs typeface="思源黑体 Bold" panose="020B0800000000000000" charset="-122"/>
              </a:rPr>
              <a:t>135305；</a:t>
            </a:r>
            <a:r>
              <a:rPr lang="zh-CN" altLang="en-US" b="1">
                <a:solidFill>
                  <a:srgbClr val="6256B0"/>
                </a:solidFill>
                <a:effectLst/>
                <a:latin typeface="思源黑体 Bold" panose="020B0800000000000000" charset="-122"/>
                <a:ea typeface="思源黑体 Bold" panose="020B0800000000000000" charset="-122"/>
                <a:cs typeface="思源黑体 Bold" panose="020B0800000000000000" charset="-122"/>
              </a:rPr>
              <a:t>参与人数：</a:t>
            </a:r>
            <a:r>
              <a:rPr lang="zh-CN" altLang="en-US" b="1">
                <a:solidFill>
                  <a:schemeClr val="tx1"/>
                </a:solidFill>
                <a:effectLst/>
                <a:latin typeface="思源黑体 Bold" panose="020B0800000000000000" charset="-122"/>
                <a:ea typeface="思源黑体 Bold" panose="020B0800000000000000" charset="-122"/>
                <a:cs typeface="思源黑体 Bold" panose="020B0800000000000000" charset="-122"/>
              </a:rPr>
              <a:t>130896；</a:t>
            </a:r>
            <a:r>
              <a:rPr lang="zh-CN" altLang="en-US" b="1">
                <a:solidFill>
                  <a:srgbClr val="6256B0"/>
                </a:solidFill>
                <a:effectLst/>
                <a:latin typeface="思源黑体 Bold" panose="020B0800000000000000" charset="-122"/>
                <a:ea typeface="思源黑体 Bold" panose="020B0800000000000000" charset="-122"/>
                <a:cs typeface="思源黑体 Bold" panose="020B0800000000000000" charset="-122"/>
              </a:rPr>
              <a:t>分享人数：</a:t>
            </a:r>
            <a:r>
              <a:rPr lang="zh-CN" altLang="en-US" b="1">
                <a:solidFill>
                  <a:schemeClr val="tx1"/>
                </a:solidFill>
                <a:effectLst/>
                <a:latin typeface="思源黑体 Bold" panose="020B0800000000000000" charset="-122"/>
                <a:ea typeface="思源黑体 Bold" panose="020B0800000000000000" charset="-122"/>
                <a:cs typeface="思源黑体 Bold" panose="020B0800000000000000" charset="-122"/>
              </a:rPr>
              <a:t>2582</a:t>
            </a:r>
            <a:r>
              <a:rPr lang="zh-CN" altLang="en-US" b="1">
                <a:effectLst/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 </a:t>
            </a:r>
            <a:r>
              <a:rPr lang="zh-CN" altLang="en-US" b="1"/>
              <a:t>     </a:t>
            </a:r>
            <a:endParaRPr lang="zh-CN" altLang="en-US" b="1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50590" y="1111885"/>
            <a:ext cx="2748915" cy="476440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b="3931"/>
          <a:stretch>
            <a:fillRect/>
          </a:stretch>
        </p:blipFill>
        <p:spPr>
          <a:xfrm>
            <a:off x="691515" y="1111885"/>
            <a:ext cx="2759075" cy="457771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303270" y="1911985"/>
            <a:ext cx="1308100" cy="5207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891540" y="2503805"/>
            <a:ext cx="5710555" cy="3415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en-US" altLang="zh-CN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1.</a:t>
            </a:r>
            <a:r>
              <a:rPr lang="zh-CN" altLang="en-US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尽量加大宣传渠道，如：</a:t>
            </a:r>
            <a:r>
              <a:rPr lang="zh-CN" altLang="en-US" b="1" dirty="0"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推文、公众号自动回复、菜单栏、社群等</a:t>
            </a:r>
            <a:endParaRPr lang="en-US" altLang="zh-CN" b="1" dirty="0">
              <a:solidFill>
                <a:schemeClr val="tx1"/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2. </a:t>
            </a:r>
            <a:r>
              <a:rPr lang="zh-CN" altLang="en-US" b="1" dirty="0"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采用少量头等奖，大量次等奖的模式推动活动传播</a:t>
            </a:r>
            <a:endParaRPr lang="zh-CN" altLang="en-US" b="1" dirty="0"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b="1" dirty="0"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3. </a:t>
            </a:r>
            <a:r>
              <a:rPr lang="zh-CN" altLang="en-US" b="1" dirty="0"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想积累社群流量池，可引导客户添加客服号并邀请进群，有资格获取更多福利</a:t>
            </a:r>
            <a:endParaRPr lang="zh-CN" altLang="en-US" b="1" dirty="0"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b="1" dirty="0">
                <a:solidFill>
                  <a:schemeClr val="tx1"/>
                </a:solidFill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4. </a:t>
            </a:r>
            <a:r>
              <a:rPr lang="zh-CN" altLang="en-US" b="1" dirty="0"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设置关注公众号后领取奖品，活动大量涨粉，达到活动目的</a:t>
            </a:r>
            <a:endParaRPr b="1" dirty="0">
              <a:latin typeface="文泉驿微米黑" panose="020B0606030804020204" charset="-122"/>
              <a:ea typeface="文泉驿微米黑" panose="020B060603080402020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b="1" dirty="0"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5.</a:t>
            </a:r>
            <a:r>
              <a:rPr lang="zh-CN" altLang="en-US" b="1" dirty="0">
                <a:latin typeface="文泉驿微米黑" panose="020B0606030804020204" charset="-122"/>
                <a:ea typeface="文泉驿微米黑" panose="020B0606030804020204" charset="-122"/>
                <a:cs typeface="文泉驿微米黑" panose="020B0606030804020204" charset="-122"/>
                <a:sym typeface="+mn-ea"/>
              </a:rPr>
              <a:t>生成海报宣传</a:t>
            </a:r>
            <a:endParaRPr lang="en-US" altLang="zh-CN" b="1" dirty="0">
              <a:solidFill>
                <a:schemeClr val="tx1"/>
              </a:solidFill>
              <a:latin typeface="文泉驿微米黑" panose="020B0606030804020204" charset="-122"/>
              <a:ea typeface="文泉驿微米黑" panose="020B0606030804020204" charset="-122"/>
              <a:cs typeface="文泉驿微米黑" panose="020B0606030804020204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332098" y="1912160"/>
            <a:ext cx="12515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685165"/>
            <a:r>
              <a:rPr lang="zh-CN" altLang="en-US" sz="2800" b="1" dirty="0">
                <a:ln>
                  <a:noFill/>
                </a:ln>
                <a:solidFill>
                  <a:schemeClr val="bg1"/>
                </a:solidFill>
                <a:latin typeface="文泉驿微米黑" panose="020B0606030804020204" charset="-122"/>
                <a:ea typeface="文泉驿微米黑" panose="020B0606030804020204" charset="-122"/>
              </a:rPr>
              <a:t>参考点</a:t>
            </a:r>
            <a:endParaRPr lang="zh-CN" altLang="en-US" sz="2800" b="1" dirty="0">
              <a:ln>
                <a:noFill/>
              </a:ln>
              <a:solidFill>
                <a:schemeClr val="bg1"/>
              </a:solidFill>
              <a:latin typeface="文泉驿微米黑" panose="020B0606030804020204" charset="-122"/>
              <a:ea typeface="文泉驿微米黑" panose="020B0606030804020204" charset="-122"/>
            </a:endParaRPr>
          </a:p>
        </p:txBody>
      </p:sp>
      <p:sp>
        <p:nvSpPr>
          <p:cNvPr id="12" name="矩形: 圆角 3"/>
          <p:cNvSpPr/>
          <p:nvPr/>
        </p:nvSpPr>
        <p:spPr>
          <a:xfrm>
            <a:off x="335280" y="191770"/>
            <a:ext cx="3539490" cy="440690"/>
          </a:xfrm>
          <a:prstGeom prst="roundRect">
            <a:avLst/>
          </a:prstGeom>
          <a:solidFill>
            <a:srgbClr val="625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20000"/>
              </a:lnSpc>
            </a:pPr>
            <a:r>
              <a:rPr lang="zh-CN" altLang="en-US" sz="2400" b="1" spc="600">
                <a:latin typeface="文泉驿等宽微米黑" panose="020B0606030804020204" charset="-122"/>
                <a:ea typeface="文泉驿等宽微米黑" panose="020B0606030804020204" charset="-122"/>
                <a:sym typeface="+mn-ea"/>
              </a:rPr>
              <a:t>新博新美</a:t>
            </a:r>
            <a:r>
              <a:rPr lang="en-US" altLang="zh-CN" sz="2400" b="1" spc="600">
                <a:latin typeface="文泉驿等宽微米黑" panose="020B0606030804020204" charset="-122"/>
                <a:ea typeface="文泉驿等宽微米黑" panose="020B0606030804020204" charset="-122"/>
                <a:sym typeface="+mn-ea"/>
              </a:rPr>
              <a:t>-</a:t>
            </a:r>
            <a:r>
              <a:rPr lang="zh-CN" altLang="en-US" sz="2400" b="1" spc="600">
                <a:latin typeface="文泉驿等宽微米黑" panose="020B0606030804020204" charset="-122"/>
                <a:ea typeface="文泉驿等宽微米黑" panose="020B0606030804020204" charset="-122"/>
                <a:sym typeface="+mn-ea"/>
              </a:rPr>
              <a:t>活动总结</a:t>
            </a:r>
            <a:endParaRPr lang="zh-CN" altLang="en-US" sz="2400" b="1" spc="600">
              <a:latin typeface="文泉驿等宽微米黑" panose="020B0606030804020204" charset="-122"/>
              <a:ea typeface="文泉驿等宽微米黑" panose="020B0606030804020204" charset="-122"/>
              <a:sym typeface="+mn-ea"/>
            </a:endParaRPr>
          </a:p>
        </p:txBody>
      </p:sp>
      <p:pic>
        <p:nvPicPr>
          <p:cNvPr id="17" name="图片 16" descr="ac81c4f53f253fec781caf9d478b2bd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3905" y="1062355"/>
            <a:ext cx="1161415" cy="9740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4265" y="909320"/>
            <a:ext cx="3207273" cy="504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3444868" y="-239"/>
            <a:ext cx="2695748" cy="2711730"/>
            <a:chOff x="6878782" y="3938154"/>
            <a:chExt cx="1439757" cy="1448293"/>
          </a:xfrm>
        </p:grpSpPr>
        <p:sp>
          <p:nvSpPr>
            <p:cNvPr id="9" name="椭圆 8"/>
            <p:cNvSpPr/>
            <p:nvPr/>
          </p:nvSpPr>
          <p:spPr>
            <a:xfrm>
              <a:off x="6878782" y="3938154"/>
              <a:ext cx="1132609" cy="1132609"/>
            </a:xfrm>
            <a:prstGeom prst="ellipse">
              <a:avLst/>
            </a:prstGeom>
            <a:solidFill>
              <a:schemeClr val="bg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7556196" y="4624104"/>
              <a:ext cx="762343" cy="762343"/>
            </a:xfrm>
            <a:prstGeom prst="ellipse">
              <a:avLst/>
            </a:prstGeom>
            <a:solidFill>
              <a:schemeClr val="bg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0881161" y="4966527"/>
            <a:ext cx="1488981" cy="1497809"/>
            <a:chOff x="6878782" y="3938154"/>
            <a:chExt cx="1439757" cy="1448293"/>
          </a:xfrm>
        </p:grpSpPr>
        <p:sp>
          <p:nvSpPr>
            <p:cNvPr id="12" name="椭圆 11"/>
            <p:cNvSpPr/>
            <p:nvPr/>
          </p:nvSpPr>
          <p:spPr>
            <a:xfrm>
              <a:off x="6878782" y="3938154"/>
              <a:ext cx="1132609" cy="1132609"/>
            </a:xfrm>
            <a:prstGeom prst="ellipse">
              <a:avLst/>
            </a:prstGeom>
            <a:solidFill>
              <a:schemeClr val="bg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7556196" y="4624104"/>
              <a:ext cx="762343" cy="762343"/>
            </a:xfrm>
            <a:prstGeom prst="ellipse">
              <a:avLst/>
            </a:prstGeom>
            <a:solidFill>
              <a:schemeClr val="bg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8142" y="-161806"/>
            <a:ext cx="6400331" cy="20517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60416" y="-172571"/>
            <a:ext cx="6400331" cy="2051753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1695761" y="1697324"/>
            <a:ext cx="8573770" cy="3660999"/>
            <a:chOff x="2979530" y="1339366"/>
            <a:chExt cx="8573770" cy="3660999"/>
          </a:xfrm>
        </p:grpSpPr>
        <p:sp>
          <p:nvSpPr>
            <p:cNvPr id="5" name="圆角矩形标注 4"/>
            <p:cNvSpPr/>
            <p:nvPr/>
          </p:nvSpPr>
          <p:spPr>
            <a:xfrm>
              <a:off x="2979530" y="2568726"/>
              <a:ext cx="1989455" cy="1407160"/>
            </a:xfrm>
            <a:prstGeom prst="wedgeRoundRectCallout">
              <a:avLst/>
            </a:prstGeom>
            <a:solidFill>
              <a:srgbClr val="3D336F"/>
            </a:solidFill>
            <a:ln>
              <a:noFill/>
            </a:ln>
            <a:effectLst>
              <a:reflection blurRad="6350" stA="50000" endA="275" endPos="40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spc="-300" dirty="0">
                  <a:latin typeface="文泉驿等宽微米黑" panose="020B0606030804020204" charset="-122"/>
                  <a:ea typeface="文泉驿等宽微米黑" panose="020B0606030804020204" charset="-122"/>
                  <a:cs typeface="Arial" panose="020B0604020202020204" pitchFamily="34" charset="0"/>
                </a:rPr>
                <a:t>三</a:t>
              </a:r>
              <a:endParaRPr lang="zh-CN" altLang="en-US" sz="7200" spc="-300" dirty="0">
                <a:latin typeface="文泉驿等宽微米黑" panose="020B0606030804020204" charset="-122"/>
                <a:ea typeface="文泉驿等宽微米黑" panose="020B0606030804020204" charset="-122"/>
                <a:cs typeface="Arial" panose="020B0604020202020204" pitchFamily="34" charset="0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461654" y="2287010"/>
              <a:ext cx="5963285" cy="27133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170000"/>
                </a:lnSpc>
              </a:pPr>
              <a:r>
                <a:rPr kumimoji="1" lang="zh-CN" altLang="en-US" sz="3200" b="1" dirty="0">
                  <a:solidFill>
                    <a:schemeClr val="tx1"/>
                  </a:solidFill>
                  <a:latin typeface="文泉驿等宽微米黑" panose="020B0606030804020204" charset="-122"/>
                  <a:ea typeface="文泉驿等宽微米黑" panose="020B0606030804020204" charset="-122"/>
                  <a:cs typeface="文泉驿等宽微米黑" panose="020B0606030804020204" charset="-122"/>
                </a:rPr>
                <a:t>如何三倍提升社群H5活动点击量</a:t>
              </a:r>
              <a:endParaRPr kumimoji="1" lang="zh-CN" altLang="en-US" sz="3200" b="1" dirty="0">
                <a:solidFill>
                  <a:srgbClr val="331F3A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endParaRPr>
            </a:p>
            <a:p>
              <a:pPr algn="l">
                <a:lnSpc>
                  <a:spcPct val="170000"/>
                </a:lnSpc>
              </a:pPr>
              <a:r>
                <a:rPr kumimoji="1" lang="zh-CN" altLang="en-US" sz="2000" b="1" dirty="0">
                  <a:solidFill>
                    <a:schemeClr val="tx1"/>
                  </a:solidFill>
                  <a:latin typeface="文泉驿等宽微米黑" panose="020B0606030804020204" charset="-122"/>
                  <a:ea typeface="文泉驿等宽微米黑" panose="020B0606030804020204" charset="-122"/>
                  <a:cs typeface="文泉驿等宽微米黑" panose="020B0606030804020204" charset="-122"/>
                </a:rPr>
                <a:t>（</a:t>
              </a:r>
              <a:r>
                <a:rPr kumimoji="1" lang="en-US" altLang="zh-CN" sz="2000" b="1" dirty="0">
                  <a:solidFill>
                    <a:schemeClr val="tx1"/>
                  </a:solidFill>
                  <a:latin typeface="文泉驿等宽微米黑" panose="020B0606030804020204" charset="-122"/>
                  <a:ea typeface="文泉驿等宽微米黑" panose="020B0606030804020204" charset="-122"/>
                  <a:cs typeface="文泉驿等宽微米黑" panose="020B0606030804020204" charset="-122"/>
                </a:rPr>
                <a:t>1</a:t>
              </a:r>
              <a:r>
                <a:rPr kumimoji="1" lang="zh-CN" altLang="en-US" sz="2000" b="1" dirty="0">
                  <a:solidFill>
                    <a:schemeClr val="tx1"/>
                  </a:solidFill>
                  <a:latin typeface="文泉驿等宽微米黑" panose="020B0606030804020204" charset="-122"/>
                  <a:ea typeface="文泉驿等宽微米黑" panose="020B0606030804020204" charset="-122"/>
                  <a:cs typeface="文泉驿等宽微米黑" panose="020B0606030804020204" charset="-122"/>
                </a:rPr>
                <a:t>）不同社群进行不同推广方式</a:t>
              </a:r>
              <a:endParaRPr kumimoji="1" lang="zh-CN" altLang="en-US" sz="2000" b="1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endParaRPr>
            </a:p>
            <a:p>
              <a:pPr algn="l">
                <a:lnSpc>
                  <a:spcPct val="170000"/>
                </a:lnSpc>
              </a:pPr>
              <a:r>
                <a:rPr kumimoji="1" lang="zh-CN" altLang="en-US" sz="2000" b="1" dirty="0">
                  <a:solidFill>
                    <a:schemeClr val="tx1"/>
                  </a:solidFill>
                  <a:latin typeface="文泉驿等宽微米黑" panose="020B0606030804020204" charset="-122"/>
                  <a:ea typeface="文泉驿等宽微米黑" panose="020B0606030804020204" charset="-122"/>
                  <a:cs typeface="文泉驿等宽微米黑" panose="020B0606030804020204" charset="-122"/>
                </a:rPr>
                <a:t>（</a:t>
              </a:r>
              <a:r>
                <a:rPr kumimoji="1" lang="en-US" altLang="zh-CN" sz="2000" b="1" dirty="0">
                  <a:solidFill>
                    <a:schemeClr val="tx1"/>
                  </a:solidFill>
                  <a:latin typeface="文泉驿等宽微米黑" panose="020B0606030804020204" charset="-122"/>
                  <a:ea typeface="文泉驿等宽微米黑" panose="020B0606030804020204" charset="-122"/>
                  <a:cs typeface="文泉驿等宽微米黑" panose="020B0606030804020204" charset="-122"/>
                </a:rPr>
                <a:t>2</a:t>
              </a:r>
              <a:r>
                <a:rPr kumimoji="1" lang="zh-CN" altLang="en-US" sz="2000" b="1" dirty="0">
                  <a:solidFill>
                    <a:schemeClr val="tx1"/>
                  </a:solidFill>
                  <a:latin typeface="文泉驿等宽微米黑" panose="020B0606030804020204" charset="-122"/>
                  <a:ea typeface="文泉驿等宽微米黑" panose="020B0606030804020204" charset="-122"/>
                  <a:cs typeface="文泉驿等宽微米黑" panose="020B0606030804020204" charset="-122"/>
                </a:rPr>
                <a:t>）如何写高转化的社群活动推广文案</a:t>
              </a:r>
              <a:endParaRPr kumimoji="1" lang="zh-CN" altLang="en-US" sz="3200" b="1" dirty="0">
                <a:solidFill>
                  <a:srgbClr val="331F3A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endParaRPr>
            </a:p>
            <a:p>
              <a:pPr algn="l">
                <a:lnSpc>
                  <a:spcPct val="150000"/>
                </a:lnSpc>
              </a:pPr>
              <a:endParaRPr kumimoji="1" lang="zh-CN" altLang="en-US" sz="3200" b="1" dirty="0">
                <a:solidFill>
                  <a:srgbClr val="331F3A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00000">
              <a:off x="10278220" y="1339366"/>
              <a:ext cx="1275080" cy="127508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" name="矩形: 圆角 3"/>
          <p:cNvSpPr/>
          <p:nvPr/>
        </p:nvSpPr>
        <p:spPr>
          <a:xfrm>
            <a:off x="489585" y="323215"/>
            <a:ext cx="4875530" cy="516890"/>
          </a:xfrm>
          <a:prstGeom prst="roundRect">
            <a:avLst/>
          </a:prstGeom>
          <a:solidFill>
            <a:srgbClr val="625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20000"/>
              </a:lnSpc>
            </a:pPr>
            <a:endParaRPr sz="2400" b="1" spc="600">
              <a:solidFill>
                <a:schemeClr val="bg1"/>
              </a:solidFill>
              <a:latin typeface="文泉驿等宽微米黑" panose="020B0606030804020204" charset="-122"/>
              <a:ea typeface="文泉驿等宽微米黑" panose="020B0606030804020204" charset="-122"/>
              <a:sym typeface="+mn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90220" y="382270"/>
            <a:ext cx="51003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zh-CN" sz="2400" b="1">
                <a:solidFill>
                  <a:schemeClr val="bg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思考：你是否也出现过这种情况？</a:t>
            </a:r>
            <a:endParaRPr lang="zh-CN" altLang="en-US" sz="2400" b="1">
              <a:solidFill>
                <a:schemeClr val="bg1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31925" y="1881505"/>
            <a:ext cx="4298315" cy="3421380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4800" y="1898650"/>
            <a:ext cx="4068445" cy="3387090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乘号 3"/>
          <p:cNvSpPr/>
          <p:nvPr/>
        </p:nvSpPr>
        <p:spPr>
          <a:xfrm>
            <a:off x="3199765" y="5285740"/>
            <a:ext cx="762000" cy="939800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乘号 4"/>
          <p:cNvSpPr/>
          <p:nvPr/>
        </p:nvSpPr>
        <p:spPr>
          <a:xfrm>
            <a:off x="8585200" y="5285740"/>
            <a:ext cx="762000" cy="939800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29"/>
          <p:cNvGrpSpPr/>
          <p:nvPr/>
        </p:nvGrpSpPr>
        <p:grpSpPr>
          <a:xfrm>
            <a:off x="946150" y="1122680"/>
            <a:ext cx="2891155" cy="5246370"/>
            <a:chOff x="3189614" y="1562392"/>
            <a:chExt cx="1474916" cy="3116662"/>
          </a:xfrm>
          <a:effectLst/>
        </p:grpSpPr>
        <p:sp>
          <p:nvSpPr>
            <p:cNvPr id="11" name="Freeform 86"/>
            <p:cNvSpPr/>
            <p:nvPr/>
          </p:nvSpPr>
          <p:spPr>
            <a:xfrm>
              <a:off x="3205386" y="1579715"/>
              <a:ext cx="1459144" cy="3099339"/>
            </a:xfrm>
            <a:custGeom>
              <a:avLst/>
              <a:gdLst>
                <a:gd name="connsiteX0" fmla="*/ 0 w 1459144"/>
                <a:gd name="connsiteY0" fmla="*/ 176060 h 3099339"/>
                <a:gd name="connsiteX1" fmla="*/ 51567 w 1459144"/>
                <a:gd name="connsiteY1" fmla="*/ 51567 h 3099339"/>
                <a:gd name="connsiteX2" fmla="*/ 176060 w 1459144"/>
                <a:gd name="connsiteY2" fmla="*/ 0 h 3099339"/>
                <a:gd name="connsiteX3" fmla="*/ 1283084 w 1459144"/>
                <a:gd name="connsiteY3" fmla="*/ 0 h 3099339"/>
                <a:gd name="connsiteX4" fmla="*/ 1407577 w 1459144"/>
                <a:gd name="connsiteY4" fmla="*/ 51567 h 3099339"/>
                <a:gd name="connsiteX5" fmla="*/ 1459144 w 1459144"/>
                <a:gd name="connsiteY5" fmla="*/ 176060 h 3099339"/>
                <a:gd name="connsiteX6" fmla="*/ 1459144 w 1459144"/>
                <a:gd name="connsiteY6" fmla="*/ 2923279 h 3099339"/>
                <a:gd name="connsiteX7" fmla="*/ 1407577 w 1459144"/>
                <a:gd name="connsiteY7" fmla="*/ 3047772 h 3099339"/>
                <a:gd name="connsiteX8" fmla="*/ 1283084 w 1459144"/>
                <a:gd name="connsiteY8" fmla="*/ 3099339 h 3099339"/>
                <a:gd name="connsiteX9" fmla="*/ 176060 w 1459144"/>
                <a:gd name="connsiteY9" fmla="*/ 3099339 h 3099339"/>
                <a:gd name="connsiteX10" fmla="*/ 51567 w 1459144"/>
                <a:gd name="connsiteY10" fmla="*/ 3047772 h 3099339"/>
                <a:gd name="connsiteX11" fmla="*/ 0 w 1459144"/>
                <a:gd name="connsiteY11" fmla="*/ 2923279 h 3099339"/>
                <a:gd name="connsiteX12" fmla="*/ 0 w 1459144"/>
                <a:gd name="connsiteY12" fmla="*/ 176060 h 3099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59144" h="3099339">
                  <a:moveTo>
                    <a:pt x="0" y="176060"/>
                  </a:moveTo>
                  <a:cubicBezTo>
                    <a:pt x="0" y="129366"/>
                    <a:pt x="18549" y="84584"/>
                    <a:pt x="51567" y="51567"/>
                  </a:cubicBezTo>
                  <a:cubicBezTo>
                    <a:pt x="84585" y="18549"/>
                    <a:pt x="129366" y="0"/>
                    <a:pt x="176060" y="0"/>
                  </a:cubicBezTo>
                  <a:lnTo>
                    <a:pt x="1283084" y="0"/>
                  </a:lnTo>
                  <a:cubicBezTo>
                    <a:pt x="1329778" y="0"/>
                    <a:pt x="1374560" y="18549"/>
                    <a:pt x="1407577" y="51567"/>
                  </a:cubicBezTo>
                  <a:cubicBezTo>
                    <a:pt x="1440595" y="84585"/>
                    <a:pt x="1459144" y="129366"/>
                    <a:pt x="1459144" y="176060"/>
                  </a:cubicBezTo>
                  <a:lnTo>
                    <a:pt x="1459144" y="2923279"/>
                  </a:lnTo>
                  <a:cubicBezTo>
                    <a:pt x="1459144" y="2969973"/>
                    <a:pt x="1440595" y="3014755"/>
                    <a:pt x="1407577" y="3047772"/>
                  </a:cubicBezTo>
                  <a:cubicBezTo>
                    <a:pt x="1374559" y="3080790"/>
                    <a:pt x="1329778" y="3099339"/>
                    <a:pt x="1283084" y="3099339"/>
                  </a:cubicBezTo>
                  <a:lnTo>
                    <a:pt x="176060" y="3099339"/>
                  </a:lnTo>
                  <a:cubicBezTo>
                    <a:pt x="129366" y="3099339"/>
                    <a:pt x="84584" y="3080790"/>
                    <a:pt x="51567" y="3047772"/>
                  </a:cubicBezTo>
                  <a:cubicBezTo>
                    <a:pt x="18549" y="3014754"/>
                    <a:pt x="0" y="2969973"/>
                    <a:pt x="0" y="2923279"/>
                  </a:cubicBezTo>
                  <a:lnTo>
                    <a:pt x="0" y="17606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grpSp>
          <p:nvGrpSpPr>
            <p:cNvPr id="12" name="Group 20"/>
            <p:cNvGrpSpPr/>
            <p:nvPr/>
          </p:nvGrpSpPr>
          <p:grpSpPr>
            <a:xfrm>
              <a:off x="3189614" y="1991493"/>
              <a:ext cx="23662" cy="645898"/>
              <a:chOff x="3392428" y="1951545"/>
              <a:chExt cx="27432" cy="735419"/>
            </a:xfrm>
          </p:grpSpPr>
          <p:sp>
            <p:nvSpPr>
              <p:cNvPr id="18" name="Rectangle 108"/>
              <p:cNvSpPr/>
              <p:nvPr/>
            </p:nvSpPr>
            <p:spPr>
              <a:xfrm>
                <a:off x="3392428" y="1951545"/>
                <a:ext cx="18288" cy="172821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19" name="Rectangle 117"/>
              <p:cNvSpPr/>
              <p:nvPr/>
            </p:nvSpPr>
            <p:spPr>
              <a:xfrm>
                <a:off x="3401572" y="2289545"/>
                <a:ext cx="18288" cy="118872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20" name="Rectangle 118"/>
              <p:cNvSpPr/>
              <p:nvPr/>
            </p:nvSpPr>
            <p:spPr>
              <a:xfrm>
                <a:off x="3401572" y="2568092"/>
                <a:ext cx="18288" cy="118872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</p:grpSp>
        <p:sp>
          <p:nvSpPr>
            <p:cNvPr id="13" name="Freeform 93"/>
            <p:cNvSpPr/>
            <p:nvPr/>
          </p:nvSpPr>
          <p:spPr>
            <a:xfrm>
              <a:off x="3806686" y="4332856"/>
              <a:ext cx="256543" cy="261216"/>
            </a:xfrm>
            <a:custGeom>
              <a:avLst/>
              <a:gdLst>
                <a:gd name="connsiteX0" fmla="*/ 0 w 256543"/>
                <a:gd name="connsiteY0" fmla="*/ 130608 h 261216"/>
                <a:gd name="connsiteX1" fmla="*/ 36755 w 256543"/>
                <a:gd name="connsiteY1" fmla="*/ 39091 h 261216"/>
                <a:gd name="connsiteX2" fmla="*/ 128272 w 256543"/>
                <a:gd name="connsiteY2" fmla="*/ 0 h 261216"/>
                <a:gd name="connsiteX3" fmla="*/ 219789 w 256543"/>
                <a:gd name="connsiteY3" fmla="*/ 39091 h 261216"/>
                <a:gd name="connsiteX4" fmla="*/ 256544 w 256543"/>
                <a:gd name="connsiteY4" fmla="*/ 130608 h 261216"/>
                <a:gd name="connsiteX5" fmla="*/ 219789 w 256543"/>
                <a:gd name="connsiteY5" fmla="*/ 222125 h 261216"/>
                <a:gd name="connsiteX6" fmla="*/ 128272 w 256543"/>
                <a:gd name="connsiteY6" fmla="*/ 261216 h 261216"/>
                <a:gd name="connsiteX7" fmla="*/ 36755 w 256543"/>
                <a:gd name="connsiteY7" fmla="*/ 222125 h 261216"/>
                <a:gd name="connsiteX8" fmla="*/ 0 w 256543"/>
                <a:gd name="connsiteY8" fmla="*/ 130608 h 261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6543" h="261216">
                  <a:moveTo>
                    <a:pt x="0" y="130608"/>
                  </a:moveTo>
                  <a:cubicBezTo>
                    <a:pt x="0" y="96377"/>
                    <a:pt x="13199" y="63514"/>
                    <a:pt x="36755" y="39091"/>
                  </a:cubicBezTo>
                  <a:cubicBezTo>
                    <a:pt x="60874" y="14086"/>
                    <a:pt x="93851" y="0"/>
                    <a:pt x="128272" y="0"/>
                  </a:cubicBezTo>
                  <a:cubicBezTo>
                    <a:pt x="162693" y="0"/>
                    <a:pt x="195670" y="14086"/>
                    <a:pt x="219789" y="39091"/>
                  </a:cubicBezTo>
                  <a:cubicBezTo>
                    <a:pt x="243346" y="63514"/>
                    <a:pt x="256544" y="96377"/>
                    <a:pt x="256544" y="130608"/>
                  </a:cubicBezTo>
                  <a:cubicBezTo>
                    <a:pt x="256544" y="164839"/>
                    <a:pt x="243345" y="197702"/>
                    <a:pt x="219789" y="222125"/>
                  </a:cubicBezTo>
                  <a:cubicBezTo>
                    <a:pt x="195670" y="247130"/>
                    <a:pt x="162693" y="261216"/>
                    <a:pt x="128272" y="261216"/>
                  </a:cubicBezTo>
                  <a:cubicBezTo>
                    <a:pt x="93851" y="261216"/>
                    <a:pt x="60874" y="247130"/>
                    <a:pt x="36755" y="222125"/>
                  </a:cubicBezTo>
                  <a:cubicBezTo>
                    <a:pt x="13198" y="197702"/>
                    <a:pt x="0" y="164839"/>
                    <a:pt x="0" y="130608"/>
                  </a:cubicBezTo>
                  <a:close/>
                </a:path>
              </a:pathLst>
            </a:custGeom>
            <a:noFill/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4" name="Freeform 96"/>
            <p:cNvSpPr/>
            <p:nvPr/>
          </p:nvSpPr>
          <p:spPr>
            <a:xfrm>
              <a:off x="3306742" y="1997538"/>
              <a:ext cx="1256433" cy="2276759"/>
            </a:xfrm>
            <a:custGeom>
              <a:avLst/>
              <a:gdLst>
                <a:gd name="connsiteX0" fmla="*/ 0 w 1256433"/>
                <a:gd name="connsiteY0" fmla="*/ 0 h 2276759"/>
                <a:gd name="connsiteX1" fmla="*/ 1256433 w 1256433"/>
                <a:gd name="connsiteY1" fmla="*/ 0 h 2276759"/>
                <a:gd name="connsiteX2" fmla="*/ 1256433 w 1256433"/>
                <a:gd name="connsiteY2" fmla="*/ 2276759 h 2276759"/>
                <a:gd name="connsiteX3" fmla="*/ 0 w 1256433"/>
                <a:gd name="connsiteY3" fmla="*/ 2276759 h 2276759"/>
                <a:gd name="connsiteX4" fmla="*/ 0 w 1256433"/>
                <a:gd name="connsiteY4" fmla="*/ 0 h 227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6433" h="2276759">
                  <a:moveTo>
                    <a:pt x="0" y="0"/>
                  </a:moveTo>
                  <a:lnTo>
                    <a:pt x="1256433" y="0"/>
                  </a:lnTo>
                  <a:lnTo>
                    <a:pt x="1256433" y="2276759"/>
                  </a:lnTo>
                  <a:lnTo>
                    <a:pt x="0" y="2276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5" name="Freeform 99"/>
            <p:cNvSpPr/>
            <p:nvPr/>
          </p:nvSpPr>
          <p:spPr>
            <a:xfrm>
              <a:off x="3796931" y="1824436"/>
              <a:ext cx="276054" cy="32124"/>
            </a:xfrm>
            <a:custGeom>
              <a:avLst/>
              <a:gdLst>
                <a:gd name="connsiteX0" fmla="*/ 0 w 276054"/>
                <a:gd name="connsiteY0" fmla="*/ 16062 h 32124"/>
                <a:gd name="connsiteX1" fmla="*/ 4704 w 276054"/>
                <a:gd name="connsiteY1" fmla="*/ 4704 h 32124"/>
                <a:gd name="connsiteX2" fmla="*/ 16062 w 276054"/>
                <a:gd name="connsiteY2" fmla="*/ 0 h 32124"/>
                <a:gd name="connsiteX3" fmla="*/ 259992 w 276054"/>
                <a:gd name="connsiteY3" fmla="*/ 0 h 32124"/>
                <a:gd name="connsiteX4" fmla="*/ 271350 w 276054"/>
                <a:gd name="connsiteY4" fmla="*/ 4704 h 32124"/>
                <a:gd name="connsiteX5" fmla="*/ 276054 w 276054"/>
                <a:gd name="connsiteY5" fmla="*/ 16062 h 32124"/>
                <a:gd name="connsiteX6" fmla="*/ 276054 w 276054"/>
                <a:gd name="connsiteY6" fmla="*/ 16062 h 32124"/>
                <a:gd name="connsiteX7" fmla="*/ 271350 w 276054"/>
                <a:gd name="connsiteY7" fmla="*/ 27420 h 32124"/>
                <a:gd name="connsiteX8" fmla="*/ 259992 w 276054"/>
                <a:gd name="connsiteY8" fmla="*/ 32124 h 32124"/>
                <a:gd name="connsiteX9" fmla="*/ 16062 w 276054"/>
                <a:gd name="connsiteY9" fmla="*/ 32124 h 32124"/>
                <a:gd name="connsiteX10" fmla="*/ 4704 w 276054"/>
                <a:gd name="connsiteY10" fmla="*/ 27420 h 32124"/>
                <a:gd name="connsiteX11" fmla="*/ 0 w 276054"/>
                <a:gd name="connsiteY11" fmla="*/ 16062 h 3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054" h="32124">
                  <a:moveTo>
                    <a:pt x="0" y="16062"/>
                  </a:moveTo>
                  <a:cubicBezTo>
                    <a:pt x="0" y="11802"/>
                    <a:pt x="1692" y="7717"/>
                    <a:pt x="4704" y="4704"/>
                  </a:cubicBezTo>
                  <a:cubicBezTo>
                    <a:pt x="7716" y="1692"/>
                    <a:pt x="11802" y="0"/>
                    <a:pt x="16062" y="0"/>
                  </a:cubicBezTo>
                  <a:lnTo>
                    <a:pt x="259992" y="0"/>
                  </a:lnTo>
                  <a:cubicBezTo>
                    <a:pt x="264252" y="0"/>
                    <a:pt x="268337" y="1692"/>
                    <a:pt x="271350" y="4704"/>
                  </a:cubicBezTo>
                  <a:cubicBezTo>
                    <a:pt x="274362" y="7716"/>
                    <a:pt x="276054" y="11802"/>
                    <a:pt x="276054" y="16062"/>
                  </a:cubicBezTo>
                  <a:lnTo>
                    <a:pt x="276054" y="16062"/>
                  </a:lnTo>
                  <a:cubicBezTo>
                    <a:pt x="276054" y="20322"/>
                    <a:pt x="274362" y="24407"/>
                    <a:pt x="271350" y="27420"/>
                  </a:cubicBezTo>
                  <a:cubicBezTo>
                    <a:pt x="268338" y="30432"/>
                    <a:pt x="264252" y="32124"/>
                    <a:pt x="259992" y="32124"/>
                  </a:cubicBezTo>
                  <a:lnTo>
                    <a:pt x="16062" y="32124"/>
                  </a:lnTo>
                  <a:cubicBezTo>
                    <a:pt x="11802" y="32124"/>
                    <a:pt x="7717" y="30432"/>
                    <a:pt x="4704" y="27420"/>
                  </a:cubicBezTo>
                  <a:cubicBezTo>
                    <a:pt x="1692" y="24408"/>
                    <a:pt x="0" y="20322"/>
                    <a:pt x="0" y="1606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6" name="Freeform 103"/>
            <p:cNvSpPr/>
            <p:nvPr/>
          </p:nvSpPr>
          <p:spPr>
            <a:xfrm>
              <a:off x="3911556" y="1704426"/>
              <a:ext cx="46804" cy="47657"/>
            </a:xfrm>
            <a:custGeom>
              <a:avLst/>
              <a:gdLst>
                <a:gd name="connsiteX0" fmla="*/ 0 w 46804"/>
                <a:gd name="connsiteY0" fmla="*/ 23829 h 47657"/>
                <a:gd name="connsiteX1" fmla="*/ 6705 w 46804"/>
                <a:gd name="connsiteY1" fmla="*/ 7132 h 47657"/>
                <a:gd name="connsiteX2" fmla="*/ 23402 w 46804"/>
                <a:gd name="connsiteY2" fmla="*/ 0 h 47657"/>
                <a:gd name="connsiteX3" fmla="*/ 40099 w 46804"/>
                <a:gd name="connsiteY3" fmla="*/ 7132 h 47657"/>
                <a:gd name="connsiteX4" fmla="*/ 46804 w 46804"/>
                <a:gd name="connsiteY4" fmla="*/ 23829 h 47657"/>
                <a:gd name="connsiteX5" fmla="*/ 40099 w 46804"/>
                <a:gd name="connsiteY5" fmla="*/ 40526 h 47657"/>
                <a:gd name="connsiteX6" fmla="*/ 23402 w 46804"/>
                <a:gd name="connsiteY6" fmla="*/ 47658 h 47657"/>
                <a:gd name="connsiteX7" fmla="*/ 6705 w 46804"/>
                <a:gd name="connsiteY7" fmla="*/ 40526 h 47657"/>
                <a:gd name="connsiteX8" fmla="*/ 0 w 46804"/>
                <a:gd name="connsiteY8" fmla="*/ 23829 h 4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804" h="47657">
                  <a:moveTo>
                    <a:pt x="0" y="23829"/>
                  </a:moveTo>
                  <a:cubicBezTo>
                    <a:pt x="0" y="17584"/>
                    <a:pt x="2408" y="11588"/>
                    <a:pt x="6705" y="7132"/>
                  </a:cubicBezTo>
                  <a:cubicBezTo>
                    <a:pt x="11105" y="2570"/>
                    <a:pt x="17122" y="0"/>
                    <a:pt x="23402" y="0"/>
                  </a:cubicBezTo>
                  <a:cubicBezTo>
                    <a:pt x="29682" y="0"/>
                    <a:pt x="35698" y="2570"/>
                    <a:pt x="40099" y="7132"/>
                  </a:cubicBezTo>
                  <a:cubicBezTo>
                    <a:pt x="44397" y="11588"/>
                    <a:pt x="46804" y="17583"/>
                    <a:pt x="46804" y="23829"/>
                  </a:cubicBezTo>
                  <a:cubicBezTo>
                    <a:pt x="46804" y="30074"/>
                    <a:pt x="44396" y="36070"/>
                    <a:pt x="40099" y="40526"/>
                  </a:cubicBezTo>
                  <a:cubicBezTo>
                    <a:pt x="35699" y="45088"/>
                    <a:pt x="29682" y="47658"/>
                    <a:pt x="23402" y="47658"/>
                  </a:cubicBezTo>
                  <a:cubicBezTo>
                    <a:pt x="17122" y="47658"/>
                    <a:pt x="11106" y="45088"/>
                    <a:pt x="6705" y="40526"/>
                  </a:cubicBezTo>
                  <a:cubicBezTo>
                    <a:pt x="2407" y="36070"/>
                    <a:pt x="0" y="30075"/>
                    <a:pt x="0" y="2382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7" name="Freeform 104"/>
            <p:cNvSpPr/>
            <p:nvPr/>
          </p:nvSpPr>
          <p:spPr>
            <a:xfrm>
              <a:off x="4293042" y="1562392"/>
              <a:ext cx="198758" cy="40154"/>
            </a:xfrm>
            <a:custGeom>
              <a:avLst/>
              <a:gdLst>
                <a:gd name="connsiteX0" fmla="*/ 0 w 198758"/>
                <a:gd name="connsiteY0" fmla="*/ 0 h 40154"/>
                <a:gd name="connsiteX1" fmla="*/ 198758 w 198758"/>
                <a:gd name="connsiteY1" fmla="*/ 0 h 40154"/>
                <a:gd name="connsiteX2" fmla="*/ 198758 w 198758"/>
                <a:gd name="connsiteY2" fmla="*/ 40154 h 40154"/>
                <a:gd name="connsiteX3" fmla="*/ 0 w 198758"/>
                <a:gd name="connsiteY3" fmla="*/ 40154 h 40154"/>
                <a:gd name="connsiteX4" fmla="*/ 0 w 198758"/>
                <a:gd name="connsiteY4" fmla="*/ 0 h 40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758" h="40154">
                  <a:moveTo>
                    <a:pt x="0" y="0"/>
                  </a:moveTo>
                  <a:lnTo>
                    <a:pt x="198758" y="0"/>
                  </a:lnTo>
                  <a:lnTo>
                    <a:pt x="198758" y="40154"/>
                  </a:lnTo>
                  <a:lnTo>
                    <a:pt x="0" y="401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25" name="TextBox 59"/>
          <p:cNvSpPr txBox="1">
            <a:spLocks noChangeArrowheads="1"/>
          </p:cNvSpPr>
          <p:nvPr/>
        </p:nvSpPr>
        <p:spPr bwMode="auto">
          <a:xfrm flipH="1">
            <a:off x="7219024" y="1893274"/>
            <a:ext cx="2899277" cy="436245"/>
          </a:xfrm>
          <a:prstGeom prst="rect">
            <a:avLst/>
          </a:prstGeom>
          <a:noFill/>
          <a:ln>
            <a:noFill/>
          </a:ln>
        </p:spPr>
        <p:txBody>
          <a:bodyPr wrap="squar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kern="0" dirty="0" smtClean="0">
                <a:solidFill>
                  <a:srgbClr val="3D336F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Arial" panose="020B0604020202020204"/>
              </a:rPr>
              <a:t>1. </a:t>
            </a:r>
            <a:r>
              <a:rPr lang="zh-CN" altLang="en-US" sz="2400" b="1" kern="0" dirty="0" smtClean="0">
                <a:solidFill>
                  <a:srgbClr val="3D336F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Arial" panose="020B0604020202020204"/>
              </a:rPr>
              <a:t>提前活动预热</a:t>
            </a:r>
            <a:endParaRPr lang="zh-CN" altLang="en-US" sz="2400" b="1" kern="0" dirty="0" smtClean="0">
              <a:solidFill>
                <a:srgbClr val="3D336F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  <a:sym typeface="Arial" panose="020B0604020202020204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7219315" y="2361565"/>
            <a:ext cx="4213860" cy="382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dirty="0">
                <a:solidFill>
                  <a:srgbClr val="00000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Arial" panose="020B0604020202020204"/>
              </a:rPr>
              <a:t>提前</a:t>
            </a:r>
            <a:r>
              <a:rPr lang="en-US" altLang="zh-CN" dirty="0">
                <a:solidFill>
                  <a:srgbClr val="00000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Arial" panose="020B0604020202020204"/>
              </a:rPr>
              <a:t>3-5</a:t>
            </a:r>
            <a:r>
              <a:rPr lang="zh-CN" altLang="en-US" dirty="0">
                <a:solidFill>
                  <a:srgbClr val="000000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Arial" panose="020B0604020202020204"/>
              </a:rPr>
              <a:t>天进行预热</a:t>
            </a:r>
            <a:endParaRPr lang="zh-CN" altLang="en-US" dirty="0">
              <a:solidFill>
                <a:srgbClr val="000000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  <a:sym typeface="Arial" panose="020B0604020202020204"/>
            </a:endParaRPr>
          </a:p>
        </p:txBody>
      </p:sp>
      <p:sp>
        <p:nvSpPr>
          <p:cNvPr id="27" name="TextBox 59"/>
          <p:cNvSpPr txBox="1">
            <a:spLocks noChangeArrowheads="1"/>
          </p:cNvSpPr>
          <p:nvPr/>
        </p:nvSpPr>
        <p:spPr bwMode="auto">
          <a:xfrm flipH="1">
            <a:off x="7219024" y="2968373"/>
            <a:ext cx="2899277" cy="436245"/>
          </a:xfrm>
          <a:prstGeom prst="rect">
            <a:avLst/>
          </a:prstGeom>
          <a:noFill/>
          <a:ln>
            <a:noFill/>
          </a:ln>
        </p:spPr>
        <p:txBody>
          <a:bodyPr wrap="squar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kern="0" dirty="0">
                <a:solidFill>
                  <a:srgbClr val="3D336F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Arial" panose="020B0604020202020204"/>
              </a:rPr>
              <a:t>2. </a:t>
            </a:r>
            <a:r>
              <a:rPr lang="zh-CN" altLang="en-US" sz="2400" b="1" kern="0" dirty="0">
                <a:solidFill>
                  <a:srgbClr val="3D336F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Arial" panose="020B0604020202020204"/>
              </a:rPr>
              <a:t>凸显利益点</a:t>
            </a:r>
            <a:endParaRPr lang="zh-CN" altLang="en-US" sz="2400" b="1" kern="0" dirty="0">
              <a:solidFill>
                <a:srgbClr val="3D336F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  <a:sym typeface="Arial" panose="020B0604020202020204"/>
            </a:endParaRP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7219315" y="3472815"/>
            <a:ext cx="4377690" cy="382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14000"/>
              </a:lnSpc>
            </a:pPr>
            <a:r>
              <a:rPr dirty="0" smtClean="0">
                <a:solidFill>
                  <a:srgbClr val="000000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Arial" panose="020B0604020202020204"/>
              </a:rPr>
              <a:t>用户可以通过活动获得什么价值</a:t>
            </a:r>
            <a:r>
              <a:rPr lang="zh-CN" sz="1600" dirty="0" smtClean="0">
                <a:solidFill>
                  <a:srgbClr val="000000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Arial" panose="020B0604020202020204"/>
              </a:rPr>
              <a:t>（参考图二）</a:t>
            </a:r>
            <a:endParaRPr lang="zh-CN" sz="1600" dirty="0" smtClean="0">
              <a:solidFill>
                <a:srgbClr val="000000"/>
              </a:solidFill>
              <a:latin typeface="文泉驿等宽微米黑" panose="020B0606030804020204" charset="-122"/>
              <a:ea typeface="文泉驿等宽微米黑" panose="020B0606030804020204" charset="-122"/>
              <a:sym typeface="Arial" panose="020B0604020202020204"/>
            </a:endParaRPr>
          </a:p>
        </p:txBody>
      </p:sp>
      <p:sp>
        <p:nvSpPr>
          <p:cNvPr id="29" name="TextBox 59"/>
          <p:cNvSpPr txBox="1">
            <a:spLocks noChangeArrowheads="1"/>
          </p:cNvSpPr>
          <p:nvPr/>
        </p:nvSpPr>
        <p:spPr bwMode="auto">
          <a:xfrm flipH="1">
            <a:off x="7219024" y="4009727"/>
            <a:ext cx="2899277" cy="777240"/>
          </a:xfrm>
          <a:prstGeom prst="rect">
            <a:avLst/>
          </a:prstGeom>
          <a:noFill/>
          <a:ln>
            <a:noFill/>
          </a:ln>
        </p:spPr>
        <p:txBody>
          <a:bodyPr wrap="squar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2400" b="1" kern="0" dirty="0">
                <a:solidFill>
                  <a:srgbClr val="3D336F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Arial" panose="020B0604020202020204"/>
              </a:rPr>
              <a:t>3. </a:t>
            </a:r>
            <a:r>
              <a:rPr lang="zh-CN" altLang="en-US" sz="2400" b="1" kern="0" dirty="0">
                <a:solidFill>
                  <a:srgbClr val="3D336F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Arial" panose="020B0604020202020204"/>
              </a:rPr>
              <a:t>培养用户习惯</a:t>
            </a:r>
            <a:br>
              <a:rPr lang="zh-CN" altLang="en-US" sz="2400" b="1" kern="0" dirty="0">
                <a:solidFill>
                  <a:srgbClr val="3D336F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Arial" panose="020B0604020202020204"/>
              </a:rPr>
            </a:br>
            <a:r>
              <a:rPr lang="zh-CN" altLang="en-US" kern="0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Arial" panose="020B0604020202020204"/>
              </a:rPr>
              <a:t>（参考图一）</a:t>
            </a:r>
            <a:endParaRPr lang="zh-CN" altLang="en-US" kern="0" dirty="0">
              <a:solidFill>
                <a:schemeClr val="tx1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  <a:sym typeface="Arial" panose="020B0604020202020204"/>
            </a:endParaRPr>
          </a:p>
        </p:txBody>
      </p:sp>
      <p:sp>
        <p:nvSpPr>
          <p:cNvPr id="31" name="TextBox 59"/>
          <p:cNvSpPr txBox="1">
            <a:spLocks noChangeArrowheads="1"/>
          </p:cNvSpPr>
          <p:nvPr/>
        </p:nvSpPr>
        <p:spPr bwMode="auto">
          <a:xfrm flipH="1">
            <a:off x="7219024" y="4960057"/>
            <a:ext cx="2838047" cy="436245"/>
          </a:xfrm>
          <a:prstGeom prst="rect">
            <a:avLst/>
          </a:prstGeom>
          <a:noFill/>
          <a:ln>
            <a:noFill/>
          </a:ln>
        </p:spPr>
        <p:txBody>
          <a:bodyPr wrap="squar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kern="0" dirty="0">
                <a:solidFill>
                  <a:srgbClr val="3D336F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Arial" panose="020B0604020202020204"/>
              </a:rPr>
              <a:t>4. </a:t>
            </a:r>
            <a:r>
              <a:rPr lang="zh-CN" altLang="en-US" sz="2400" b="1" kern="0" dirty="0">
                <a:solidFill>
                  <a:srgbClr val="3D336F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Arial" panose="020B0604020202020204"/>
              </a:rPr>
              <a:t>穿插水军</a:t>
            </a:r>
            <a:endParaRPr lang="zh-CN" altLang="en-US" sz="2400" b="1" kern="0" dirty="0">
              <a:solidFill>
                <a:srgbClr val="3D336F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  <a:sym typeface="Arial" panose="020B0604020202020204"/>
            </a:endParaRPr>
          </a:p>
        </p:txBody>
      </p:sp>
      <p:sp>
        <p:nvSpPr>
          <p:cNvPr id="33" name="矩形: 圆角 3"/>
          <p:cNvSpPr/>
          <p:nvPr/>
        </p:nvSpPr>
        <p:spPr>
          <a:xfrm>
            <a:off x="489585" y="323215"/>
            <a:ext cx="4977130" cy="516890"/>
          </a:xfrm>
          <a:prstGeom prst="roundRect">
            <a:avLst/>
          </a:prstGeom>
          <a:solidFill>
            <a:srgbClr val="625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20000"/>
              </a:lnSpc>
            </a:pPr>
            <a:endParaRPr sz="2400" b="1" spc="600">
              <a:solidFill>
                <a:schemeClr val="bg1"/>
              </a:solidFill>
              <a:latin typeface="文泉驿等宽微米黑" panose="020B0606030804020204" charset="-122"/>
              <a:ea typeface="文泉驿等宽微米黑" panose="020B0606030804020204" charset="-122"/>
              <a:sym typeface="+mn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90220" y="382270"/>
            <a:ext cx="51003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2400" b="1">
                <a:solidFill>
                  <a:schemeClr val="bg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3.1 </a:t>
            </a:r>
            <a:r>
              <a:rPr lang="zh-CN" altLang="en-US" sz="2400" b="1">
                <a:solidFill>
                  <a:schemeClr val="bg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如何在自己的用户群推广活动</a:t>
            </a:r>
            <a:endParaRPr lang="zh-CN" altLang="en-US" sz="2400" b="1">
              <a:solidFill>
                <a:schemeClr val="bg1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2365" y="1726565"/>
            <a:ext cx="2496820" cy="39617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49" name="Group 29"/>
          <p:cNvGrpSpPr/>
          <p:nvPr/>
        </p:nvGrpSpPr>
        <p:grpSpPr>
          <a:xfrm>
            <a:off x="3960495" y="1122680"/>
            <a:ext cx="2891155" cy="5246370"/>
            <a:chOff x="3189614" y="1562392"/>
            <a:chExt cx="1474916" cy="3116662"/>
          </a:xfrm>
          <a:effectLst/>
        </p:grpSpPr>
        <p:sp>
          <p:nvSpPr>
            <p:cNvPr id="50" name="Freeform 86"/>
            <p:cNvSpPr/>
            <p:nvPr/>
          </p:nvSpPr>
          <p:spPr>
            <a:xfrm>
              <a:off x="3205386" y="1579715"/>
              <a:ext cx="1459144" cy="3099339"/>
            </a:xfrm>
            <a:custGeom>
              <a:avLst/>
              <a:gdLst>
                <a:gd name="connsiteX0" fmla="*/ 0 w 1459144"/>
                <a:gd name="connsiteY0" fmla="*/ 176060 h 3099339"/>
                <a:gd name="connsiteX1" fmla="*/ 51567 w 1459144"/>
                <a:gd name="connsiteY1" fmla="*/ 51567 h 3099339"/>
                <a:gd name="connsiteX2" fmla="*/ 176060 w 1459144"/>
                <a:gd name="connsiteY2" fmla="*/ 0 h 3099339"/>
                <a:gd name="connsiteX3" fmla="*/ 1283084 w 1459144"/>
                <a:gd name="connsiteY3" fmla="*/ 0 h 3099339"/>
                <a:gd name="connsiteX4" fmla="*/ 1407577 w 1459144"/>
                <a:gd name="connsiteY4" fmla="*/ 51567 h 3099339"/>
                <a:gd name="connsiteX5" fmla="*/ 1459144 w 1459144"/>
                <a:gd name="connsiteY5" fmla="*/ 176060 h 3099339"/>
                <a:gd name="connsiteX6" fmla="*/ 1459144 w 1459144"/>
                <a:gd name="connsiteY6" fmla="*/ 2923279 h 3099339"/>
                <a:gd name="connsiteX7" fmla="*/ 1407577 w 1459144"/>
                <a:gd name="connsiteY7" fmla="*/ 3047772 h 3099339"/>
                <a:gd name="connsiteX8" fmla="*/ 1283084 w 1459144"/>
                <a:gd name="connsiteY8" fmla="*/ 3099339 h 3099339"/>
                <a:gd name="connsiteX9" fmla="*/ 176060 w 1459144"/>
                <a:gd name="connsiteY9" fmla="*/ 3099339 h 3099339"/>
                <a:gd name="connsiteX10" fmla="*/ 51567 w 1459144"/>
                <a:gd name="connsiteY10" fmla="*/ 3047772 h 3099339"/>
                <a:gd name="connsiteX11" fmla="*/ 0 w 1459144"/>
                <a:gd name="connsiteY11" fmla="*/ 2923279 h 3099339"/>
                <a:gd name="connsiteX12" fmla="*/ 0 w 1459144"/>
                <a:gd name="connsiteY12" fmla="*/ 176060 h 3099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59144" h="3099339">
                  <a:moveTo>
                    <a:pt x="0" y="176060"/>
                  </a:moveTo>
                  <a:cubicBezTo>
                    <a:pt x="0" y="129366"/>
                    <a:pt x="18549" y="84584"/>
                    <a:pt x="51567" y="51567"/>
                  </a:cubicBezTo>
                  <a:cubicBezTo>
                    <a:pt x="84585" y="18549"/>
                    <a:pt x="129366" y="0"/>
                    <a:pt x="176060" y="0"/>
                  </a:cubicBezTo>
                  <a:lnTo>
                    <a:pt x="1283084" y="0"/>
                  </a:lnTo>
                  <a:cubicBezTo>
                    <a:pt x="1329778" y="0"/>
                    <a:pt x="1374560" y="18549"/>
                    <a:pt x="1407577" y="51567"/>
                  </a:cubicBezTo>
                  <a:cubicBezTo>
                    <a:pt x="1440595" y="84585"/>
                    <a:pt x="1459144" y="129366"/>
                    <a:pt x="1459144" y="176060"/>
                  </a:cubicBezTo>
                  <a:lnTo>
                    <a:pt x="1459144" y="2923279"/>
                  </a:lnTo>
                  <a:cubicBezTo>
                    <a:pt x="1459144" y="2969973"/>
                    <a:pt x="1440595" y="3014755"/>
                    <a:pt x="1407577" y="3047772"/>
                  </a:cubicBezTo>
                  <a:cubicBezTo>
                    <a:pt x="1374559" y="3080790"/>
                    <a:pt x="1329778" y="3099339"/>
                    <a:pt x="1283084" y="3099339"/>
                  </a:cubicBezTo>
                  <a:lnTo>
                    <a:pt x="176060" y="3099339"/>
                  </a:lnTo>
                  <a:cubicBezTo>
                    <a:pt x="129366" y="3099339"/>
                    <a:pt x="84584" y="3080790"/>
                    <a:pt x="51567" y="3047772"/>
                  </a:cubicBezTo>
                  <a:cubicBezTo>
                    <a:pt x="18549" y="3014754"/>
                    <a:pt x="0" y="2969973"/>
                    <a:pt x="0" y="2923279"/>
                  </a:cubicBezTo>
                  <a:lnTo>
                    <a:pt x="0" y="17606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2700" dirty="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grpSp>
          <p:nvGrpSpPr>
            <p:cNvPr id="51" name="Group 20"/>
            <p:cNvGrpSpPr/>
            <p:nvPr/>
          </p:nvGrpSpPr>
          <p:grpSpPr>
            <a:xfrm>
              <a:off x="3189614" y="1991493"/>
              <a:ext cx="23662" cy="645898"/>
              <a:chOff x="3392428" y="1951545"/>
              <a:chExt cx="27432" cy="735419"/>
            </a:xfrm>
          </p:grpSpPr>
          <p:sp>
            <p:nvSpPr>
              <p:cNvPr id="52" name="Rectangle 108"/>
              <p:cNvSpPr/>
              <p:nvPr/>
            </p:nvSpPr>
            <p:spPr>
              <a:xfrm>
                <a:off x="3392428" y="1951545"/>
                <a:ext cx="18288" cy="172821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sz="2700" dirty="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53" name="Rectangle 117"/>
              <p:cNvSpPr/>
              <p:nvPr/>
            </p:nvSpPr>
            <p:spPr>
              <a:xfrm>
                <a:off x="3401572" y="2289545"/>
                <a:ext cx="18288" cy="118872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sz="2700" dirty="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54" name="Rectangle 118"/>
              <p:cNvSpPr/>
              <p:nvPr/>
            </p:nvSpPr>
            <p:spPr>
              <a:xfrm>
                <a:off x="3401572" y="2568092"/>
                <a:ext cx="18288" cy="118872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sz="2700" dirty="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</p:grpSp>
        <p:sp>
          <p:nvSpPr>
            <p:cNvPr id="56" name="Freeform 93"/>
            <p:cNvSpPr/>
            <p:nvPr/>
          </p:nvSpPr>
          <p:spPr>
            <a:xfrm>
              <a:off x="3806686" y="4332856"/>
              <a:ext cx="256543" cy="261216"/>
            </a:xfrm>
            <a:custGeom>
              <a:avLst/>
              <a:gdLst>
                <a:gd name="connsiteX0" fmla="*/ 0 w 256543"/>
                <a:gd name="connsiteY0" fmla="*/ 130608 h 261216"/>
                <a:gd name="connsiteX1" fmla="*/ 36755 w 256543"/>
                <a:gd name="connsiteY1" fmla="*/ 39091 h 261216"/>
                <a:gd name="connsiteX2" fmla="*/ 128272 w 256543"/>
                <a:gd name="connsiteY2" fmla="*/ 0 h 261216"/>
                <a:gd name="connsiteX3" fmla="*/ 219789 w 256543"/>
                <a:gd name="connsiteY3" fmla="*/ 39091 h 261216"/>
                <a:gd name="connsiteX4" fmla="*/ 256544 w 256543"/>
                <a:gd name="connsiteY4" fmla="*/ 130608 h 261216"/>
                <a:gd name="connsiteX5" fmla="*/ 219789 w 256543"/>
                <a:gd name="connsiteY5" fmla="*/ 222125 h 261216"/>
                <a:gd name="connsiteX6" fmla="*/ 128272 w 256543"/>
                <a:gd name="connsiteY6" fmla="*/ 261216 h 261216"/>
                <a:gd name="connsiteX7" fmla="*/ 36755 w 256543"/>
                <a:gd name="connsiteY7" fmla="*/ 222125 h 261216"/>
                <a:gd name="connsiteX8" fmla="*/ 0 w 256543"/>
                <a:gd name="connsiteY8" fmla="*/ 130608 h 261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6543" h="261216">
                  <a:moveTo>
                    <a:pt x="0" y="130608"/>
                  </a:moveTo>
                  <a:cubicBezTo>
                    <a:pt x="0" y="96377"/>
                    <a:pt x="13199" y="63514"/>
                    <a:pt x="36755" y="39091"/>
                  </a:cubicBezTo>
                  <a:cubicBezTo>
                    <a:pt x="60874" y="14086"/>
                    <a:pt x="93851" y="0"/>
                    <a:pt x="128272" y="0"/>
                  </a:cubicBezTo>
                  <a:cubicBezTo>
                    <a:pt x="162693" y="0"/>
                    <a:pt x="195670" y="14086"/>
                    <a:pt x="219789" y="39091"/>
                  </a:cubicBezTo>
                  <a:cubicBezTo>
                    <a:pt x="243346" y="63514"/>
                    <a:pt x="256544" y="96377"/>
                    <a:pt x="256544" y="130608"/>
                  </a:cubicBezTo>
                  <a:cubicBezTo>
                    <a:pt x="256544" y="164839"/>
                    <a:pt x="243345" y="197702"/>
                    <a:pt x="219789" y="222125"/>
                  </a:cubicBezTo>
                  <a:cubicBezTo>
                    <a:pt x="195670" y="247130"/>
                    <a:pt x="162693" y="261216"/>
                    <a:pt x="128272" y="261216"/>
                  </a:cubicBezTo>
                  <a:cubicBezTo>
                    <a:pt x="93851" y="261216"/>
                    <a:pt x="60874" y="247130"/>
                    <a:pt x="36755" y="222125"/>
                  </a:cubicBezTo>
                  <a:cubicBezTo>
                    <a:pt x="13198" y="197702"/>
                    <a:pt x="0" y="164839"/>
                    <a:pt x="0" y="130608"/>
                  </a:cubicBezTo>
                  <a:close/>
                </a:path>
              </a:pathLst>
            </a:custGeom>
            <a:noFill/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2700" dirty="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7" name="Freeform 96"/>
            <p:cNvSpPr/>
            <p:nvPr/>
          </p:nvSpPr>
          <p:spPr>
            <a:xfrm>
              <a:off x="3306742" y="1997538"/>
              <a:ext cx="1256433" cy="2276759"/>
            </a:xfrm>
            <a:custGeom>
              <a:avLst/>
              <a:gdLst>
                <a:gd name="connsiteX0" fmla="*/ 0 w 1256433"/>
                <a:gd name="connsiteY0" fmla="*/ 0 h 2276759"/>
                <a:gd name="connsiteX1" fmla="*/ 1256433 w 1256433"/>
                <a:gd name="connsiteY1" fmla="*/ 0 h 2276759"/>
                <a:gd name="connsiteX2" fmla="*/ 1256433 w 1256433"/>
                <a:gd name="connsiteY2" fmla="*/ 2276759 h 2276759"/>
                <a:gd name="connsiteX3" fmla="*/ 0 w 1256433"/>
                <a:gd name="connsiteY3" fmla="*/ 2276759 h 2276759"/>
                <a:gd name="connsiteX4" fmla="*/ 0 w 1256433"/>
                <a:gd name="connsiteY4" fmla="*/ 0 h 227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6433" h="2276759">
                  <a:moveTo>
                    <a:pt x="0" y="0"/>
                  </a:moveTo>
                  <a:lnTo>
                    <a:pt x="1256433" y="0"/>
                  </a:lnTo>
                  <a:lnTo>
                    <a:pt x="1256433" y="2276759"/>
                  </a:lnTo>
                  <a:lnTo>
                    <a:pt x="0" y="2276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2700" dirty="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8" name="Freeform 99"/>
            <p:cNvSpPr/>
            <p:nvPr/>
          </p:nvSpPr>
          <p:spPr>
            <a:xfrm>
              <a:off x="3796931" y="1824436"/>
              <a:ext cx="276054" cy="32124"/>
            </a:xfrm>
            <a:custGeom>
              <a:avLst/>
              <a:gdLst>
                <a:gd name="connsiteX0" fmla="*/ 0 w 276054"/>
                <a:gd name="connsiteY0" fmla="*/ 16062 h 32124"/>
                <a:gd name="connsiteX1" fmla="*/ 4704 w 276054"/>
                <a:gd name="connsiteY1" fmla="*/ 4704 h 32124"/>
                <a:gd name="connsiteX2" fmla="*/ 16062 w 276054"/>
                <a:gd name="connsiteY2" fmla="*/ 0 h 32124"/>
                <a:gd name="connsiteX3" fmla="*/ 259992 w 276054"/>
                <a:gd name="connsiteY3" fmla="*/ 0 h 32124"/>
                <a:gd name="connsiteX4" fmla="*/ 271350 w 276054"/>
                <a:gd name="connsiteY4" fmla="*/ 4704 h 32124"/>
                <a:gd name="connsiteX5" fmla="*/ 276054 w 276054"/>
                <a:gd name="connsiteY5" fmla="*/ 16062 h 32124"/>
                <a:gd name="connsiteX6" fmla="*/ 276054 w 276054"/>
                <a:gd name="connsiteY6" fmla="*/ 16062 h 32124"/>
                <a:gd name="connsiteX7" fmla="*/ 271350 w 276054"/>
                <a:gd name="connsiteY7" fmla="*/ 27420 h 32124"/>
                <a:gd name="connsiteX8" fmla="*/ 259992 w 276054"/>
                <a:gd name="connsiteY8" fmla="*/ 32124 h 32124"/>
                <a:gd name="connsiteX9" fmla="*/ 16062 w 276054"/>
                <a:gd name="connsiteY9" fmla="*/ 32124 h 32124"/>
                <a:gd name="connsiteX10" fmla="*/ 4704 w 276054"/>
                <a:gd name="connsiteY10" fmla="*/ 27420 h 32124"/>
                <a:gd name="connsiteX11" fmla="*/ 0 w 276054"/>
                <a:gd name="connsiteY11" fmla="*/ 16062 h 3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054" h="32124">
                  <a:moveTo>
                    <a:pt x="0" y="16062"/>
                  </a:moveTo>
                  <a:cubicBezTo>
                    <a:pt x="0" y="11802"/>
                    <a:pt x="1692" y="7717"/>
                    <a:pt x="4704" y="4704"/>
                  </a:cubicBezTo>
                  <a:cubicBezTo>
                    <a:pt x="7716" y="1692"/>
                    <a:pt x="11802" y="0"/>
                    <a:pt x="16062" y="0"/>
                  </a:cubicBezTo>
                  <a:lnTo>
                    <a:pt x="259992" y="0"/>
                  </a:lnTo>
                  <a:cubicBezTo>
                    <a:pt x="264252" y="0"/>
                    <a:pt x="268337" y="1692"/>
                    <a:pt x="271350" y="4704"/>
                  </a:cubicBezTo>
                  <a:cubicBezTo>
                    <a:pt x="274362" y="7716"/>
                    <a:pt x="276054" y="11802"/>
                    <a:pt x="276054" y="16062"/>
                  </a:cubicBezTo>
                  <a:lnTo>
                    <a:pt x="276054" y="16062"/>
                  </a:lnTo>
                  <a:cubicBezTo>
                    <a:pt x="276054" y="20322"/>
                    <a:pt x="274362" y="24407"/>
                    <a:pt x="271350" y="27420"/>
                  </a:cubicBezTo>
                  <a:cubicBezTo>
                    <a:pt x="268338" y="30432"/>
                    <a:pt x="264252" y="32124"/>
                    <a:pt x="259992" y="32124"/>
                  </a:cubicBezTo>
                  <a:lnTo>
                    <a:pt x="16062" y="32124"/>
                  </a:lnTo>
                  <a:cubicBezTo>
                    <a:pt x="11802" y="32124"/>
                    <a:pt x="7717" y="30432"/>
                    <a:pt x="4704" y="27420"/>
                  </a:cubicBezTo>
                  <a:cubicBezTo>
                    <a:pt x="1692" y="24408"/>
                    <a:pt x="0" y="20322"/>
                    <a:pt x="0" y="1606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2700" dirty="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9" name="Freeform 103"/>
            <p:cNvSpPr/>
            <p:nvPr/>
          </p:nvSpPr>
          <p:spPr>
            <a:xfrm>
              <a:off x="3911556" y="1704426"/>
              <a:ext cx="46804" cy="47657"/>
            </a:xfrm>
            <a:custGeom>
              <a:avLst/>
              <a:gdLst>
                <a:gd name="connsiteX0" fmla="*/ 0 w 46804"/>
                <a:gd name="connsiteY0" fmla="*/ 23829 h 47657"/>
                <a:gd name="connsiteX1" fmla="*/ 6705 w 46804"/>
                <a:gd name="connsiteY1" fmla="*/ 7132 h 47657"/>
                <a:gd name="connsiteX2" fmla="*/ 23402 w 46804"/>
                <a:gd name="connsiteY2" fmla="*/ 0 h 47657"/>
                <a:gd name="connsiteX3" fmla="*/ 40099 w 46804"/>
                <a:gd name="connsiteY3" fmla="*/ 7132 h 47657"/>
                <a:gd name="connsiteX4" fmla="*/ 46804 w 46804"/>
                <a:gd name="connsiteY4" fmla="*/ 23829 h 47657"/>
                <a:gd name="connsiteX5" fmla="*/ 40099 w 46804"/>
                <a:gd name="connsiteY5" fmla="*/ 40526 h 47657"/>
                <a:gd name="connsiteX6" fmla="*/ 23402 w 46804"/>
                <a:gd name="connsiteY6" fmla="*/ 47658 h 47657"/>
                <a:gd name="connsiteX7" fmla="*/ 6705 w 46804"/>
                <a:gd name="connsiteY7" fmla="*/ 40526 h 47657"/>
                <a:gd name="connsiteX8" fmla="*/ 0 w 46804"/>
                <a:gd name="connsiteY8" fmla="*/ 23829 h 4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804" h="47657">
                  <a:moveTo>
                    <a:pt x="0" y="23829"/>
                  </a:moveTo>
                  <a:cubicBezTo>
                    <a:pt x="0" y="17584"/>
                    <a:pt x="2408" y="11588"/>
                    <a:pt x="6705" y="7132"/>
                  </a:cubicBezTo>
                  <a:cubicBezTo>
                    <a:pt x="11105" y="2570"/>
                    <a:pt x="17122" y="0"/>
                    <a:pt x="23402" y="0"/>
                  </a:cubicBezTo>
                  <a:cubicBezTo>
                    <a:pt x="29682" y="0"/>
                    <a:pt x="35698" y="2570"/>
                    <a:pt x="40099" y="7132"/>
                  </a:cubicBezTo>
                  <a:cubicBezTo>
                    <a:pt x="44397" y="11588"/>
                    <a:pt x="46804" y="17583"/>
                    <a:pt x="46804" y="23829"/>
                  </a:cubicBezTo>
                  <a:cubicBezTo>
                    <a:pt x="46804" y="30074"/>
                    <a:pt x="44396" y="36070"/>
                    <a:pt x="40099" y="40526"/>
                  </a:cubicBezTo>
                  <a:cubicBezTo>
                    <a:pt x="35699" y="45088"/>
                    <a:pt x="29682" y="47658"/>
                    <a:pt x="23402" y="47658"/>
                  </a:cubicBezTo>
                  <a:cubicBezTo>
                    <a:pt x="17122" y="47658"/>
                    <a:pt x="11106" y="45088"/>
                    <a:pt x="6705" y="40526"/>
                  </a:cubicBezTo>
                  <a:cubicBezTo>
                    <a:pt x="2407" y="36070"/>
                    <a:pt x="0" y="30075"/>
                    <a:pt x="0" y="2382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2700" dirty="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0" name="Freeform 104"/>
            <p:cNvSpPr/>
            <p:nvPr/>
          </p:nvSpPr>
          <p:spPr>
            <a:xfrm>
              <a:off x="4293042" y="1562392"/>
              <a:ext cx="198758" cy="40154"/>
            </a:xfrm>
            <a:custGeom>
              <a:avLst/>
              <a:gdLst>
                <a:gd name="connsiteX0" fmla="*/ 0 w 198758"/>
                <a:gd name="connsiteY0" fmla="*/ 0 h 40154"/>
                <a:gd name="connsiteX1" fmla="*/ 198758 w 198758"/>
                <a:gd name="connsiteY1" fmla="*/ 0 h 40154"/>
                <a:gd name="connsiteX2" fmla="*/ 198758 w 198758"/>
                <a:gd name="connsiteY2" fmla="*/ 40154 h 40154"/>
                <a:gd name="connsiteX3" fmla="*/ 0 w 198758"/>
                <a:gd name="connsiteY3" fmla="*/ 40154 h 40154"/>
                <a:gd name="connsiteX4" fmla="*/ 0 w 198758"/>
                <a:gd name="connsiteY4" fmla="*/ 0 h 40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758" h="40154">
                  <a:moveTo>
                    <a:pt x="0" y="0"/>
                  </a:moveTo>
                  <a:lnTo>
                    <a:pt x="198758" y="0"/>
                  </a:lnTo>
                  <a:lnTo>
                    <a:pt x="198758" y="40154"/>
                  </a:lnTo>
                  <a:lnTo>
                    <a:pt x="0" y="401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2700" dirty="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pic>
        <p:nvPicPr>
          <p:cNvPr id="61" name="图片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4645" y="1725930"/>
            <a:ext cx="2508885" cy="3937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2720340" y="3689350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zh-CN">
                <a:latin typeface="文泉驿等宽微米黑" panose="020B0606030804020204" charset="-122"/>
                <a:ea typeface="文泉驿等宽微米黑" panose="020B0606030804020204" charset="-122"/>
              </a:rPr>
              <a:t>图一</a:t>
            </a:r>
            <a:endParaRPr lang="zh-CN" altLang="zh-CN">
              <a:latin typeface="文泉驿等宽微米黑" panose="020B0606030804020204" charset="-122"/>
              <a:ea typeface="文泉驿等宽微米黑" panose="020B06060308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873115" y="3689350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zh-CN">
                <a:latin typeface="文泉驿等宽微米黑" panose="020B0606030804020204" charset="-122"/>
                <a:ea typeface="文泉驿等宽微米黑" panose="020B0606030804020204" charset="-122"/>
              </a:rPr>
              <a:t>图二</a:t>
            </a:r>
            <a:endParaRPr lang="zh-CN" altLang="zh-CN">
              <a:latin typeface="文泉驿等宽微米黑" panose="020B0606030804020204" charset="-122"/>
              <a:ea typeface="文泉驿等宽微米黑" panose="020B06060308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4284980" y="66675"/>
            <a:ext cx="1830070" cy="1879600"/>
            <a:chOff x="6878782" y="3938154"/>
            <a:chExt cx="1439757" cy="1448293"/>
          </a:xfrm>
        </p:grpSpPr>
        <p:sp>
          <p:nvSpPr>
            <p:cNvPr id="9" name="椭圆 8"/>
            <p:cNvSpPr/>
            <p:nvPr/>
          </p:nvSpPr>
          <p:spPr>
            <a:xfrm>
              <a:off x="6878782" y="3938154"/>
              <a:ext cx="1132609" cy="1132609"/>
            </a:xfrm>
            <a:prstGeom prst="ellipse">
              <a:avLst/>
            </a:prstGeom>
            <a:solidFill>
              <a:schemeClr val="bg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7556196" y="4624104"/>
              <a:ext cx="762343" cy="762343"/>
            </a:xfrm>
            <a:prstGeom prst="ellipse">
              <a:avLst/>
            </a:prstGeom>
            <a:solidFill>
              <a:schemeClr val="bg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0544611" y="4749992"/>
            <a:ext cx="1488981" cy="1497809"/>
            <a:chOff x="6878782" y="3938154"/>
            <a:chExt cx="1439757" cy="1448293"/>
          </a:xfrm>
        </p:grpSpPr>
        <p:sp>
          <p:nvSpPr>
            <p:cNvPr id="12" name="椭圆 11"/>
            <p:cNvSpPr/>
            <p:nvPr/>
          </p:nvSpPr>
          <p:spPr>
            <a:xfrm>
              <a:off x="6878782" y="3938154"/>
              <a:ext cx="1132609" cy="1132609"/>
            </a:xfrm>
            <a:prstGeom prst="ellipse">
              <a:avLst/>
            </a:prstGeom>
            <a:solidFill>
              <a:schemeClr val="bg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7556196" y="4624104"/>
              <a:ext cx="762343" cy="762343"/>
            </a:xfrm>
            <a:prstGeom prst="ellipse">
              <a:avLst/>
            </a:prstGeom>
            <a:solidFill>
              <a:schemeClr val="bg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8142" y="-161806"/>
            <a:ext cx="6400331" cy="20517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60416" y="-172571"/>
            <a:ext cx="6400331" cy="2051753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1695761" y="1697324"/>
            <a:ext cx="9177020" cy="3816985"/>
            <a:chOff x="2979530" y="1339366"/>
            <a:chExt cx="9177020" cy="3816985"/>
          </a:xfrm>
        </p:grpSpPr>
        <p:sp>
          <p:nvSpPr>
            <p:cNvPr id="5" name="圆角矩形标注 4"/>
            <p:cNvSpPr/>
            <p:nvPr/>
          </p:nvSpPr>
          <p:spPr>
            <a:xfrm>
              <a:off x="2979530" y="2568726"/>
              <a:ext cx="1989455" cy="1407160"/>
            </a:xfrm>
            <a:prstGeom prst="wedgeRoundRectCallout">
              <a:avLst/>
            </a:prstGeom>
            <a:solidFill>
              <a:srgbClr val="3D336F"/>
            </a:solidFill>
            <a:ln>
              <a:noFill/>
            </a:ln>
            <a:effectLst>
              <a:reflection blurRad="6350" stA="50000" endA="275" endPos="40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7200" spc="-300" dirty="0">
                  <a:latin typeface="文泉驿等宽微米黑" panose="020B0606030804020204" charset="-122"/>
                  <a:ea typeface="文泉驿等宽微米黑" panose="020B0606030804020204" charset="-122"/>
                  <a:cs typeface="Arial" panose="020B0604020202020204" pitchFamily="34" charset="0"/>
                </a:rPr>
                <a:t>3.2</a:t>
              </a:r>
              <a:endParaRPr lang="en-US" altLang="zh-CN" sz="7200" spc="-300" dirty="0">
                <a:latin typeface="文泉驿等宽微米黑" panose="020B0606030804020204" charset="-122"/>
                <a:ea typeface="文泉驿等宽微米黑" panose="020B0606030804020204" charset="-122"/>
                <a:cs typeface="Arial" panose="020B0604020202020204" pitchFamily="34" charset="0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106780" y="2234081"/>
              <a:ext cx="7049770" cy="292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70000"/>
                </a:lnSpc>
              </a:pPr>
              <a:r>
                <a:rPr lang="zh-CN" altLang="en-US" sz="3200" b="1">
                  <a:solidFill>
                    <a:schemeClr val="tx1"/>
                  </a:solidFill>
                  <a:latin typeface="文泉驿等宽微米黑" panose="020B0606030804020204" charset="-122"/>
                  <a:ea typeface="文泉驿等宽微米黑" panose="020B0606030804020204" charset="-122"/>
                  <a:cs typeface="文泉驿等宽微米黑" panose="020B0606030804020204" charset="-122"/>
                  <a:sym typeface="+mn-ea"/>
                </a:rPr>
                <a:t>如何在行业/其他的粉丝群推广活动</a:t>
              </a:r>
              <a:endParaRPr lang="zh-CN" altLang="en-US" sz="3200" b="1">
                <a:solidFill>
                  <a:schemeClr val="bg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endParaRPr>
            </a:p>
            <a:p>
              <a:pPr algn="l">
                <a:lnSpc>
                  <a:spcPct val="170000"/>
                </a:lnSpc>
              </a:pPr>
              <a:r>
                <a:rPr kumimoji="1" lang="zh-CN" altLang="en-US" sz="2400" b="1" dirty="0">
                  <a:solidFill>
                    <a:schemeClr val="tx1"/>
                  </a:solidFill>
                  <a:latin typeface="文泉驿等宽微米黑" panose="020B0606030804020204" charset="-122"/>
                  <a:ea typeface="文泉驿等宽微米黑" panose="020B0606030804020204" charset="-122"/>
                  <a:cs typeface="文泉驿等宽微米黑" panose="020B0606030804020204" charset="-122"/>
                </a:rPr>
                <a:t>（</a:t>
              </a:r>
              <a:r>
                <a:rPr kumimoji="1" lang="en-US" altLang="zh-CN" sz="2400" b="1" dirty="0">
                  <a:solidFill>
                    <a:schemeClr val="tx1"/>
                  </a:solidFill>
                  <a:latin typeface="文泉驿等宽微米黑" panose="020B0606030804020204" charset="-122"/>
                  <a:ea typeface="文泉驿等宽微米黑" panose="020B0606030804020204" charset="-122"/>
                  <a:cs typeface="文泉驿等宽微米黑" panose="020B0606030804020204" charset="-122"/>
                </a:rPr>
                <a:t>1</a:t>
              </a:r>
              <a:r>
                <a:rPr kumimoji="1" lang="zh-CN" altLang="en-US" sz="2400" b="1" dirty="0">
                  <a:solidFill>
                    <a:schemeClr val="tx1"/>
                  </a:solidFill>
                  <a:latin typeface="文泉驿等宽微米黑" panose="020B0606030804020204" charset="-122"/>
                  <a:ea typeface="文泉驿等宽微米黑" panose="020B0606030804020204" charset="-122"/>
                  <a:cs typeface="文泉驿等宽微米黑" panose="020B0606030804020204" charset="-122"/>
                </a:rPr>
                <a:t>）怎样获取高质量社群</a:t>
              </a:r>
              <a:endParaRPr kumimoji="1" lang="zh-CN" altLang="en-US" sz="2400" b="1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endParaRPr>
            </a:p>
            <a:p>
              <a:pPr algn="l">
                <a:lnSpc>
                  <a:spcPct val="170000"/>
                </a:lnSpc>
              </a:pPr>
              <a:r>
                <a:rPr kumimoji="1" lang="zh-CN" altLang="en-US" sz="2400" b="1" dirty="0">
                  <a:solidFill>
                    <a:schemeClr val="tx1"/>
                  </a:solidFill>
                  <a:latin typeface="文泉驿等宽微米黑" panose="020B0606030804020204" charset="-122"/>
                  <a:ea typeface="文泉驿等宽微米黑" panose="020B0606030804020204" charset="-122"/>
                  <a:cs typeface="文泉驿等宽微米黑" panose="020B0606030804020204" charset="-122"/>
                  <a:sym typeface="+mn-ea"/>
                </a:rPr>
                <a:t>（</a:t>
              </a:r>
              <a:r>
                <a:rPr kumimoji="1" lang="en-US" altLang="zh-CN" sz="2400" b="1" dirty="0">
                  <a:solidFill>
                    <a:schemeClr val="tx1"/>
                  </a:solidFill>
                  <a:latin typeface="文泉驿等宽微米黑" panose="020B0606030804020204" charset="-122"/>
                  <a:ea typeface="文泉驿等宽微米黑" panose="020B0606030804020204" charset="-122"/>
                  <a:cs typeface="文泉驿等宽微米黑" panose="020B0606030804020204" charset="-122"/>
                  <a:sym typeface="+mn-ea"/>
                </a:rPr>
                <a:t>2</a:t>
              </a:r>
              <a:r>
                <a:rPr kumimoji="1" lang="zh-CN" altLang="en-US" sz="2400" b="1" dirty="0">
                  <a:solidFill>
                    <a:schemeClr val="tx1"/>
                  </a:solidFill>
                  <a:latin typeface="文泉驿等宽微米黑" panose="020B0606030804020204" charset="-122"/>
                  <a:ea typeface="文泉驿等宽微米黑" panose="020B0606030804020204" charset="-122"/>
                  <a:cs typeface="文泉驿等宽微米黑" panose="020B0606030804020204" charset="-122"/>
                  <a:sym typeface="+mn-ea"/>
                </a:rPr>
                <a:t>）活动宣传方式</a:t>
              </a:r>
              <a:endParaRPr kumimoji="1" lang="zh-CN" altLang="en-US" sz="3200" b="1" dirty="0">
                <a:solidFill>
                  <a:srgbClr val="331F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  <a:p>
              <a:pPr algn="l">
                <a:lnSpc>
                  <a:spcPct val="150000"/>
                </a:lnSpc>
              </a:pPr>
              <a:endParaRPr kumimoji="1" lang="zh-CN" altLang="en-US" sz="3200" b="1" dirty="0">
                <a:solidFill>
                  <a:srgbClr val="331F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00000">
              <a:off x="10278220" y="1339366"/>
              <a:ext cx="1275080" cy="127508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" name="矩形: 圆角 3"/>
          <p:cNvSpPr/>
          <p:nvPr/>
        </p:nvSpPr>
        <p:spPr>
          <a:xfrm>
            <a:off x="489585" y="323215"/>
            <a:ext cx="3492500" cy="516890"/>
          </a:xfrm>
          <a:prstGeom prst="roundRect">
            <a:avLst/>
          </a:prstGeom>
          <a:solidFill>
            <a:srgbClr val="625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20000"/>
              </a:lnSpc>
            </a:pPr>
            <a:endParaRPr sz="2400" b="1" spc="600">
              <a:solidFill>
                <a:schemeClr val="bg1"/>
              </a:solidFill>
              <a:latin typeface="文泉驿等宽微米黑" panose="020B0606030804020204" charset="-122"/>
              <a:ea typeface="文泉驿等宽微米黑" panose="020B0606030804020204" charset="-122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90220" y="382270"/>
            <a:ext cx="37109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2400" b="1">
                <a:solidFill>
                  <a:schemeClr val="bg1"/>
                </a:solidFill>
                <a:latin typeface="思源黑体 Bold" panose="020B0800000000000000" charset="-122"/>
                <a:ea typeface="思源黑体 Bold" panose="020B0800000000000000" charset="-122"/>
                <a:cs typeface="思源黑体 Bold" panose="020B0800000000000000" charset="-122"/>
              </a:rPr>
              <a:t>3.2 </a:t>
            </a:r>
            <a:r>
              <a:rPr lang="zh-CN" altLang="en-US" sz="2400" b="1">
                <a:solidFill>
                  <a:schemeClr val="bg1"/>
                </a:solidFill>
                <a:latin typeface="思源黑体 Bold" panose="020B0800000000000000" charset="-122"/>
                <a:ea typeface="思源黑体 Bold" panose="020B0800000000000000" charset="-122"/>
                <a:cs typeface="思源黑体 Bold" panose="020B0800000000000000" charset="-122"/>
              </a:rPr>
              <a:t>怎样获取高质量社群</a:t>
            </a:r>
            <a:endParaRPr lang="zh-CN" altLang="en-US" sz="2400" b="1">
              <a:solidFill>
                <a:schemeClr val="bg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</a:endParaRPr>
          </a:p>
        </p:txBody>
      </p:sp>
      <p:cxnSp>
        <p:nvCxnSpPr>
          <p:cNvPr id="159" name="直接连接符 158"/>
          <p:cNvCxnSpPr/>
          <p:nvPr/>
        </p:nvCxnSpPr>
        <p:spPr>
          <a:xfrm>
            <a:off x="867410" y="5411470"/>
            <a:ext cx="10232390" cy="3175"/>
          </a:xfrm>
          <a:prstGeom prst="line">
            <a:avLst/>
          </a:prstGeom>
          <a:ln w="22225" cmpd="sng">
            <a:solidFill>
              <a:srgbClr val="54479A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867410" y="5764530"/>
            <a:ext cx="2540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r"/>
            <a:r>
              <a:rPr lang="en-US" altLang="zh-CN" sz="2400" b="1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1.</a:t>
            </a:r>
            <a:r>
              <a:rPr lang="zh-CN" altLang="en-US" sz="2400" b="1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行业交流群</a:t>
            </a:r>
            <a:endParaRPr lang="zh-CN" altLang="en-US" sz="2400" b="1"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982720" y="5737860"/>
            <a:ext cx="2540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r"/>
            <a:r>
              <a:rPr lang="en-US" altLang="zh-CN" sz="2400" b="1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2.</a:t>
            </a:r>
            <a:r>
              <a:rPr lang="zh-CN" altLang="en-US" sz="2400" b="1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换群</a:t>
            </a:r>
            <a:endParaRPr lang="zh-CN" altLang="en-US" sz="2400" b="1"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024495" y="5737860"/>
            <a:ext cx="2540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r"/>
            <a:r>
              <a:rPr lang="en-US" altLang="zh-CN" sz="2400" b="1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3.</a:t>
            </a:r>
            <a:r>
              <a:rPr lang="zh-CN" altLang="en-US" sz="2400" b="1"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搜索进群</a:t>
            </a:r>
            <a:endParaRPr lang="zh-CN" altLang="en-US" sz="2400" b="1"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00390" y="2199005"/>
            <a:ext cx="3033395" cy="250761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0525" y="1541145"/>
            <a:ext cx="3696970" cy="316547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410" y="1694180"/>
            <a:ext cx="3006725" cy="301244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 descr="4459869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60880" y="4918075"/>
            <a:ext cx="819785" cy="819785"/>
          </a:xfrm>
          <a:prstGeom prst="rect">
            <a:avLst/>
          </a:prstGeom>
        </p:spPr>
      </p:pic>
      <p:pic>
        <p:nvPicPr>
          <p:cNvPr id="7" name="图片 6" descr="4459869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39435" y="4918075"/>
            <a:ext cx="819785" cy="819785"/>
          </a:xfrm>
          <a:prstGeom prst="rect">
            <a:avLst/>
          </a:prstGeom>
        </p:spPr>
      </p:pic>
      <p:pic>
        <p:nvPicPr>
          <p:cNvPr id="8" name="图片 7" descr="4459869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2130" y="4918075"/>
            <a:ext cx="819785" cy="8197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1929130" y="1437008"/>
            <a:ext cx="8162290" cy="4457693"/>
            <a:chOff x="1997710" y="1200153"/>
            <a:chExt cx="8162290" cy="4457693"/>
          </a:xfrm>
        </p:grpSpPr>
        <p:sp>
          <p:nvSpPr>
            <p:cNvPr id="2" name="i$1ïdè"/>
            <p:cNvSpPr/>
            <p:nvPr/>
          </p:nvSpPr>
          <p:spPr>
            <a:xfrm>
              <a:off x="5472748" y="2951758"/>
              <a:ext cx="623253" cy="1246503"/>
            </a:xfrm>
            <a:custGeom>
              <a:avLst/>
              <a:gdLst>
                <a:gd name="connsiteX0" fmla="*/ 958850 w 958850"/>
                <a:gd name="connsiteY0" fmla="*/ 0 h 1917700"/>
                <a:gd name="connsiteX1" fmla="*/ 958850 w 958850"/>
                <a:gd name="connsiteY1" fmla="*/ 245044 h 1917700"/>
                <a:gd name="connsiteX2" fmla="*/ 245044 w 958850"/>
                <a:gd name="connsiteY2" fmla="*/ 958850 h 1917700"/>
                <a:gd name="connsiteX3" fmla="*/ 958850 w 958850"/>
                <a:gd name="connsiteY3" fmla="*/ 1672656 h 1917700"/>
                <a:gd name="connsiteX4" fmla="*/ 958850 w 958850"/>
                <a:gd name="connsiteY4" fmla="*/ 1917700 h 1917700"/>
                <a:gd name="connsiteX5" fmla="*/ 0 w 958850"/>
                <a:gd name="connsiteY5" fmla="*/ 958850 h 1917700"/>
                <a:gd name="connsiteX6" fmla="*/ 958850 w 958850"/>
                <a:gd name="connsiteY6" fmla="*/ 0 h 191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8850" h="1917700">
                  <a:moveTo>
                    <a:pt x="958850" y="0"/>
                  </a:moveTo>
                  <a:lnTo>
                    <a:pt x="958850" y="245044"/>
                  </a:lnTo>
                  <a:cubicBezTo>
                    <a:pt x="564626" y="245044"/>
                    <a:pt x="245044" y="564626"/>
                    <a:pt x="245044" y="958850"/>
                  </a:cubicBezTo>
                  <a:cubicBezTo>
                    <a:pt x="245044" y="1353074"/>
                    <a:pt x="564626" y="1672656"/>
                    <a:pt x="958850" y="1672656"/>
                  </a:cubicBezTo>
                  <a:lnTo>
                    <a:pt x="958850" y="1917700"/>
                  </a:lnTo>
                  <a:cubicBezTo>
                    <a:pt x="429292" y="1917700"/>
                    <a:pt x="0" y="1488408"/>
                    <a:pt x="0" y="958850"/>
                  </a:cubicBezTo>
                  <a:cubicBezTo>
                    <a:pt x="0" y="429292"/>
                    <a:pt x="429292" y="0"/>
                    <a:pt x="958850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3" name="ïśḷiďè"/>
            <p:cNvSpPr/>
            <p:nvPr/>
          </p:nvSpPr>
          <p:spPr>
            <a:xfrm>
              <a:off x="6096000" y="4039352"/>
              <a:ext cx="623253" cy="1246503"/>
            </a:xfrm>
            <a:custGeom>
              <a:avLst/>
              <a:gdLst>
                <a:gd name="connsiteX0" fmla="*/ 0 w 958850"/>
                <a:gd name="connsiteY0" fmla="*/ 0 h 1917700"/>
                <a:gd name="connsiteX1" fmla="*/ 958850 w 958850"/>
                <a:gd name="connsiteY1" fmla="*/ 958850 h 1917700"/>
                <a:gd name="connsiteX2" fmla="*/ 0 w 958850"/>
                <a:gd name="connsiteY2" fmla="*/ 1917700 h 1917700"/>
                <a:gd name="connsiteX3" fmla="*/ 0 w 958850"/>
                <a:gd name="connsiteY3" fmla="*/ 1672656 h 1917700"/>
                <a:gd name="connsiteX4" fmla="*/ 713806 w 958850"/>
                <a:gd name="connsiteY4" fmla="*/ 958850 h 1917700"/>
                <a:gd name="connsiteX5" fmla="*/ 0 w 958850"/>
                <a:gd name="connsiteY5" fmla="*/ 245044 h 1917700"/>
                <a:gd name="connsiteX6" fmla="*/ 0 w 958850"/>
                <a:gd name="connsiteY6" fmla="*/ 0 h 191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8850" h="1917700">
                  <a:moveTo>
                    <a:pt x="0" y="0"/>
                  </a:moveTo>
                  <a:cubicBezTo>
                    <a:pt x="529558" y="0"/>
                    <a:pt x="958850" y="429292"/>
                    <a:pt x="958850" y="958850"/>
                  </a:cubicBezTo>
                  <a:cubicBezTo>
                    <a:pt x="958850" y="1488408"/>
                    <a:pt x="529558" y="1917700"/>
                    <a:pt x="0" y="1917700"/>
                  </a:cubicBezTo>
                  <a:lnTo>
                    <a:pt x="0" y="1672656"/>
                  </a:lnTo>
                  <a:cubicBezTo>
                    <a:pt x="394224" y="1672656"/>
                    <a:pt x="713806" y="1353074"/>
                    <a:pt x="713806" y="958850"/>
                  </a:cubicBezTo>
                  <a:cubicBezTo>
                    <a:pt x="713806" y="564626"/>
                    <a:pt x="394224" y="245044"/>
                    <a:pt x="0" y="24504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4" name="ísḻiḋè"/>
            <p:cNvSpPr/>
            <p:nvPr/>
          </p:nvSpPr>
          <p:spPr>
            <a:xfrm>
              <a:off x="6096000" y="4039352"/>
              <a:ext cx="3962400" cy="15942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</a:p>
          </p:txBody>
        </p:sp>
        <p:sp>
          <p:nvSpPr>
            <p:cNvPr id="5" name="isliďè"/>
            <p:cNvSpPr/>
            <p:nvPr/>
          </p:nvSpPr>
          <p:spPr>
            <a:xfrm>
              <a:off x="2133600" y="2951758"/>
              <a:ext cx="3962401" cy="159425"/>
            </a:xfrm>
            <a:prstGeom prst="rect">
              <a:avLst/>
            </a:prstGeom>
            <a:solidFill>
              <a:srgbClr val="3D336F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</a:p>
          </p:txBody>
        </p:sp>
        <p:sp>
          <p:nvSpPr>
            <p:cNvPr id="6" name="îṣļíḑé"/>
            <p:cNvSpPr/>
            <p:nvPr/>
          </p:nvSpPr>
          <p:spPr>
            <a:xfrm>
              <a:off x="3118009" y="5125915"/>
              <a:ext cx="2977992" cy="15942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</a:p>
          </p:txBody>
        </p:sp>
        <p:sp>
          <p:nvSpPr>
            <p:cNvPr id="7" name="îṣḷïďê"/>
            <p:cNvSpPr/>
            <p:nvPr/>
          </p:nvSpPr>
          <p:spPr>
            <a:xfrm rot="16200000">
              <a:off x="5764863" y="1531290"/>
              <a:ext cx="821700" cy="159425"/>
            </a:xfrm>
            <a:prstGeom prst="rect">
              <a:avLst/>
            </a:prstGeom>
            <a:solidFill>
              <a:srgbClr val="3D336F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</a:p>
          </p:txBody>
        </p:sp>
        <p:sp>
          <p:nvSpPr>
            <p:cNvPr id="8" name="í$1íďe"/>
            <p:cNvSpPr/>
            <p:nvPr/>
          </p:nvSpPr>
          <p:spPr>
            <a:xfrm rot="16200000">
              <a:off x="2931755" y="5312168"/>
              <a:ext cx="531931" cy="15942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</a:p>
          </p:txBody>
        </p:sp>
        <p:sp>
          <p:nvSpPr>
            <p:cNvPr id="9" name="íṩḷîḍe"/>
            <p:cNvSpPr/>
            <p:nvPr/>
          </p:nvSpPr>
          <p:spPr>
            <a:xfrm>
              <a:off x="6096000" y="1864679"/>
              <a:ext cx="623253" cy="1246503"/>
            </a:xfrm>
            <a:custGeom>
              <a:avLst/>
              <a:gdLst>
                <a:gd name="connsiteX0" fmla="*/ 0 w 958850"/>
                <a:gd name="connsiteY0" fmla="*/ 0 h 1917700"/>
                <a:gd name="connsiteX1" fmla="*/ 958850 w 958850"/>
                <a:gd name="connsiteY1" fmla="*/ 958850 h 1917700"/>
                <a:gd name="connsiteX2" fmla="*/ 0 w 958850"/>
                <a:gd name="connsiteY2" fmla="*/ 1917700 h 1917700"/>
                <a:gd name="connsiteX3" fmla="*/ 0 w 958850"/>
                <a:gd name="connsiteY3" fmla="*/ 1672656 h 1917700"/>
                <a:gd name="connsiteX4" fmla="*/ 713806 w 958850"/>
                <a:gd name="connsiteY4" fmla="*/ 958850 h 1917700"/>
                <a:gd name="connsiteX5" fmla="*/ 0 w 958850"/>
                <a:gd name="connsiteY5" fmla="*/ 245044 h 1917700"/>
                <a:gd name="connsiteX6" fmla="*/ 0 w 958850"/>
                <a:gd name="connsiteY6" fmla="*/ 0 h 191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8850" h="1917700">
                  <a:moveTo>
                    <a:pt x="0" y="0"/>
                  </a:moveTo>
                  <a:cubicBezTo>
                    <a:pt x="529558" y="0"/>
                    <a:pt x="958850" y="429292"/>
                    <a:pt x="958850" y="958850"/>
                  </a:cubicBezTo>
                  <a:cubicBezTo>
                    <a:pt x="958850" y="1488408"/>
                    <a:pt x="529558" y="1917700"/>
                    <a:pt x="0" y="1917700"/>
                  </a:cubicBezTo>
                  <a:lnTo>
                    <a:pt x="0" y="1672656"/>
                  </a:lnTo>
                  <a:cubicBezTo>
                    <a:pt x="394224" y="1672656"/>
                    <a:pt x="713806" y="1353074"/>
                    <a:pt x="713806" y="958850"/>
                  </a:cubicBezTo>
                  <a:cubicBezTo>
                    <a:pt x="713806" y="564626"/>
                    <a:pt x="394224" y="245044"/>
                    <a:pt x="0" y="24504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D336F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10" name="iṡlïḍê"/>
            <p:cNvSpPr/>
            <p:nvPr/>
          </p:nvSpPr>
          <p:spPr>
            <a:xfrm>
              <a:off x="5696660" y="2088595"/>
              <a:ext cx="798672" cy="798672"/>
            </a:xfrm>
            <a:prstGeom prst="ellipse">
              <a:avLst/>
            </a:prstGeom>
            <a:solidFill>
              <a:srgbClr val="3D336F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11" name="íSlîḋé"/>
            <p:cNvSpPr/>
            <p:nvPr/>
          </p:nvSpPr>
          <p:spPr>
            <a:xfrm>
              <a:off x="5696660" y="3175066"/>
              <a:ext cx="798672" cy="79867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12" name="ïṥḷiḑe"/>
            <p:cNvSpPr/>
            <p:nvPr/>
          </p:nvSpPr>
          <p:spPr>
            <a:xfrm>
              <a:off x="5696660" y="4263269"/>
              <a:ext cx="798672" cy="79867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grpSp>
          <p:nvGrpSpPr>
            <p:cNvPr id="13" name="iṧḻïḓê"/>
            <p:cNvGrpSpPr/>
            <p:nvPr/>
          </p:nvGrpSpPr>
          <p:grpSpPr>
            <a:xfrm>
              <a:off x="2270760" y="1717456"/>
              <a:ext cx="3344545" cy="1060450"/>
              <a:chOff x="-1908921" y="2379667"/>
              <a:chExt cx="5145458" cy="1631462"/>
            </a:xfrm>
          </p:grpSpPr>
          <p:sp>
            <p:nvSpPr>
              <p:cNvPr id="14" name="îŝliďe"/>
              <p:cNvSpPr txBox="1"/>
              <p:nvPr/>
            </p:nvSpPr>
            <p:spPr>
              <a:xfrm>
                <a:off x="-1908921" y="3126036"/>
                <a:ext cx="4997942" cy="88509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ctr" anchorCtr="0">
                <a:noAutofit/>
              </a:bodyPr>
              <a:lstStyle/>
              <a:p>
                <a:pPr algn="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2000" dirty="0">
                    <a:latin typeface="文泉驿等宽微米黑" panose="020B0606030804020204" charset="-122"/>
                    <a:ea typeface="文泉驿等宽微米黑" panose="020B0606030804020204" charset="-122"/>
                    <a:cs typeface="文泉驿等宽微米黑" panose="020B0606030804020204" charset="-122"/>
                  </a:rPr>
                  <a:t>进群第一天</a:t>
                </a:r>
                <a:r>
                  <a:rPr lang="en-US" altLang="zh-CN" sz="2000" dirty="0">
                    <a:latin typeface="文泉驿等宽微米黑" panose="020B0606030804020204" charset="-122"/>
                    <a:ea typeface="文泉驿等宽微米黑" panose="020B0606030804020204" charset="-122"/>
                    <a:cs typeface="文泉驿等宽微米黑" panose="020B0606030804020204" charset="-122"/>
                  </a:rPr>
                  <a:t>观察 &amp; </a:t>
                </a:r>
                <a:r>
                  <a:rPr lang="zh-CN" altLang="en-US" sz="2000" dirty="0">
                    <a:latin typeface="文泉驿等宽微米黑" panose="020B0606030804020204" charset="-122"/>
                    <a:ea typeface="文泉驿等宽微米黑" panose="020B0606030804020204" charset="-122"/>
                    <a:cs typeface="文泉驿等宽微米黑" panose="020B0606030804020204" charset="-122"/>
                  </a:rPr>
                  <a:t>发红包</a:t>
                </a:r>
                <a:endParaRPr lang="zh-CN" altLang="en-US" sz="2000" dirty="0">
                  <a:latin typeface="文泉驿等宽微米黑" panose="020B0606030804020204" charset="-122"/>
                  <a:ea typeface="文泉驿等宽微米黑" panose="020B0606030804020204" charset="-122"/>
                  <a:cs typeface="文泉驿等宽微米黑" panose="020B0606030804020204" charset="-122"/>
                </a:endParaRPr>
              </a:p>
            </p:txBody>
          </p:sp>
          <p:sp>
            <p:nvSpPr>
              <p:cNvPr id="15" name="íṣliḓè"/>
              <p:cNvSpPr/>
              <p:nvPr/>
            </p:nvSpPr>
            <p:spPr>
              <a:xfrm>
                <a:off x="-1697905" y="2379667"/>
                <a:ext cx="4934442" cy="834293"/>
              </a:xfrm>
              <a:prstGeom prst="rect">
                <a:avLst/>
              </a:prstGeom>
            </p:spPr>
            <p:txBody>
              <a:bodyPr wrap="square" lIns="91440" tIns="45720" rIns="91440" bIns="45720">
                <a:noAutofit/>
              </a:bodyPr>
              <a:lstStyle/>
              <a:p>
                <a:pPr lvl="0" algn="r" defTabSz="914400">
                  <a:defRPr/>
                </a:pPr>
                <a:r>
                  <a:rPr lang="zh-CN" altLang="en-US" sz="2400" b="1" dirty="0" smtClean="0">
                    <a:solidFill>
                      <a:srgbClr val="3D336F"/>
                    </a:solidFill>
                    <a:latin typeface="文泉驿等宽微米黑" panose="020B0606030804020204" charset="-122"/>
                    <a:ea typeface="文泉驿等宽微米黑" panose="020B0606030804020204" charset="-122"/>
                  </a:rPr>
                  <a:t>如何辨认高质量社群？</a:t>
                </a:r>
                <a:endParaRPr lang="zh-CN" altLang="en-US" sz="2400" b="1" dirty="0" smtClean="0">
                  <a:solidFill>
                    <a:srgbClr val="3D336F"/>
                  </a:solidFill>
                  <a:latin typeface="文泉驿等宽微米黑" panose="020B0606030804020204" charset="-122"/>
                  <a:ea typeface="文泉驿等宽微米黑" panose="020B0606030804020204" charset="-122"/>
                </a:endParaRPr>
              </a:p>
            </p:txBody>
          </p:sp>
        </p:grpSp>
        <p:grpSp>
          <p:nvGrpSpPr>
            <p:cNvPr id="16" name="ïśľîḍe"/>
            <p:cNvGrpSpPr/>
            <p:nvPr/>
          </p:nvGrpSpPr>
          <p:grpSpPr>
            <a:xfrm>
              <a:off x="1997710" y="3751062"/>
              <a:ext cx="3385185" cy="1278890"/>
              <a:chOff x="-2328999" y="2155630"/>
              <a:chExt cx="5207982" cy="1967526"/>
            </a:xfrm>
          </p:grpSpPr>
          <p:sp>
            <p:nvSpPr>
              <p:cNvPr id="17" name="îṣḻîḑè"/>
              <p:cNvSpPr txBox="1"/>
              <p:nvPr/>
            </p:nvSpPr>
            <p:spPr>
              <a:xfrm>
                <a:off x="-2328999" y="2843385"/>
                <a:ext cx="5207982" cy="127977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ctr" anchorCtr="0">
                <a:noAutofit/>
              </a:bodyPr>
              <a:lstStyle/>
              <a:p>
                <a:pPr algn="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altLang="zh-CN" sz="2000" dirty="0">
                    <a:latin typeface="文泉驿等宽微米黑" panose="020B0606030804020204" charset="-122"/>
                    <a:ea typeface="文泉驿等宽微米黑" panose="020B0606030804020204" charset="-122"/>
                  </a:rPr>
                  <a:t>选择</a:t>
                </a:r>
                <a:r>
                  <a:rPr lang="zh-CN" altLang="en-US" sz="2000" dirty="0">
                    <a:latin typeface="文泉驿等宽微米黑" panose="020B0606030804020204" charset="-122"/>
                    <a:ea typeface="文泉驿等宽微米黑" panose="020B0606030804020204" charset="-122"/>
                  </a:rPr>
                  <a:t>热点</a:t>
                </a:r>
                <a:r>
                  <a:rPr lang="en-US" altLang="zh-CN" sz="2000" dirty="0">
                    <a:latin typeface="文泉驿等宽微米黑" panose="020B0606030804020204" charset="-122"/>
                    <a:ea typeface="文泉驿等宽微米黑" panose="020B0606030804020204" charset="-122"/>
                  </a:rPr>
                  <a:t>/社群活跃高峰时间定期</a:t>
                </a:r>
                <a:r>
                  <a:rPr lang="zh-CN" altLang="en-US" sz="2000" dirty="0">
                    <a:latin typeface="文泉驿等宽微米黑" panose="020B0606030804020204" charset="-122"/>
                    <a:ea typeface="文泉驿等宽微米黑" panose="020B0606030804020204" charset="-122"/>
                  </a:rPr>
                  <a:t>推广</a:t>
                </a:r>
                <a:r>
                  <a:rPr lang="en-US" altLang="zh-CN" sz="2000" dirty="0">
                    <a:latin typeface="文泉驿等宽微米黑" panose="020B0606030804020204" charset="-122"/>
                    <a:ea typeface="文泉驿等宽微米黑" panose="020B0606030804020204" charset="-122"/>
                  </a:rPr>
                  <a:t>活动</a:t>
                </a:r>
                <a:endParaRPr lang="en-US" altLang="zh-CN" sz="2000" dirty="0">
                  <a:latin typeface="文泉驿等宽微米黑" panose="020B0606030804020204" charset="-122"/>
                  <a:ea typeface="文泉驿等宽微米黑" panose="020B0606030804020204" charset="-122"/>
                </a:endParaRPr>
              </a:p>
            </p:txBody>
          </p:sp>
          <p:sp>
            <p:nvSpPr>
              <p:cNvPr id="18" name="íSḻîdé"/>
              <p:cNvSpPr/>
              <p:nvPr/>
            </p:nvSpPr>
            <p:spPr>
              <a:xfrm>
                <a:off x="-1909898" y="2155630"/>
                <a:ext cx="4788881" cy="443524"/>
              </a:xfrm>
              <a:prstGeom prst="rect">
                <a:avLst/>
              </a:prstGeom>
            </p:spPr>
            <p:txBody>
              <a:bodyPr wrap="square" lIns="91440" tIns="45720" rIns="91440" bIns="45720">
                <a:noAutofit/>
              </a:bodyPr>
              <a:lstStyle/>
              <a:p>
                <a:pPr lvl="0" algn="r" defTabSz="914400">
                  <a:defRPr/>
                </a:pPr>
                <a:r>
                  <a:rPr lang="zh-CN" altLang="en-US" sz="2400" b="1" dirty="0">
                    <a:solidFill>
                      <a:srgbClr val="3D336F"/>
                    </a:solidFill>
                    <a:latin typeface="文泉驿等宽微米黑" panose="020B0606030804020204" charset="-122"/>
                    <a:ea typeface="文泉驿等宽微米黑" panose="020B0606030804020204" charset="-122"/>
                    <a:sym typeface="+mn-ea"/>
                  </a:rPr>
                  <a:t>推广节点</a:t>
                </a:r>
                <a:endParaRPr lang="zh-CN" altLang="en-US" sz="2400" b="1" dirty="0">
                  <a:solidFill>
                    <a:srgbClr val="3D336F"/>
                  </a:solidFill>
                  <a:latin typeface="文泉驿等宽微米黑" panose="020B0606030804020204" charset="-122"/>
                  <a:ea typeface="文泉驿等宽微米黑" panose="020B0606030804020204" charset="-122"/>
                </a:endParaRPr>
              </a:p>
            </p:txBody>
          </p:sp>
        </p:grpSp>
        <p:sp>
          <p:nvSpPr>
            <p:cNvPr id="19" name="ïSľiḍé"/>
            <p:cNvSpPr/>
            <p:nvPr/>
          </p:nvSpPr>
          <p:spPr bwMode="auto">
            <a:xfrm>
              <a:off x="5865789" y="2260161"/>
              <a:ext cx="460416" cy="459931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9925" y="3296723"/>
              <a:ext cx="512153" cy="537136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5789" y="4476170"/>
              <a:ext cx="460685" cy="454438"/>
            </a:xfrm>
            <a:prstGeom prst="rect">
              <a:avLst/>
            </a:prstGeom>
          </p:spPr>
        </p:pic>
        <p:sp>
          <p:nvSpPr>
            <p:cNvPr id="22" name="îṣḻîḑè"/>
            <p:cNvSpPr txBox="1"/>
            <p:nvPr/>
          </p:nvSpPr>
          <p:spPr>
            <a:xfrm>
              <a:off x="6850380" y="2886713"/>
              <a:ext cx="3309620" cy="1087755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altLang="zh-CN" sz="2000" dirty="0">
                  <a:latin typeface="文泉驿等宽微米黑" panose="020B0606030804020204" charset="-122"/>
                  <a:ea typeface="文泉驿等宽微米黑" panose="020B0606030804020204" charset="-122"/>
                </a:rPr>
                <a:t>1.找群主</a:t>
              </a:r>
              <a:r>
                <a:rPr lang="zh-CN" altLang="en-US" sz="2000" dirty="0">
                  <a:latin typeface="文泉驿等宽微米黑" panose="020B0606030804020204" charset="-122"/>
                  <a:ea typeface="文泉驿等宽微米黑" panose="020B0606030804020204" charset="-122"/>
                </a:rPr>
                <a:t>或群内威望较高的人</a:t>
              </a:r>
              <a:r>
                <a:rPr lang="en-US" altLang="zh-CN" sz="2000" dirty="0">
                  <a:latin typeface="文泉驿等宽微米黑" panose="020B0606030804020204" charset="-122"/>
                  <a:ea typeface="文泉驿等宽微米黑" panose="020B0606030804020204" charset="-122"/>
                </a:rPr>
                <a:t>帮忙转发和宣传</a:t>
              </a:r>
              <a:r>
                <a:rPr lang="zh-CN" altLang="en-US" sz="2000" dirty="0">
                  <a:latin typeface="文泉驿等宽微米黑" panose="020B0606030804020204" charset="-122"/>
                  <a:ea typeface="文泉驿等宽微米黑" panose="020B0606030804020204" charset="-122"/>
                </a:rPr>
                <a:t>、</a:t>
              </a:r>
              <a:endParaRPr lang="zh-CN" altLang="en-US" sz="2000" dirty="0">
                <a:latin typeface="文泉驿等宽微米黑" panose="020B0606030804020204" charset="-122"/>
                <a:ea typeface="文泉驿等宽微米黑" panose="020B0606030804020204" charset="-122"/>
              </a:endParaRPr>
            </a:p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altLang="zh-CN" sz="2000" dirty="0">
                  <a:latin typeface="文泉驿等宽微米黑" panose="020B0606030804020204" charset="-122"/>
                  <a:ea typeface="文泉驿等宽微米黑" panose="020B0606030804020204" charset="-122"/>
                </a:rPr>
                <a:t>2.</a:t>
              </a:r>
              <a:r>
                <a:rPr lang="en-US" altLang="zh-CN" sz="2000" dirty="0">
                  <a:latin typeface="文泉驿等宽微米黑" panose="020B0606030804020204" charset="-122"/>
                  <a:ea typeface="文泉驿等宽微米黑" panose="020B0606030804020204" charset="-122"/>
                </a:rPr>
                <a:t>联合社群同步推广</a:t>
              </a:r>
              <a:endParaRPr lang="en-US" altLang="zh-CN" sz="2000" dirty="0">
                <a:latin typeface="文泉驿等宽微米黑" panose="020B0606030804020204" charset="-122"/>
                <a:ea typeface="文泉驿等宽微米黑" panose="020B0606030804020204" charset="-122"/>
              </a:endParaRPr>
            </a:p>
          </p:txBody>
        </p:sp>
        <p:sp>
          <p:nvSpPr>
            <p:cNvPr id="23" name="íSḻîdé"/>
            <p:cNvSpPr/>
            <p:nvPr/>
          </p:nvSpPr>
          <p:spPr>
            <a:xfrm>
              <a:off x="6850380" y="2346963"/>
              <a:ext cx="2649220" cy="539750"/>
            </a:xfrm>
            <a:prstGeom prst="rect">
              <a:avLst/>
            </a:prstGeom>
          </p:spPr>
          <p:txBody>
            <a:bodyPr wrap="square" lIns="91440" tIns="45720" rIns="91440" bIns="45720">
              <a:noAutofit/>
            </a:bodyPr>
            <a:lstStyle/>
            <a:p>
              <a:pPr lvl="0" defTabSz="914400">
                <a:defRPr/>
              </a:pPr>
              <a:r>
                <a:rPr lang="zh-CN" altLang="en-US" sz="2400" b="1" dirty="0">
                  <a:solidFill>
                    <a:srgbClr val="3D336F"/>
                  </a:solidFill>
                  <a:latin typeface="文泉驿等宽微米黑" panose="020B0606030804020204" charset="-122"/>
                  <a:ea typeface="文泉驿等宽微米黑" panose="020B0606030804020204" charset="-122"/>
                </a:rPr>
                <a:t>活动宣传方式</a:t>
              </a:r>
              <a:endParaRPr lang="zh-CN" altLang="en-US" sz="2400" b="1" dirty="0">
                <a:solidFill>
                  <a:srgbClr val="3D336F"/>
                </a:solidFill>
                <a:latin typeface="文泉驿等宽微米黑" panose="020B0606030804020204" charset="-122"/>
                <a:ea typeface="文泉驿等宽微米黑" panose="020B0606030804020204" charset="-122"/>
              </a:endParaRPr>
            </a:p>
          </p:txBody>
        </p:sp>
      </p:grpSp>
      <p:sp>
        <p:nvSpPr>
          <p:cNvPr id="25" name="矩形: 圆角 3"/>
          <p:cNvSpPr/>
          <p:nvPr/>
        </p:nvSpPr>
        <p:spPr>
          <a:xfrm>
            <a:off x="489585" y="323215"/>
            <a:ext cx="4298950" cy="516890"/>
          </a:xfrm>
          <a:prstGeom prst="roundRect">
            <a:avLst/>
          </a:prstGeom>
          <a:solidFill>
            <a:srgbClr val="625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20000"/>
              </a:lnSpc>
            </a:pPr>
            <a:endParaRPr sz="2400" b="1" spc="600">
              <a:solidFill>
                <a:schemeClr val="bg1"/>
              </a:solidFill>
              <a:latin typeface="文泉驿等宽微米黑" panose="020B0606030804020204" charset="-122"/>
              <a:ea typeface="文泉驿等宽微米黑" panose="020B0606030804020204" charset="-122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90220" y="382270"/>
            <a:ext cx="42983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2400" b="1">
                <a:solidFill>
                  <a:schemeClr val="bg1"/>
                </a:solidFill>
                <a:latin typeface="思源黑体 Bold" panose="020B0800000000000000" charset="-122"/>
                <a:ea typeface="思源黑体 Bold" panose="020B0800000000000000" charset="-122"/>
                <a:cs typeface="思源黑体 Bold" panose="020B0800000000000000" charset="-122"/>
              </a:rPr>
              <a:t>3.2 </a:t>
            </a:r>
            <a:r>
              <a:rPr lang="zh-CN" altLang="en-US" sz="2400" b="1">
                <a:solidFill>
                  <a:schemeClr val="bg1"/>
                </a:solidFill>
                <a:latin typeface="思源黑体 Bold" panose="020B0800000000000000" charset="-122"/>
                <a:ea typeface="思源黑体 Bold" panose="020B0800000000000000" charset="-122"/>
                <a:cs typeface="思源黑体 Bold" panose="020B0800000000000000" charset="-122"/>
                <a:sym typeface="+mn-ea"/>
              </a:rPr>
              <a:t>如何在其他社群推广活动</a:t>
            </a:r>
            <a:endParaRPr lang="zh-CN" altLang="en-US" sz="2400" b="1">
              <a:solidFill>
                <a:schemeClr val="bg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1ide-Rectangle 1"/>
          <p:cNvSpPr/>
          <p:nvPr/>
        </p:nvSpPr>
        <p:spPr>
          <a:xfrm rot="18900000">
            <a:off x="5621655" y="1768475"/>
            <a:ext cx="1038860" cy="1070610"/>
          </a:xfrm>
          <a:prstGeom prst="rect">
            <a:avLst/>
          </a:prstGeom>
          <a:solidFill>
            <a:srgbClr val="3D336F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" name="is1ide-Rectangle 2"/>
          <p:cNvSpPr/>
          <p:nvPr/>
        </p:nvSpPr>
        <p:spPr>
          <a:xfrm rot="18900000">
            <a:off x="5626100" y="4128770"/>
            <a:ext cx="1028065" cy="1059180"/>
          </a:xfrm>
          <a:prstGeom prst="rect">
            <a:avLst/>
          </a:prstGeom>
          <a:solidFill>
            <a:srgbClr val="3D336F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" name="is1ide-Rectangle 3"/>
          <p:cNvSpPr/>
          <p:nvPr/>
        </p:nvSpPr>
        <p:spPr>
          <a:xfrm rot="18900000">
            <a:off x="4451350" y="2945130"/>
            <a:ext cx="1038860" cy="107124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" name="is1ide-Rectangle 4"/>
          <p:cNvSpPr/>
          <p:nvPr/>
        </p:nvSpPr>
        <p:spPr>
          <a:xfrm rot="18900000">
            <a:off x="6798310" y="2936240"/>
            <a:ext cx="1049020" cy="10826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" name="is1ide-Rectangle 5"/>
          <p:cNvSpPr/>
          <p:nvPr/>
        </p:nvSpPr>
        <p:spPr>
          <a:xfrm rot="18900000">
            <a:off x="5464810" y="2816225"/>
            <a:ext cx="1364615" cy="1388110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is1ide-Freeform: Shape 33"/>
          <p:cNvSpPr/>
          <p:nvPr/>
        </p:nvSpPr>
        <p:spPr bwMode="auto">
          <a:xfrm>
            <a:off x="4817745" y="3322955"/>
            <a:ext cx="306070" cy="316230"/>
          </a:xfrm>
          <a:custGeom>
            <a:avLst/>
            <a:gdLst>
              <a:gd name="T0" fmla="*/ 184 w 260"/>
              <a:gd name="T1" fmla="*/ 106 h 260"/>
              <a:gd name="T2" fmla="*/ 193 w 260"/>
              <a:gd name="T3" fmla="*/ 143 h 260"/>
              <a:gd name="T4" fmla="*/ 117 w 260"/>
              <a:gd name="T5" fmla="*/ 219 h 260"/>
              <a:gd name="T6" fmla="*/ 42 w 260"/>
              <a:gd name="T7" fmla="*/ 143 h 260"/>
              <a:gd name="T8" fmla="*/ 117 w 260"/>
              <a:gd name="T9" fmla="*/ 66 h 260"/>
              <a:gd name="T10" fmla="*/ 154 w 260"/>
              <a:gd name="T11" fmla="*/ 76 h 260"/>
              <a:gd name="T12" fmla="*/ 183 w 260"/>
              <a:gd name="T13" fmla="*/ 46 h 260"/>
              <a:gd name="T14" fmla="*/ 117 w 260"/>
              <a:gd name="T15" fmla="*/ 25 h 260"/>
              <a:gd name="T16" fmla="*/ 0 w 260"/>
              <a:gd name="T17" fmla="*/ 143 h 260"/>
              <a:gd name="T18" fmla="*/ 117 w 260"/>
              <a:gd name="T19" fmla="*/ 260 h 260"/>
              <a:gd name="T20" fmla="*/ 233 w 260"/>
              <a:gd name="T21" fmla="*/ 143 h 260"/>
              <a:gd name="T22" fmla="*/ 213 w 260"/>
              <a:gd name="T23" fmla="*/ 77 h 260"/>
              <a:gd name="T24" fmla="*/ 184 w 260"/>
              <a:gd name="T25" fmla="*/ 106 h 260"/>
              <a:gd name="T26" fmla="*/ 225 w 260"/>
              <a:gd name="T27" fmla="*/ 35 h 260"/>
              <a:gd name="T28" fmla="*/ 225 w 260"/>
              <a:gd name="T29" fmla="*/ 35 h 260"/>
              <a:gd name="T30" fmla="*/ 225 w 260"/>
              <a:gd name="T31" fmla="*/ 0 h 260"/>
              <a:gd name="T32" fmla="*/ 203 w 260"/>
              <a:gd name="T33" fmla="*/ 23 h 260"/>
              <a:gd name="T34" fmla="*/ 203 w 260"/>
              <a:gd name="T35" fmla="*/ 46 h 260"/>
              <a:gd name="T36" fmla="*/ 139 w 260"/>
              <a:gd name="T37" fmla="*/ 111 h 260"/>
              <a:gd name="T38" fmla="*/ 117 w 260"/>
              <a:gd name="T39" fmla="*/ 104 h 260"/>
              <a:gd name="T40" fmla="*/ 79 w 260"/>
              <a:gd name="T41" fmla="*/ 143 h 260"/>
              <a:gd name="T42" fmla="*/ 117 w 260"/>
              <a:gd name="T43" fmla="*/ 181 h 260"/>
              <a:gd name="T44" fmla="*/ 155 w 260"/>
              <a:gd name="T45" fmla="*/ 143 h 260"/>
              <a:gd name="T46" fmla="*/ 150 w 260"/>
              <a:gd name="T47" fmla="*/ 123 h 260"/>
              <a:gd name="T48" fmla="*/ 215 w 260"/>
              <a:gd name="T49" fmla="*/ 58 h 260"/>
              <a:gd name="T50" fmla="*/ 237 w 260"/>
              <a:gd name="T51" fmla="*/ 58 h 260"/>
              <a:gd name="T52" fmla="*/ 260 w 260"/>
              <a:gd name="T53" fmla="*/ 35 h 260"/>
              <a:gd name="T54" fmla="*/ 225 w 260"/>
              <a:gd name="T55" fmla="*/ 35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60" h="260">
                <a:moveTo>
                  <a:pt x="184" y="106"/>
                </a:moveTo>
                <a:cubicBezTo>
                  <a:pt x="190" y="117"/>
                  <a:pt x="193" y="129"/>
                  <a:pt x="193" y="143"/>
                </a:cubicBezTo>
                <a:cubicBezTo>
                  <a:pt x="193" y="185"/>
                  <a:pt x="159" y="219"/>
                  <a:pt x="117" y="219"/>
                </a:cubicBezTo>
                <a:cubicBezTo>
                  <a:pt x="76" y="219"/>
                  <a:pt x="42" y="185"/>
                  <a:pt x="42" y="143"/>
                </a:cubicBezTo>
                <a:cubicBezTo>
                  <a:pt x="42" y="100"/>
                  <a:pt x="76" y="66"/>
                  <a:pt x="117" y="66"/>
                </a:cubicBezTo>
                <a:cubicBezTo>
                  <a:pt x="131" y="66"/>
                  <a:pt x="143" y="70"/>
                  <a:pt x="154" y="76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65" y="33"/>
                  <a:pt x="141" y="25"/>
                  <a:pt x="117" y="25"/>
                </a:cubicBezTo>
                <a:cubicBezTo>
                  <a:pt x="52" y="25"/>
                  <a:pt x="0" y="78"/>
                  <a:pt x="0" y="143"/>
                </a:cubicBezTo>
                <a:cubicBezTo>
                  <a:pt x="0" y="207"/>
                  <a:pt x="52" y="260"/>
                  <a:pt x="117" y="260"/>
                </a:cubicBezTo>
                <a:cubicBezTo>
                  <a:pt x="181" y="260"/>
                  <a:pt x="233" y="207"/>
                  <a:pt x="233" y="143"/>
                </a:cubicBezTo>
                <a:cubicBezTo>
                  <a:pt x="233" y="118"/>
                  <a:pt x="226" y="96"/>
                  <a:pt x="213" y="77"/>
                </a:cubicBezTo>
                <a:cubicBezTo>
                  <a:pt x="184" y="106"/>
                  <a:pt x="184" y="106"/>
                  <a:pt x="184" y="106"/>
                </a:cubicBezTo>
                <a:close/>
                <a:moveTo>
                  <a:pt x="225" y="35"/>
                </a:moveTo>
                <a:cubicBezTo>
                  <a:pt x="225" y="35"/>
                  <a:pt x="225" y="35"/>
                  <a:pt x="225" y="35"/>
                </a:cubicBezTo>
                <a:cubicBezTo>
                  <a:pt x="225" y="0"/>
                  <a:pt x="225" y="0"/>
                  <a:pt x="225" y="0"/>
                </a:cubicBezTo>
                <a:cubicBezTo>
                  <a:pt x="203" y="23"/>
                  <a:pt x="203" y="23"/>
                  <a:pt x="203" y="23"/>
                </a:cubicBezTo>
                <a:cubicBezTo>
                  <a:pt x="203" y="46"/>
                  <a:pt x="203" y="46"/>
                  <a:pt x="203" y="46"/>
                </a:cubicBezTo>
                <a:cubicBezTo>
                  <a:pt x="139" y="111"/>
                  <a:pt x="139" y="111"/>
                  <a:pt x="139" y="111"/>
                </a:cubicBezTo>
                <a:cubicBezTo>
                  <a:pt x="133" y="106"/>
                  <a:pt x="125" y="104"/>
                  <a:pt x="117" y="104"/>
                </a:cubicBezTo>
                <a:cubicBezTo>
                  <a:pt x="96" y="104"/>
                  <a:pt x="79" y="121"/>
                  <a:pt x="79" y="143"/>
                </a:cubicBezTo>
                <a:cubicBezTo>
                  <a:pt x="79" y="164"/>
                  <a:pt x="96" y="181"/>
                  <a:pt x="117" y="181"/>
                </a:cubicBezTo>
                <a:cubicBezTo>
                  <a:pt x="138" y="181"/>
                  <a:pt x="155" y="164"/>
                  <a:pt x="155" y="143"/>
                </a:cubicBezTo>
                <a:cubicBezTo>
                  <a:pt x="155" y="136"/>
                  <a:pt x="154" y="129"/>
                  <a:pt x="150" y="123"/>
                </a:cubicBezTo>
                <a:cubicBezTo>
                  <a:pt x="215" y="58"/>
                  <a:pt x="215" y="58"/>
                  <a:pt x="215" y="58"/>
                </a:cubicBezTo>
                <a:cubicBezTo>
                  <a:pt x="237" y="58"/>
                  <a:pt x="237" y="58"/>
                  <a:pt x="237" y="58"/>
                </a:cubicBezTo>
                <a:cubicBezTo>
                  <a:pt x="260" y="35"/>
                  <a:pt x="260" y="35"/>
                  <a:pt x="260" y="35"/>
                </a:cubicBezTo>
                <a:cubicBezTo>
                  <a:pt x="225" y="35"/>
                  <a:pt x="225" y="35"/>
                  <a:pt x="22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is1ide-Freeform: Shape 34"/>
          <p:cNvSpPr/>
          <p:nvPr/>
        </p:nvSpPr>
        <p:spPr bwMode="auto">
          <a:xfrm>
            <a:off x="7169785" y="3322955"/>
            <a:ext cx="306070" cy="316230"/>
          </a:xfrm>
          <a:custGeom>
            <a:avLst/>
            <a:gdLst>
              <a:gd name="T0" fmla="*/ 0 w 236"/>
              <a:gd name="T1" fmla="*/ 118 h 236"/>
              <a:gd name="T2" fmla="*/ 236 w 236"/>
              <a:gd name="T3" fmla="*/ 118 h 236"/>
              <a:gd name="T4" fmla="*/ 150 w 236"/>
              <a:gd name="T5" fmla="*/ 168 h 236"/>
              <a:gd name="T6" fmla="*/ 128 w 236"/>
              <a:gd name="T7" fmla="*/ 196 h 236"/>
              <a:gd name="T8" fmla="*/ 125 w 236"/>
              <a:gd name="T9" fmla="*/ 199 h 236"/>
              <a:gd name="T10" fmla="*/ 111 w 236"/>
              <a:gd name="T11" fmla="*/ 198 h 236"/>
              <a:gd name="T12" fmla="*/ 110 w 236"/>
              <a:gd name="T13" fmla="*/ 180 h 236"/>
              <a:gd name="T14" fmla="*/ 90 w 236"/>
              <a:gd name="T15" fmla="*/ 173 h 236"/>
              <a:gd name="T16" fmla="*/ 79 w 236"/>
              <a:gd name="T17" fmla="*/ 166 h 236"/>
              <a:gd name="T18" fmla="*/ 78 w 236"/>
              <a:gd name="T19" fmla="*/ 160 h 236"/>
              <a:gd name="T20" fmla="*/ 89 w 236"/>
              <a:gd name="T21" fmla="*/ 147 h 236"/>
              <a:gd name="T22" fmla="*/ 91 w 236"/>
              <a:gd name="T23" fmla="*/ 148 h 236"/>
              <a:gd name="T24" fmla="*/ 119 w 236"/>
              <a:gd name="T25" fmla="*/ 160 h 236"/>
              <a:gd name="T26" fmla="*/ 137 w 236"/>
              <a:gd name="T27" fmla="*/ 145 h 236"/>
              <a:gd name="T28" fmla="*/ 133 w 236"/>
              <a:gd name="T29" fmla="*/ 137 h 236"/>
              <a:gd name="T30" fmla="*/ 122 w 236"/>
              <a:gd name="T31" fmla="*/ 130 h 236"/>
              <a:gd name="T32" fmla="*/ 109 w 236"/>
              <a:gd name="T33" fmla="*/ 125 h 236"/>
              <a:gd name="T34" fmla="*/ 98 w 236"/>
              <a:gd name="T35" fmla="*/ 120 h 236"/>
              <a:gd name="T36" fmla="*/ 89 w 236"/>
              <a:gd name="T37" fmla="*/ 113 h 236"/>
              <a:gd name="T38" fmla="*/ 82 w 236"/>
              <a:gd name="T39" fmla="*/ 103 h 236"/>
              <a:gd name="T40" fmla="*/ 79 w 236"/>
              <a:gd name="T41" fmla="*/ 90 h 236"/>
              <a:gd name="T42" fmla="*/ 110 w 236"/>
              <a:gd name="T43" fmla="*/ 57 h 236"/>
              <a:gd name="T44" fmla="*/ 111 w 236"/>
              <a:gd name="T45" fmla="*/ 38 h 236"/>
              <a:gd name="T46" fmla="*/ 125 w 236"/>
              <a:gd name="T47" fmla="*/ 37 h 236"/>
              <a:gd name="T48" fmla="*/ 128 w 236"/>
              <a:gd name="T49" fmla="*/ 40 h 236"/>
              <a:gd name="T50" fmla="*/ 137 w 236"/>
              <a:gd name="T51" fmla="*/ 58 h 236"/>
              <a:gd name="T52" fmla="*/ 151 w 236"/>
              <a:gd name="T53" fmla="*/ 65 h 236"/>
              <a:gd name="T54" fmla="*/ 155 w 236"/>
              <a:gd name="T55" fmla="*/ 69 h 236"/>
              <a:gd name="T56" fmla="*/ 149 w 236"/>
              <a:gd name="T57" fmla="*/ 85 h 236"/>
              <a:gd name="T58" fmla="*/ 144 w 236"/>
              <a:gd name="T59" fmla="*/ 86 h 236"/>
              <a:gd name="T60" fmla="*/ 140 w 236"/>
              <a:gd name="T61" fmla="*/ 82 h 236"/>
              <a:gd name="T62" fmla="*/ 128 w 236"/>
              <a:gd name="T63" fmla="*/ 77 h 236"/>
              <a:gd name="T64" fmla="*/ 107 w 236"/>
              <a:gd name="T65" fmla="*/ 80 h 236"/>
              <a:gd name="T66" fmla="*/ 102 w 236"/>
              <a:gd name="T67" fmla="*/ 94 h 236"/>
              <a:gd name="T68" fmla="*/ 108 w 236"/>
              <a:gd name="T69" fmla="*/ 101 h 236"/>
              <a:gd name="T70" fmla="*/ 118 w 236"/>
              <a:gd name="T71" fmla="*/ 106 h 236"/>
              <a:gd name="T72" fmla="*/ 132 w 236"/>
              <a:gd name="T73" fmla="*/ 112 h 236"/>
              <a:gd name="T74" fmla="*/ 145 w 236"/>
              <a:gd name="T75" fmla="*/ 119 h 236"/>
              <a:gd name="T76" fmla="*/ 155 w 236"/>
              <a:gd name="T77" fmla="*/ 129 h 236"/>
              <a:gd name="T78" fmla="*/ 159 w 236"/>
              <a:gd name="T79" fmla="*/ 14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moveTo>
                  <a:pt x="150" y="168"/>
                </a:moveTo>
                <a:cubicBezTo>
                  <a:pt x="145" y="175"/>
                  <a:pt x="137" y="179"/>
                  <a:pt x="128" y="180"/>
                </a:cubicBezTo>
                <a:cubicBezTo>
                  <a:pt x="128" y="196"/>
                  <a:pt x="128" y="196"/>
                  <a:pt x="128" y="196"/>
                </a:cubicBezTo>
                <a:cubicBezTo>
                  <a:pt x="128" y="197"/>
                  <a:pt x="127" y="198"/>
                  <a:pt x="127" y="198"/>
                </a:cubicBezTo>
                <a:cubicBezTo>
                  <a:pt x="126" y="199"/>
                  <a:pt x="126" y="199"/>
                  <a:pt x="125" y="199"/>
                </a:cubicBezTo>
                <a:cubicBezTo>
                  <a:pt x="113" y="199"/>
                  <a:pt x="113" y="199"/>
                  <a:pt x="113" y="199"/>
                </a:cubicBezTo>
                <a:cubicBezTo>
                  <a:pt x="112" y="199"/>
                  <a:pt x="111" y="199"/>
                  <a:pt x="111" y="198"/>
                </a:cubicBezTo>
                <a:cubicBezTo>
                  <a:pt x="110" y="197"/>
                  <a:pt x="110" y="197"/>
                  <a:pt x="110" y="196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06" y="180"/>
                  <a:pt x="102" y="179"/>
                  <a:pt x="99" y="177"/>
                </a:cubicBezTo>
                <a:cubicBezTo>
                  <a:pt x="95" y="176"/>
                  <a:pt x="92" y="175"/>
                  <a:pt x="90" y="173"/>
                </a:cubicBezTo>
                <a:cubicBezTo>
                  <a:pt x="88" y="172"/>
                  <a:pt x="85" y="171"/>
                  <a:pt x="83" y="169"/>
                </a:cubicBezTo>
                <a:cubicBezTo>
                  <a:pt x="81" y="168"/>
                  <a:pt x="80" y="166"/>
                  <a:pt x="79" y="166"/>
                </a:cubicBezTo>
                <a:cubicBezTo>
                  <a:pt x="79" y="165"/>
                  <a:pt x="78" y="164"/>
                  <a:pt x="78" y="164"/>
                </a:cubicBezTo>
                <a:cubicBezTo>
                  <a:pt x="77" y="163"/>
                  <a:pt x="77" y="162"/>
                  <a:pt x="78" y="160"/>
                </a:cubicBezTo>
                <a:cubicBezTo>
                  <a:pt x="87" y="148"/>
                  <a:pt x="87" y="148"/>
                  <a:pt x="87" y="148"/>
                </a:cubicBezTo>
                <a:cubicBezTo>
                  <a:pt x="87" y="148"/>
                  <a:pt x="88" y="147"/>
                  <a:pt x="89" y="147"/>
                </a:cubicBezTo>
                <a:cubicBezTo>
                  <a:pt x="90" y="147"/>
                  <a:pt x="90" y="147"/>
                  <a:pt x="91" y="148"/>
                </a:cubicBezTo>
                <a:cubicBezTo>
                  <a:pt x="91" y="148"/>
                  <a:pt x="91" y="148"/>
                  <a:pt x="91" y="148"/>
                </a:cubicBezTo>
                <a:cubicBezTo>
                  <a:pt x="98" y="154"/>
                  <a:pt x="105" y="158"/>
                  <a:pt x="112" y="159"/>
                </a:cubicBezTo>
                <a:cubicBezTo>
                  <a:pt x="115" y="160"/>
                  <a:pt x="117" y="160"/>
                  <a:pt x="119" y="160"/>
                </a:cubicBezTo>
                <a:cubicBezTo>
                  <a:pt x="124" y="160"/>
                  <a:pt x="128" y="159"/>
                  <a:pt x="131" y="156"/>
                </a:cubicBezTo>
                <a:cubicBezTo>
                  <a:pt x="135" y="154"/>
                  <a:pt x="137" y="150"/>
                  <a:pt x="137" y="145"/>
                </a:cubicBezTo>
                <a:cubicBezTo>
                  <a:pt x="137" y="144"/>
                  <a:pt x="136" y="142"/>
                  <a:pt x="136" y="140"/>
                </a:cubicBezTo>
                <a:cubicBezTo>
                  <a:pt x="135" y="139"/>
                  <a:pt x="134" y="138"/>
                  <a:pt x="133" y="137"/>
                </a:cubicBezTo>
                <a:cubicBezTo>
                  <a:pt x="132" y="136"/>
                  <a:pt x="130" y="135"/>
                  <a:pt x="127" y="133"/>
                </a:cubicBezTo>
                <a:cubicBezTo>
                  <a:pt x="125" y="132"/>
                  <a:pt x="123" y="131"/>
                  <a:pt x="122" y="130"/>
                </a:cubicBezTo>
                <a:cubicBezTo>
                  <a:pt x="120" y="130"/>
                  <a:pt x="118" y="129"/>
                  <a:pt x="115" y="128"/>
                </a:cubicBezTo>
                <a:cubicBezTo>
                  <a:pt x="112" y="127"/>
                  <a:pt x="110" y="126"/>
                  <a:pt x="109" y="125"/>
                </a:cubicBezTo>
                <a:cubicBezTo>
                  <a:pt x="108" y="125"/>
                  <a:pt x="106" y="124"/>
                  <a:pt x="104" y="123"/>
                </a:cubicBezTo>
                <a:cubicBezTo>
                  <a:pt x="101" y="122"/>
                  <a:pt x="100" y="121"/>
                  <a:pt x="98" y="120"/>
                </a:cubicBezTo>
                <a:cubicBezTo>
                  <a:pt x="97" y="119"/>
                  <a:pt x="95" y="118"/>
                  <a:pt x="93" y="117"/>
                </a:cubicBezTo>
                <a:cubicBezTo>
                  <a:pt x="91" y="116"/>
                  <a:pt x="90" y="114"/>
                  <a:pt x="89" y="113"/>
                </a:cubicBezTo>
                <a:cubicBezTo>
                  <a:pt x="87" y="112"/>
                  <a:pt x="86" y="110"/>
                  <a:pt x="85" y="109"/>
                </a:cubicBezTo>
                <a:cubicBezTo>
                  <a:pt x="83" y="107"/>
                  <a:pt x="82" y="105"/>
                  <a:pt x="82" y="103"/>
                </a:cubicBezTo>
                <a:cubicBezTo>
                  <a:pt x="81" y="102"/>
                  <a:pt x="80" y="100"/>
                  <a:pt x="80" y="97"/>
                </a:cubicBezTo>
                <a:cubicBezTo>
                  <a:pt x="79" y="95"/>
                  <a:pt x="79" y="93"/>
                  <a:pt x="79" y="90"/>
                </a:cubicBezTo>
                <a:cubicBezTo>
                  <a:pt x="79" y="82"/>
                  <a:pt x="82" y="75"/>
                  <a:pt x="88" y="69"/>
                </a:cubicBezTo>
                <a:cubicBezTo>
                  <a:pt x="93" y="62"/>
                  <a:pt x="101" y="58"/>
                  <a:pt x="110" y="57"/>
                </a:cubicBezTo>
                <a:cubicBezTo>
                  <a:pt x="110" y="40"/>
                  <a:pt x="110" y="40"/>
                  <a:pt x="110" y="40"/>
                </a:cubicBezTo>
                <a:cubicBezTo>
                  <a:pt x="110" y="40"/>
                  <a:pt x="110" y="39"/>
                  <a:pt x="111" y="38"/>
                </a:cubicBezTo>
                <a:cubicBezTo>
                  <a:pt x="111" y="38"/>
                  <a:pt x="112" y="37"/>
                  <a:pt x="113" y="37"/>
                </a:cubicBezTo>
                <a:cubicBezTo>
                  <a:pt x="125" y="37"/>
                  <a:pt x="125" y="37"/>
                  <a:pt x="125" y="37"/>
                </a:cubicBezTo>
                <a:cubicBezTo>
                  <a:pt x="126" y="37"/>
                  <a:pt x="126" y="38"/>
                  <a:pt x="127" y="38"/>
                </a:cubicBezTo>
                <a:cubicBezTo>
                  <a:pt x="127" y="39"/>
                  <a:pt x="128" y="39"/>
                  <a:pt x="128" y="40"/>
                </a:cubicBezTo>
                <a:cubicBezTo>
                  <a:pt x="128" y="56"/>
                  <a:pt x="128" y="56"/>
                  <a:pt x="128" y="56"/>
                </a:cubicBezTo>
                <a:cubicBezTo>
                  <a:pt x="131" y="57"/>
                  <a:pt x="134" y="57"/>
                  <a:pt x="137" y="58"/>
                </a:cubicBezTo>
                <a:cubicBezTo>
                  <a:pt x="140" y="59"/>
                  <a:pt x="143" y="60"/>
                  <a:pt x="145" y="61"/>
                </a:cubicBezTo>
                <a:cubicBezTo>
                  <a:pt x="147" y="62"/>
                  <a:pt x="149" y="63"/>
                  <a:pt x="151" y="65"/>
                </a:cubicBezTo>
                <a:cubicBezTo>
                  <a:pt x="152" y="66"/>
                  <a:pt x="153" y="67"/>
                  <a:pt x="154" y="67"/>
                </a:cubicBezTo>
                <a:cubicBezTo>
                  <a:pt x="155" y="68"/>
                  <a:pt x="155" y="68"/>
                  <a:pt x="155" y="69"/>
                </a:cubicBezTo>
                <a:cubicBezTo>
                  <a:pt x="156" y="70"/>
                  <a:pt x="156" y="71"/>
                  <a:pt x="156" y="72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148" y="86"/>
                  <a:pt x="148" y="86"/>
                  <a:pt x="147" y="87"/>
                </a:cubicBezTo>
                <a:cubicBezTo>
                  <a:pt x="146" y="87"/>
                  <a:pt x="145" y="86"/>
                  <a:pt x="144" y="86"/>
                </a:cubicBezTo>
                <a:cubicBezTo>
                  <a:pt x="144" y="86"/>
                  <a:pt x="144" y="85"/>
                  <a:pt x="143" y="85"/>
                </a:cubicBezTo>
                <a:cubicBezTo>
                  <a:pt x="142" y="84"/>
                  <a:pt x="141" y="83"/>
                  <a:pt x="140" y="82"/>
                </a:cubicBezTo>
                <a:cubicBezTo>
                  <a:pt x="138" y="81"/>
                  <a:pt x="136" y="80"/>
                  <a:pt x="134" y="80"/>
                </a:cubicBezTo>
                <a:cubicBezTo>
                  <a:pt x="133" y="79"/>
                  <a:pt x="130" y="78"/>
                  <a:pt x="128" y="77"/>
                </a:cubicBezTo>
                <a:cubicBezTo>
                  <a:pt x="125" y="77"/>
                  <a:pt x="123" y="76"/>
                  <a:pt x="120" y="76"/>
                </a:cubicBezTo>
                <a:cubicBezTo>
                  <a:pt x="115" y="76"/>
                  <a:pt x="110" y="77"/>
                  <a:pt x="107" y="80"/>
                </a:cubicBezTo>
                <a:cubicBezTo>
                  <a:pt x="103" y="83"/>
                  <a:pt x="101" y="86"/>
                  <a:pt x="101" y="90"/>
                </a:cubicBezTo>
                <a:cubicBezTo>
                  <a:pt x="101" y="92"/>
                  <a:pt x="102" y="93"/>
                  <a:pt x="102" y="94"/>
                </a:cubicBezTo>
                <a:cubicBezTo>
                  <a:pt x="103" y="96"/>
                  <a:pt x="103" y="97"/>
                  <a:pt x="105" y="98"/>
                </a:cubicBezTo>
                <a:cubicBezTo>
                  <a:pt x="106" y="99"/>
                  <a:pt x="107" y="100"/>
                  <a:pt x="108" y="101"/>
                </a:cubicBezTo>
                <a:cubicBezTo>
                  <a:pt x="109" y="102"/>
                  <a:pt x="111" y="103"/>
                  <a:pt x="113" y="104"/>
                </a:cubicBezTo>
                <a:cubicBezTo>
                  <a:pt x="115" y="105"/>
                  <a:pt x="117" y="106"/>
                  <a:pt x="118" y="106"/>
                </a:cubicBezTo>
                <a:cubicBezTo>
                  <a:pt x="120" y="107"/>
                  <a:pt x="122" y="108"/>
                  <a:pt x="125" y="109"/>
                </a:cubicBezTo>
                <a:cubicBezTo>
                  <a:pt x="128" y="110"/>
                  <a:pt x="130" y="111"/>
                  <a:pt x="132" y="112"/>
                </a:cubicBezTo>
                <a:cubicBezTo>
                  <a:pt x="133" y="112"/>
                  <a:pt x="136" y="113"/>
                  <a:pt x="138" y="115"/>
                </a:cubicBezTo>
                <a:cubicBezTo>
                  <a:pt x="141" y="116"/>
                  <a:pt x="143" y="117"/>
                  <a:pt x="145" y="119"/>
                </a:cubicBezTo>
                <a:cubicBezTo>
                  <a:pt x="147" y="120"/>
                  <a:pt x="149" y="121"/>
                  <a:pt x="151" y="123"/>
                </a:cubicBezTo>
                <a:cubicBezTo>
                  <a:pt x="153" y="125"/>
                  <a:pt x="154" y="127"/>
                  <a:pt x="155" y="129"/>
                </a:cubicBezTo>
                <a:cubicBezTo>
                  <a:pt x="156" y="131"/>
                  <a:pt x="157" y="133"/>
                  <a:pt x="158" y="136"/>
                </a:cubicBezTo>
                <a:cubicBezTo>
                  <a:pt x="159" y="138"/>
                  <a:pt x="159" y="141"/>
                  <a:pt x="159" y="144"/>
                </a:cubicBezTo>
                <a:cubicBezTo>
                  <a:pt x="159" y="153"/>
                  <a:pt x="156" y="161"/>
                  <a:pt x="150" y="168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" name="is1ide-Freeform: Shape 35"/>
          <p:cNvSpPr/>
          <p:nvPr/>
        </p:nvSpPr>
        <p:spPr bwMode="auto">
          <a:xfrm>
            <a:off x="6001385" y="2145665"/>
            <a:ext cx="306070" cy="316230"/>
          </a:xfrm>
          <a:custGeom>
            <a:avLst/>
            <a:gdLst>
              <a:gd name="T0" fmla="*/ 116 w 232"/>
              <a:gd name="T1" fmla="*/ 0 h 232"/>
              <a:gd name="T2" fmla="*/ 0 w 232"/>
              <a:gd name="T3" fmla="*/ 116 h 232"/>
              <a:gd name="T4" fmla="*/ 116 w 232"/>
              <a:gd name="T5" fmla="*/ 232 h 232"/>
              <a:gd name="T6" fmla="*/ 232 w 232"/>
              <a:gd name="T7" fmla="*/ 116 h 232"/>
              <a:gd name="T8" fmla="*/ 116 w 232"/>
              <a:gd name="T9" fmla="*/ 0 h 232"/>
              <a:gd name="T10" fmla="*/ 129 w 232"/>
              <a:gd name="T11" fmla="*/ 208 h 232"/>
              <a:gd name="T12" fmla="*/ 129 w 232"/>
              <a:gd name="T13" fmla="*/ 190 h 232"/>
              <a:gd name="T14" fmla="*/ 117 w 232"/>
              <a:gd name="T15" fmla="*/ 178 h 232"/>
              <a:gd name="T16" fmla="*/ 105 w 232"/>
              <a:gd name="T17" fmla="*/ 190 h 232"/>
              <a:gd name="T18" fmla="*/ 105 w 232"/>
              <a:gd name="T19" fmla="*/ 208 h 232"/>
              <a:gd name="T20" fmla="*/ 25 w 232"/>
              <a:gd name="T21" fmla="*/ 129 h 232"/>
              <a:gd name="T22" fmla="*/ 42 w 232"/>
              <a:gd name="T23" fmla="*/ 129 h 232"/>
              <a:gd name="T24" fmla="*/ 53 w 232"/>
              <a:gd name="T25" fmla="*/ 117 h 232"/>
              <a:gd name="T26" fmla="*/ 42 w 232"/>
              <a:gd name="T27" fmla="*/ 105 h 232"/>
              <a:gd name="T28" fmla="*/ 24 w 232"/>
              <a:gd name="T29" fmla="*/ 105 h 232"/>
              <a:gd name="T30" fmla="*/ 104 w 232"/>
              <a:gd name="T31" fmla="*/ 25 h 232"/>
              <a:gd name="T32" fmla="*/ 104 w 232"/>
              <a:gd name="T33" fmla="*/ 41 h 232"/>
              <a:gd name="T34" fmla="*/ 116 w 232"/>
              <a:gd name="T35" fmla="*/ 53 h 232"/>
              <a:gd name="T36" fmla="*/ 128 w 232"/>
              <a:gd name="T37" fmla="*/ 41 h 232"/>
              <a:gd name="T38" fmla="*/ 128 w 232"/>
              <a:gd name="T39" fmla="*/ 25 h 232"/>
              <a:gd name="T40" fmla="*/ 208 w 232"/>
              <a:gd name="T41" fmla="*/ 104 h 232"/>
              <a:gd name="T42" fmla="*/ 190 w 232"/>
              <a:gd name="T43" fmla="*/ 104 h 232"/>
              <a:gd name="T44" fmla="*/ 179 w 232"/>
              <a:gd name="T45" fmla="*/ 116 h 232"/>
              <a:gd name="T46" fmla="*/ 190 w 232"/>
              <a:gd name="T47" fmla="*/ 128 h 232"/>
              <a:gd name="T48" fmla="*/ 208 w 232"/>
              <a:gd name="T49" fmla="*/ 128 h 232"/>
              <a:gd name="T50" fmla="*/ 129 w 232"/>
              <a:gd name="T51" fmla="*/ 208 h 232"/>
              <a:gd name="T52" fmla="*/ 124 w 232"/>
              <a:gd name="T53" fmla="*/ 94 h 232"/>
              <a:gd name="T54" fmla="*/ 70 w 232"/>
              <a:gd name="T55" fmla="*/ 69 h 232"/>
              <a:gd name="T56" fmla="*/ 94 w 232"/>
              <a:gd name="T57" fmla="*/ 124 h 232"/>
              <a:gd name="T58" fmla="*/ 109 w 232"/>
              <a:gd name="T59" fmla="*/ 138 h 232"/>
              <a:gd name="T60" fmla="*/ 163 w 232"/>
              <a:gd name="T61" fmla="*/ 163 h 232"/>
              <a:gd name="T62" fmla="*/ 138 w 232"/>
              <a:gd name="T63" fmla="*/ 108 h 232"/>
              <a:gd name="T64" fmla="*/ 124 w 232"/>
              <a:gd name="T65" fmla="*/ 94 h 232"/>
              <a:gd name="T66" fmla="*/ 123 w 232"/>
              <a:gd name="T67" fmla="*/ 123 h 232"/>
              <a:gd name="T68" fmla="*/ 110 w 232"/>
              <a:gd name="T69" fmla="*/ 123 h 232"/>
              <a:gd name="T70" fmla="*/ 110 w 232"/>
              <a:gd name="T71" fmla="*/ 109 h 232"/>
              <a:gd name="T72" fmla="*/ 123 w 232"/>
              <a:gd name="T73" fmla="*/ 109 h 232"/>
              <a:gd name="T74" fmla="*/ 123 w 232"/>
              <a:gd name="T75" fmla="*/ 123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32" h="232">
                <a:moveTo>
                  <a:pt x="116" y="0"/>
                </a:moveTo>
                <a:cubicBezTo>
                  <a:pt x="52" y="0"/>
                  <a:pt x="0" y="52"/>
                  <a:pt x="0" y="116"/>
                </a:cubicBezTo>
                <a:cubicBezTo>
                  <a:pt x="0" y="180"/>
                  <a:pt x="52" y="232"/>
                  <a:pt x="116" y="232"/>
                </a:cubicBezTo>
                <a:cubicBezTo>
                  <a:pt x="180" y="232"/>
                  <a:pt x="232" y="180"/>
                  <a:pt x="232" y="116"/>
                </a:cubicBezTo>
                <a:cubicBezTo>
                  <a:pt x="232" y="52"/>
                  <a:pt x="180" y="0"/>
                  <a:pt x="116" y="0"/>
                </a:cubicBezTo>
                <a:close/>
                <a:moveTo>
                  <a:pt x="129" y="208"/>
                </a:moveTo>
                <a:cubicBezTo>
                  <a:pt x="129" y="190"/>
                  <a:pt x="129" y="190"/>
                  <a:pt x="129" y="190"/>
                </a:cubicBezTo>
                <a:cubicBezTo>
                  <a:pt x="129" y="183"/>
                  <a:pt x="123" y="178"/>
                  <a:pt x="117" y="178"/>
                </a:cubicBezTo>
                <a:cubicBezTo>
                  <a:pt x="110" y="178"/>
                  <a:pt x="105" y="183"/>
                  <a:pt x="105" y="190"/>
                </a:cubicBezTo>
                <a:cubicBezTo>
                  <a:pt x="105" y="208"/>
                  <a:pt x="105" y="208"/>
                  <a:pt x="105" y="208"/>
                </a:cubicBezTo>
                <a:cubicBezTo>
                  <a:pt x="63" y="203"/>
                  <a:pt x="30" y="170"/>
                  <a:pt x="25" y="129"/>
                </a:cubicBezTo>
                <a:cubicBezTo>
                  <a:pt x="42" y="129"/>
                  <a:pt x="42" y="129"/>
                  <a:pt x="42" y="129"/>
                </a:cubicBezTo>
                <a:cubicBezTo>
                  <a:pt x="48" y="129"/>
                  <a:pt x="53" y="123"/>
                  <a:pt x="53" y="117"/>
                </a:cubicBezTo>
                <a:cubicBezTo>
                  <a:pt x="53" y="110"/>
                  <a:pt x="48" y="105"/>
                  <a:pt x="42" y="105"/>
                </a:cubicBezTo>
                <a:cubicBezTo>
                  <a:pt x="24" y="105"/>
                  <a:pt x="24" y="105"/>
                  <a:pt x="24" y="105"/>
                </a:cubicBezTo>
                <a:cubicBezTo>
                  <a:pt x="29" y="63"/>
                  <a:pt x="63" y="30"/>
                  <a:pt x="104" y="25"/>
                </a:cubicBezTo>
                <a:cubicBezTo>
                  <a:pt x="104" y="41"/>
                  <a:pt x="104" y="41"/>
                  <a:pt x="104" y="41"/>
                </a:cubicBezTo>
                <a:cubicBezTo>
                  <a:pt x="104" y="47"/>
                  <a:pt x="109" y="53"/>
                  <a:pt x="116" y="53"/>
                </a:cubicBezTo>
                <a:cubicBezTo>
                  <a:pt x="122" y="53"/>
                  <a:pt x="128" y="47"/>
                  <a:pt x="128" y="41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69" y="30"/>
                  <a:pt x="202" y="63"/>
                  <a:pt x="208" y="104"/>
                </a:cubicBezTo>
                <a:cubicBezTo>
                  <a:pt x="190" y="104"/>
                  <a:pt x="190" y="104"/>
                  <a:pt x="190" y="104"/>
                </a:cubicBezTo>
                <a:cubicBezTo>
                  <a:pt x="184" y="104"/>
                  <a:pt x="179" y="109"/>
                  <a:pt x="179" y="116"/>
                </a:cubicBezTo>
                <a:cubicBezTo>
                  <a:pt x="179" y="122"/>
                  <a:pt x="184" y="128"/>
                  <a:pt x="190" y="128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3" y="169"/>
                  <a:pt x="170" y="202"/>
                  <a:pt x="129" y="208"/>
                </a:cubicBezTo>
                <a:close/>
                <a:moveTo>
                  <a:pt x="124" y="94"/>
                </a:moveTo>
                <a:cubicBezTo>
                  <a:pt x="70" y="69"/>
                  <a:pt x="70" y="69"/>
                  <a:pt x="70" y="69"/>
                </a:cubicBezTo>
                <a:cubicBezTo>
                  <a:pt x="94" y="124"/>
                  <a:pt x="94" y="124"/>
                  <a:pt x="94" y="124"/>
                </a:cubicBezTo>
                <a:cubicBezTo>
                  <a:pt x="97" y="129"/>
                  <a:pt x="103" y="136"/>
                  <a:pt x="109" y="138"/>
                </a:cubicBezTo>
                <a:cubicBezTo>
                  <a:pt x="163" y="163"/>
                  <a:pt x="163" y="163"/>
                  <a:pt x="163" y="163"/>
                </a:cubicBezTo>
                <a:cubicBezTo>
                  <a:pt x="138" y="108"/>
                  <a:pt x="138" y="108"/>
                  <a:pt x="138" y="108"/>
                </a:cubicBezTo>
                <a:cubicBezTo>
                  <a:pt x="136" y="103"/>
                  <a:pt x="130" y="96"/>
                  <a:pt x="124" y="94"/>
                </a:cubicBezTo>
                <a:close/>
                <a:moveTo>
                  <a:pt x="123" y="123"/>
                </a:moveTo>
                <a:cubicBezTo>
                  <a:pt x="119" y="126"/>
                  <a:pt x="113" y="126"/>
                  <a:pt x="110" y="123"/>
                </a:cubicBezTo>
                <a:cubicBezTo>
                  <a:pt x="106" y="119"/>
                  <a:pt x="106" y="113"/>
                  <a:pt x="110" y="109"/>
                </a:cubicBezTo>
                <a:cubicBezTo>
                  <a:pt x="113" y="106"/>
                  <a:pt x="119" y="106"/>
                  <a:pt x="123" y="109"/>
                </a:cubicBezTo>
                <a:cubicBezTo>
                  <a:pt x="127" y="113"/>
                  <a:pt x="127" y="119"/>
                  <a:pt x="123" y="1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is1ide-Freeform: Shape 36"/>
          <p:cNvSpPr/>
          <p:nvPr/>
        </p:nvSpPr>
        <p:spPr bwMode="auto">
          <a:xfrm>
            <a:off x="6001385" y="4577080"/>
            <a:ext cx="306070" cy="316230"/>
          </a:xfrm>
          <a:custGeom>
            <a:avLst/>
            <a:gdLst>
              <a:gd name="T0" fmla="*/ 182 w 236"/>
              <a:gd name="T1" fmla="*/ 109 h 236"/>
              <a:gd name="T2" fmla="*/ 157 w 236"/>
              <a:gd name="T3" fmla="*/ 103 h 236"/>
              <a:gd name="T4" fmla="*/ 134 w 236"/>
              <a:gd name="T5" fmla="*/ 102 h 236"/>
              <a:gd name="T6" fmla="*/ 120 w 236"/>
              <a:gd name="T7" fmla="*/ 114 h 236"/>
              <a:gd name="T8" fmla="*/ 118 w 236"/>
              <a:gd name="T9" fmla="*/ 129 h 236"/>
              <a:gd name="T10" fmla="*/ 122 w 236"/>
              <a:gd name="T11" fmla="*/ 141 h 236"/>
              <a:gd name="T12" fmla="*/ 135 w 236"/>
              <a:gd name="T13" fmla="*/ 156 h 236"/>
              <a:gd name="T14" fmla="*/ 139 w 236"/>
              <a:gd name="T15" fmla="*/ 185 h 236"/>
              <a:gd name="T16" fmla="*/ 152 w 236"/>
              <a:gd name="T17" fmla="*/ 198 h 236"/>
              <a:gd name="T18" fmla="*/ 169 w 236"/>
              <a:gd name="T19" fmla="*/ 180 h 236"/>
              <a:gd name="T20" fmla="*/ 187 w 236"/>
              <a:gd name="T21" fmla="*/ 150 h 236"/>
              <a:gd name="T22" fmla="*/ 200 w 236"/>
              <a:gd name="T23" fmla="*/ 122 h 236"/>
              <a:gd name="T24" fmla="*/ 182 w 236"/>
              <a:gd name="T25" fmla="*/ 109 h 236"/>
              <a:gd name="T26" fmla="*/ 118 w 236"/>
              <a:gd name="T27" fmla="*/ 0 h 236"/>
              <a:gd name="T28" fmla="*/ 0 w 236"/>
              <a:gd name="T29" fmla="*/ 118 h 236"/>
              <a:gd name="T30" fmla="*/ 118 w 236"/>
              <a:gd name="T31" fmla="*/ 236 h 236"/>
              <a:gd name="T32" fmla="*/ 236 w 236"/>
              <a:gd name="T33" fmla="*/ 118 h 236"/>
              <a:gd name="T34" fmla="*/ 118 w 236"/>
              <a:gd name="T35" fmla="*/ 0 h 236"/>
              <a:gd name="T36" fmla="*/ 126 w 236"/>
              <a:gd name="T37" fmla="*/ 212 h 236"/>
              <a:gd name="T38" fmla="*/ 128 w 236"/>
              <a:gd name="T39" fmla="*/ 208 h 236"/>
              <a:gd name="T40" fmla="*/ 125 w 236"/>
              <a:gd name="T41" fmla="*/ 186 h 236"/>
              <a:gd name="T42" fmla="*/ 105 w 236"/>
              <a:gd name="T43" fmla="*/ 186 h 236"/>
              <a:gd name="T44" fmla="*/ 98 w 236"/>
              <a:gd name="T45" fmla="*/ 207 h 236"/>
              <a:gd name="T46" fmla="*/ 102 w 236"/>
              <a:gd name="T47" fmla="*/ 211 h 236"/>
              <a:gd name="T48" fmla="*/ 34 w 236"/>
              <a:gd name="T49" fmla="*/ 161 h 236"/>
              <a:gd name="T50" fmla="*/ 44 w 236"/>
              <a:gd name="T51" fmla="*/ 157 h 236"/>
              <a:gd name="T52" fmla="*/ 44 w 236"/>
              <a:gd name="T53" fmla="*/ 157 h 236"/>
              <a:gd name="T54" fmla="*/ 81 w 236"/>
              <a:gd name="T55" fmla="*/ 142 h 236"/>
              <a:gd name="T56" fmla="*/ 81 w 236"/>
              <a:gd name="T57" fmla="*/ 118 h 236"/>
              <a:gd name="T58" fmla="*/ 55 w 236"/>
              <a:gd name="T59" fmla="*/ 94 h 236"/>
              <a:gd name="T60" fmla="*/ 28 w 236"/>
              <a:gd name="T61" fmla="*/ 90 h 236"/>
              <a:gd name="T62" fmla="*/ 84 w 236"/>
              <a:gd name="T63" fmla="*/ 30 h 236"/>
              <a:gd name="T64" fmla="*/ 84 w 236"/>
              <a:gd name="T65" fmla="*/ 31 h 236"/>
              <a:gd name="T66" fmla="*/ 102 w 236"/>
              <a:gd name="T67" fmla="*/ 56 h 236"/>
              <a:gd name="T68" fmla="*/ 120 w 236"/>
              <a:gd name="T69" fmla="*/ 79 h 236"/>
              <a:gd name="T70" fmla="*/ 131 w 236"/>
              <a:gd name="T71" fmla="*/ 97 h 236"/>
              <a:gd name="T72" fmla="*/ 146 w 236"/>
              <a:gd name="T73" fmla="*/ 88 h 236"/>
              <a:gd name="T74" fmla="*/ 177 w 236"/>
              <a:gd name="T75" fmla="*/ 66 h 236"/>
              <a:gd name="T76" fmla="*/ 190 w 236"/>
              <a:gd name="T77" fmla="*/ 57 h 236"/>
              <a:gd name="T78" fmla="*/ 212 w 236"/>
              <a:gd name="T79" fmla="*/ 118 h 236"/>
              <a:gd name="T80" fmla="*/ 126 w 236"/>
              <a:gd name="T81" fmla="*/ 21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6" h="236">
                <a:moveTo>
                  <a:pt x="182" y="109"/>
                </a:moveTo>
                <a:cubicBezTo>
                  <a:pt x="172" y="107"/>
                  <a:pt x="161" y="105"/>
                  <a:pt x="157" y="103"/>
                </a:cubicBezTo>
                <a:cubicBezTo>
                  <a:pt x="153" y="102"/>
                  <a:pt x="143" y="101"/>
                  <a:pt x="134" y="102"/>
                </a:cubicBezTo>
                <a:cubicBezTo>
                  <a:pt x="125" y="103"/>
                  <a:pt x="119" y="109"/>
                  <a:pt x="120" y="114"/>
                </a:cubicBezTo>
                <a:cubicBezTo>
                  <a:pt x="121" y="119"/>
                  <a:pt x="120" y="126"/>
                  <a:pt x="118" y="129"/>
                </a:cubicBezTo>
                <a:cubicBezTo>
                  <a:pt x="117" y="132"/>
                  <a:pt x="118" y="138"/>
                  <a:pt x="122" y="141"/>
                </a:cubicBezTo>
                <a:cubicBezTo>
                  <a:pt x="127" y="144"/>
                  <a:pt x="132" y="151"/>
                  <a:pt x="135" y="156"/>
                </a:cubicBezTo>
                <a:cubicBezTo>
                  <a:pt x="138" y="162"/>
                  <a:pt x="140" y="175"/>
                  <a:pt x="139" y="185"/>
                </a:cubicBezTo>
                <a:cubicBezTo>
                  <a:pt x="139" y="195"/>
                  <a:pt x="145" y="201"/>
                  <a:pt x="152" y="198"/>
                </a:cubicBezTo>
                <a:cubicBezTo>
                  <a:pt x="160" y="195"/>
                  <a:pt x="167" y="187"/>
                  <a:pt x="169" y="180"/>
                </a:cubicBezTo>
                <a:cubicBezTo>
                  <a:pt x="171" y="174"/>
                  <a:pt x="179" y="160"/>
                  <a:pt x="187" y="150"/>
                </a:cubicBezTo>
                <a:cubicBezTo>
                  <a:pt x="195" y="140"/>
                  <a:pt x="201" y="127"/>
                  <a:pt x="200" y="122"/>
                </a:cubicBezTo>
                <a:cubicBezTo>
                  <a:pt x="200" y="116"/>
                  <a:pt x="191" y="111"/>
                  <a:pt x="182" y="109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6" y="212"/>
                </a:moveTo>
                <a:cubicBezTo>
                  <a:pt x="127" y="211"/>
                  <a:pt x="128" y="209"/>
                  <a:pt x="128" y="208"/>
                </a:cubicBezTo>
                <a:cubicBezTo>
                  <a:pt x="130" y="201"/>
                  <a:pt x="128" y="191"/>
                  <a:pt x="125" y="186"/>
                </a:cubicBezTo>
                <a:cubicBezTo>
                  <a:pt x="121" y="181"/>
                  <a:pt x="112" y="181"/>
                  <a:pt x="105" y="186"/>
                </a:cubicBezTo>
                <a:cubicBezTo>
                  <a:pt x="97" y="191"/>
                  <a:pt x="94" y="200"/>
                  <a:pt x="98" y="207"/>
                </a:cubicBezTo>
                <a:cubicBezTo>
                  <a:pt x="99" y="208"/>
                  <a:pt x="100" y="210"/>
                  <a:pt x="102" y="211"/>
                </a:cubicBezTo>
                <a:cubicBezTo>
                  <a:pt x="72" y="206"/>
                  <a:pt x="47" y="187"/>
                  <a:pt x="34" y="161"/>
                </a:cubicBezTo>
                <a:cubicBezTo>
                  <a:pt x="37" y="161"/>
                  <a:pt x="40" y="159"/>
                  <a:pt x="44" y="157"/>
                </a:cubicBezTo>
                <a:cubicBezTo>
                  <a:pt x="44" y="157"/>
                  <a:pt x="44" y="157"/>
                  <a:pt x="44" y="157"/>
                </a:cubicBezTo>
                <a:cubicBezTo>
                  <a:pt x="57" y="148"/>
                  <a:pt x="74" y="141"/>
                  <a:pt x="81" y="142"/>
                </a:cubicBezTo>
                <a:cubicBezTo>
                  <a:pt x="89" y="142"/>
                  <a:pt x="89" y="131"/>
                  <a:pt x="81" y="118"/>
                </a:cubicBezTo>
                <a:cubicBezTo>
                  <a:pt x="74" y="105"/>
                  <a:pt x="62" y="94"/>
                  <a:pt x="55" y="94"/>
                </a:cubicBezTo>
                <a:cubicBezTo>
                  <a:pt x="48" y="94"/>
                  <a:pt x="36" y="92"/>
                  <a:pt x="28" y="90"/>
                </a:cubicBezTo>
                <a:cubicBezTo>
                  <a:pt x="37" y="62"/>
                  <a:pt x="58" y="41"/>
                  <a:pt x="84" y="30"/>
                </a:cubicBezTo>
                <a:cubicBezTo>
                  <a:pt x="84" y="31"/>
                  <a:pt x="84" y="31"/>
                  <a:pt x="84" y="31"/>
                </a:cubicBezTo>
                <a:cubicBezTo>
                  <a:pt x="86" y="39"/>
                  <a:pt x="95" y="50"/>
                  <a:pt x="102" y="56"/>
                </a:cubicBezTo>
                <a:cubicBezTo>
                  <a:pt x="110" y="62"/>
                  <a:pt x="118" y="72"/>
                  <a:pt x="120" y="79"/>
                </a:cubicBezTo>
                <a:cubicBezTo>
                  <a:pt x="122" y="85"/>
                  <a:pt x="127" y="93"/>
                  <a:pt x="131" y="97"/>
                </a:cubicBezTo>
                <a:cubicBezTo>
                  <a:pt x="136" y="100"/>
                  <a:pt x="142" y="96"/>
                  <a:pt x="146" y="88"/>
                </a:cubicBezTo>
                <a:cubicBezTo>
                  <a:pt x="150" y="80"/>
                  <a:pt x="164" y="70"/>
                  <a:pt x="177" y="66"/>
                </a:cubicBezTo>
                <a:cubicBezTo>
                  <a:pt x="183" y="64"/>
                  <a:pt x="187" y="61"/>
                  <a:pt x="190" y="57"/>
                </a:cubicBezTo>
                <a:cubicBezTo>
                  <a:pt x="204" y="74"/>
                  <a:pt x="212" y="95"/>
                  <a:pt x="212" y="118"/>
                </a:cubicBezTo>
                <a:cubicBezTo>
                  <a:pt x="212" y="168"/>
                  <a:pt x="174" y="208"/>
                  <a:pt x="126" y="2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is1ide-Rectangle 37"/>
          <p:cNvSpPr/>
          <p:nvPr/>
        </p:nvSpPr>
        <p:spPr>
          <a:xfrm>
            <a:off x="8247380" y="2461895"/>
            <a:ext cx="3281680" cy="105156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ct val="120000"/>
              </a:lnSpc>
              <a:defRPr/>
            </a:pPr>
            <a:r>
              <a:rPr sz="2000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Arial" panose="020B0604020202020204" pitchFamily="34" charset="0"/>
              </a:rPr>
              <a:t>让用户对你所说的活动感兴趣</a:t>
            </a:r>
            <a:r>
              <a:rPr lang="zh-CN" sz="2000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Arial" panose="020B0604020202020204" pitchFamily="34" charset="0"/>
              </a:rPr>
              <a:t>。</a:t>
            </a:r>
            <a:r>
              <a:rPr lang="zh-CN" b="1" dirty="0">
                <a:solidFill>
                  <a:srgbClr val="54479A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Arial" panose="020B0604020202020204" pitchFamily="34" charset="0"/>
              </a:rPr>
              <a:t>如：</a:t>
            </a:r>
            <a:r>
              <a:rPr lang="zh-CN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Arial" panose="020B0604020202020204" pitchFamily="34" charset="0"/>
              </a:rPr>
              <a:t>用暗示法“这么多人已经参加，你不参加就亏了”</a:t>
            </a:r>
            <a:endParaRPr lang="zh-CN" dirty="0">
              <a:solidFill>
                <a:schemeClr val="tx1"/>
              </a:solidFill>
              <a:latin typeface="文泉驿等宽微米黑" panose="020B0606030804020204" charset="-122"/>
              <a:ea typeface="文泉驿等宽微米黑" panose="020B0606030804020204" charset="-122"/>
              <a:sym typeface="Arial" panose="020B0604020202020204" pitchFamily="34" charset="0"/>
            </a:endParaRPr>
          </a:p>
        </p:txBody>
      </p:sp>
      <p:sp>
        <p:nvSpPr>
          <p:cNvPr id="13" name="is1ide-TextBox 38"/>
          <p:cNvSpPr txBox="1"/>
          <p:nvPr/>
        </p:nvSpPr>
        <p:spPr bwMode="auto">
          <a:xfrm>
            <a:off x="8247380" y="1907540"/>
            <a:ext cx="3130550" cy="55435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Autofit/>
          </a:bodyPr>
          <a:lstStyle/>
          <a:p>
            <a:pPr algn="l">
              <a:buClr>
                <a:prstClr val="white"/>
              </a:buClr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Arial" panose="020B0604020202020204" pitchFamily="34" charset="0"/>
              </a:rPr>
              <a:t>2.</a:t>
            </a:r>
            <a:r>
              <a:rPr lang="zh-CN" altLang="en-US" sz="2400" b="1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Arial" panose="020B0604020202020204" pitchFamily="34" charset="0"/>
              </a:rPr>
              <a:t>兴趣（Interest）</a:t>
            </a:r>
            <a:endParaRPr lang="zh-CN" altLang="en-US" sz="2400" b="1" dirty="0">
              <a:solidFill>
                <a:schemeClr val="tx1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  <a:sym typeface="Arial" panose="020B0604020202020204" pitchFamily="34" charset="0"/>
            </a:endParaRPr>
          </a:p>
        </p:txBody>
      </p:sp>
      <p:sp>
        <p:nvSpPr>
          <p:cNvPr id="15" name="is1ide-Rectangle 39"/>
          <p:cNvSpPr/>
          <p:nvPr/>
        </p:nvSpPr>
        <p:spPr>
          <a:xfrm>
            <a:off x="8247380" y="4709795"/>
            <a:ext cx="3131185" cy="137477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ct val="120000"/>
              </a:lnSpc>
              <a:defRPr/>
            </a:pPr>
            <a:r>
              <a:rPr sz="2000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Arial" panose="020B0604020202020204" pitchFamily="34" charset="0"/>
              </a:rPr>
              <a:t>引导用户去行动</a:t>
            </a:r>
            <a:r>
              <a:rPr lang="zh-CN" sz="2000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Arial" panose="020B0604020202020204" pitchFamily="34" charset="0"/>
              </a:rPr>
              <a:t>。</a:t>
            </a:r>
            <a:r>
              <a:rPr lang="zh-CN" b="1" dirty="0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Arial" panose="020B0604020202020204" pitchFamily="34" charset="0"/>
              </a:rPr>
              <a:t>如：</a:t>
            </a:r>
            <a:r>
              <a:rPr lang="zh-CN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Arial" panose="020B0604020202020204" pitchFamily="34" charset="0"/>
              </a:rPr>
              <a:t>恐惧诉求法：</a:t>
            </a:r>
            <a:r>
              <a:rPr lang="en-US" altLang="zh-CN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Arial" panose="020B0604020202020204" pitchFamily="34" charset="0"/>
              </a:rPr>
              <a:t>XX</a:t>
            </a:r>
            <a:r>
              <a:rPr lang="zh-CN" altLang="en-US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Arial" panose="020B0604020202020204" pitchFamily="34" charset="0"/>
              </a:rPr>
              <a:t>奖品</a:t>
            </a:r>
            <a:r>
              <a:rPr lang="zh-CN" altLang="en-US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Arial" panose="020B0604020202020204" pitchFamily="34" charset="0"/>
              </a:rPr>
              <a:t>被疯抢</a:t>
            </a:r>
            <a:r>
              <a:rPr lang="en-US" altLang="zh-CN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Arial" panose="020B0604020202020204" pitchFamily="34" charset="0"/>
              </a:rPr>
              <a:t>500</a:t>
            </a:r>
            <a:r>
              <a:rPr lang="zh-CN" altLang="en-US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Arial" panose="020B0604020202020204" pitchFamily="34" charset="0"/>
              </a:rPr>
              <a:t>份，只剩最后</a:t>
            </a:r>
            <a:r>
              <a:rPr lang="en-US" altLang="zh-CN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Arial" panose="020B0604020202020204" pitchFamily="34" charset="0"/>
              </a:rPr>
              <a:t>20</a:t>
            </a:r>
            <a:r>
              <a:rPr lang="zh-CN" altLang="en-US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Arial" panose="020B0604020202020204" pitchFamily="34" charset="0"/>
              </a:rPr>
              <a:t>份，先到先得</a:t>
            </a:r>
            <a:endParaRPr lang="zh-CN" altLang="en-US" dirty="0">
              <a:solidFill>
                <a:schemeClr val="tx1"/>
              </a:solidFill>
              <a:latin typeface="文泉驿等宽微米黑" panose="020B0606030804020204" charset="-122"/>
              <a:ea typeface="文泉驿等宽微米黑" panose="020B0606030804020204" charset="-122"/>
              <a:sym typeface="Arial" panose="020B0604020202020204" pitchFamily="34" charset="0"/>
            </a:endParaRPr>
          </a:p>
        </p:txBody>
      </p:sp>
      <p:sp>
        <p:nvSpPr>
          <p:cNvPr id="16" name="is1ide-TextBox 40"/>
          <p:cNvSpPr txBox="1"/>
          <p:nvPr/>
        </p:nvSpPr>
        <p:spPr bwMode="auto">
          <a:xfrm>
            <a:off x="8230870" y="4155440"/>
            <a:ext cx="2950210" cy="55372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Autofit/>
          </a:bodyPr>
          <a:lstStyle/>
          <a:p>
            <a:pPr algn="l">
              <a:buClr>
                <a:prstClr val="white"/>
              </a:buClr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Arial" panose="020B0604020202020204" pitchFamily="34" charset="0"/>
              </a:rPr>
              <a:t>4.</a:t>
            </a:r>
            <a:r>
              <a:rPr lang="zh-CN" altLang="en-US" sz="2400" b="1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Arial" panose="020B0604020202020204" pitchFamily="34" charset="0"/>
              </a:rPr>
              <a:t>行动（Action）</a:t>
            </a:r>
            <a:endParaRPr lang="zh-CN" altLang="en-US" sz="2400" b="1" dirty="0">
              <a:solidFill>
                <a:schemeClr val="tx1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  <a:sym typeface="Arial" panose="020B0604020202020204" pitchFamily="34" charset="0"/>
            </a:endParaRPr>
          </a:p>
        </p:txBody>
      </p:sp>
      <p:sp>
        <p:nvSpPr>
          <p:cNvPr id="18" name="is1ide-Rectangle 41"/>
          <p:cNvSpPr/>
          <p:nvPr/>
        </p:nvSpPr>
        <p:spPr>
          <a:xfrm>
            <a:off x="975360" y="4826635"/>
            <a:ext cx="3249295" cy="9690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r">
              <a:lnSpc>
                <a:spcPct val="120000"/>
              </a:lnSpc>
              <a:defRPr/>
            </a:pPr>
            <a:r>
              <a:rPr sz="2000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Arial" panose="020B0604020202020204" pitchFamily="34" charset="0"/>
              </a:rPr>
              <a:t>让用户相信你说的活动，</a:t>
            </a:r>
            <a:endParaRPr sz="2000" dirty="0">
              <a:solidFill>
                <a:schemeClr val="tx1"/>
              </a:solidFill>
              <a:latin typeface="文泉驿等宽微米黑" panose="020B0606030804020204" charset="-122"/>
              <a:ea typeface="文泉驿等宽微米黑" panose="020B0606030804020204" charset="-122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  <a:defRPr/>
            </a:pPr>
            <a:r>
              <a:rPr sz="2000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Arial" panose="020B0604020202020204" pitchFamily="34" charset="0"/>
              </a:rPr>
              <a:t>真的如你所说</a:t>
            </a:r>
            <a:endParaRPr lang="zh-CN" altLang="en-US" sz="2000" dirty="0">
              <a:solidFill>
                <a:schemeClr val="tx1"/>
              </a:solidFill>
              <a:latin typeface="文泉驿等宽微米黑" panose="020B0606030804020204" charset="-122"/>
              <a:ea typeface="文泉驿等宽微米黑" panose="020B0606030804020204" charset="-122"/>
              <a:sym typeface="Arial" panose="020B0604020202020204" pitchFamily="34" charset="0"/>
            </a:endParaRPr>
          </a:p>
        </p:txBody>
      </p:sp>
      <p:sp>
        <p:nvSpPr>
          <p:cNvPr id="19" name="is1ide-TextBox 42"/>
          <p:cNvSpPr txBox="1"/>
          <p:nvPr/>
        </p:nvSpPr>
        <p:spPr bwMode="auto">
          <a:xfrm>
            <a:off x="1450340" y="4155440"/>
            <a:ext cx="2930525" cy="55435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Autofit/>
          </a:bodyPr>
          <a:lstStyle/>
          <a:p>
            <a:pPr algn="r">
              <a:buClr>
                <a:prstClr val="white"/>
              </a:buClr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Arial" panose="020B0604020202020204" pitchFamily="34" charset="0"/>
              </a:rPr>
              <a:t>3.</a:t>
            </a:r>
            <a:r>
              <a:rPr lang="zh-CN" altLang="en-US" sz="2400" b="1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Arial" panose="020B0604020202020204" pitchFamily="34" charset="0"/>
              </a:rPr>
              <a:t>信任（Desire）</a:t>
            </a:r>
            <a:endParaRPr lang="zh-CN" altLang="en-US" sz="2400" b="1" dirty="0">
              <a:solidFill>
                <a:schemeClr val="tx1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  <a:sym typeface="Arial" panose="020B0604020202020204" pitchFamily="34" charset="0"/>
            </a:endParaRPr>
          </a:p>
        </p:txBody>
      </p:sp>
      <p:sp>
        <p:nvSpPr>
          <p:cNvPr id="21" name="is1ide-Rectangle 43"/>
          <p:cNvSpPr/>
          <p:nvPr/>
        </p:nvSpPr>
        <p:spPr>
          <a:xfrm>
            <a:off x="735330" y="2536825"/>
            <a:ext cx="3332480" cy="151892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r">
              <a:lnSpc>
                <a:spcPct val="120000"/>
              </a:lnSpc>
              <a:defRPr/>
            </a:pPr>
            <a:r>
              <a:rPr sz="2000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Arial" panose="020B0604020202020204" pitchFamily="34" charset="0"/>
              </a:rPr>
              <a:t>用一句</a:t>
            </a:r>
            <a:r>
              <a:rPr lang="zh-CN" sz="2000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Arial" panose="020B0604020202020204" pitchFamily="34" charset="0"/>
              </a:rPr>
              <a:t>话快速</a:t>
            </a:r>
            <a:r>
              <a:rPr sz="2000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Arial" panose="020B0604020202020204" pitchFamily="34" charset="0"/>
              </a:rPr>
              <a:t>吸引用户点击活动</a:t>
            </a:r>
            <a:r>
              <a:rPr lang="zh-CN" sz="2000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Arial" panose="020B0604020202020204" pitchFamily="34" charset="0"/>
              </a:rPr>
              <a:t>，</a:t>
            </a:r>
            <a:r>
              <a:rPr lang="zh-CN" b="1" dirty="0">
                <a:solidFill>
                  <a:srgbClr val="6256B0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Arial" panose="020B0604020202020204" pitchFamily="34" charset="0"/>
              </a:rPr>
              <a:t>如：</a:t>
            </a:r>
            <a:r>
              <a:rPr lang="en-US" altLang="zh-CN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Arial" panose="020B0604020202020204" pitchFamily="34" charset="0"/>
              </a:rPr>
              <a:t>“</a:t>
            </a:r>
            <a:r>
              <a:rPr lang="zh-CN" altLang="en-US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Arial" panose="020B0604020202020204" pitchFamily="34" charset="0"/>
              </a:rPr>
              <a:t>惊呆！凡科互动疯狂派发上千豪礼</a:t>
            </a:r>
            <a:r>
              <a:rPr lang="en-US" altLang="zh-CN" dirty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sym typeface="Arial" panose="020B0604020202020204" pitchFamily="34" charset="0"/>
              </a:rPr>
              <a:t>”</a:t>
            </a:r>
            <a:endParaRPr lang="en-US" altLang="zh-CN" dirty="0">
              <a:solidFill>
                <a:schemeClr val="tx1"/>
              </a:solidFill>
              <a:latin typeface="文泉驿等宽微米黑" panose="020B0606030804020204" charset="-122"/>
              <a:ea typeface="文泉驿等宽微米黑" panose="020B0606030804020204" charset="-122"/>
              <a:sym typeface="Arial" panose="020B0604020202020204" pitchFamily="34" charset="0"/>
            </a:endParaRPr>
          </a:p>
        </p:txBody>
      </p:sp>
      <p:sp>
        <p:nvSpPr>
          <p:cNvPr id="22" name="is1ide-TextBox 44"/>
          <p:cNvSpPr txBox="1"/>
          <p:nvPr/>
        </p:nvSpPr>
        <p:spPr bwMode="auto">
          <a:xfrm>
            <a:off x="735330" y="1922780"/>
            <a:ext cx="3794760" cy="66484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Autofit/>
          </a:bodyPr>
          <a:lstStyle/>
          <a:p>
            <a:pPr algn="r" latinLnBrk="0">
              <a:buClr>
                <a:prstClr val="white"/>
              </a:buClr>
              <a:defRPr/>
            </a:pPr>
            <a:r>
              <a:rPr lang="en-US" altLang="zh-CN" sz="2400" b="1" dirty="0" smtClean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Arial" panose="020B0604020202020204" pitchFamily="34" charset="0"/>
              </a:rPr>
              <a:t>1.</a:t>
            </a:r>
            <a:r>
              <a:rPr lang="zh-CN" altLang="en-US" sz="2400" b="1" dirty="0" smtClean="0">
                <a:solidFill>
                  <a:schemeClr val="tx1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Arial" panose="020B0604020202020204" pitchFamily="34" charset="0"/>
              </a:rPr>
              <a:t>吸引（Attention）</a:t>
            </a:r>
            <a:endParaRPr lang="zh-CN" altLang="en-US" sz="2400" b="1" dirty="0" smtClean="0">
              <a:solidFill>
                <a:schemeClr val="tx1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  <a:sym typeface="Arial" panose="020B0604020202020204" pitchFamily="34" charset="0"/>
            </a:endParaRPr>
          </a:p>
        </p:txBody>
      </p:sp>
      <p:sp>
        <p:nvSpPr>
          <p:cNvPr id="24" name="is1ide-TextBox 45"/>
          <p:cNvSpPr txBox="1"/>
          <p:nvPr/>
        </p:nvSpPr>
        <p:spPr bwMode="auto">
          <a:xfrm>
            <a:off x="5538470" y="3117850"/>
            <a:ext cx="1202055" cy="72009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Autofit/>
          </a:bodyPr>
          <a:lstStyle/>
          <a:p>
            <a:pPr algn="ctr" latinLnBrk="0">
              <a:buClr>
                <a:prstClr val="white"/>
              </a:buClr>
              <a:defRPr/>
            </a:pP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Arial" panose="020B0604020202020204" pitchFamily="34" charset="0"/>
              </a:rPr>
              <a:t>AIDA</a:t>
            </a:r>
            <a:endParaRPr lang="zh-CN" altLang="en-US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  <a:sym typeface="Arial" panose="020B0604020202020204" pitchFamily="34" charset="0"/>
            </a:endParaRPr>
          </a:p>
          <a:p>
            <a:pPr algn="ctr" latinLnBrk="0">
              <a:buClr>
                <a:prstClr val="white"/>
              </a:buClr>
              <a:defRPr/>
            </a:pP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  <a:sym typeface="Arial" panose="020B0604020202020204" pitchFamily="34" charset="0"/>
              </a:rPr>
              <a:t>文案框架</a:t>
            </a:r>
            <a:endParaRPr lang="zh-CN" altLang="en-US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  <a:sym typeface="Arial" panose="020B0604020202020204" pitchFamily="34" charset="0"/>
            </a:endParaRPr>
          </a:p>
        </p:txBody>
      </p:sp>
      <p:sp>
        <p:nvSpPr>
          <p:cNvPr id="25" name="矩形: 圆角 3"/>
          <p:cNvSpPr/>
          <p:nvPr/>
        </p:nvSpPr>
        <p:spPr>
          <a:xfrm>
            <a:off x="489585" y="323215"/>
            <a:ext cx="5404485" cy="516890"/>
          </a:xfrm>
          <a:prstGeom prst="roundRect">
            <a:avLst/>
          </a:prstGeom>
          <a:solidFill>
            <a:srgbClr val="625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20000"/>
              </a:lnSpc>
            </a:pPr>
            <a:endParaRPr sz="2400" b="1" spc="600">
              <a:solidFill>
                <a:schemeClr val="bg1"/>
              </a:solidFill>
              <a:latin typeface="文泉驿等宽微米黑" panose="020B0606030804020204" charset="-122"/>
              <a:ea typeface="文泉驿等宽微米黑" panose="020B0606030804020204" charset="-122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90220" y="382270"/>
            <a:ext cx="54038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2400" b="1">
                <a:solidFill>
                  <a:schemeClr val="bg1"/>
                </a:solidFill>
                <a:latin typeface="思源黑体 Bold" panose="020B0800000000000000" charset="-122"/>
                <a:ea typeface="思源黑体 Bold" panose="020B0800000000000000" charset="-122"/>
                <a:cs typeface="思源黑体 Bold" panose="020B0800000000000000" charset="-122"/>
              </a:rPr>
              <a:t>3.3</a:t>
            </a:r>
            <a:r>
              <a:rPr lang="en-US" altLang="zh-CN" sz="2000" b="1">
                <a:solidFill>
                  <a:schemeClr val="bg1"/>
                </a:solidFill>
                <a:latin typeface="思源黑体 Bold" panose="020B0800000000000000" charset="-122"/>
                <a:ea typeface="思源黑体 Bold" panose="020B0800000000000000" charset="-122"/>
                <a:cs typeface="思源黑体 Bold" panose="020B0800000000000000" charset="-122"/>
              </a:rPr>
              <a:t> </a:t>
            </a:r>
            <a:r>
              <a:rPr lang="zh-CN" altLang="en-US" sz="2400" b="1">
                <a:solidFill>
                  <a:schemeClr val="bg1"/>
                </a:solidFill>
                <a:latin typeface="思源黑体 Bold" panose="020B0800000000000000" charset="-122"/>
                <a:ea typeface="思源黑体 Bold" panose="020B0800000000000000" charset="-122"/>
                <a:cs typeface="思源黑体 Bold" panose="020B0800000000000000" charset="-122"/>
              </a:rPr>
              <a:t>如何写高转化的社群活动推广文案</a:t>
            </a:r>
            <a:endParaRPr lang="zh-CN" altLang="en-US" sz="2400" b="1">
              <a:solidFill>
                <a:schemeClr val="bg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>
</file>

<file path=ppt/tags/tag1.xml><?xml version="1.0" encoding="utf-8"?>
<p:tagLst xmlns:p="http://schemas.openxmlformats.org/presentationml/2006/main">
  <p:tag name="KSO_WM_TEMPLATE_CATEGORY" val="diagram"/>
  <p:tag name="KSO_WM_TEMPLATE_INDEX" val="20186026"/>
  <p:tag name="KSO_WM_TAG_VERSION" val="1.0"/>
  <p:tag name="KSO_WM_UNIT_TYPE" val="l_h_i"/>
  <p:tag name="KSO_WM_UNIT_INDEX" val="1_1_1"/>
  <p:tag name="KSO_WM_UNIT_ID" val="diagram20186026_4*l_h_i*1_1_1"/>
  <p:tag name="KSO_WM_UNIT_LAYERLEVEL" val="1_1_1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2.xml><?xml version="1.0" encoding="utf-8"?>
<p:tagLst xmlns:p="http://schemas.openxmlformats.org/presentationml/2006/main">
  <p:tag name="KSO_WM_TEMPLATE_CATEGORY" val="diagram"/>
  <p:tag name="KSO_WM_TEMPLATE_INDEX" val="20186026"/>
  <p:tag name="KSO_WM_TAG_VERSION" val="1.0"/>
  <p:tag name="KSO_WM_UNIT_TYPE" val="l_h_i"/>
  <p:tag name="KSO_WM_UNIT_INDEX" val="1_1_2"/>
  <p:tag name="KSO_WM_UNIT_ID" val="diagram20186026_4*l_h_i*1_1_2"/>
  <p:tag name="KSO_WM_UNIT_LAYERLEVEL" val="1_1_1"/>
  <p:tag name="KSO_WM_BEAUTIFY_FLAG" val="#wm#"/>
  <p:tag name="KSO_WM_DIAGRAM_GROUP_CODE" val="l1-1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3.xml><?xml version="1.0" encoding="utf-8"?>
<p:tagLst xmlns:p="http://schemas.openxmlformats.org/presentationml/2006/main">
  <p:tag name="KSO_WM_TEMPLATE_CATEGORY" val="diagram"/>
  <p:tag name="KSO_WM_TEMPLATE_INDEX" val="20186026"/>
  <p:tag name="KSO_WM_TAG_VERSION" val="1.0"/>
  <p:tag name="KSO_WM_UNIT_TYPE" val="l_h_i"/>
  <p:tag name="KSO_WM_UNIT_INDEX" val="1_2_1"/>
  <p:tag name="KSO_WM_UNIT_ID" val="diagram20186026_4*l_h_i*1_2_1"/>
  <p:tag name="KSO_WM_UNIT_LAYERLEVEL" val="1_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4.xml><?xml version="1.0" encoding="utf-8"?>
<p:tagLst xmlns:p="http://schemas.openxmlformats.org/presentationml/2006/main">
  <p:tag name="KSO_WM_TEMPLATE_CATEGORY" val="diagram"/>
  <p:tag name="KSO_WM_TEMPLATE_INDEX" val="20186026"/>
  <p:tag name="KSO_WM_TAG_VERSION" val="1.0"/>
  <p:tag name="KSO_WM_UNIT_TYPE" val="l_h_i"/>
  <p:tag name="KSO_WM_UNIT_INDEX" val="1_2_2"/>
  <p:tag name="KSO_WM_UNIT_ID" val="diagram20186026_4*l_h_i*1_2_2"/>
  <p:tag name="KSO_WM_UNIT_LAYERLEVEL" val="1_1_1"/>
  <p:tag name="KSO_WM_BEAUTIFY_FLAG" val="#wm#"/>
  <p:tag name="KSO_WM_DIAGRAM_GROUP_CODE" val="l1-1"/>
  <p:tag name="KSO_WM_UNIT_FILL_FORE_SCHEMECOLOR_INDEX" val="6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5.xml><?xml version="1.0" encoding="utf-8"?>
<p:tagLst xmlns:p="http://schemas.openxmlformats.org/presentationml/2006/main">
  <p:tag name="KSO_WM_TEMPLATE_CATEGORY" val="diagram"/>
  <p:tag name="KSO_WM_TEMPLATE_INDEX" val="20186026"/>
  <p:tag name="KSO_WM_TAG_VERSION" val="1.0"/>
  <p:tag name="KSO_WM_UNIT_TYPE" val="l_h_a"/>
  <p:tag name="KSO_WM_UNIT_INDEX" val="1_1_1"/>
  <p:tag name="KSO_WM_UNIT_ID" val="diagram20186026_4*l_h_a*1_1_1"/>
  <p:tag name="KSO_WM_UNIT_LAYERLEVEL" val="1_1_1"/>
  <p:tag name="KSO_WM_UNIT_VALUE" val="6"/>
  <p:tag name="KSO_WM_UNIT_HIGHLIGHT" val="0"/>
  <p:tag name="KSO_WM_UNIT_COMPATIBLE" val="0"/>
  <p:tag name="KSO_WM_UNIT_CLEAR" val="0"/>
  <p:tag name="KSO_WM_BEAUTIFY_FLAG" val="#wm#"/>
  <p:tag name="KSO_WM_DIAGRAM_GROUP_CODE" val="l1-1"/>
  <p:tag name="KSO_WM_UNIT_PRESET_TEXT" val="标题文本预设"/>
  <p:tag name="KSO_WM_UNIT_TEXT_FILL_FORE_SCHEMECOLOR_INDEX" val="5"/>
  <p:tag name="KSO_WM_UNIT_TEXT_FILL_TYPE" val="1"/>
</p:tagLst>
</file>

<file path=ppt/tags/tag6.xml><?xml version="1.0" encoding="utf-8"?>
<p:tagLst xmlns:p="http://schemas.openxmlformats.org/presentationml/2006/main">
  <p:tag name="KSO_WM_TEMPLATE_CATEGORY" val="diagram"/>
  <p:tag name="KSO_WM_TEMPLATE_INDEX" val="20186026"/>
  <p:tag name="KSO_WM_TAG_VERSION" val="1.0"/>
  <p:tag name="KSO_WM_UNIT_TYPE" val="l_h_a"/>
  <p:tag name="KSO_WM_UNIT_INDEX" val="1_2_1"/>
  <p:tag name="KSO_WM_UNIT_ID" val="diagram20186026_4*l_h_a*1_2_1"/>
  <p:tag name="KSO_WM_UNIT_LAYERLEVEL" val="1_1_1"/>
  <p:tag name="KSO_WM_UNIT_VALUE" val="6"/>
  <p:tag name="KSO_WM_UNIT_HIGHLIGHT" val="0"/>
  <p:tag name="KSO_WM_UNIT_COMPATIBLE" val="0"/>
  <p:tag name="KSO_WM_UNIT_CLEAR" val="0"/>
  <p:tag name="KSO_WM_BEAUTIFY_FLAG" val="#wm#"/>
  <p:tag name="KSO_WM_DIAGRAM_GROUP_CODE" val="l1-1"/>
  <p:tag name="KSO_WM_UNIT_PRESET_TEXT" val="标题文本预设"/>
  <p:tag name="KSO_WM_UNIT_TEXT_FILL_FORE_SCHEMECOLOR_INDEX" val="6"/>
  <p:tag name="KSO_WM_UNIT_TEXT_FILL_TYPE" val="1"/>
</p:tagLst>
</file>

<file path=ppt/tags/tag7.xml><?xml version="1.0" encoding="utf-8"?>
<p:tagLst xmlns:p="http://schemas.openxmlformats.org/presentationml/2006/main">
  <p:tag name="KSO_WM_TEMPLATE_CATEGORY" val="diagram"/>
  <p:tag name="KSO_WM_TEMPLATE_INDEX" val="20186026"/>
  <p:tag name="KSO_WM_TAG_VERSION" val="1.0"/>
  <p:tag name="KSO_WM_UNIT_TYPE" val="l_h_i"/>
  <p:tag name="KSO_WM_UNIT_INDEX" val="1_2_3"/>
  <p:tag name="KSO_WM_UNIT_ID" val="diagram20186026_4*l_h_i*1_2_3"/>
  <p:tag name="KSO_WM_UNIT_LAYERLEVEL" val="1_1_1"/>
  <p:tag name="KSO_WM_BEAUTIFY_FLAG" val="#wm#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8.xml><?xml version="1.0" encoding="utf-8"?>
<p:tagLst xmlns:p="http://schemas.openxmlformats.org/presentationml/2006/main">
  <p:tag name="KSO_WM_TEMPLATE_CATEGORY" val="diagram"/>
  <p:tag name="KSO_WM_TEMPLATE_INDEX" val="20186026"/>
  <p:tag name="KSO_WM_TAG_VERSION" val="1.0"/>
  <p:tag name="KSO_WM_UNIT_TYPE" val="l_h_i"/>
  <p:tag name="KSO_WM_UNIT_INDEX" val="1_1_3"/>
  <p:tag name="KSO_WM_UNIT_ID" val="diagram20186026_4*l_h_i*1_1_3"/>
  <p:tag name="KSO_WM_UNIT_LAYERLEVEL" val="1_1_1"/>
  <p:tag name="KSO_WM_BEAUTIFY_FLAG" val="#wm#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9.xml><?xml version="1.0" encoding="utf-8"?>
<p:tagLst xmlns:p="http://schemas.openxmlformats.org/presentationml/2006/main">
  <p:tag name="KSO_WM_TEMPLATE_CATEGORY" val="diagram"/>
  <p:tag name="KSO_WM_TEMPLATE_INDEX" val="160449"/>
  <p:tag name="KSO_WM_UNIT_TYPE" val="l_i"/>
  <p:tag name="KSO_WM_UNIT_INDEX" val="1_1"/>
  <p:tag name="KSO_WM_UNIT_ID" val="diagram160449_4*l_i*1_1"/>
  <p:tag name="KSO_WM_UNIT_CLEAR" val="1"/>
  <p:tag name="KSO_WM_UNIT_LAYERLEVEL" val="1_1"/>
  <p:tag name="KSO_WM_BEAUTIFY_FLAG" val="#wm#"/>
  <p:tag name="KSO_WM_TAG_VERSION" val="1.0"/>
  <p:tag name="KSO_WM_DIAGRAM_GROUP_CODE" val="l1-1"/>
  <p:tag name="KSO_WM_UNIT_LINE_FORE_SCHEMECOLOR_INDEX" val="7"/>
  <p:tag name="KSO_WM_UNIT_LINE_FILL_TYPE" val="2"/>
  <p:tag name="KSO_WM_UNIT_USESOURCEFORMAT_APPLY" val="1"/>
  <p:tag name="KSO_WM_UNIT_DIAGRAM_SCHEMECOLOR_ID" val="2"/>
</p:tagLst>
</file>

<file path=ppt/tags/tag10.xml><?xml version="1.0" encoding="utf-8"?>
<p:tagLst xmlns:p="http://schemas.openxmlformats.org/presentationml/2006/main">
  <p:tag name="KSO_WM_TEMPLATE_CATEGORY" val="diagram"/>
  <p:tag name="KSO_WM_TEMPLATE_INDEX" val="160449"/>
  <p:tag name="KSO_WM_UNIT_TYPE" val="l_i"/>
  <p:tag name="KSO_WM_UNIT_INDEX" val="1_2"/>
  <p:tag name="KSO_WM_UNIT_ID" val="diagram160449_4*l_i*1_2"/>
  <p:tag name="KSO_WM_UNIT_CLEAR" val="1"/>
  <p:tag name="KSO_WM_UNIT_LAYERLEVEL" val="1_1"/>
  <p:tag name="KSO_WM_BEAUTIFY_FLAG" val="#wm#"/>
  <p:tag name="KSO_WM_TAG_VERSION" val="1.0"/>
  <p:tag name="KSO_WM_DIAGRAM_GROUP_CODE" val="l1-1"/>
  <p:tag name="KSO_WM_UNIT_LINE_FORE_SCHEMECOLOR_INDEX" val="5"/>
  <p:tag name="KSO_WM_UNIT_LINE_FILL_TYPE" val="2"/>
  <p:tag name="KSO_WM_UNIT_USESOURCEFORMAT_APPLY" val="1"/>
  <p:tag name="KSO_WM_UNIT_DIAGRAM_SCHEMECOLOR_ID" val="2"/>
</p:tagLst>
</file>

<file path=ppt/tags/tag11.xml><?xml version="1.0" encoding="utf-8"?>
<p:tagLst xmlns:p="http://schemas.openxmlformats.org/presentationml/2006/main">
  <p:tag name="KSO_WM_TEMPLATE_CATEGORY" val="diagram"/>
  <p:tag name="KSO_WM_TEMPLATE_INDEX" val="160449"/>
  <p:tag name="KSO_WM_UNIT_TYPE" val="l_h_a"/>
  <p:tag name="KSO_WM_UNIT_INDEX" val="1_1_1"/>
  <p:tag name="KSO_WM_UNIT_ID" val="diagram160449_4*l_h_a*1_1_1"/>
  <p:tag name="KSO_WM_UNIT_CLEAR" val="1"/>
  <p:tag name="KSO_WM_UNIT_LAYERLEVEL" val="1_1_1"/>
  <p:tag name="KSO_WM_UNIT_VALUE" val="20"/>
  <p:tag name="KSO_WM_UNIT_HIGHLIGHT" val="0"/>
  <p:tag name="KSO_WM_UNIT_COMPATIBLE" val="0"/>
  <p:tag name="KSO_WM_BEAUTIFY_FLAG" val="#wm#"/>
  <p:tag name="KSO_WM_TAG_VERSION" val="1.0"/>
  <p:tag name="KSO_WM_DIAGRAM_GROUP_CODE" val="l1-1"/>
  <p:tag name="KSO_WM_UNIT_PRESET_TEXT" val="AMET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  <p:tag name="KSO_WM_UNIT_DIAGRAM_SCHEMECOLOR_ID" val="2"/>
</p:tagLst>
</file>

<file path=ppt/tags/tag1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449_4*i*4"/>
  <p:tag name="KSO_WM_TEMPLATE_CATEGORY" val="diagram"/>
  <p:tag name="KSO_WM_TEMPLATE_INDEX" val="160449"/>
  <p:tag name="KSO_WM_UNIT_INDEX" val="4"/>
</p:tagLst>
</file>

<file path=ppt/tags/tag13.xml><?xml version="1.0" encoding="utf-8"?>
<p:tagLst xmlns:p="http://schemas.openxmlformats.org/presentationml/2006/main">
  <p:tag name="KSO_WM_TEMPLATE_CATEGORY" val="diagram"/>
  <p:tag name="KSO_WM_TEMPLATE_INDEX" val="160449"/>
  <p:tag name="KSO_WM_UNIT_TYPE" val="l_i"/>
  <p:tag name="KSO_WM_UNIT_INDEX" val="1_3"/>
  <p:tag name="KSO_WM_UNIT_ID" val="diagram160449_4*l_i*1_3"/>
  <p:tag name="KSO_WM_UNIT_CLEAR" val="1"/>
  <p:tag name="KSO_WM_UNIT_LAYERLEVEL" val="1_1"/>
  <p:tag name="KSO_WM_BEAUTIFY_FLAG" val="#wm#"/>
  <p:tag name="KSO_WM_TAG_VERSION" val="1.0"/>
  <p:tag name="KSO_WM_DIAGRAM_GROUP_CODE" val="l1-1"/>
  <p:tag name="KSO_WM_UNIT_LINE_FORE_SCHEMECOLOR_INDEX" val="5"/>
  <p:tag name="KSO_WM_UNIT_LINE_FILL_TYPE" val="2"/>
  <p:tag name="KSO_WM_UNIT_USESOURCEFORMAT_APPLY" val="1"/>
  <p:tag name="KSO_WM_UNIT_DIAGRAM_SCHEMECOLOR_ID" val="2"/>
</p:tagLst>
</file>

<file path=ppt/tags/tag14.xml><?xml version="1.0" encoding="utf-8"?>
<p:tagLst xmlns:p="http://schemas.openxmlformats.org/presentationml/2006/main">
  <p:tag name="KSO_WM_TEMPLATE_CATEGORY" val="diagram"/>
  <p:tag name="KSO_WM_TEMPLATE_INDEX" val="160449"/>
  <p:tag name="KSO_WM_UNIT_TYPE" val="l_i"/>
  <p:tag name="KSO_WM_UNIT_INDEX" val="1_4"/>
  <p:tag name="KSO_WM_UNIT_ID" val="diagram160449_4*l_i*1_4"/>
  <p:tag name="KSO_WM_UNIT_CLEAR" val="1"/>
  <p:tag name="KSO_WM_UNIT_LAYERLEVEL" val="1_1"/>
  <p:tag name="KSO_WM_BEAUTIFY_FLAG" val="#wm#"/>
  <p:tag name="KSO_WM_TAG_VERSION" val="1.0"/>
  <p:tag name="KSO_WM_DIAGRAM_GROUP_CODE" val="l1-1"/>
  <p:tag name="KSO_WM_UNIT_LINE_FORE_SCHEMECOLOR_INDEX" val="5"/>
  <p:tag name="KSO_WM_UNIT_LINE_FILL_TYPE" val="2"/>
  <p:tag name="KSO_WM_UNIT_USESOURCEFORMAT_APPLY" val="1"/>
  <p:tag name="KSO_WM_UNIT_DIAGRAM_SCHEMECOLOR_ID" val="2"/>
</p:tagLst>
</file>

<file path=ppt/tags/tag15.xml><?xml version="1.0" encoding="utf-8"?>
<p:tagLst xmlns:p="http://schemas.openxmlformats.org/presentationml/2006/main">
  <p:tag name="KSO_WM_TEMPLATE_CATEGORY" val="diagram"/>
  <p:tag name="KSO_WM_TEMPLATE_INDEX" val="160449"/>
  <p:tag name="KSO_WM_UNIT_TYPE" val="l_h_f"/>
  <p:tag name="KSO_WM_UNIT_INDEX" val="1_1_1"/>
  <p:tag name="KSO_WM_UNIT_ID" val="diagram160449_4*l_h_f*1_1_1"/>
  <p:tag name="KSO_WM_UNIT_CLEAR" val="1"/>
  <p:tag name="KSO_WM_UNIT_LAYERLEVEL" val="1_1_1"/>
  <p:tag name="KSO_WM_UNIT_VALUE" val="27"/>
  <p:tag name="KSO_WM_UNIT_HIGHLIGHT" val="0"/>
  <p:tag name="KSO_WM_UNIT_COMPATIBLE" val="0"/>
  <p:tag name="KSO_WM_BEAUTIFY_FLAG" val="#wm#"/>
  <p:tag name="KSO_WM_UNIT_PRESET_TEXT_INDEX" val="4"/>
  <p:tag name="KSO_WM_UNIT_PRESET_TEXT_LEN" val="34"/>
  <p:tag name="KSO_WM_TAG_VERSION" val="1.0"/>
  <p:tag name="KSO_WM_DIAGRAM_GROUP_CODE" val="l1-1"/>
  <p:tag name="KSO_WM_UNIT_TEXT_FILL_FORE_SCHEMECOLOR_INDEX" val="13"/>
  <p:tag name="KSO_WM_UNIT_TEXT_FILL_TYPE" val="1"/>
  <p:tag name="KSO_WM_UNIT_USESOURCEFORMAT_APPLY" val="1"/>
  <p:tag name="KSO_WM_UNIT_DIAGRAM_SCHEMECOLOR_ID" val="2"/>
</p:tagLst>
</file>

<file path=ppt/tags/tag16.xml><?xml version="1.0" encoding="utf-8"?>
<p:tagLst xmlns:p="http://schemas.openxmlformats.org/presentationml/2006/main">
  <p:tag name="KSO_WM_TEMPLATE_CATEGORY" val="diagram"/>
  <p:tag name="KSO_WM_TEMPLATE_INDEX" val="160449"/>
  <p:tag name="KSO_WM_UNIT_TYPE" val="l_h_a"/>
  <p:tag name="KSO_WM_UNIT_INDEX" val="1_2_1"/>
  <p:tag name="KSO_WM_UNIT_ID" val="diagram160449_4*l_h_a*1_2_1"/>
  <p:tag name="KSO_WM_UNIT_CLEAR" val="1"/>
  <p:tag name="KSO_WM_UNIT_LAYERLEVEL" val="1_1_1"/>
  <p:tag name="KSO_WM_UNIT_VALUE" val="20"/>
  <p:tag name="KSO_WM_UNIT_HIGHLIGHT" val="0"/>
  <p:tag name="KSO_WM_UNIT_COMPATIBLE" val="0"/>
  <p:tag name="KSO_WM_BEAUTIFY_FLAG" val="#wm#"/>
  <p:tag name="KSO_WM_TAG_VERSION" val="1.0"/>
  <p:tag name="KSO_WM_DIAGRAM_GROUP_CODE" val="l1-1"/>
  <p:tag name="KSO_WM_UNIT_PRESET_TEXT" val="AMET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  <p:tag name="KSO_WM_UNIT_DIAGRAM_SCHEMECOLOR_ID" val="2"/>
</p:tagLst>
</file>

<file path=ppt/tags/tag1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449_4*i*11"/>
  <p:tag name="KSO_WM_TEMPLATE_CATEGORY" val="diagram"/>
  <p:tag name="KSO_WM_TEMPLATE_INDEX" val="160449"/>
  <p:tag name="KSO_WM_UNIT_INDEX" val="11"/>
</p:tagLst>
</file>

<file path=ppt/tags/tag18.xml><?xml version="1.0" encoding="utf-8"?>
<p:tagLst xmlns:p="http://schemas.openxmlformats.org/presentationml/2006/main">
  <p:tag name="KSO_WM_TEMPLATE_CATEGORY" val="diagram"/>
  <p:tag name="KSO_WM_TEMPLATE_INDEX" val="160449"/>
  <p:tag name="KSO_WM_UNIT_TYPE" val="l_i"/>
  <p:tag name="KSO_WM_UNIT_INDEX" val="1_5"/>
  <p:tag name="KSO_WM_UNIT_ID" val="diagram160449_4*l_i*1_5"/>
  <p:tag name="KSO_WM_UNIT_CLEAR" val="1"/>
  <p:tag name="KSO_WM_UNIT_LAYERLEVEL" val="1_1"/>
  <p:tag name="KSO_WM_BEAUTIFY_FLAG" val="#wm#"/>
  <p:tag name="KSO_WM_TAG_VERSION" val="1.0"/>
  <p:tag name="KSO_WM_DIAGRAM_GROUP_CODE" val="l1-1"/>
  <p:tag name="KSO_WM_UNIT_LINE_FORE_SCHEMECOLOR_INDEX" val="6"/>
  <p:tag name="KSO_WM_UNIT_LINE_FILL_TYPE" val="2"/>
  <p:tag name="KSO_WM_UNIT_USESOURCEFORMAT_APPLY" val="1"/>
  <p:tag name="KSO_WM_UNIT_DIAGRAM_SCHEMECOLOR_ID" val="2"/>
</p:tagLst>
</file>

<file path=ppt/tags/tag19.xml><?xml version="1.0" encoding="utf-8"?>
<p:tagLst xmlns:p="http://schemas.openxmlformats.org/presentationml/2006/main">
  <p:tag name="KSO_WM_TEMPLATE_CATEGORY" val="diagram"/>
  <p:tag name="KSO_WM_TEMPLATE_INDEX" val="160449"/>
  <p:tag name="KSO_WM_UNIT_TYPE" val="l_i"/>
  <p:tag name="KSO_WM_UNIT_INDEX" val="1_6"/>
  <p:tag name="KSO_WM_UNIT_ID" val="diagram160449_4*l_i*1_6"/>
  <p:tag name="KSO_WM_UNIT_CLEAR" val="1"/>
  <p:tag name="KSO_WM_UNIT_LAYERLEVEL" val="1_1"/>
  <p:tag name="KSO_WM_BEAUTIFY_FLAG" val="#wm#"/>
  <p:tag name="KSO_WM_TAG_VERSION" val="1.0"/>
  <p:tag name="KSO_WM_DIAGRAM_GROUP_CODE" val="l1-1"/>
  <p:tag name="KSO_WM_UNIT_LINE_FORE_SCHEMECOLOR_INDEX" val="6"/>
  <p:tag name="KSO_WM_UNIT_LINE_FILL_TYPE" val="2"/>
  <p:tag name="KSO_WM_UNIT_USESOURCEFORMAT_APPLY" val="1"/>
  <p:tag name="KSO_WM_UNIT_DIAGRAM_SCHEMECOLOR_ID" val="2"/>
</p:tagLst>
</file>

<file path=ppt/tags/tag20.xml><?xml version="1.0" encoding="utf-8"?>
<p:tagLst xmlns:p="http://schemas.openxmlformats.org/presentationml/2006/main">
  <p:tag name="KSO_WM_TEMPLATE_CATEGORY" val="diagram"/>
  <p:tag name="KSO_WM_TEMPLATE_INDEX" val="160449"/>
  <p:tag name="KSO_WM_UNIT_TYPE" val="l_h_f"/>
  <p:tag name="KSO_WM_UNIT_INDEX" val="1_2_1"/>
  <p:tag name="KSO_WM_UNIT_ID" val="diagram160449_4*l_h_f*1_2_1"/>
  <p:tag name="KSO_WM_UNIT_CLEAR" val="1"/>
  <p:tag name="KSO_WM_UNIT_LAYERLEVEL" val="1_1_1"/>
  <p:tag name="KSO_WM_UNIT_VALUE" val="27"/>
  <p:tag name="KSO_WM_UNIT_HIGHLIGHT" val="0"/>
  <p:tag name="KSO_WM_UNIT_COMPATIBLE" val="0"/>
  <p:tag name="KSO_WM_BEAUTIFY_FLAG" val="#wm#"/>
  <p:tag name="KSO_WM_UNIT_PRESET_TEXT_INDEX" val="4"/>
  <p:tag name="KSO_WM_UNIT_PRESET_TEXT_LEN" val="34"/>
  <p:tag name="KSO_WM_TAG_VERSION" val="1.0"/>
  <p:tag name="KSO_WM_DIAGRAM_GROUP_CODE" val="l1-1"/>
  <p:tag name="KSO_WM_UNIT_TEXT_FILL_FORE_SCHEMECOLOR_INDEX" val="13"/>
  <p:tag name="KSO_WM_UNIT_TEXT_FILL_TYPE" val="1"/>
  <p:tag name="KSO_WM_UNIT_USESOURCEFORMAT_APPLY" val="1"/>
  <p:tag name="KSO_WM_UNIT_DIAGRAM_SCHEMECOLOR_ID" val="2"/>
</p:tagLst>
</file>

<file path=ppt/tags/tag21.xml><?xml version="1.0" encoding="utf-8"?>
<p:tagLst xmlns:p="http://schemas.openxmlformats.org/presentationml/2006/main">
  <p:tag name="KSO_WM_TEMPLATE_CATEGORY" val="diagram"/>
  <p:tag name="KSO_WM_TEMPLATE_INDEX" val="160449"/>
  <p:tag name="KSO_WM_UNIT_TYPE" val="l_h_a"/>
  <p:tag name="KSO_WM_UNIT_INDEX" val="1_3_1"/>
  <p:tag name="KSO_WM_UNIT_ID" val="diagram160449_4*l_h_a*1_3_1"/>
  <p:tag name="KSO_WM_UNIT_CLEAR" val="1"/>
  <p:tag name="KSO_WM_UNIT_LAYERLEVEL" val="1_1_1"/>
  <p:tag name="KSO_WM_UNIT_VALUE" val="20"/>
  <p:tag name="KSO_WM_UNIT_HIGHLIGHT" val="0"/>
  <p:tag name="KSO_WM_UNIT_COMPATIBLE" val="0"/>
  <p:tag name="KSO_WM_BEAUTIFY_FLAG" val="#wm#"/>
  <p:tag name="KSO_WM_TAG_VERSION" val="1.0"/>
  <p:tag name="KSO_WM_DIAGRAM_GROUP_CODE" val="l1-1"/>
  <p:tag name="KSO_WM_UNIT_PRESET_TEXT" val="AMET"/>
  <p:tag name="KSO_WM_UNIT_FILL_FORE_SCHEMECOLOR_INDEX" val="7"/>
  <p:tag name="KSO_WM_UNIT_FILL_TYPE" val="1"/>
  <p:tag name="KSO_WM_UNIT_TEXT_FILL_FORE_SCHEMECOLOR_INDEX" val="14"/>
  <p:tag name="KSO_WM_UNIT_TEXT_FILL_TYPE" val="1"/>
  <p:tag name="KSO_WM_UNIT_USESOURCEFORMAT_APPLY" val="1"/>
  <p:tag name="KSO_WM_UNIT_DIAGRAM_SCHEMECOLOR_ID" val="2"/>
</p:tagLst>
</file>

<file path=ppt/tags/tag2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449_4*i*18"/>
  <p:tag name="KSO_WM_TEMPLATE_CATEGORY" val="diagram"/>
  <p:tag name="KSO_WM_TEMPLATE_INDEX" val="160449"/>
  <p:tag name="KSO_WM_UNIT_INDEX" val="18"/>
</p:tagLst>
</file>

<file path=ppt/tags/tag23.xml><?xml version="1.0" encoding="utf-8"?>
<p:tagLst xmlns:p="http://schemas.openxmlformats.org/presentationml/2006/main">
  <p:tag name="KSO_WM_TEMPLATE_CATEGORY" val="diagram"/>
  <p:tag name="KSO_WM_TEMPLATE_INDEX" val="160449"/>
  <p:tag name="KSO_WM_UNIT_TYPE" val="l_i"/>
  <p:tag name="KSO_WM_UNIT_INDEX" val="1_7"/>
  <p:tag name="KSO_WM_UNIT_ID" val="diagram160449_4*l_i*1_7"/>
  <p:tag name="KSO_WM_UNIT_CLEAR" val="1"/>
  <p:tag name="KSO_WM_UNIT_LAYERLEVEL" val="1_1"/>
  <p:tag name="KSO_WM_BEAUTIFY_FLAG" val="#wm#"/>
  <p:tag name="KSO_WM_TAG_VERSION" val="1.0"/>
  <p:tag name="KSO_WM_DIAGRAM_GROUP_CODE" val="l1-1"/>
  <p:tag name="KSO_WM_UNIT_LINE_FORE_SCHEMECOLOR_INDEX" val="7"/>
  <p:tag name="KSO_WM_UNIT_LINE_FILL_TYPE" val="2"/>
  <p:tag name="KSO_WM_UNIT_USESOURCEFORMAT_APPLY" val="1"/>
  <p:tag name="KSO_WM_UNIT_DIAGRAM_SCHEMECOLOR_ID" val="2"/>
</p:tagLst>
</file>

<file path=ppt/tags/tag24.xml><?xml version="1.0" encoding="utf-8"?>
<p:tagLst xmlns:p="http://schemas.openxmlformats.org/presentationml/2006/main">
  <p:tag name="KSO_WM_TEMPLATE_CATEGORY" val="diagram"/>
  <p:tag name="KSO_WM_TEMPLATE_INDEX" val="160449"/>
  <p:tag name="KSO_WM_UNIT_TYPE" val="l_i"/>
  <p:tag name="KSO_WM_UNIT_INDEX" val="1_8"/>
  <p:tag name="KSO_WM_UNIT_ID" val="diagram160449_4*l_i*1_8"/>
  <p:tag name="KSO_WM_UNIT_CLEAR" val="1"/>
  <p:tag name="KSO_WM_UNIT_LAYERLEVEL" val="1_1"/>
  <p:tag name="KSO_WM_BEAUTIFY_FLAG" val="#wm#"/>
  <p:tag name="KSO_WM_TAG_VERSION" val="1.0"/>
  <p:tag name="KSO_WM_DIAGRAM_GROUP_CODE" val="l1-1"/>
  <p:tag name="KSO_WM_UNIT_LINE_FORE_SCHEMECOLOR_INDEX" val="7"/>
  <p:tag name="KSO_WM_UNIT_LINE_FILL_TYPE" val="2"/>
  <p:tag name="KSO_WM_UNIT_USESOURCEFORMAT_APPLY" val="1"/>
  <p:tag name="KSO_WM_UNIT_DIAGRAM_SCHEMECOLOR_ID" val="2"/>
</p:tagLst>
</file>

<file path=ppt/tags/tag25.xml><?xml version="1.0" encoding="utf-8"?>
<p:tagLst xmlns:p="http://schemas.openxmlformats.org/presentationml/2006/main">
  <p:tag name="KSO_WM_TEMPLATE_CATEGORY" val="diagram"/>
  <p:tag name="KSO_WM_TEMPLATE_INDEX" val="160449"/>
  <p:tag name="KSO_WM_UNIT_TYPE" val="l_h_f"/>
  <p:tag name="KSO_WM_UNIT_INDEX" val="1_3_1"/>
  <p:tag name="KSO_WM_UNIT_ID" val="diagram160449_4*l_h_f*1_3_1"/>
  <p:tag name="KSO_WM_UNIT_CLEAR" val="1"/>
  <p:tag name="KSO_WM_UNIT_LAYERLEVEL" val="1_1_1"/>
  <p:tag name="KSO_WM_UNIT_VALUE" val="27"/>
  <p:tag name="KSO_WM_UNIT_HIGHLIGHT" val="0"/>
  <p:tag name="KSO_WM_UNIT_COMPATIBLE" val="0"/>
  <p:tag name="KSO_WM_BEAUTIFY_FLAG" val="#wm#"/>
  <p:tag name="KSO_WM_UNIT_PRESET_TEXT_INDEX" val="4"/>
  <p:tag name="KSO_WM_UNIT_PRESET_TEXT_LEN" val="34"/>
  <p:tag name="KSO_WM_TAG_VERSION" val="1.0"/>
  <p:tag name="KSO_WM_DIAGRAM_GROUP_CODE" val="l1-1"/>
  <p:tag name="KSO_WM_UNIT_TEXT_FILL_FORE_SCHEMECOLOR_INDEX" val="13"/>
  <p:tag name="KSO_WM_UNIT_TEXT_FILL_TYPE" val="1"/>
  <p:tag name="KSO_WM_UNIT_USESOURCEFORMAT_APPLY" val="1"/>
  <p:tag name="KSO_WM_UNIT_DIAGRAM_SCHEMECOLOR_ID" val="2"/>
</p:tagLst>
</file>

<file path=ppt/tags/tag26.xml><?xml version="1.0" encoding="utf-8"?>
<p:tagLst xmlns:p="http://schemas.openxmlformats.org/presentationml/2006/main">
  <p:tag name="KSO_WM_TEMPLATE_CATEGORY" val="diagram"/>
  <p:tag name="KSO_WM_TEMPLATE_INDEX" val="160449"/>
  <p:tag name="KSO_WM_UNIT_TYPE" val="l_i"/>
  <p:tag name="KSO_WM_UNIT_INDEX" val="1_9"/>
  <p:tag name="KSO_WM_UNIT_ID" val="diagram160449_4*l_i*1_9"/>
  <p:tag name="KSO_WM_UNIT_CLEAR" val="1"/>
  <p:tag name="KSO_WM_UNIT_LAYERLEVEL" val="1_1"/>
  <p:tag name="KSO_WM_BEAUTIFY_FLAG" val="#wm#"/>
  <p:tag name="KSO_WM_TAG_VERSION" val="1.0"/>
  <p:tag name="KSO_WM_DIAGRAM_GROUP_CODE" val="l1-1"/>
  <p:tag name="KSO_WM_UNIT_LINE_FORE_SCHEMECOLOR_INDEX" val="6"/>
  <p:tag name="KSO_WM_UNIT_LINE_FILL_TYPE" val="2"/>
  <p:tag name="KSO_WM_UNIT_USESOURCEFORMAT_APPLY" val="1"/>
  <p:tag name="KSO_WM_UNIT_DIAGRAM_SCHEMECOLOR_ID" val="2"/>
</p:tagLst>
</file>

<file path=ppt/tags/tag27.xml><?xml version="1.0" encoding="utf-8"?>
<p:tagLst xmlns:p="http://schemas.openxmlformats.org/presentationml/2006/main">
  <p:tag name="KSO_WM_TEMPLATE_CATEGORY" val="diagram"/>
  <p:tag name="KSO_WM_TEMPLATE_INDEX" val="160449"/>
  <p:tag name="KSO_WM_UNIT_TYPE" val="l_i"/>
  <p:tag name="KSO_WM_UNIT_INDEX" val="1_10"/>
  <p:tag name="KSO_WM_UNIT_ID" val="diagram160449_4*l_i*1_10"/>
  <p:tag name="KSO_WM_UNIT_CLEAR" val="1"/>
  <p:tag name="KSO_WM_UNIT_LAYERLEVEL" val="1_1"/>
  <p:tag name="KSO_WM_BEAUTIFY_FLAG" val="#wm#"/>
  <p:tag name="KSO_WM_TAG_VERSION" val="1.0"/>
  <p:tag name="KSO_WM_DIAGRAM_GROUP_CODE" val="l1-1"/>
  <p:tag name="KSO_WM_UNIT_LINE_FORE_SCHEMECOLOR_INDEX" val="7"/>
  <p:tag name="KSO_WM_UNIT_LINE_FILL_TYPE" val="2"/>
  <p:tag name="KSO_WM_UNIT_USESOURCEFORMAT_APPLY" val="1"/>
  <p:tag name="KSO_WM_UNIT_DIAGRAM_SCHEMECOLOR_ID" val="2"/>
</p:tagLst>
</file>

<file path=ppt/tags/tag28.xml><?xml version="1.0" encoding="utf-8"?>
<p:tagLst xmlns:p="http://schemas.openxmlformats.org/presentationml/2006/main">
  <p:tag name="KSO_WM_SLIDE_ITEM_CNT" val="3"/>
</p:tagLst>
</file>

<file path=ppt/tags/tag2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191_1*i*1"/>
  <p:tag name="KSO_WM_TEMPLATE_CATEGORY" val="diagram"/>
  <p:tag name="KSO_WM_TEMPLATE_INDEX" val="160191"/>
  <p:tag name="KSO_WM_UNIT_INDEX" val="1"/>
</p:tagLst>
</file>

<file path=ppt/tags/tag30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i"/>
  <p:tag name="KSO_WM_UNIT_INDEX" val="1_1"/>
  <p:tag name="KSO_WM_UNIT_ID" val="diagram160191_1*m_i*1_1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  <p:tag name="KSO_WM_UNIT_DIAGRAM_SCHEMECOLOR_ID" val="2"/>
</p:tagLst>
</file>

<file path=ppt/tags/tag31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i"/>
  <p:tag name="KSO_WM_UNIT_INDEX" val="1_2"/>
  <p:tag name="KSO_WM_UNIT_ID" val="diagram160191_1*m_i*1_2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  <p:tag name="KSO_WM_UNIT_DIAGRAM_SCHEMECOLOR_ID" val="2"/>
</p:tagLst>
</file>

<file path=ppt/tags/tag32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h_a"/>
  <p:tag name="KSO_WM_UNIT_INDEX" val="1_1_1"/>
  <p:tag name="KSO_WM_UNIT_ID" val="diagram160191_1*m_h_a*1_1_1"/>
  <p:tag name="KSO_WM_UNIT_CLEAR" val="1"/>
  <p:tag name="KSO_WM_UNIT_LAYERLEVEL" val="1_1_1"/>
  <p:tag name="KSO_WM_UNIT_VALUE" val="5"/>
  <p:tag name="KSO_WM_UNIT_HIGHLIGHT" val="0"/>
  <p:tag name="KSO_WM_UNIT_COMPATIBLE" val="0"/>
  <p:tag name="KSO_WM_DIAGRAM_GROUP_CODE" val="m1-1"/>
  <p:tag name="KSO_WM_UNIT_PRESET_TEXT_INDEX" val="3"/>
  <p:tag name="KSO_WM_UNIT_PRESET_TEXT_LEN" val="6"/>
  <p:tag name="KSO_WM_UNIT_TEXT_FILL_FORE_SCHEMECOLOR_INDEX" val="5"/>
  <p:tag name="KSO_WM_UNIT_TEXT_FILL_TYPE" val="1"/>
  <p:tag name="KSO_WM_UNIT_USESOURCEFORMAT_APPLY" val="0"/>
  <p:tag name="KSO_WM_UNIT_DIAGRAM_SCHEMECOLOR_ID" val="2"/>
</p:tagLst>
</file>

<file path=ppt/tags/tag3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191_1*i*7"/>
  <p:tag name="KSO_WM_TEMPLATE_CATEGORY" val="diagram"/>
  <p:tag name="KSO_WM_TEMPLATE_INDEX" val="160191"/>
  <p:tag name="KSO_WM_UNIT_INDEX" val="7"/>
</p:tagLst>
</file>

<file path=ppt/tags/tag34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i"/>
  <p:tag name="KSO_WM_UNIT_INDEX" val="1_3"/>
  <p:tag name="KSO_WM_UNIT_ID" val="diagram160191_1*m_i*1_3"/>
  <p:tag name="KSO_WM_UNIT_CLEAR" val="1"/>
  <p:tag name="KSO_WM_UNIT_LAYERLEVEL" val="1_1"/>
  <p:tag name="KSO_WM_DIAGRAM_GROUP_CODE" val="m1-1"/>
  <p:tag name="KSO_WM_UNIT_FILL_FORE_SCHEMECOLOR_INDEX" val="6"/>
  <p:tag name="KSO_WM_UNIT_FILL_TYPE" val="1"/>
  <p:tag name="KSO_WM_UNIT_TEXT_FILL_FORE_SCHEMECOLOR_INDEX" val="2"/>
  <p:tag name="KSO_WM_UNIT_TEXT_FILL_TYPE" val="1"/>
  <p:tag name="KSO_WM_UNIT_USESOURCEFORMAT_APPLY" val="0"/>
  <p:tag name="KSO_WM_UNIT_DIAGRAM_SCHEMECOLOR_ID" val="2"/>
</p:tagLst>
</file>

<file path=ppt/tags/tag35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i"/>
  <p:tag name="KSO_WM_UNIT_INDEX" val="1_4"/>
  <p:tag name="KSO_WM_UNIT_ID" val="diagram160191_1*m_i*1_4"/>
  <p:tag name="KSO_WM_UNIT_CLEAR" val="1"/>
  <p:tag name="KSO_WM_UNIT_LAYERLEVEL" val="1_1"/>
  <p:tag name="KSO_WM_DIAGRAM_GROUP_CODE" val="m1-1"/>
  <p:tag name="KSO_WM_UNIT_FILL_FORE_SCHEMECOLOR_INDEX" val="6"/>
  <p:tag name="KSO_WM_UNIT_FILL_TYPE" val="1"/>
  <p:tag name="KSO_WM_UNIT_TEXT_FILL_FORE_SCHEMECOLOR_INDEX" val="2"/>
  <p:tag name="KSO_WM_UNIT_TEXT_FILL_TYPE" val="1"/>
  <p:tag name="KSO_WM_UNIT_USESOURCEFORMAT_APPLY" val="0"/>
  <p:tag name="KSO_WM_UNIT_DIAGRAM_SCHEMECOLOR_ID" val="2"/>
</p:tagLst>
</file>

<file path=ppt/tags/tag36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h_a"/>
  <p:tag name="KSO_WM_UNIT_INDEX" val="1_2_1"/>
  <p:tag name="KSO_WM_UNIT_ID" val="diagram160191_1*m_h_a*1_2_1"/>
  <p:tag name="KSO_WM_UNIT_CLEAR" val="1"/>
  <p:tag name="KSO_WM_UNIT_LAYERLEVEL" val="1_1_1"/>
  <p:tag name="KSO_WM_UNIT_VALUE" val="5"/>
  <p:tag name="KSO_WM_UNIT_HIGHLIGHT" val="0"/>
  <p:tag name="KSO_WM_UNIT_COMPATIBLE" val="0"/>
  <p:tag name="KSO_WM_DIAGRAM_GROUP_CODE" val="m1-1"/>
  <p:tag name="KSO_WM_UNIT_PRESET_TEXT_INDEX" val="3"/>
  <p:tag name="KSO_WM_UNIT_PRESET_TEXT_LEN" val="6"/>
  <p:tag name="KSO_WM_UNIT_TEXT_FILL_FORE_SCHEMECOLOR_INDEX" val="6"/>
  <p:tag name="KSO_WM_UNIT_TEXT_FILL_TYPE" val="1"/>
  <p:tag name="KSO_WM_UNIT_USESOURCEFORMAT_APPLY" val="0"/>
  <p:tag name="KSO_WM_UNIT_DIAGRAM_SCHEMECOLOR_ID" val="2"/>
</p:tagLst>
</file>

<file path=ppt/tags/tag3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191_1*i*13"/>
  <p:tag name="KSO_WM_TEMPLATE_CATEGORY" val="diagram"/>
  <p:tag name="KSO_WM_TEMPLATE_INDEX" val="160191"/>
  <p:tag name="KSO_WM_UNIT_INDEX" val="13"/>
</p:tagLst>
</file>

<file path=ppt/tags/tag38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i"/>
  <p:tag name="KSO_WM_UNIT_INDEX" val="1_5"/>
  <p:tag name="KSO_WM_UNIT_ID" val="diagram160191_1*m_i*1_5"/>
  <p:tag name="KSO_WM_UNIT_CLEAR" val="1"/>
  <p:tag name="KSO_WM_UNIT_LAYERLEVEL" val="1_1"/>
  <p:tag name="KSO_WM_DIAGRAM_GROUP_CODE" val="m1-1"/>
  <p:tag name="KSO_WM_UNIT_FILL_FORE_SCHEMECOLOR_INDEX" val="7"/>
  <p:tag name="KSO_WM_UNIT_FILL_TYPE" val="1"/>
  <p:tag name="KSO_WM_UNIT_TEXT_FILL_FORE_SCHEMECOLOR_INDEX" val="2"/>
  <p:tag name="KSO_WM_UNIT_TEXT_FILL_TYPE" val="1"/>
  <p:tag name="KSO_WM_UNIT_USESOURCEFORMAT_APPLY" val="0"/>
  <p:tag name="KSO_WM_UNIT_DIAGRAM_SCHEMECOLOR_ID" val="2"/>
</p:tagLst>
</file>

<file path=ppt/tags/tag39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i"/>
  <p:tag name="KSO_WM_UNIT_INDEX" val="1_6"/>
  <p:tag name="KSO_WM_UNIT_ID" val="diagram160191_1*m_i*1_6"/>
  <p:tag name="KSO_WM_UNIT_CLEAR" val="1"/>
  <p:tag name="KSO_WM_UNIT_LAYERLEVEL" val="1_1"/>
  <p:tag name="KSO_WM_DIAGRAM_GROUP_CODE" val="m1-1"/>
  <p:tag name="KSO_WM_UNIT_FILL_FORE_SCHEMECOLOR_INDEX" val="7"/>
  <p:tag name="KSO_WM_UNIT_FILL_TYPE" val="1"/>
  <p:tag name="KSO_WM_UNIT_TEXT_FILL_FORE_SCHEMECOLOR_INDEX" val="2"/>
  <p:tag name="KSO_WM_UNIT_TEXT_FILL_TYPE" val="1"/>
  <p:tag name="KSO_WM_UNIT_USESOURCEFORMAT_APPLY" val="0"/>
  <p:tag name="KSO_WM_UNIT_DIAGRAM_SCHEMECOLOR_ID" val="2"/>
</p:tagLst>
</file>

<file path=ppt/tags/tag40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h_a"/>
  <p:tag name="KSO_WM_UNIT_INDEX" val="1_3_1"/>
  <p:tag name="KSO_WM_UNIT_ID" val="diagram160191_1*m_h_a*1_3_1"/>
  <p:tag name="KSO_WM_UNIT_CLEAR" val="1"/>
  <p:tag name="KSO_WM_UNIT_LAYERLEVEL" val="1_1_1"/>
  <p:tag name="KSO_WM_UNIT_VALUE" val="5"/>
  <p:tag name="KSO_WM_UNIT_HIGHLIGHT" val="0"/>
  <p:tag name="KSO_WM_UNIT_COMPATIBLE" val="0"/>
  <p:tag name="KSO_WM_DIAGRAM_GROUP_CODE" val="m1-1"/>
  <p:tag name="KSO_WM_UNIT_PRESET_TEXT_INDEX" val="3"/>
  <p:tag name="KSO_WM_UNIT_PRESET_TEXT_LEN" val="6"/>
  <p:tag name="KSO_WM_UNIT_TEXT_FILL_FORE_SCHEMECOLOR_INDEX" val="7"/>
  <p:tag name="KSO_WM_UNIT_TEXT_FILL_TYPE" val="1"/>
  <p:tag name="KSO_WM_UNIT_USESOURCEFORMAT_APPLY" val="0"/>
  <p:tag name="KSO_WM_UNIT_DIAGRAM_SCHEMECOLOR_ID" val="2"/>
</p:tagLst>
</file>

<file path=ppt/tags/tag4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191_1*i*19"/>
  <p:tag name="KSO_WM_TEMPLATE_CATEGORY" val="diagram"/>
  <p:tag name="KSO_WM_TEMPLATE_INDEX" val="160191"/>
  <p:tag name="KSO_WM_UNIT_INDEX" val="19"/>
</p:tagLst>
</file>

<file path=ppt/tags/tag42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i"/>
  <p:tag name="KSO_WM_UNIT_INDEX" val="1_7"/>
  <p:tag name="KSO_WM_UNIT_ID" val="diagram160191_1*m_i*1_7"/>
  <p:tag name="KSO_WM_UNIT_CLEAR" val="1"/>
  <p:tag name="KSO_WM_UNIT_LAYERLEVEL" val="1_1"/>
  <p:tag name="KSO_WM_DIAGRAM_GROUP_CODE" val="m1-1"/>
  <p:tag name="KSO_WM_UNIT_FILL_FORE_SCHEMECOLOR_INDEX" val="8"/>
  <p:tag name="KSO_WM_UNIT_FILL_TYPE" val="1"/>
  <p:tag name="KSO_WM_UNIT_TEXT_FILL_FORE_SCHEMECOLOR_INDEX" val="2"/>
  <p:tag name="KSO_WM_UNIT_TEXT_FILL_TYPE" val="1"/>
  <p:tag name="KSO_WM_UNIT_USESOURCEFORMAT_APPLY" val="0"/>
  <p:tag name="KSO_WM_UNIT_DIAGRAM_SCHEMECOLOR_ID" val="2"/>
</p:tagLst>
</file>

<file path=ppt/tags/tag43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i"/>
  <p:tag name="KSO_WM_UNIT_INDEX" val="1_8"/>
  <p:tag name="KSO_WM_UNIT_ID" val="diagram160191_1*m_i*1_8"/>
  <p:tag name="KSO_WM_UNIT_CLEAR" val="1"/>
  <p:tag name="KSO_WM_UNIT_LAYERLEVEL" val="1_1"/>
  <p:tag name="KSO_WM_DIAGRAM_GROUP_CODE" val="m1-1"/>
  <p:tag name="KSO_WM_UNIT_FILL_FORE_SCHEMECOLOR_INDEX" val="8"/>
  <p:tag name="KSO_WM_UNIT_FILL_TYPE" val="1"/>
  <p:tag name="KSO_WM_UNIT_TEXT_FILL_FORE_SCHEMECOLOR_INDEX" val="2"/>
  <p:tag name="KSO_WM_UNIT_TEXT_FILL_TYPE" val="1"/>
  <p:tag name="KSO_WM_UNIT_USESOURCEFORMAT_APPLY" val="0"/>
  <p:tag name="KSO_WM_UNIT_DIAGRAM_SCHEMECOLOR_ID" val="2"/>
</p:tagLst>
</file>

<file path=ppt/tags/tag44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h_a"/>
  <p:tag name="KSO_WM_UNIT_INDEX" val="1_4_1"/>
  <p:tag name="KSO_WM_UNIT_ID" val="diagram160191_1*m_h_a*1_4_1"/>
  <p:tag name="KSO_WM_UNIT_CLEAR" val="1"/>
  <p:tag name="KSO_WM_UNIT_LAYERLEVEL" val="1_1_1"/>
  <p:tag name="KSO_WM_UNIT_VALUE" val="5"/>
  <p:tag name="KSO_WM_UNIT_HIGHLIGHT" val="0"/>
  <p:tag name="KSO_WM_UNIT_COMPATIBLE" val="0"/>
  <p:tag name="KSO_WM_DIAGRAM_GROUP_CODE" val="m1-1"/>
  <p:tag name="KSO_WM_UNIT_PRESET_TEXT_INDEX" val="3"/>
  <p:tag name="KSO_WM_UNIT_PRESET_TEXT_LEN" val="6"/>
  <p:tag name="KSO_WM_UNIT_TEXT_FILL_FORE_SCHEMECOLOR_INDEX" val="8"/>
  <p:tag name="KSO_WM_UNIT_TEXT_FILL_TYPE" val="1"/>
  <p:tag name="KSO_WM_UNIT_USESOURCEFORMAT_APPLY" val="0"/>
  <p:tag name="KSO_WM_UNIT_DIAGRAM_SCHEMECOLOR_ID" val="2"/>
</p:tagLst>
</file>

<file path=ppt/tags/tag4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191_1*i*25"/>
  <p:tag name="KSO_WM_TEMPLATE_CATEGORY" val="diagram"/>
  <p:tag name="KSO_WM_TEMPLATE_INDEX" val="160191"/>
  <p:tag name="KSO_WM_UNIT_INDEX" val="25"/>
</p:tagLst>
</file>

<file path=ppt/tags/tag46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i"/>
  <p:tag name="KSO_WM_UNIT_INDEX" val="1_9"/>
  <p:tag name="KSO_WM_UNIT_ID" val="diagram160191_1*m_i*1_9"/>
  <p:tag name="KSO_WM_UNIT_CLEAR" val="1"/>
  <p:tag name="KSO_WM_UNIT_LAYERLEVEL" val="1_1"/>
  <p:tag name="KSO_WM_DIAGRAM_GROUP_CODE" val="m1-1"/>
  <p:tag name="KSO_WM_UNIT_FILL_FORE_SCHEMECOLOR_INDEX" val="10"/>
  <p:tag name="KSO_WM_UNIT_FILL_TYPE" val="1"/>
  <p:tag name="KSO_WM_UNIT_TEXT_FILL_FORE_SCHEMECOLOR_INDEX" val="2"/>
  <p:tag name="KSO_WM_UNIT_TEXT_FILL_TYPE" val="1"/>
  <p:tag name="KSO_WM_UNIT_USESOURCEFORMAT_APPLY" val="0"/>
  <p:tag name="KSO_WM_UNIT_DIAGRAM_SCHEMECOLOR_ID" val="2"/>
</p:tagLst>
</file>

<file path=ppt/tags/tag47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i"/>
  <p:tag name="KSO_WM_UNIT_INDEX" val="1_10"/>
  <p:tag name="KSO_WM_UNIT_ID" val="diagram160191_1*m_i*1_10"/>
  <p:tag name="KSO_WM_UNIT_CLEAR" val="1"/>
  <p:tag name="KSO_WM_UNIT_LAYERLEVEL" val="1_1"/>
  <p:tag name="KSO_WM_DIAGRAM_GROUP_CODE" val="m1-1"/>
  <p:tag name="KSO_WM_UNIT_FILL_FORE_SCHEMECOLOR_INDEX" val="10"/>
  <p:tag name="KSO_WM_UNIT_FILL_TYPE" val="1"/>
  <p:tag name="KSO_WM_UNIT_TEXT_FILL_FORE_SCHEMECOLOR_INDEX" val="2"/>
  <p:tag name="KSO_WM_UNIT_TEXT_FILL_TYPE" val="1"/>
  <p:tag name="KSO_WM_UNIT_USESOURCEFORMAT_APPLY" val="0"/>
  <p:tag name="KSO_WM_UNIT_DIAGRAM_SCHEMECOLOR_ID" val="2"/>
</p:tagLst>
</file>

<file path=ppt/tags/tag48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h_a"/>
  <p:tag name="KSO_WM_UNIT_INDEX" val="1_5_1"/>
  <p:tag name="KSO_WM_UNIT_ID" val="diagram160191_1*m_h_a*1_5_1"/>
  <p:tag name="KSO_WM_UNIT_CLEAR" val="1"/>
  <p:tag name="KSO_WM_UNIT_LAYERLEVEL" val="1_1_1"/>
  <p:tag name="KSO_WM_UNIT_VALUE" val="5"/>
  <p:tag name="KSO_WM_UNIT_HIGHLIGHT" val="0"/>
  <p:tag name="KSO_WM_UNIT_COMPATIBLE" val="0"/>
  <p:tag name="KSO_WM_DIAGRAM_GROUP_CODE" val="m1-1"/>
  <p:tag name="KSO_WM_UNIT_PRESET_TEXT_INDEX" val="3"/>
  <p:tag name="KSO_WM_UNIT_PRESET_TEXT_LEN" val="6"/>
  <p:tag name="KSO_WM_UNIT_TEXT_FILL_FORE_SCHEMECOLOR_INDEX" val="10"/>
  <p:tag name="KSO_WM_UNIT_TEXT_FILL_TYPE" val="1"/>
  <p:tag name="KSO_WM_UNIT_USESOURCEFORMAT_APPLY" val="0"/>
  <p:tag name="KSO_WM_UNIT_DIAGRAM_SCHEMECOLOR_ID" val="2"/>
</p:tagLst>
</file>

<file path=ppt/tags/tag4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191_1*i*31"/>
  <p:tag name="KSO_WM_TEMPLATE_CATEGORY" val="diagram"/>
  <p:tag name="KSO_WM_TEMPLATE_INDEX" val="160191"/>
  <p:tag name="KSO_WM_UNIT_INDEX" val="31"/>
</p:tagLst>
</file>

<file path=ppt/tags/tag50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i"/>
  <p:tag name="KSO_WM_UNIT_INDEX" val="1_11"/>
  <p:tag name="KSO_WM_UNIT_ID" val="diagram160191_1*m_i*1_11"/>
  <p:tag name="KSO_WM_UNIT_CLEAR" val="1"/>
  <p:tag name="KSO_WM_UNIT_LAYERLEVEL" val="1_1"/>
  <p:tag name="KSO_WM_DIAGRAM_GROUP_CODE" val="m1-1"/>
  <p:tag name="KSO_WM_UNIT_FILL_FORE_SCHEMECOLOR_INDEX" val="9"/>
  <p:tag name="KSO_WM_UNIT_FILL_TYPE" val="1"/>
  <p:tag name="KSO_WM_UNIT_TEXT_FILL_FORE_SCHEMECOLOR_INDEX" val="2"/>
  <p:tag name="KSO_WM_UNIT_TEXT_FILL_TYPE" val="1"/>
  <p:tag name="KSO_WM_UNIT_USESOURCEFORMAT_APPLY" val="0"/>
  <p:tag name="KSO_WM_UNIT_DIAGRAM_SCHEMECOLOR_ID" val="2"/>
</p:tagLst>
</file>

<file path=ppt/tags/tag51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i"/>
  <p:tag name="KSO_WM_UNIT_INDEX" val="1_12"/>
  <p:tag name="KSO_WM_UNIT_ID" val="diagram160191_1*m_i*1_12"/>
  <p:tag name="KSO_WM_UNIT_CLEAR" val="1"/>
  <p:tag name="KSO_WM_UNIT_LAYERLEVEL" val="1_1"/>
  <p:tag name="KSO_WM_DIAGRAM_GROUP_CODE" val="m1-1"/>
  <p:tag name="KSO_WM_UNIT_FILL_FORE_SCHEMECOLOR_INDEX" val="9"/>
  <p:tag name="KSO_WM_UNIT_FILL_TYPE" val="1"/>
  <p:tag name="KSO_WM_UNIT_TEXT_FILL_FORE_SCHEMECOLOR_INDEX" val="2"/>
  <p:tag name="KSO_WM_UNIT_TEXT_FILL_TYPE" val="1"/>
  <p:tag name="KSO_WM_UNIT_USESOURCEFORMAT_APPLY" val="0"/>
  <p:tag name="KSO_WM_UNIT_DIAGRAM_SCHEMECOLOR_ID" val="2"/>
</p:tagLst>
</file>

<file path=ppt/tags/tag52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h_a"/>
  <p:tag name="KSO_WM_UNIT_INDEX" val="1_6_1"/>
  <p:tag name="KSO_WM_UNIT_ID" val="diagram160191_1*m_h_a*1_6_1"/>
  <p:tag name="KSO_WM_UNIT_CLEAR" val="1"/>
  <p:tag name="KSO_WM_UNIT_LAYERLEVEL" val="1_1_1"/>
  <p:tag name="KSO_WM_UNIT_VALUE" val="5"/>
  <p:tag name="KSO_WM_UNIT_HIGHLIGHT" val="0"/>
  <p:tag name="KSO_WM_UNIT_COMPATIBLE" val="0"/>
  <p:tag name="KSO_WM_UNIT_PRESET_TEXT_INDEX" val="3"/>
  <p:tag name="KSO_WM_UNIT_PRESET_TEXT_LEN" val="6"/>
  <p:tag name="KSO_WM_DIAGRAM_GROUP_CODE" val="m1-1"/>
  <p:tag name="KSO_WM_UNIT_TEXT_FILL_FORE_SCHEMECOLOR_INDEX" val="9"/>
  <p:tag name="KSO_WM_UNIT_TEXT_FILL_TYPE" val="1"/>
  <p:tag name="KSO_WM_UNIT_USESOURCEFORMAT_APPLY" val="0"/>
  <p:tag name="KSO_WM_UNIT_DIAGRAM_SCHEMECOLOR_ID" val="2"/>
</p:tagLst>
</file>

<file path=ppt/tags/tag5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191_1*i*37"/>
  <p:tag name="KSO_WM_TEMPLATE_CATEGORY" val="diagram"/>
  <p:tag name="KSO_WM_TEMPLATE_INDEX" val="160191"/>
  <p:tag name="KSO_WM_UNIT_INDEX" val="37"/>
</p:tagLst>
</file>

<file path=ppt/tags/tag54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i"/>
  <p:tag name="KSO_WM_UNIT_INDEX" val="1_13"/>
  <p:tag name="KSO_WM_UNIT_ID" val="diagram160191_1*m_i*1_13"/>
  <p:tag name="KSO_WM_UNIT_CLEAR" val="1"/>
  <p:tag name="KSO_WM_UNIT_LAYERLEVEL" val="1_1"/>
  <p:tag name="KSO_WM_DIAGRAM_GROUP_CODE" val="m1-1"/>
  <p:tag name="KSO_WM_UNIT_LINE_FORE_SCHEMECOLOR_INDEX" val="5"/>
  <p:tag name="KSO_WM_UNIT_LINE_FILL_TYPE" val="2"/>
  <p:tag name="KSO_WM_UNIT_TEXT_FILL_FORE_SCHEMECOLOR_INDEX" val="5"/>
  <p:tag name="KSO_WM_UNIT_TEXT_FILL_TYPE" val="1"/>
  <p:tag name="KSO_WM_UNIT_USESOURCEFORMAT_APPLY" val="0"/>
  <p:tag name="KSO_WM_UNIT_DIAGRAM_SCHEMECOLOR_ID" val="2"/>
</p:tagLst>
</file>

<file path=ppt/tags/tag55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i"/>
  <p:tag name="KSO_WM_UNIT_INDEX" val="1_14"/>
  <p:tag name="KSO_WM_UNIT_ID" val="diagram160191_1*m_i*1_14"/>
  <p:tag name="KSO_WM_UNIT_CLEAR" val="1"/>
  <p:tag name="KSO_WM_UNIT_LAYERLEVEL" val="1_1"/>
  <p:tag name="KSO_WM_DIAGRAM_GROUP_CODE" val="m1-1"/>
  <p:tag name="KSO_WM_UNIT_LINE_FORE_SCHEMECOLOR_INDEX" val="14"/>
  <p:tag name="KSO_WM_UNIT_LINE_FILL_TYPE" val="2"/>
  <p:tag name="KSO_WM_UNIT_TEXT_FILL_FORE_SCHEMECOLOR_INDEX" val="2"/>
  <p:tag name="KSO_WM_UNIT_TEXT_FILL_TYPE" val="1"/>
  <p:tag name="KSO_WM_UNIT_USESOURCEFORMAT_APPLY" val="0"/>
  <p:tag name="KSO_WM_UNIT_DIAGRAM_SCHEMECOLOR_ID" val="2"/>
</p:tagLst>
</file>

<file path=ppt/tags/tag5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191_1*i*42"/>
  <p:tag name="KSO_WM_TEMPLATE_CATEGORY" val="diagram"/>
  <p:tag name="KSO_WM_TEMPLATE_INDEX" val="160191"/>
  <p:tag name="KSO_WM_UNIT_INDEX" val="42"/>
</p:tagLst>
</file>

<file path=ppt/tags/tag57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i"/>
  <p:tag name="KSO_WM_UNIT_INDEX" val="1_15"/>
  <p:tag name="KSO_WM_UNIT_ID" val="diagram160191_1*m_i*1_15"/>
  <p:tag name="KSO_WM_UNIT_CLEAR" val="1"/>
  <p:tag name="KSO_WM_UNIT_LAYERLEVEL" val="1_1"/>
  <p:tag name="KSO_WM_DIAGRAM_GROUP_CODE" val="m1-1"/>
  <p:tag name="KSO_WM_UNIT_LINE_FORE_SCHEMECOLOR_INDEX" val="6"/>
  <p:tag name="KSO_WM_UNIT_LINE_FILL_TYPE" val="2"/>
  <p:tag name="KSO_WM_UNIT_TEXT_FILL_FORE_SCHEMECOLOR_INDEX" val="6"/>
  <p:tag name="KSO_WM_UNIT_TEXT_FILL_TYPE" val="1"/>
  <p:tag name="KSO_WM_UNIT_USESOURCEFORMAT_APPLY" val="0"/>
  <p:tag name="KSO_WM_UNIT_DIAGRAM_SCHEMECOLOR_ID" val="2"/>
</p:tagLst>
</file>

<file path=ppt/tags/tag58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i"/>
  <p:tag name="KSO_WM_UNIT_INDEX" val="1_16"/>
  <p:tag name="KSO_WM_UNIT_ID" val="diagram160191_1*m_i*1_16"/>
  <p:tag name="KSO_WM_UNIT_CLEAR" val="1"/>
  <p:tag name="KSO_WM_UNIT_LAYERLEVEL" val="1_1"/>
  <p:tag name="KSO_WM_DIAGRAM_GROUP_CODE" val="m1-1"/>
  <p:tag name="KSO_WM_UNIT_LINE_FORE_SCHEMECOLOR_INDEX" val="14"/>
  <p:tag name="KSO_WM_UNIT_LINE_FILL_TYPE" val="2"/>
  <p:tag name="KSO_WM_UNIT_TEXT_FILL_FORE_SCHEMECOLOR_INDEX" val="2"/>
  <p:tag name="KSO_WM_UNIT_TEXT_FILL_TYPE" val="1"/>
  <p:tag name="KSO_WM_UNIT_USESOURCEFORMAT_APPLY" val="0"/>
  <p:tag name="KSO_WM_UNIT_DIAGRAM_SCHEMECOLOR_ID" val="2"/>
</p:tagLst>
</file>

<file path=ppt/tags/tag5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191_1*i*47"/>
  <p:tag name="KSO_WM_TEMPLATE_CATEGORY" val="diagram"/>
  <p:tag name="KSO_WM_TEMPLATE_INDEX" val="160191"/>
  <p:tag name="KSO_WM_UNIT_INDEX" val="47"/>
</p:tagLst>
</file>

<file path=ppt/tags/tag60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i"/>
  <p:tag name="KSO_WM_UNIT_INDEX" val="1_17"/>
  <p:tag name="KSO_WM_UNIT_ID" val="diagram160191_1*m_i*1_17"/>
  <p:tag name="KSO_WM_UNIT_CLEAR" val="1"/>
  <p:tag name="KSO_WM_UNIT_LAYERLEVEL" val="1_1"/>
  <p:tag name="KSO_WM_DIAGRAM_GROUP_CODE" val="m1-1"/>
  <p:tag name="KSO_WM_UNIT_LINE_FORE_SCHEMECOLOR_INDEX" val="7"/>
  <p:tag name="KSO_WM_UNIT_LINE_FILL_TYPE" val="2"/>
  <p:tag name="KSO_WM_UNIT_TEXT_FILL_FORE_SCHEMECOLOR_INDEX" val="7"/>
  <p:tag name="KSO_WM_UNIT_TEXT_FILL_TYPE" val="1"/>
  <p:tag name="KSO_WM_UNIT_USESOURCEFORMAT_APPLY" val="0"/>
  <p:tag name="KSO_WM_UNIT_DIAGRAM_SCHEMECOLOR_ID" val="2"/>
</p:tagLst>
</file>

<file path=ppt/tags/tag61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i"/>
  <p:tag name="KSO_WM_UNIT_INDEX" val="1_18"/>
  <p:tag name="KSO_WM_UNIT_ID" val="diagram160191_1*m_i*1_18"/>
  <p:tag name="KSO_WM_UNIT_CLEAR" val="1"/>
  <p:tag name="KSO_WM_UNIT_LAYERLEVEL" val="1_1"/>
  <p:tag name="KSO_WM_DIAGRAM_GROUP_CODE" val="m1-1"/>
  <p:tag name="KSO_WM_UNIT_LINE_FORE_SCHEMECOLOR_INDEX" val="14"/>
  <p:tag name="KSO_WM_UNIT_LINE_FILL_TYPE" val="2"/>
  <p:tag name="KSO_WM_UNIT_TEXT_FILL_FORE_SCHEMECOLOR_INDEX" val="2"/>
  <p:tag name="KSO_WM_UNIT_TEXT_FILL_TYPE" val="1"/>
  <p:tag name="KSO_WM_UNIT_USESOURCEFORMAT_APPLY" val="0"/>
  <p:tag name="KSO_WM_UNIT_DIAGRAM_SCHEMECOLOR_ID" val="2"/>
</p:tagLst>
</file>

<file path=ppt/tags/tag6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191_1*i*52"/>
  <p:tag name="KSO_WM_TEMPLATE_CATEGORY" val="diagram"/>
  <p:tag name="KSO_WM_TEMPLATE_INDEX" val="160191"/>
  <p:tag name="KSO_WM_UNIT_INDEX" val="52"/>
</p:tagLst>
</file>

<file path=ppt/tags/tag63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i"/>
  <p:tag name="KSO_WM_UNIT_INDEX" val="1_19"/>
  <p:tag name="KSO_WM_UNIT_ID" val="diagram160191_1*m_i*1_19"/>
  <p:tag name="KSO_WM_UNIT_CLEAR" val="1"/>
  <p:tag name="KSO_WM_UNIT_LAYERLEVEL" val="1_1"/>
  <p:tag name="KSO_WM_DIAGRAM_GROUP_CODE" val="m1-1"/>
  <p:tag name="KSO_WM_UNIT_LINE_FORE_SCHEMECOLOR_INDEX" val="8"/>
  <p:tag name="KSO_WM_UNIT_LINE_FILL_TYPE" val="2"/>
  <p:tag name="KSO_WM_UNIT_TEXT_FILL_FORE_SCHEMECOLOR_INDEX" val="8"/>
  <p:tag name="KSO_WM_UNIT_TEXT_FILL_TYPE" val="1"/>
  <p:tag name="KSO_WM_UNIT_USESOURCEFORMAT_APPLY" val="0"/>
  <p:tag name="KSO_WM_UNIT_DIAGRAM_SCHEMECOLOR_ID" val="2"/>
</p:tagLst>
</file>

<file path=ppt/tags/tag64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i"/>
  <p:tag name="KSO_WM_UNIT_INDEX" val="1_20"/>
  <p:tag name="KSO_WM_UNIT_ID" val="diagram160191_1*m_i*1_20"/>
  <p:tag name="KSO_WM_UNIT_CLEAR" val="1"/>
  <p:tag name="KSO_WM_UNIT_LAYERLEVEL" val="1_1"/>
  <p:tag name="KSO_WM_DIAGRAM_GROUP_CODE" val="m1-1"/>
  <p:tag name="KSO_WM_UNIT_LINE_FORE_SCHEMECOLOR_INDEX" val="14"/>
  <p:tag name="KSO_WM_UNIT_LINE_FILL_TYPE" val="2"/>
  <p:tag name="KSO_WM_UNIT_TEXT_FILL_FORE_SCHEMECOLOR_INDEX" val="2"/>
  <p:tag name="KSO_WM_UNIT_TEXT_FILL_TYPE" val="1"/>
  <p:tag name="KSO_WM_UNIT_USESOURCEFORMAT_APPLY" val="0"/>
  <p:tag name="KSO_WM_UNIT_DIAGRAM_SCHEMECOLOR_ID" val="2"/>
</p:tagLst>
</file>

<file path=ppt/tags/tag6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191_1*i*57"/>
  <p:tag name="KSO_WM_TEMPLATE_CATEGORY" val="diagram"/>
  <p:tag name="KSO_WM_TEMPLATE_INDEX" val="160191"/>
  <p:tag name="KSO_WM_UNIT_INDEX" val="57"/>
</p:tagLst>
</file>

<file path=ppt/tags/tag66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i"/>
  <p:tag name="KSO_WM_UNIT_INDEX" val="1_21"/>
  <p:tag name="KSO_WM_UNIT_ID" val="diagram160191_1*m_i*1_21"/>
  <p:tag name="KSO_WM_UNIT_CLEAR" val="1"/>
  <p:tag name="KSO_WM_UNIT_LAYERLEVEL" val="1_1"/>
  <p:tag name="KSO_WM_DIAGRAM_GROUP_CODE" val="m1-1"/>
  <p:tag name="KSO_WM_UNIT_LINE_FORE_SCHEMECOLOR_INDEX" val="10"/>
  <p:tag name="KSO_WM_UNIT_LINE_FILL_TYPE" val="2"/>
  <p:tag name="KSO_WM_UNIT_TEXT_FILL_FORE_SCHEMECOLOR_INDEX" val="10"/>
  <p:tag name="KSO_WM_UNIT_TEXT_FILL_TYPE" val="1"/>
  <p:tag name="KSO_WM_UNIT_USESOURCEFORMAT_APPLY" val="0"/>
  <p:tag name="KSO_WM_UNIT_DIAGRAM_SCHEMECOLOR_ID" val="2"/>
</p:tagLst>
</file>

<file path=ppt/tags/tag67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i"/>
  <p:tag name="KSO_WM_UNIT_INDEX" val="1_22"/>
  <p:tag name="KSO_WM_UNIT_ID" val="diagram160191_1*m_i*1_22"/>
  <p:tag name="KSO_WM_UNIT_CLEAR" val="1"/>
  <p:tag name="KSO_WM_UNIT_LAYERLEVEL" val="1_1"/>
  <p:tag name="KSO_WM_DIAGRAM_GROUP_CODE" val="m1-1"/>
  <p:tag name="KSO_WM_UNIT_LINE_FORE_SCHEMECOLOR_INDEX" val="14"/>
  <p:tag name="KSO_WM_UNIT_LINE_FILL_TYPE" val="2"/>
  <p:tag name="KSO_WM_UNIT_TEXT_FILL_FORE_SCHEMECOLOR_INDEX" val="2"/>
  <p:tag name="KSO_WM_UNIT_TEXT_FILL_TYPE" val="1"/>
  <p:tag name="KSO_WM_UNIT_USESOURCEFORMAT_APPLY" val="0"/>
  <p:tag name="KSO_WM_UNIT_DIAGRAM_SCHEMECOLOR_ID" val="2"/>
</p:tagLst>
</file>

<file path=ppt/tags/tag68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191_1*i*62"/>
  <p:tag name="KSO_WM_TEMPLATE_CATEGORY" val="diagram"/>
  <p:tag name="KSO_WM_TEMPLATE_INDEX" val="160191"/>
  <p:tag name="KSO_WM_UNIT_INDEX" val="62"/>
</p:tagLst>
</file>

<file path=ppt/tags/tag69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i"/>
  <p:tag name="KSO_WM_UNIT_INDEX" val="1_23"/>
  <p:tag name="KSO_WM_UNIT_ID" val="diagram160191_1*m_i*1_23"/>
  <p:tag name="KSO_WM_UNIT_CLEAR" val="1"/>
  <p:tag name="KSO_WM_UNIT_LAYERLEVEL" val="1_1"/>
  <p:tag name="KSO_WM_DIAGRAM_GROUP_CODE" val="m1-1"/>
  <p:tag name="KSO_WM_UNIT_LINE_FORE_SCHEMECOLOR_INDEX" val="9"/>
  <p:tag name="KSO_WM_UNIT_LINE_FILL_TYPE" val="2"/>
  <p:tag name="KSO_WM_UNIT_TEXT_FILL_FORE_SCHEMECOLOR_INDEX" val="9"/>
  <p:tag name="KSO_WM_UNIT_TEXT_FILL_TYPE" val="1"/>
  <p:tag name="KSO_WM_UNIT_USESOURCEFORMAT_APPLY" val="0"/>
  <p:tag name="KSO_WM_UNIT_DIAGRAM_SCHEMECOLOR_ID" val="2"/>
</p:tagLst>
</file>

<file path=ppt/tags/tag70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i"/>
  <p:tag name="KSO_WM_UNIT_INDEX" val="1_24"/>
  <p:tag name="KSO_WM_UNIT_ID" val="diagram160191_1*m_i*1_24"/>
  <p:tag name="KSO_WM_UNIT_CLEAR" val="1"/>
  <p:tag name="KSO_WM_UNIT_LAYERLEVEL" val="1_1"/>
  <p:tag name="KSO_WM_DIAGRAM_GROUP_CODE" val="m1-1"/>
  <p:tag name="KSO_WM_UNIT_LINE_FORE_SCHEMECOLOR_INDEX" val="14"/>
  <p:tag name="KSO_WM_UNIT_LINE_FILL_TYPE" val="2"/>
  <p:tag name="KSO_WM_UNIT_TEXT_FILL_FORE_SCHEMECOLOR_INDEX" val="2"/>
  <p:tag name="KSO_WM_UNIT_TEXT_FILL_TYPE" val="1"/>
  <p:tag name="KSO_WM_UNIT_USESOURCEFORMAT_APPLY" val="0"/>
  <p:tag name="KSO_WM_UNIT_DIAGRAM_SCHEMECOLOR_ID" val="2"/>
</p:tagLst>
</file>

<file path=ppt/tags/tag71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h_f"/>
  <p:tag name="KSO_WM_UNIT_INDEX" val="1_1_1"/>
  <p:tag name="KSO_WM_UNIT_ID" val="diagram160191_1*m_h_f*1_1_1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4"/>
  <p:tag name="KSO_WM_UNIT_PRESET_TEXT_LEN" val="26"/>
  <p:tag name="KSO_WM_DIAGRAM_GROUP_CODE" val="m1-1"/>
  <p:tag name="KSO_WM_UNIT_TEXT_FILL_FORE_SCHEMECOLOR_INDEX" val="13"/>
  <p:tag name="KSO_WM_UNIT_TEXT_FILL_TYPE" val="1"/>
  <p:tag name="KSO_WM_UNIT_USESOURCEFORMAT_APPLY" val="0"/>
  <p:tag name="KSO_WM_UNIT_DIAGRAM_SCHEMECOLOR_ID" val="2"/>
</p:tagLst>
</file>

<file path=ppt/tags/tag72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h_f"/>
  <p:tag name="KSO_WM_UNIT_INDEX" val="1_2_1"/>
  <p:tag name="KSO_WM_UNIT_ID" val="diagram160191_1*m_h_f*1_2_1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4"/>
  <p:tag name="KSO_WM_UNIT_PRESET_TEXT_LEN" val="26"/>
  <p:tag name="KSO_WM_DIAGRAM_GROUP_CODE" val="m1-1"/>
  <p:tag name="KSO_WM_UNIT_TEXT_FILL_FORE_SCHEMECOLOR_INDEX" val="13"/>
  <p:tag name="KSO_WM_UNIT_TEXT_FILL_TYPE" val="1"/>
  <p:tag name="KSO_WM_UNIT_USESOURCEFORMAT_APPLY" val="0"/>
  <p:tag name="KSO_WM_UNIT_DIAGRAM_SCHEMECOLOR_ID" val="2"/>
</p:tagLst>
</file>

<file path=ppt/tags/tag73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h_f"/>
  <p:tag name="KSO_WM_UNIT_INDEX" val="1_3_1"/>
  <p:tag name="KSO_WM_UNIT_ID" val="diagram160191_1*m_h_f*1_3_1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4"/>
  <p:tag name="KSO_WM_UNIT_PRESET_TEXT_LEN" val="26"/>
  <p:tag name="KSO_WM_DIAGRAM_GROUP_CODE" val="m1-1"/>
  <p:tag name="KSO_WM_UNIT_TEXT_FILL_FORE_SCHEMECOLOR_INDEX" val="13"/>
  <p:tag name="KSO_WM_UNIT_TEXT_FILL_TYPE" val="1"/>
  <p:tag name="KSO_WM_UNIT_USESOURCEFORMAT_APPLY" val="0"/>
  <p:tag name="KSO_WM_UNIT_DIAGRAM_SCHEMECOLOR_ID" val="2"/>
</p:tagLst>
</file>

<file path=ppt/tags/tag74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h_f"/>
  <p:tag name="KSO_WM_UNIT_INDEX" val="1_4_1"/>
  <p:tag name="KSO_WM_UNIT_ID" val="diagram160191_1*m_h_f*1_4_1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4"/>
  <p:tag name="KSO_WM_UNIT_PRESET_TEXT_LEN" val="26"/>
  <p:tag name="KSO_WM_DIAGRAM_GROUP_CODE" val="m1-1"/>
  <p:tag name="KSO_WM_UNIT_TEXT_FILL_FORE_SCHEMECOLOR_INDEX" val="13"/>
  <p:tag name="KSO_WM_UNIT_TEXT_FILL_TYPE" val="1"/>
  <p:tag name="KSO_WM_UNIT_USESOURCEFORMAT_APPLY" val="0"/>
  <p:tag name="KSO_WM_UNIT_DIAGRAM_SCHEMECOLOR_ID" val="2"/>
</p:tagLst>
</file>

<file path=ppt/tags/tag75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h_f"/>
  <p:tag name="KSO_WM_UNIT_INDEX" val="1_5_1"/>
  <p:tag name="KSO_WM_UNIT_ID" val="diagram160191_1*m_h_f*1_5_1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4"/>
  <p:tag name="KSO_WM_UNIT_PRESET_TEXT_LEN" val="26"/>
  <p:tag name="KSO_WM_DIAGRAM_GROUP_CODE" val="m1-1"/>
  <p:tag name="KSO_WM_UNIT_TEXT_FILL_FORE_SCHEMECOLOR_INDEX" val="13"/>
  <p:tag name="KSO_WM_UNIT_TEXT_FILL_TYPE" val="1"/>
  <p:tag name="KSO_WM_UNIT_USESOURCEFORMAT_APPLY" val="0"/>
  <p:tag name="KSO_WM_UNIT_DIAGRAM_SCHEMECOLOR_ID" val="2"/>
</p:tagLst>
</file>

<file path=ppt/tags/tag76.xml><?xml version="1.0" encoding="utf-8"?>
<p:tagLst xmlns:p="http://schemas.openxmlformats.org/presentationml/2006/main">
  <p:tag name="KSO_WM_TEMPLATE_CATEGORY" val="diagram"/>
  <p:tag name="KSO_WM_TEMPLATE_INDEX" val="160191"/>
  <p:tag name="KSO_WM_TAG_VERSION" val="1.0"/>
  <p:tag name="KSO_WM_BEAUTIFY_FLAG" val="#wm#"/>
  <p:tag name="KSO_WM_UNIT_TYPE" val="m_h_f"/>
  <p:tag name="KSO_WM_UNIT_INDEX" val="1_6_1"/>
  <p:tag name="KSO_WM_UNIT_ID" val="diagram160191_1*m_h_f*1_6_1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4"/>
  <p:tag name="KSO_WM_UNIT_PRESET_TEXT_LEN" val="26"/>
  <p:tag name="KSO_WM_DIAGRAM_GROUP_CODE" val="m1-1"/>
  <p:tag name="KSO_WM_UNIT_TEXT_FILL_FORE_SCHEMECOLOR_INDEX" val="13"/>
  <p:tag name="KSO_WM_UNIT_TEXT_FILL_TYPE" val="1"/>
  <p:tag name="KSO_WM_UNIT_USESOURCEFORMAT_APPLY" val="0"/>
  <p:tag name="KSO_WM_UNIT_DIAGRAM_SCHEMECOLOR_ID" val="2"/>
</p:tagLst>
</file>

<file path=ppt/tags/tag77.xml><?xml version="1.0" encoding="utf-8"?>
<p:tagLst xmlns:p="http://schemas.openxmlformats.org/presentationml/2006/main">
  <p:tag name="KSO_WM_SLIDE_ITEM_CNT" val="6"/>
</p:tagLst>
</file>

<file path=ppt/tags/tag78.xml><?xml version="1.0" encoding="utf-8"?>
<p:tagLst xmlns:p="http://schemas.openxmlformats.org/presentationml/2006/main">
  <p:tag name="MH" val="20161013154421"/>
  <p:tag name="MH_LIBRARY" val="GRAPHIC"/>
  <p:tag name="MH_TYPE" val="Other"/>
  <p:tag name="MH_ORDER" val="1"/>
</p:tagLst>
</file>

<file path=ppt/tags/tag79.xml><?xml version="1.0" encoding="utf-8"?>
<p:tagLst xmlns:p="http://schemas.openxmlformats.org/presentationml/2006/main">
  <p:tag name="MH" val="20161013154421"/>
  <p:tag name="MH_LIBRARY" val="GRAPHIC"/>
  <p:tag name="MH_TYPE" val="Other"/>
  <p:tag name="MH_ORDER" val="3"/>
</p:tagLst>
</file>

<file path=ppt/tags/tag80.xml><?xml version="1.0" encoding="utf-8"?>
<p:tagLst xmlns:p="http://schemas.openxmlformats.org/presentationml/2006/main">
  <p:tag name="MH" val="20161013154421"/>
  <p:tag name="MH_LIBRARY" val="GRAPHIC"/>
  <p:tag name="MH_TYPE" val="Other"/>
  <p:tag name="MH_ORDER" val="4"/>
</p:tagLst>
</file>

<file path=ppt/tags/tag81.xml><?xml version="1.0" encoding="utf-8"?>
<p:tagLst xmlns:p="http://schemas.openxmlformats.org/presentationml/2006/main">
  <p:tag name="MH" val="20161013154421"/>
  <p:tag name="MH_LIBRARY" val="GRAPHIC"/>
  <p:tag name="MH_TYPE" val="Other"/>
  <p:tag name="MH_ORDER" val="2"/>
</p:tagLst>
</file>

<file path=ppt/tags/tag82.xml><?xml version="1.0" encoding="utf-8"?>
<p:tagLst xmlns:p="http://schemas.openxmlformats.org/presentationml/2006/main">
  <p:tag name="MH" val="20161013154421"/>
  <p:tag name="MH_LIBRARY" val="GRAPHIC"/>
  <p:tag name="MH_TYPE" val="Other"/>
  <p:tag name="MH_ORDER" val="6"/>
</p:tagLst>
</file>

<file path=ppt/tags/tag83.xml><?xml version="1.0" encoding="utf-8"?>
<p:tagLst xmlns:p="http://schemas.openxmlformats.org/presentationml/2006/main">
  <p:tag name="KSO_WM_DOC_GUID" val="{1bd4c874-c542-433b-af17-b425dbef038f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3089</Words>
  <Application>WPS 演示</Application>
  <PresentationFormat>宽屏</PresentationFormat>
  <Paragraphs>343</Paragraphs>
  <Slides>26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9" baseType="lpstr">
      <vt:lpstr>Arial</vt:lpstr>
      <vt:lpstr>宋体</vt:lpstr>
      <vt:lpstr>Wingdings</vt:lpstr>
      <vt:lpstr>文泉驿等宽微米黑</vt:lpstr>
      <vt:lpstr>黑体</vt:lpstr>
      <vt:lpstr>微软雅黑</vt:lpstr>
      <vt:lpstr>思源黑体 Bold</vt:lpstr>
      <vt:lpstr>Calibri</vt:lpstr>
      <vt:lpstr>文泉驿微米黑</vt:lpstr>
      <vt:lpstr>Arial Unicode MS</vt:lpstr>
      <vt:lpstr>Calibri Light</vt:lpstr>
      <vt:lpstr>Arial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愚人节愚众不同活动方案PPT模板</dc:title>
  <dc:creator>User</dc:creator>
  <cp:lastModifiedBy>优栗科技@Tommy</cp:lastModifiedBy>
  <cp:revision>84</cp:revision>
  <dcterms:created xsi:type="dcterms:W3CDTF">2019-03-01T02:57:00Z</dcterms:created>
  <dcterms:modified xsi:type="dcterms:W3CDTF">2020-09-22T07:55:53Z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2052-11.1.0.9929</vt:lpwstr>
  </property>
</Properties>
</file>