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xls" ContentType="application/vnd.ms-excel"/>
  <Default Extension="png" ContentType="image/png"/>
  <Default Extension="emf" ContentType="image/x-emf"/>
  <Default Extension="wmf" ContentType="image/x-w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xml" ContentType="application/vnd.openxmlformats-officedocument.presentationml.notesSlide+xml"/>
  <Override PartName="/ppt/notesSlides/notesSlide140.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3"/>
    <p:sldMasterId id="2147483677" r:id="rId4"/>
  </p:sldMasterIdLst>
  <p:notesMasterIdLst>
    <p:notesMasterId r:id="rId6"/>
  </p:notesMasterIdLst>
  <p:handoutMasterIdLst>
    <p:handoutMasterId r:id="rId147"/>
  </p:handoutMasterIdLst>
  <p:sldIdLst>
    <p:sldId id="716" r:id="rId5"/>
    <p:sldId id="717" r:id="rId7"/>
    <p:sldId id="584" r:id="rId8"/>
    <p:sldId id="731" r:id="rId9"/>
    <p:sldId id="920" r:id="rId10"/>
    <p:sldId id="921" r:id="rId11"/>
    <p:sldId id="922" r:id="rId12"/>
    <p:sldId id="923" r:id="rId13"/>
    <p:sldId id="924" r:id="rId14"/>
    <p:sldId id="925" r:id="rId15"/>
    <p:sldId id="926" r:id="rId16"/>
    <p:sldId id="927" r:id="rId17"/>
    <p:sldId id="928" r:id="rId18"/>
    <p:sldId id="929" r:id="rId19"/>
    <p:sldId id="930" r:id="rId20"/>
    <p:sldId id="931" r:id="rId21"/>
    <p:sldId id="932" r:id="rId22"/>
    <p:sldId id="933" r:id="rId23"/>
    <p:sldId id="934" r:id="rId24"/>
    <p:sldId id="935" r:id="rId25"/>
    <p:sldId id="936" r:id="rId26"/>
    <p:sldId id="937" r:id="rId27"/>
    <p:sldId id="938" r:id="rId28"/>
    <p:sldId id="939" r:id="rId29"/>
    <p:sldId id="1062" r:id="rId30"/>
    <p:sldId id="1063" r:id="rId31"/>
    <p:sldId id="1064" r:id="rId32"/>
    <p:sldId id="1065" r:id="rId33"/>
    <p:sldId id="1066" r:id="rId34"/>
    <p:sldId id="1067" r:id="rId35"/>
    <p:sldId id="1068" r:id="rId36"/>
    <p:sldId id="1069" r:id="rId37"/>
    <p:sldId id="1070" r:id="rId38"/>
    <p:sldId id="1071" r:id="rId39"/>
    <p:sldId id="1072" r:id="rId40"/>
    <p:sldId id="1073" r:id="rId41"/>
    <p:sldId id="1074" r:id="rId42"/>
    <p:sldId id="1075" r:id="rId43"/>
    <p:sldId id="1076" r:id="rId44"/>
    <p:sldId id="1077" r:id="rId45"/>
    <p:sldId id="1078" r:id="rId46"/>
    <p:sldId id="1079" r:id="rId47"/>
    <p:sldId id="1080" r:id="rId48"/>
    <p:sldId id="1081" r:id="rId49"/>
    <p:sldId id="1082" r:id="rId50"/>
    <p:sldId id="1083" r:id="rId51"/>
    <p:sldId id="1084" r:id="rId52"/>
    <p:sldId id="1085" r:id="rId53"/>
    <p:sldId id="1086" r:id="rId54"/>
    <p:sldId id="1087" r:id="rId55"/>
    <p:sldId id="1088" r:id="rId56"/>
    <p:sldId id="1089" r:id="rId57"/>
    <p:sldId id="1090" r:id="rId58"/>
    <p:sldId id="1091" r:id="rId59"/>
    <p:sldId id="1092" r:id="rId60"/>
    <p:sldId id="1093" r:id="rId61"/>
    <p:sldId id="1094" r:id="rId62"/>
    <p:sldId id="1095" r:id="rId63"/>
    <p:sldId id="1096" r:id="rId64"/>
    <p:sldId id="1097" r:id="rId65"/>
    <p:sldId id="1098" r:id="rId66"/>
    <p:sldId id="1099" r:id="rId67"/>
    <p:sldId id="1100" r:id="rId68"/>
    <p:sldId id="1101" r:id="rId69"/>
    <p:sldId id="1102" r:id="rId70"/>
    <p:sldId id="1103" r:id="rId71"/>
    <p:sldId id="1104" r:id="rId72"/>
    <p:sldId id="1105" r:id="rId73"/>
    <p:sldId id="1106" r:id="rId74"/>
    <p:sldId id="1107" r:id="rId75"/>
    <p:sldId id="1108" r:id="rId76"/>
    <p:sldId id="1109" r:id="rId77"/>
    <p:sldId id="1110" r:id="rId78"/>
    <p:sldId id="1111" r:id="rId79"/>
    <p:sldId id="1112" r:id="rId80"/>
    <p:sldId id="1113" r:id="rId81"/>
    <p:sldId id="1114" r:id="rId82"/>
    <p:sldId id="1115" r:id="rId83"/>
    <p:sldId id="1116" r:id="rId84"/>
    <p:sldId id="1117" r:id="rId85"/>
    <p:sldId id="1118" r:id="rId86"/>
    <p:sldId id="1119" r:id="rId87"/>
    <p:sldId id="1121" r:id="rId88"/>
    <p:sldId id="1122" r:id="rId89"/>
    <p:sldId id="1123" r:id="rId90"/>
    <p:sldId id="1124" r:id="rId91"/>
    <p:sldId id="1125" r:id="rId92"/>
    <p:sldId id="1126" r:id="rId93"/>
    <p:sldId id="1127" r:id="rId94"/>
    <p:sldId id="1128" r:id="rId95"/>
    <p:sldId id="1129" r:id="rId96"/>
    <p:sldId id="1130" r:id="rId97"/>
    <p:sldId id="1131" r:id="rId98"/>
    <p:sldId id="1132" r:id="rId99"/>
    <p:sldId id="1133" r:id="rId100"/>
    <p:sldId id="1134" r:id="rId101"/>
    <p:sldId id="1135" r:id="rId102"/>
    <p:sldId id="1136" r:id="rId103"/>
    <p:sldId id="1137" r:id="rId104"/>
    <p:sldId id="1138" r:id="rId105"/>
    <p:sldId id="1139" r:id="rId106"/>
    <p:sldId id="1140" r:id="rId107"/>
    <p:sldId id="1141" r:id="rId108"/>
    <p:sldId id="1142" r:id="rId109"/>
    <p:sldId id="1143" r:id="rId110"/>
    <p:sldId id="1144" r:id="rId111"/>
    <p:sldId id="1145" r:id="rId112"/>
    <p:sldId id="1146" r:id="rId113"/>
    <p:sldId id="1147" r:id="rId114"/>
    <p:sldId id="1148" r:id="rId115"/>
    <p:sldId id="1149" r:id="rId116"/>
    <p:sldId id="1150" r:id="rId117"/>
    <p:sldId id="1151" r:id="rId118"/>
    <p:sldId id="1152" r:id="rId119"/>
    <p:sldId id="1153" r:id="rId120"/>
    <p:sldId id="1154" r:id="rId121"/>
    <p:sldId id="1155" r:id="rId122"/>
    <p:sldId id="1156" r:id="rId123"/>
    <p:sldId id="1157" r:id="rId124"/>
    <p:sldId id="1158" r:id="rId125"/>
    <p:sldId id="1159" r:id="rId126"/>
    <p:sldId id="1160" r:id="rId127"/>
    <p:sldId id="1161" r:id="rId128"/>
    <p:sldId id="1162" r:id="rId129"/>
    <p:sldId id="1181" r:id="rId130"/>
    <p:sldId id="1182" r:id="rId131"/>
    <p:sldId id="1183" r:id="rId132"/>
    <p:sldId id="1184" r:id="rId133"/>
    <p:sldId id="1185" r:id="rId134"/>
    <p:sldId id="1186" r:id="rId135"/>
    <p:sldId id="1187" r:id="rId136"/>
    <p:sldId id="1188" r:id="rId137"/>
    <p:sldId id="1189" r:id="rId138"/>
    <p:sldId id="1190" r:id="rId139"/>
    <p:sldId id="1191" r:id="rId140"/>
    <p:sldId id="1192" r:id="rId141"/>
    <p:sldId id="1193" r:id="rId142"/>
    <p:sldId id="1194" r:id="rId143"/>
    <p:sldId id="1197" r:id="rId144"/>
    <p:sldId id="1195" r:id="rId145"/>
    <p:sldId id="1196" r:id="rId146"/>
  </p:sldIdLst>
  <p:sldSz cx="9144000" cy="5143500" type="screen16x9"/>
  <p:notesSz cx="6858000" cy="9144000"/>
  <p:custDataLst>
    <p:tags r:id="rId151"/>
  </p:custDataLst>
  <p:defaultTex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8D16"/>
    <a:srgbClr val="FFFFFF"/>
    <a:srgbClr val="DF4916"/>
    <a:srgbClr val="424554"/>
    <a:srgbClr val="781E19"/>
    <a:srgbClr val="B73804"/>
    <a:srgbClr val="605958"/>
    <a:srgbClr val="44A6BA"/>
    <a:srgbClr val="F0F0F0"/>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50"/>
    <p:restoredTop sz="49635"/>
  </p:normalViewPr>
  <p:slideViewPr>
    <p:cSldViewPr snapToObjects="1" showGuides="1">
      <p:cViewPr varScale="1">
        <p:scale>
          <a:sx n="98" d="100"/>
          <a:sy n="98" d="100"/>
        </p:scale>
        <p:origin x="1080" y="72"/>
      </p:cViewPr>
      <p:guideLst>
        <p:guide orient="horz" pos="1656"/>
        <p:guide pos="2880"/>
      </p:guideLst>
    </p:cSldViewPr>
  </p:slideViewPr>
  <p:outlineViewPr>
    <p:cViewPr>
      <p:scale>
        <a:sx n="33" d="100"/>
        <a:sy n="33" d="100"/>
      </p:scale>
      <p:origin x="0" y="0"/>
    </p:cViewPr>
  </p:outlineViewPr>
  <p:notesTextViewPr>
    <p:cViewPr>
      <p:scale>
        <a:sx n="1" d="1"/>
        <a:sy n="1" d="1"/>
      </p:scale>
      <p:origin x="0" y="0"/>
    </p:cViewPr>
  </p:notesTextViewPr>
  <p:sorterViewPr showFormatting="0">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slide" Target="slides/slide94.xml"/><Relationship Id="rId98" Type="http://schemas.openxmlformats.org/officeDocument/2006/relationships/slide" Target="slides/slide93.xml"/><Relationship Id="rId97" Type="http://schemas.openxmlformats.org/officeDocument/2006/relationships/slide" Target="slides/slide92.xml"/><Relationship Id="rId96" Type="http://schemas.openxmlformats.org/officeDocument/2006/relationships/slide" Target="slides/slide91.xml"/><Relationship Id="rId95" Type="http://schemas.openxmlformats.org/officeDocument/2006/relationships/slide" Target="slides/slide90.xml"/><Relationship Id="rId94" Type="http://schemas.openxmlformats.org/officeDocument/2006/relationships/slide" Target="slides/slide89.xml"/><Relationship Id="rId93" Type="http://schemas.openxmlformats.org/officeDocument/2006/relationships/slide" Target="slides/slide88.xml"/><Relationship Id="rId92" Type="http://schemas.openxmlformats.org/officeDocument/2006/relationships/slide" Target="slides/slide87.xml"/><Relationship Id="rId91" Type="http://schemas.openxmlformats.org/officeDocument/2006/relationships/slide" Target="slides/slide86.xml"/><Relationship Id="rId90" Type="http://schemas.openxmlformats.org/officeDocument/2006/relationships/slide" Target="slides/slide85.xml"/><Relationship Id="rId9" Type="http://schemas.openxmlformats.org/officeDocument/2006/relationships/slide" Target="slides/slide4.xml"/><Relationship Id="rId89" Type="http://schemas.openxmlformats.org/officeDocument/2006/relationships/slide" Target="slides/slide84.xml"/><Relationship Id="rId88" Type="http://schemas.openxmlformats.org/officeDocument/2006/relationships/slide" Target="slides/slide83.xml"/><Relationship Id="rId87" Type="http://schemas.openxmlformats.org/officeDocument/2006/relationships/slide" Target="slides/slide82.xml"/><Relationship Id="rId86" Type="http://schemas.openxmlformats.org/officeDocument/2006/relationships/slide" Target="slides/slide81.xml"/><Relationship Id="rId85" Type="http://schemas.openxmlformats.org/officeDocument/2006/relationships/slide" Target="slides/slide80.xml"/><Relationship Id="rId84" Type="http://schemas.openxmlformats.org/officeDocument/2006/relationships/slide" Target="slides/slide79.xml"/><Relationship Id="rId83" Type="http://schemas.openxmlformats.org/officeDocument/2006/relationships/slide" Target="slides/slide78.xml"/><Relationship Id="rId82" Type="http://schemas.openxmlformats.org/officeDocument/2006/relationships/slide" Target="slides/slide77.xml"/><Relationship Id="rId81" Type="http://schemas.openxmlformats.org/officeDocument/2006/relationships/slide" Target="slides/slide76.xml"/><Relationship Id="rId80" Type="http://schemas.openxmlformats.org/officeDocument/2006/relationships/slide" Target="slides/slide75.xml"/><Relationship Id="rId8" Type="http://schemas.openxmlformats.org/officeDocument/2006/relationships/slide" Target="slides/slide3.xml"/><Relationship Id="rId79" Type="http://schemas.openxmlformats.org/officeDocument/2006/relationships/slide" Target="slides/slide74.xml"/><Relationship Id="rId78" Type="http://schemas.openxmlformats.org/officeDocument/2006/relationships/slide" Target="slides/slide73.xml"/><Relationship Id="rId77" Type="http://schemas.openxmlformats.org/officeDocument/2006/relationships/slide" Target="slides/slide72.xml"/><Relationship Id="rId76" Type="http://schemas.openxmlformats.org/officeDocument/2006/relationships/slide" Target="slides/slide71.xml"/><Relationship Id="rId75" Type="http://schemas.openxmlformats.org/officeDocument/2006/relationships/slide" Target="slides/slide70.xml"/><Relationship Id="rId74" Type="http://schemas.openxmlformats.org/officeDocument/2006/relationships/slide" Target="slides/slide69.xml"/><Relationship Id="rId73" Type="http://schemas.openxmlformats.org/officeDocument/2006/relationships/slide" Target="slides/slide68.xml"/><Relationship Id="rId72" Type="http://schemas.openxmlformats.org/officeDocument/2006/relationships/slide" Target="slides/slide67.xml"/><Relationship Id="rId71" Type="http://schemas.openxmlformats.org/officeDocument/2006/relationships/slide" Target="slides/slide66.xml"/><Relationship Id="rId70" Type="http://schemas.openxmlformats.org/officeDocument/2006/relationships/slide" Target="slides/slide65.xml"/><Relationship Id="rId7" Type="http://schemas.openxmlformats.org/officeDocument/2006/relationships/slide" Target="slides/slide2.xml"/><Relationship Id="rId69" Type="http://schemas.openxmlformats.org/officeDocument/2006/relationships/slide" Target="slides/slide64.xml"/><Relationship Id="rId68" Type="http://schemas.openxmlformats.org/officeDocument/2006/relationships/slide" Target="slides/slide63.xml"/><Relationship Id="rId67" Type="http://schemas.openxmlformats.org/officeDocument/2006/relationships/slide" Target="slides/slide62.xml"/><Relationship Id="rId66" Type="http://schemas.openxmlformats.org/officeDocument/2006/relationships/slide" Target="slides/slide61.xml"/><Relationship Id="rId65" Type="http://schemas.openxmlformats.org/officeDocument/2006/relationships/slide" Target="slides/slide60.xml"/><Relationship Id="rId64" Type="http://schemas.openxmlformats.org/officeDocument/2006/relationships/slide" Target="slides/slide59.xml"/><Relationship Id="rId63" Type="http://schemas.openxmlformats.org/officeDocument/2006/relationships/slide" Target="slides/slide58.xml"/><Relationship Id="rId62" Type="http://schemas.openxmlformats.org/officeDocument/2006/relationships/slide" Target="slides/slide57.xml"/><Relationship Id="rId61" Type="http://schemas.openxmlformats.org/officeDocument/2006/relationships/slide" Target="slides/slide56.xml"/><Relationship Id="rId60" Type="http://schemas.openxmlformats.org/officeDocument/2006/relationships/slide" Target="slides/slide55.xml"/><Relationship Id="rId6" Type="http://schemas.openxmlformats.org/officeDocument/2006/relationships/notesMaster" Target="notesMasters/notesMaster1.xml"/><Relationship Id="rId59" Type="http://schemas.openxmlformats.org/officeDocument/2006/relationships/slide" Target="slides/slide54.xml"/><Relationship Id="rId58" Type="http://schemas.openxmlformats.org/officeDocument/2006/relationships/slide" Target="slides/slide53.xml"/><Relationship Id="rId57" Type="http://schemas.openxmlformats.org/officeDocument/2006/relationships/slide" Target="slides/slide52.xml"/><Relationship Id="rId56" Type="http://schemas.openxmlformats.org/officeDocument/2006/relationships/slide" Target="slides/slide51.xml"/><Relationship Id="rId55" Type="http://schemas.openxmlformats.org/officeDocument/2006/relationships/slide" Target="slides/slide50.xml"/><Relationship Id="rId54" Type="http://schemas.openxmlformats.org/officeDocument/2006/relationships/slide" Target="slides/slide49.xml"/><Relationship Id="rId53" Type="http://schemas.openxmlformats.org/officeDocument/2006/relationships/slide" Target="slides/slide48.xml"/><Relationship Id="rId52" Type="http://schemas.openxmlformats.org/officeDocument/2006/relationships/slide" Target="slides/slide47.xml"/><Relationship Id="rId51" Type="http://schemas.openxmlformats.org/officeDocument/2006/relationships/slide" Target="slides/slide46.xml"/><Relationship Id="rId50" Type="http://schemas.openxmlformats.org/officeDocument/2006/relationships/slide" Target="slides/slide45.xml"/><Relationship Id="rId5" Type="http://schemas.openxmlformats.org/officeDocument/2006/relationships/slide" Target="slides/slide1.xml"/><Relationship Id="rId49" Type="http://schemas.openxmlformats.org/officeDocument/2006/relationships/slide" Target="slides/slide44.xml"/><Relationship Id="rId48" Type="http://schemas.openxmlformats.org/officeDocument/2006/relationships/slide" Target="slides/slide43.xml"/><Relationship Id="rId47" Type="http://schemas.openxmlformats.org/officeDocument/2006/relationships/slide" Target="slides/slide42.xml"/><Relationship Id="rId46" Type="http://schemas.openxmlformats.org/officeDocument/2006/relationships/slide" Target="slides/slide41.xml"/><Relationship Id="rId45" Type="http://schemas.openxmlformats.org/officeDocument/2006/relationships/slide" Target="slides/slide40.xml"/><Relationship Id="rId44" Type="http://schemas.openxmlformats.org/officeDocument/2006/relationships/slide" Target="slides/slide39.xml"/><Relationship Id="rId43" Type="http://schemas.openxmlformats.org/officeDocument/2006/relationships/slide" Target="slides/slide38.xml"/><Relationship Id="rId42" Type="http://schemas.openxmlformats.org/officeDocument/2006/relationships/slide" Target="slides/slide37.xml"/><Relationship Id="rId41" Type="http://schemas.openxmlformats.org/officeDocument/2006/relationships/slide" Target="slides/slide36.xml"/><Relationship Id="rId40" Type="http://schemas.openxmlformats.org/officeDocument/2006/relationships/slide" Target="slides/slide35.xml"/><Relationship Id="rId4" Type="http://schemas.openxmlformats.org/officeDocument/2006/relationships/slideMaster" Target="slideMasters/slideMaster3.xml"/><Relationship Id="rId39" Type="http://schemas.openxmlformats.org/officeDocument/2006/relationships/slide" Target="slides/slide34.xml"/><Relationship Id="rId38" Type="http://schemas.openxmlformats.org/officeDocument/2006/relationships/slide" Target="slides/slide33.xml"/><Relationship Id="rId37" Type="http://schemas.openxmlformats.org/officeDocument/2006/relationships/slide" Target="slides/slide32.xml"/><Relationship Id="rId36" Type="http://schemas.openxmlformats.org/officeDocument/2006/relationships/slide" Target="slides/slide31.xml"/><Relationship Id="rId35" Type="http://schemas.openxmlformats.org/officeDocument/2006/relationships/slide" Target="slides/slide30.xml"/><Relationship Id="rId34" Type="http://schemas.openxmlformats.org/officeDocument/2006/relationships/slide" Target="slides/slide29.xml"/><Relationship Id="rId33" Type="http://schemas.openxmlformats.org/officeDocument/2006/relationships/slide" Target="slides/slide28.xml"/><Relationship Id="rId32" Type="http://schemas.openxmlformats.org/officeDocument/2006/relationships/slide" Target="slides/slide27.xml"/><Relationship Id="rId31" Type="http://schemas.openxmlformats.org/officeDocument/2006/relationships/slide" Target="slides/slide26.xml"/><Relationship Id="rId30" Type="http://schemas.openxmlformats.org/officeDocument/2006/relationships/slide" Target="slides/slide25.xml"/><Relationship Id="rId3" Type="http://schemas.openxmlformats.org/officeDocument/2006/relationships/slideMaster" Target="slideMasters/slideMaster2.xml"/><Relationship Id="rId29" Type="http://schemas.openxmlformats.org/officeDocument/2006/relationships/slide" Target="slides/slide24.xml"/><Relationship Id="rId28" Type="http://schemas.openxmlformats.org/officeDocument/2006/relationships/slide" Target="slides/slide23.xml"/><Relationship Id="rId27" Type="http://schemas.openxmlformats.org/officeDocument/2006/relationships/slide" Target="slides/slide22.xml"/><Relationship Id="rId26" Type="http://schemas.openxmlformats.org/officeDocument/2006/relationships/slide" Target="slides/slide21.xml"/><Relationship Id="rId25" Type="http://schemas.openxmlformats.org/officeDocument/2006/relationships/slide" Target="slides/slide20.xml"/><Relationship Id="rId24" Type="http://schemas.openxmlformats.org/officeDocument/2006/relationships/slide" Target="slides/slide19.xml"/><Relationship Id="rId23" Type="http://schemas.openxmlformats.org/officeDocument/2006/relationships/slide" Target="slides/slide18.xml"/><Relationship Id="rId22" Type="http://schemas.openxmlformats.org/officeDocument/2006/relationships/slide" Target="slides/slide17.xml"/><Relationship Id="rId21" Type="http://schemas.openxmlformats.org/officeDocument/2006/relationships/slide" Target="slides/slide16.xml"/><Relationship Id="rId20" Type="http://schemas.openxmlformats.org/officeDocument/2006/relationships/slide" Target="slides/slide15.xml"/><Relationship Id="rId2" Type="http://schemas.openxmlformats.org/officeDocument/2006/relationships/theme" Target="theme/theme1.xml"/><Relationship Id="rId19" Type="http://schemas.openxmlformats.org/officeDocument/2006/relationships/slide" Target="slides/slide14.xml"/><Relationship Id="rId18" Type="http://schemas.openxmlformats.org/officeDocument/2006/relationships/slide" Target="slides/slide13.xml"/><Relationship Id="rId17" Type="http://schemas.openxmlformats.org/officeDocument/2006/relationships/slide" Target="slides/slide12.xml"/><Relationship Id="rId16" Type="http://schemas.openxmlformats.org/officeDocument/2006/relationships/slide" Target="slides/slide11.xml"/><Relationship Id="rId151" Type="http://schemas.openxmlformats.org/officeDocument/2006/relationships/tags" Target="tags/tag135.xml"/><Relationship Id="rId150" Type="http://schemas.openxmlformats.org/officeDocument/2006/relationships/tableStyles" Target="tableStyles.xml"/><Relationship Id="rId15" Type="http://schemas.openxmlformats.org/officeDocument/2006/relationships/slide" Target="slides/slide10.xml"/><Relationship Id="rId149" Type="http://schemas.openxmlformats.org/officeDocument/2006/relationships/viewProps" Target="viewProps.xml"/><Relationship Id="rId148" Type="http://schemas.openxmlformats.org/officeDocument/2006/relationships/presProps" Target="presProps.xml"/><Relationship Id="rId147" Type="http://schemas.openxmlformats.org/officeDocument/2006/relationships/handoutMaster" Target="handoutMasters/handoutMaster1.xml"/><Relationship Id="rId146" Type="http://schemas.openxmlformats.org/officeDocument/2006/relationships/slide" Target="slides/slide141.xml"/><Relationship Id="rId145" Type="http://schemas.openxmlformats.org/officeDocument/2006/relationships/slide" Target="slides/slide140.xml"/><Relationship Id="rId144" Type="http://schemas.openxmlformats.org/officeDocument/2006/relationships/slide" Target="slides/slide139.xml"/><Relationship Id="rId143" Type="http://schemas.openxmlformats.org/officeDocument/2006/relationships/slide" Target="slides/slide138.xml"/><Relationship Id="rId142" Type="http://schemas.openxmlformats.org/officeDocument/2006/relationships/slide" Target="slides/slide137.xml"/><Relationship Id="rId141" Type="http://schemas.openxmlformats.org/officeDocument/2006/relationships/slide" Target="slides/slide136.xml"/><Relationship Id="rId140" Type="http://schemas.openxmlformats.org/officeDocument/2006/relationships/slide" Target="slides/slide135.xml"/><Relationship Id="rId14" Type="http://schemas.openxmlformats.org/officeDocument/2006/relationships/slide" Target="slides/slide9.xml"/><Relationship Id="rId139" Type="http://schemas.openxmlformats.org/officeDocument/2006/relationships/slide" Target="slides/slide134.xml"/><Relationship Id="rId138" Type="http://schemas.openxmlformats.org/officeDocument/2006/relationships/slide" Target="slides/slide133.xml"/><Relationship Id="rId137" Type="http://schemas.openxmlformats.org/officeDocument/2006/relationships/slide" Target="slides/slide132.xml"/><Relationship Id="rId136" Type="http://schemas.openxmlformats.org/officeDocument/2006/relationships/slide" Target="slides/slide131.xml"/><Relationship Id="rId135" Type="http://schemas.openxmlformats.org/officeDocument/2006/relationships/slide" Target="slides/slide130.xml"/><Relationship Id="rId134" Type="http://schemas.openxmlformats.org/officeDocument/2006/relationships/slide" Target="slides/slide129.xml"/><Relationship Id="rId133" Type="http://schemas.openxmlformats.org/officeDocument/2006/relationships/slide" Target="slides/slide128.xml"/><Relationship Id="rId132" Type="http://schemas.openxmlformats.org/officeDocument/2006/relationships/slide" Target="slides/slide127.xml"/><Relationship Id="rId131" Type="http://schemas.openxmlformats.org/officeDocument/2006/relationships/slide" Target="slides/slide126.xml"/><Relationship Id="rId130" Type="http://schemas.openxmlformats.org/officeDocument/2006/relationships/slide" Target="slides/slide125.xml"/><Relationship Id="rId13" Type="http://schemas.openxmlformats.org/officeDocument/2006/relationships/slide" Target="slides/slide8.xml"/><Relationship Id="rId129" Type="http://schemas.openxmlformats.org/officeDocument/2006/relationships/slide" Target="slides/slide124.xml"/><Relationship Id="rId128" Type="http://schemas.openxmlformats.org/officeDocument/2006/relationships/slide" Target="slides/slide123.xml"/><Relationship Id="rId127" Type="http://schemas.openxmlformats.org/officeDocument/2006/relationships/slide" Target="slides/slide122.xml"/><Relationship Id="rId126" Type="http://schemas.openxmlformats.org/officeDocument/2006/relationships/slide" Target="slides/slide121.xml"/><Relationship Id="rId125" Type="http://schemas.openxmlformats.org/officeDocument/2006/relationships/slide" Target="slides/slide120.xml"/><Relationship Id="rId124" Type="http://schemas.openxmlformats.org/officeDocument/2006/relationships/slide" Target="slides/slide119.xml"/><Relationship Id="rId123" Type="http://schemas.openxmlformats.org/officeDocument/2006/relationships/slide" Target="slides/slide118.xml"/><Relationship Id="rId122" Type="http://schemas.openxmlformats.org/officeDocument/2006/relationships/slide" Target="slides/slide117.xml"/><Relationship Id="rId121" Type="http://schemas.openxmlformats.org/officeDocument/2006/relationships/slide" Target="slides/slide116.xml"/><Relationship Id="rId120" Type="http://schemas.openxmlformats.org/officeDocument/2006/relationships/slide" Target="slides/slide115.xml"/><Relationship Id="rId12" Type="http://schemas.openxmlformats.org/officeDocument/2006/relationships/slide" Target="slides/slide7.xml"/><Relationship Id="rId119" Type="http://schemas.openxmlformats.org/officeDocument/2006/relationships/slide" Target="slides/slide114.xml"/><Relationship Id="rId118" Type="http://schemas.openxmlformats.org/officeDocument/2006/relationships/slide" Target="slides/slide113.xml"/><Relationship Id="rId117" Type="http://schemas.openxmlformats.org/officeDocument/2006/relationships/slide" Target="slides/slide112.xml"/><Relationship Id="rId116" Type="http://schemas.openxmlformats.org/officeDocument/2006/relationships/slide" Target="slides/slide111.xml"/><Relationship Id="rId115" Type="http://schemas.openxmlformats.org/officeDocument/2006/relationships/slide" Target="slides/slide110.xml"/><Relationship Id="rId114" Type="http://schemas.openxmlformats.org/officeDocument/2006/relationships/slide" Target="slides/slide109.xml"/><Relationship Id="rId113" Type="http://schemas.openxmlformats.org/officeDocument/2006/relationships/slide" Target="slides/slide108.xml"/><Relationship Id="rId112" Type="http://schemas.openxmlformats.org/officeDocument/2006/relationships/slide" Target="slides/slide107.xml"/><Relationship Id="rId111" Type="http://schemas.openxmlformats.org/officeDocument/2006/relationships/slide" Target="slides/slide106.xml"/><Relationship Id="rId110" Type="http://schemas.openxmlformats.org/officeDocument/2006/relationships/slide" Target="slides/slide105.xml"/><Relationship Id="rId11" Type="http://schemas.openxmlformats.org/officeDocument/2006/relationships/slide" Target="slides/slide6.xml"/><Relationship Id="rId109" Type="http://schemas.openxmlformats.org/officeDocument/2006/relationships/slide" Target="slides/slide104.xml"/><Relationship Id="rId108" Type="http://schemas.openxmlformats.org/officeDocument/2006/relationships/slide" Target="slides/slide103.xml"/><Relationship Id="rId107" Type="http://schemas.openxmlformats.org/officeDocument/2006/relationships/slide" Target="slides/slide102.xml"/><Relationship Id="rId106" Type="http://schemas.openxmlformats.org/officeDocument/2006/relationships/slide" Target="slides/slide101.xml"/><Relationship Id="rId105" Type="http://schemas.openxmlformats.org/officeDocument/2006/relationships/slide" Target="slides/slide100.xml"/><Relationship Id="rId104" Type="http://schemas.openxmlformats.org/officeDocument/2006/relationships/slide" Target="slides/slide99.xml"/><Relationship Id="rId103" Type="http://schemas.openxmlformats.org/officeDocument/2006/relationships/slide" Target="slides/slide98.xml"/><Relationship Id="rId102" Type="http://schemas.openxmlformats.org/officeDocument/2006/relationships/slide" Target="slides/slide97.xml"/><Relationship Id="rId101" Type="http://schemas.openxmlformats.org/officeDocument/2006/relationships/slide" Target="slides/slide96.xml"/><Relationship Id="rId100" Type="http://schemas.openxmlformats.org/officeDocument/2006/relationships/slide" Target="slides/slide95.xml"/><Relationship Id="rId10" Type="http://schemas.openxmlformats.org/officeDocument/2006/relationships/slide" Target="slides/slide5.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979594941936612"/>
          <c:y val="0.0514005540974045"/>
          <c:w val="0.885520179542775"/>
          <c:h val="0.560269028871391"/>
        </c:manualLayout>
      </c:layout>
      <c:barChart>
        <c:barDir val="col"/>
        <c:grouping val="clustered"/>
        <c:varyColors val="0"/>
        <c:ser>
          <c:idx val="0"/>
          <c:order val="0"/>
          <c:tx>
            <c:strRef>
              <c:f>Sheet1!$A$8</c:f>
              <c:strCache>
                <c:ptCount val="1"/>
                <c:pt idx="0">
                  <c:v>起数（起）</c:v>
                </c:pt>
              </c:strCache>
            </c:strRef>
          </c:tx>
          <c:spPr>
            <a:solidFill>
              <a:schemeClr val="tx2"/>
            </a:solidFill>
          </c:spPr>
          <c:invertIfNegative val="0"/>
          <c:dLbls>
            <c:spPr>
              <a:noFill/>
              <a:ln>
                <a:noFill/>
              </a:ln>
              <a:effectLst/>
            </c:spPr>
            <c:txPr>
              <a:bodyPr rot="0" spcFirstLastPara="0" vertOverflow="ellipsis" vert="horz" wrap="square" lIns="38100" tIns="19050" rIns="38100" bIns="19050" anchor="ctr" anchorCtr="1"/>
              <a:lstStyle/>
              <a:p>
                <a:pPr>
                  <a:defRPr lang="zh-CN" sz="1000" b="0" i="0" u="none" strike="noStrike" kern="1200" baseline="0">
                    <a:solidFill>
                      <a:schemeClr val="tx1"/>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cat>
            <c:numRef>
              <c:f>Sheet1!$B$7:$K$7</c:f>
              <c:numCache>
                <c:formatCode>General</c:formatCode>
                <c:ptCount val="10"/>
                <c:pt idx="0">
                  <c:v>2006</c:v>
                </c:pt>
                <c:pt idx="1">
                  <c:v>2007</c:v>
                </c:pt>
                <c:pt idx="2">
                  <c:v>2008</c:v>
                </c:pt>
                <c:pt idx="3">
                  <c:v>2009</c:v>
                </c:pt>
                <c:pt idx="4">
                  <c:v>2010</c:v>
                </c:pt>
                <c:pt idx="5">
                  <c:v>2011</c:v>
                </c:pt>
                <c:pt idx="6">
                  <c:v>2012</c:v>
                </c:pt>
                <c:pt idx="7">
                  <c:v>2013</c:v>
                </c:pt>
                <c:pt idx="8">
                  <c:v>2014</c:v>
                </c:pt>
                <c:pt idx="9">
                  <c:v>2015</c:v>
                </c:pt>
              </c:numCache>
            </c:numRef>
          </c:cat>
          <c:val>
            <c:numRef>
              <c:f>Sheet1!$B$8:$K$8</c:f>
              <c:numCache>
                <c:formatCode>General</c:formatCode>
                <c:ptCount val="10"/>
                <c:pt idx="0">
                  <c:v>158</c:v>
                </c:pt>
                <c:pt idx="1">
                  <c:v>97</c:v>
                </c:pt>
                <c:pt idx="2">
                  <c:v>92</c:v>
                </c:pt>
                <c:pt idx="3">
                  <c:v>83</c:v>
                </c:pt>
                <c:pt idx="4">
                  <c:v>60</c:v>
                </c:pt>
                <c:pt idx="5">
                  <c:v>66</c:v>
                </c:pt>
                <c:pt idx="6">
                  <c:v>44</c:v>
                </c:pt>
                <c:pt idx="7">
                  <c:v>34</c:v>
                </c:pt>
                <c:pt idx="8">
                  <c:v>30</c:v>
                </c:pt>
                <c:pt idx="9">
                  <c:v>23</c:v>
                </c:pt>
              </c:numCache>
            </c:numRef>
          </c:val>
        </c:ser>
        <c:ser>
          <c:idx val="1"/>
          <c:order val="1"/>
          <c:tx>
            <c:strRef>
              <c:f>Sheet1!$A$9</c:f>
              <c:strCache>
                <c:ptCount val="1"/>
                <c:pt idx="0">
                  <c:v>死亡人数（人）</c:v>
                </c:pt>
              </c:strCache>
            </c:strRef>
          </c:tx>
          <c:spPr>
            <a:solidFill>
              <a:schemeClr val="bg2"/>
            </a:solidFill>
          </c:spPr>
          <c:invertIfNegative val="0"/>
          <c:dPt>
            <c:idx val="0"/>
            <c:invertIfNegative val="0"/>
            <c:bubble3D val="0"/>
          </c:dPt>
          <c:dLbls>
            <c:spPr>
              <a:noFill/>
              <a:ln>
                <a:noFill/>
              </a:ln>
              <a:effectLst/>
            </c:spPr>
            <c:txPr>
              <a:bodyPr rot="0" spcFirstLastPara="0" vertOverflow="ellipsis" vert="horz" wrap="square" lIns="38100" tIns="19050" rIns="38100" bIns="19050" anchor="ctr" anchorCtr="1"/>
              <a:lstStyle/>
              <a:p>
                <a:pPr>
                  <a:defRPr lang="zh-CN" sz="1000" b="0" i="0" u="none" strike="noStrike" kern="1200" baseline="0">
                    <a:solidFill>
                      <a:schemeClr val="tx1"/>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cat>
            <c:numRef>
              <c:f>Sheet1!$B$7:$K$7</c:f>
              <c:numCache>
                <c:formatCode>General</c:formatCode>
                <c:ptCount val="10"/>
                <c:pt idx="0">
                  <c:v>2006</c:v>
                </c:pt>
                <c:pt idx="1">
                  <c:v>2007</c:v>
                </c:pt>
                <c:pt idx="2">
                  <c:v>2008</c:v>
                </c:pt>
                <c:pt idx="3">
                  <c:v>2009</c:v>
                </c:pt>
                <c:pt idx="4">
                  <c:v>2010</c:v>
                </c:pt>
                <c:pt idx="5">
                  <c:v>2011</c:v>
                </c:pt>
                <c:pt idx="6">
                  <c:v>2012</c:v>
                </c:pt>
                <c:pt idx="7">
                  <c:v>2013</c:v>
                </c:pt>
                <c:pt idx="8">
                  <c:v>2014</c:v>
                </c:pt>
                <c:pt idx="9">
                  <c:v>2015</c:v>
                </c:pt>
              </c:numCache>
            </c:numRef>
          </c:cat>
          <c:val>
            <c:numRef>
              <c:f>Sheet1!$B$9:$K$9</c:f>
              <c:numCache>
                <c:formatCode>General</c:formatCode>
                <c:ptCount val="10"/>
                <c:pt idx="0">
                  <c:v>277</c:v>
                </c:pt>
                <c:pt idx="1">
                  <c:v>161</c:v>
                </c:pt>
                <c:pt idx="2">
                  <c:v>157</c:v>
                </c:pt>
                <c:pt idx="3">
                  <c:v>149</c:v>
                </c:pt>
                <c:pt idx="4">
                  <c:v>135</c:v>
                </c:pt>
                <c:pt idx="5">
                  <c:v>128</c:v>
                </c:pt>
                <c:pt idx="6">
                  <c:v>99</c:v>
                </c:pt>
                <c:pt idx="7">
                  <c:v>70</c:v>
                </c:pt>
                <c:pt idx="8">
                  <c:v>46</c:v>
                </c:pt>
                <c:pt idx="9">
                  <c:v>45</c:v>
                </c:pt>
              </c:numCache>
            </c:numRef>
          </c:val>
        </c:ser>
        <c:dLbls>
          <c:showLegendKey val="0"/>
          <c:showVal val="0"/>
          <c:showCatName val="0"/>
          <c:showSerName val="0"/>
          <c:showPercent val="0"/>
          <c:showBubbleSize val="0"/>
        </c:dLbls>
        <c:gapWidth val="150"/>
        <c:axId val="1163805512"/>
        <c:axId val="1163805904"/>
      </c:barChart>
      <c:catAx>
        <c:axId val="1163805512"/>
        <c:scaling>
          <c:orientation val="minMax"/>
        </c:scaling>
        <c:delete val="0"/>
        <c:axPos val="b"/>
        <c:numFmt formatCode="General" sourceLinked="1"/>
        <c:majorTickMark val="out"/>
        <c:minorTickMark val="none"/>
        <c:tickLblPos val="nextTo"/>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cs"/>
              </a:defRPr>
            </a:pPr>
          </a:p>
        </c:txPr>
        <c:crossAx val="1163805904"/>
        <c:crosses val="autoZero"/>
        <c:auto val="1"/>
        <c:lblAlgn val="ctr"/>
        <c:lblOffset val="100"/>
        <c:noMultiLvlLbl val="0"/>
      </c:catAx>
      <c:valAx>
        <c:axId val="1163805904"/>
        <c:scaling>
          <c:orientation val="minMax"/>
        </c:scaling>
        <c:delete val="0"/>
        <c:axPos val="l"/>
        <c:majorGridlines/>
        <c:numFmt formatCode="General" sourceLinked="1"/>
        <c:majorTickMark val="out"/>
        <c:minorTickMark val="none"/>
        <c:tickLblPos val="nextTo"/>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cs"/>
              </a:defRPr>
            </a:pPr>
          </a:p>
        </c:txPr>
        <c:crossAx val="1163805512"/>
        <c:crosses val="autoZero"/>
        <c:crossBetween val="between"/>
      </c:valAx>
      <c:spPr>
        <a:noFill/>
        <a:ln>
          <a:noFill/>
        </a:ln>
        <a:effectLst/>
      </c:spPr>
    </c:plotArea>
    <c:legend>
      <c:legendPos val="r"/>
      <c:legendEntry>
        <c:idx val="0"/>
        <c:txPr>
          <a:bodyPr rot="0" spcFirstLastPara="0" vertOverflow="ellipsis" vert="horz" wrap="square" anchor="ctr" anchorCtr="1"/>
          <a:lstStyle/>
          <a:p>
            <a:pPr>
              <a:defRPr lang="zh-CN" sz="2000" b="0" i="0" u="none" strike="noStrike" kern="1200" baseline="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p>
        </c:txPr>
      </c:legendEntry>
      <c:legendEntry>
        <c:idx val="1"/>
        <c:txPr>
          <a:bodyPr rot="0" spcFirstLastPara="0" vertOverflow="ellipsis" vert="horz" wrap="square" anchor="ctr" anchorCtr="1"/>
          <a:lstStyle/>
          <a:p>
            <a:pPr>
              <a:defRPr lang="zh-CN" sz="2000" b="0" i="0" u="none" strike="noStrike" kern="1200" baseline="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p>
        </c:txPr>
      </c:legendEntry>
      <c:layout>
        <c:manualLayout>
          <c:xMode val="edge"/>
          <c:yMode val="edge"/>
          <c:x val="0.162813474138655"/>
          <c:y val="0.727193785795966"/>
          <c:w val="0.763068312113164"/>
          <c:h val="0.184462869135175"/>
        </c:manualLayout>
      </c:layout>
      <c:overlay val="0"/>
      <c:txPr>
        <a:bodyPr rot="0" spcFirstLastPara="0" vertOverflow="ellipsis" vert="horz" wrap="square" anchor="ctr" anchorCtr="1"/>
        <a:lstStyle/>
        <a:p>
          <a:pPr>
            <a:defRPr lang="zh-CN" sz="2000" b="0" i="0" u="none" strike="noStrike" kern="1200" baseline="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p>
      </c:txPr>
    </c:legend>
    <c:plotVisOnly val="1"/>
    <c:dispBlanksAs val="gap"/>
    <c:showDLblsOverMax val="0"/>
  </c:chart>
  <c:txPr>
    <a:bodyPr/>
    <a:lstStyle/>
    <a:p>
      <a:pPr>
        <a:defRPr lang="zh-CN"/>
      </a:pPr>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3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p>
            <a:pPr lvl="0" algn="r" eaLnBrk="1" hangingPunct="1"/>
            <a:fld id="{9A0DB2DC-4C9A-4742-B13C-FB6460FD3503}" type="slidenum">
              <a:rPr lang="zh-CN" altLang="en-US" sz="1200" dirty="0"/>
            </a:fld>
            <a:endParaRPr lang="zh-CN" altLang="en-US" sz="1200"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eaLnBrk="0" hangingPunct="0">
              <a:defRPr sz="1200"/>
            </a:lvl1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eaLnBrk="0" hangingPunct="0">
              <a:defRPr sz="1200"/>
            </a:lvl1pPr>
          </a:lstStyle>
          <a:p>
            <a:pPr marL="0" marR="0" lvl="0" indent="0" algn="r"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4036" name="Rectangle 4"/>
          <p:cNvSpPr>
            <a:spLocks noGrp="1" noRot="1" noChangeAspect="1"/>
          </p:cNvSpPr>
          <p:nvPr>
            <p:ph type="sldImg" idx="2"/>
          </p:nvPr>
        </p:nvSpPr>
        <p:spPr>
          <a:xfrm>
            <a:off x="381534" y="685800"/>
            <a:ext cx="6094934" cy="3429000"/>
          </a:xfrm>
          <a:prstGeom prst="rect">
            <a:avLst/>
          </a:prstGeom>
          <a:noFill/>
          <a:ln w="9525">
            <a:noFill/>
          </a:ln>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rPr>
              <a:t>单击此处编辑母版文本样式</a:t>
            </a:r>
            <a:endPar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endParaRP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rPr>
              <a:t>第二级</a:t>
            </a:r>
            <a:endPar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endParaRP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rPr>
              <a:t>第三级</a:t>
            </a:r>
            <a:endPar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endParaRP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rPr>
              <a:t>第四级</a:t>
            </a:r>
            <a:endPar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endParaRP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rPr>
              <a:t>第五级</a:t>
            </a:r>
            <a:endPar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eaLnBrk="0" hangingPunct="0">
              <a:defRPr sz="1200"/>
            </a:lvl1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p>
            <a:pPr lvl="0" algn="r"/>
            <a:fld id="{9A0DB2DC-4C9A-4742-B13C-FB6460FD3503}" type="slidenum">
              <a:rPr lang="zh-CN" altLang="en-US" sz="1200" dirty="0"/>
            </a:fld>
            <a:endParaRPr lang="zh-CN" altLang="en-US" sz="1200" dirty="0"/>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5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_rels/notesSlide5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5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_rels/notesSlide5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_rels/notesSlide5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5.xml"/></Relationships>
</file>

<file path=ppt/notesSlides/_rels/notesSlide5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6.xml"/></Relationships>
</file>

<file path=ppt/notesSlides/_rels/notesSlide5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7.xml"/></Relationships>
</file>

<file path=ppt/notesSlides/_rels/notesSlide5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8.xml"/></Relationships>
</file>

<file path=ppt/notesSlides/_rels/notesSlide5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9.xml"/></Relationships>
</file>

<file path=ppt/notesSlides/_rels/notesSlide5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0.xml"/></Relationships>
</file>

<file path=ppt/notesSlides/_rels/notesSlide6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1.xml"/></Relationships>
</file>

<file path=ppt/notesSlides/_rels/notesSlide6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2.xml"/></Relationships>
</file>

<file path=ppt/notesSlides/_rels/notesSlide6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3.xml"/></Relationships>
</file>

<file path=ppt/notesSlides/_rels/notesSlide6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4.xml"/></Relationships>
</file>

<file path=ppt/notesSlides/_rels/notesSlide6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5.xml"/></Relationships>
</file>

<file path=ppt/notesSlides/_rels/notesSlide6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6.xml"/></Relationships>
</file>

<file path=ppt/notesSlides/_rels/notesSlide6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7.xml"/></Relationships>
</file>

<file path=ppt/notesSlides/_rels/notesSlide6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8.xml"/></Relationships>
</file>

<file path=ppt/notesSlides/_rels/notesSlide6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9.xml"/></Relationships>
</file>

<file path=ppt/notesSlides/_rels/notesSlide6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0.xml"/></Relationships>
</file>

<file path=ppt/notesSlides/_rels/notesSlide7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1.xml"/></Relationships>
</file>

<file path=ppt/notesSlides/_rels/notesSlide7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2.xml"/></Relationships>
</file>

<file path=ppt/notesSlides/_rels/notesSlide7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3.xml"/></Relationships>
</file>

<file path=ppt/notesSlides/_rels/notesSlide7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4.xml"/></Relationships>
</file>

<file path=ppt/notesSlides/_rels/notesSlide7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5.xml"/></Relationships>
</file>

<file path=ppt/notesSlides/_rels/notesSlide7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6.xml"/></Relationships>
</file>

<file path=ppt/notesSlides/_rels/notesSlide7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7.xml"/></Relationships>
</file>

<file path=ppt/notesSlides/_rels/notesSlide7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8.xml"/></Relationships>
</file>

<file path=ppt/notesSlides/_rels/notesSlide7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9.xml"/></Relationships>
</file>

<file path=ppt/notesSlides/_rels/notesSlide7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0.xml"/></Relationships>
</file>

<file path=ppt/notesSlides/_rels/notesSlide8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1.xml"/></Relationships>
</file>

<file path=ppt/notesSlides/_rels/notesSlide8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2.xml"/></Relationships>
</file>

<file path=ppt/notesSlides/_rels/notesSlide8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3.xml"/></Relationships>
</file>

<file path=ppt/notesSlides/_rels/notesSlide8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4.xml"/></Relationships>
</file>

<file path=ppt/notesSlides/_rels/notesSlide8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5.xml"/></Relationships>
</file>

<file path=ppt/notesSlides/_rels/notesSlide8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6.xml"/></Relationships>
</file>

<file path=ppt/notesSlides/_rels/notesSlide8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7.xml"/></Relationships>
</file>

<file path=ppt/notesSlides/_rels/notesSlide8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8.xml"/></Relationships>
</file>

<file path=ppt/notesSlides/_rels/notesSlide8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9.xml"/></Relationships>
</file>

<file path=ppt/notesSlides/_rels/notesSlide8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0.xml"/></Relationships>
</file>

<file path=ppt/notesSlides/_rels/notesSlide9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1.xml"/></Relationships>
</file>

<file path=ppt/notesSlides/_rels/notesSlide9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2.xml"/></Relationships>
</file>

<file path=ppt/notesSlides/_rels/notesSlide9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3.xml"/></Relationships>
</file>

<file path=ppt/notesSlides/_rels/notesSlide9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4.xml"/></Relationships>
</file>

<file path=ppt/notesSlides/_rels/notesSlide9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5.xml"/></Relationships>
</file>

<file path=ppt/notesSlides/_rels/notesSlide9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6.xml"/></Relationships>
</file>

<file path=ppt/notesSlides/_rels/notesSlide9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7.xml"/></Relationships>
</file>

<file path=ppt/notesSlides/_rels/notesSlide9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8.xml"/></Relationships>
</file>

<file path=ppt/notesSlides/_rels/notesSlide9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9.xml"/></Relationships>
</file>

<file path=ppt/notesSlides/_rels/notesSlide9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0.xml"/></Relationships>
</file>

<file path=ppt/notesSlides/_rels/notesSlide10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1.xml"/></Relationships>
</file>

<file path=ppt/notesSlides/_rels/notesSlide10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2.xml"/></Relationships>
</file>

<file path=ppt/notesSlides/_rels/notesSlide10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3.xml"/></Relationships>
</file>

<file path=ppt/notesSlides/_rels/notesSlide10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4.xml"/></Relationships>
</file>

<file path=ppt/notesSlides/_rels/notesSlide10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5.xml"/></Relationships>
</file>

<file path=ppt/notesSlides/_rels/notesSlide10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6.xml"/></Relationships>
</file>

<file path=ppt/notesSlides/_rels/notesSlide10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7.xml"/></Relationships>
</file>

<file path=ppt/notesSlides/_rels/notesSlide10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8.xml"/></Relationships>
</file>

<file path=ppt/notesSlides/_rels/notesSlide10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9.xml"/></Relationships>
</file>

<file path=ppt/notesSlides/_rels/notesSlide10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0.xml"/></Relationships>
</file>

<file path=ppt/notesSlides/_rels/notesSlide1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1.xml"/></Relationships>
</file>

<file path=ppt/notesSlides/_rels/notesSlide1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2.xml"/></Relationships>
</file>

<file path=ppt/notesSlides/_rels/notesSlide1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3.xml"/></Relationships>
</file>

<file path=ppt/notesSlides/_rels/notesSlide1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4.xml"/></Relationships>
</file>

<file path=ppt/notesSlides/_rels/notesSlide1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5.xml"/></Relationships>
</file>

<file path=ppt/notesSlides/_rels/notesSlide1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6.xml"/></Relationships>
</file>

<file path=ppt/notesSlides/_rels/notesSlide1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7.xml"/></Relationships>
</file>

<file path=ppt/notesSlides/_rels/notesSlide1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8.xml"/></Relationships>
</file>

<file path=ppt/notesSlides/_rels/notesSlide1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9.xml"/></Relationships>
</file>

<file path=ppt/notesSlides/_rels/notesSlide1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0.xml"/></Relationships>
</file>

<file path=ppt/notesSlides/_rels/notesSlide1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1.xml"/></Relationships>
</file>

<file path=ppt/notesSlides/_rels/notesSlide1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2.xml"/></Relationships>
</file>

<file path=ppt/notesSlides/_rels/notesSlide1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3.xml"/></Relationships>
</file>

<file path=ppt/notesSlides/_rels/notesSlide1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4.xml"/></Relationships>
</file>

<file path=ppt/notesSlides/_rels/notesSlide1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5.xml"/></Relationships>
</file>

<file path=ppt/notesSlides/_rels/notesSlide1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6.xml"/></Relationships>
</file>

<file path=ppt/notesSlides/_rels/notesSlide1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7.xml"/></Relationships>
</file>

<file path=ppt/notesSlides/_rels/notesSlide1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8.xml"/></Relationships>
</file>

<file path=ppt/notesSlides/_rels/notesSlide1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9.xml"/></Relationships>
</file>

<file path=ppt/notesSlides/_rels/notesSlide1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0.xml"/></Relationships>
</file>

<file path=ppt/notesSlides/_rels/notesSlide1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1.xml"/></Relationships>
</file>

<file path=ppt/notesSlides/_rels/notesSlide1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2.xml"/></Relationships>
</file>

<file path=ppt/notesSlides/_rels/notesSlide1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3.xml"/></Relationships>
</file>

<file path=ppt/notesSlides/_rels/notesSlide1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4.xml"/></Relationships>
</file>

<file path=ppt/notesSlides/_rels/notesSlide1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5.xml"/></Relationships>
</file>

<file path=ppt/notesSlides/_rels/notesSlide1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6.xml"/></Relationships>
</file>

<file path=ppt/notesSlides/_rels/notesSlide1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7.xml"/></Relationships>
</file>

<file path=ppt/notesSlides/_rels/notesSlide1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8.xml"/></Relationships>
</file>

<file path=ppt/notesSlides/_rels/notesSlide1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9.xml"/></Relationships>
</file>

<file path=ppt/notesSlides/_rels/notesSlide1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0.xml"/></Relationships>
</file>

<file path=ppt/notesSlides/_rels/notesSlide1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幻灯片图像占位符 1"/>
          <p:cNvSpPr>
            <a:spLocks noGrp="1" noRot="1" noChangeAspect="1" noTextEdit="1"/>
          </p:cNvSpPr>
          <p:nvPr>
            <p:ph type="sldImg"/>
          </p:nvPr>
        </p:nvSpPr>
        <p:spPr/>
      </p:sp>
      <p:sp>
        <p:nvSpPr>
          <p:cNvPr id="45059" name="备注占位符 2"/>
          <p:cNvSpPr>
            <a:spLocks noGrp="1"/>
          </p:cNvSpPr>
          <p:nvPr>
            <p:ph type="body" idx="1"/>
          </p:nvPr>
        </p:nvSpPr>
        <p:spPr/>
        <p:txBody>
          <a:bodyPr wrap="square" lIns="91440" tIns="45720" rIns="91440" bIns="45720" anchor="ctr"/>
          <a:lstStyle/>
          <a:p>
            <a:pPr lvl="0"/>
            <a:endParaRPr lang="zh-CN" altLang="en-US" dirty="0"/>
          </a:p>
        </p:txBody>
      </p:sp>
      <p:sp>
        <p:nvSpPr>
          <p:cNvPr id="45060"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solidFill>
                  <a:srgbClr val="000000"/>
                </a:solidFill>
              </a:rPr>
            </a:fld>
            <a:endParaRPr lang="zh-CN" altLang="en-US" sz="1200" dirty="0">
              <a:solidFill>
                <a:srgbClr val="000000"/>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幻灯片图像占位符 1"/>
          <p:cNvSpPr>
            <a:spLocks noGrp="1" noRot="1" noChangeAspect="1" noTextEdit="1"/>
          </p:cNvSpPr>
          <p:nvPr>
            <p:ph type="sldImg"/>
          </p:nvPr>
        </p:nvSpPr>
        <p:spPr/>
      </p:sp>
      <p:sp>
        <p:nvSpPr>
          <p:cNvPr id="46083" name="备注占位符 2"/>
          <p:cNvSpPr>
            <a:spLocks noGrp="1"/>
          </p:cNvSpPr>
          <p:nvPr>
            <p:ph type="body" idx="1"/>
          </p:nvPr>
        </p:nvSpPr>
        <p:spPr/>
        <p:txBody>
          <a:bodyPr wrap="square" lIns="91440" tIns="45720" rIns="91440" bIns="45720" anchor="ctr"/>
          <a:lstStyle/>
          <a:p>
            <a:pPr lvl="0"/>
            <a:endParaRPr lang="zh-CN" altLang="en-US" dirty="0"/>
          </a:p>
        </p:txBody>
      </p:sp>
      <p:sp>
        <p:nvSpPr>
          <p:cNvPr id="46084"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a:xfrm>
            <a:off x="381000" y="685800"/>
            <a:ext cx="6096000" cy="3429000"/>
          </a:xfrm>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幻灯片图像占位符 1"/>
          <p:cNvSpPr>
            <a:spLocks noGrp="1" noRot="1" noChangeAspect="1" noTextEdit="1"/>
          </p:cNvSpPr>
          <p:nvPr>
            <p:ph type="sldImg"/>
          </p:nvPr>
        </p:nvSpPr>
        <p:spPr/>
      </p:sp>
      <p:sp>
        <p:nvSpPr>
          <p:cNvPr id="46083" name="备注占位符 2"/>
          <p:cNvSpPr>
            <a:spLocks noGrp="1"/>
          </p:cNvSpPr>
          <p:nvPr>
            <p:ph type="body" idx="1"/>
          </p:nvPr>
        </p:nvSpPr>
        <p:spPr/>
        <p:txBody>
          <a:bodyPr wrap="square" lIns="91440" tIns="45720" rIns="91440" bIns="45720" anchor="ctr"/>
          <a:lstStyle/>
          <a:p>
            <a:pPr lvl="0"/>
            <a:endParaRPr lang="zh-CN" altLang="en-US" dirty="0"/>
          </a:p>
        </p:txBody>
      </p:sp>
      <p:sp>
        <p:nvSpPr>
          <p:cNvPr id="46084"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幻灯片图像占位符 1"/>
          <p:cNvSpPr>
            <a:spLocks noGrp="1" noRot="1" noChangeAspect="1" noTextEdit="1"/>
          </p:cNvSpPr>
          <p:nvPr>
            <p:ph type="sldImg"/>
          </p:nvPr>
        </p:nvSpPr>
        <p:spPr/>
      </p:sp>
      <p:sp>
        <p:nvSpPr>
          <p:cNvPr id="46083" name="备注占位符 2"/>
          <p:cNvSpPr>
            <a:spLocks noGrp="1"/>
          </p:cNvSpPr>
          <p:nvPr>
            <p:ph type="body" idx="1"/>
          </p:nvPr>
        </p:nvSpPr>
        <p:spPr/>
        <p:txBody>
          <a:bodyPr wrap="square" lIns="91440" tIns="45720" rIns="91440" bIns="45720" anchor="ctr"/>
          <a:lstStyle/>
          <a:p>
            <a:pPr lvl="0"/>
            <a:endParaRPr lang="zh-CN" altLang="en-US" dirty="0"/>
          </a:p>
        </p:txBody>
      </p:sp>
      <p:sp>
        <p:nvSpPr>
          <p:cNvPr id="46084"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幻灯片图像占位符 1"/>
          <p:cNvSpPr>
            <a:spLocks noGrp="1" noRot="1" noChangeAspect="1" noTextEdit="1"/>
          </p:cNvSpPr>
          <p:nvPr>
            <p:ph type="sldImg"/>
          </p:nvPr>
        </p:nvSpPr>
        <p:spPr/>
      </p:sp>
      <p:sp>
        <p:nvSpPr>
          <p:cNvPr id="46083" name="备注占位符 2"/>
          <p:cNvSpPr>
            <a:spLocks noGrp="1"/>
          </p:cNvSpPr>
          <p:nvPr>
            <p:ph type="body" idx="1"/>
          </p:nvPr>
        </p:nvSpPr>
        <p:spPr/>
        <p:txBody>
          <a:bodyPr wrap="square" lIns="91440" tIns="45720" rIns="91440" bIns="45720" anchor="ctr"/>
          <a:lstStyle/>
          <a:p>
            <a:pPr lvl="0"/>
            <a:endParaRPr lang="zh-CN" altLang="en-US" dirty="0"/>
          </a:p>
        </p:txBody>
      </p:sp>
      <p:sp>
        <p:nvSpPr>
          <p:cNvPr id="46084"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9" Type="http://schemas.openxmlformats.org/officeDocument/2006/relationships/image" Target="../media/image8.png"/><Relationship Id="rId8" Type="http://schemas.openxmlformats.org/officeDocument/2006/relationships/image" Target="../media/image7.png"/><Relationship Id="rId7" Type="http://schemas.openxmlformats.org/officeDocument/2006/relationships/image" Target="../media/image6.png"/><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4" Type="http://schemas.openxmlformats.org/officeDocument/2006/relationships/image" Target="../media/image13.png"/><Relationship Id="rId13" Type="http://schemas.openxmlformats.org/officeDocument/2006/relationships/image" Target="../media/image12.png"/><Relationship Id="rId12" Type="http://schemas.openxmlformats.org/officeDocument/2006/relationships/image" Target="../media/image11.png"/><Relationship Id="rId11" Type="http://schemas.openxmlformats.org/officeDocument/2006/relationships/image" Target="../media/image10.png"/><Relationship Id="rId10" Type="http://schemas.openxmlformats.org/officeDocument/2006/relationships/image" Target="../media/image9.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9" Type="http://schemas.openxmlformats.org/officeDocument/2006/relationships/image" Target="../media/image8.png"/><Relationship Id="rId8" Type="http://schemas.openxmlformats.org/officeDocument/2006/relationships/image" Target="../media/image7.png"/><Relationship Id="rId7" Type="http://schemas.openxmlformats.org/officeDocument/2006/relationships/image" Target="../media/image6.png"/><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4" Type="http://schemas.openxmlformats.org/officeDocument/2006/relationships/image" Target="../media/image13.png"/><Relationship Id="rId13" Type="http://schemas.openxmlformats.org/officeDocument/2006/relationships/image" Target="../media/image12.png"/><Relationship Id="rId12" Type="http://schemas.openxmlformats.org/officeDocument/2006/relationships/image" Target="../media/image11.png"/><Relationship Id="rId11" Type="http://schemas.openxmlformats.org/officeDocument/2006/relationships/image" Target="../media/image10.png"/><Relationship Id="rId10" Type="http://schemas.openxmlformats.org/officeDocument/2006/relationships/image" Target="../media/image9.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bg>
      <p:bgPr>
        <a:solidFill>
          <a:srgbClr val="F8F8F8"/>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034710" y="1816077"/>
            <a:ext cx="4748738" cy="647846"/>
          </a:xfrm>
        </p:spPr>
        <p:txBody>
          <a:bodyPr/>
          <a:lstStyle>
            <a:lvl1pPr algn="ctr">
              <a:defRPr sz="2700"/>
            </a:lvl1pPr>
          </a:lstStyle>
          <a:p>
            <a:pPr lvl="0"/>
            <a:r>
              <a:rPr lang="zh-CN" noProof="0" smtClean="0"/>
              <a:t>单击此处编辑母版标题样式</a:t>
            </a:r>
            <a:endParaRPr lang="zh-CN" noProof="0" smtClean="0"/>
          </a:p>
        </p:txBody>
      </p:sp>
      <p:sp>
        <p:nvSpPr>
          <p:cNvPr id="2051" name="Rectangle 3"/>
          <p:cNvSpPr>
            <a:spLocks noGrp="1" noChangeArrowheads="1"/>
          </p:cNvSpPr>
          <p:nvPr>
            <p:ph type="subTitle" idx="1"/>
          </p:nvPr>
        </p:nvSpPr>
        <p:spPr>
          <a:xfrm>
            <a:off x="2035900" y="2625885"/>
            <a:ext cx="4749928" cy="485885"/>
          </a:xfrm>
        </p:spPr>
        <p:txBody>
          <a:bodyPr/>
          <a:lstStyle>
            <a:lvl1pPr marL="0" indent="0" algn="ctr">
              <a:buFontTx/>
              <a:buNone/>
              <a:defRPr sz="1800"/>
            </a:lvl1pPr>
          </a:lstStyle>
          <a:p>
            <a:pPr lvl="0"/>
            <a:r>
              <a:rPr lang="zh-CN" noProof="0" smtClean="0"/>
              <a:t>单击此处编辑母版副标题样式</a:t>
            </a:r>
            <a:endParaRPr lang="zh-CN" noProof="0" smtClean="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accent2"/>
        </a:solidFill>
        <a:effectLst/>
      </p:bgPr>
    </p:bg>
    <p:spTree>
      <p:nvGrpSpPr>
        <p:cNvPr id="1" name=""/>
        <p:cNvGrpSpPr/>
        <p:nvPr/>
      </p:nvGrpSpPr>
      <p:grpSpPr>
        <a:xfrm>
          <a:off x="0" y="0"/>
          <a:ext cx="0" cy="0"/>
          <a:chOff x="0" y="0"/>
          <a:chExt cx="0" cy="0"/>
        </a:xfrm>
      </p:grpSpPr>
      <p:sp>
        <p:nvSpPr>
          <p:cNvPr id="3074" name="矩形 3"/>
          <p:cNvSpPr/>
          <p:nvPr userDrawn="1"/>
        </p:nvSpPr>
        <p:spPr>
          <a:xfrm>
            <a:off x="0" y="5029148"/>
            <a:ext cx="9142810" cy="115516"/>
          </a:xfrm>
          <a:prstGeom prst="rect">
            <a:avLst/>
          </a:prstGeom>
          <a:solidFill>
            <a:schemeClr val="tx1"/>
          </a:solidFill>
          <a:ln w="9525">
            <a:noFill/>
          </a:ln>
        </p:spPr>
        <p:txBody>
          <a:bodyPr/>
          <a:lstStyle/>
          <a:p>
            <a:pPr lvl="0" eaLnBrk="1" hangingPunct="1"/>
            <a:endParaRPr lang="zh-CN" altLang="en-US" sz="100" dirty="0">
              <a:latin typeface="Arial" panose="020B0604020202020204" pitchFamily="34" charset="0"/>
              <a:ea typeface="宋体" panose="02010600030101010101" pitchFamily="2" charset="-122"/>
            </a:endParaRPr>
          </a:p>
        </p:txBody>
      </p:sp>
      <p:sp>
        <p:nvSpPr>
          <p:cNvPr id="3075" name="矩形 4"/>
          <p:cNvSpPr/>
          <p:nvPr userDrawn="1"/>
        </p:nvSpPr>
        <p:spPr>
          <a:xfrm>
            <a:off x="8778669" y="4880286"/>
            <a:ext cx="327251" cy="209598"/>
          </a:xfrm>
          <a:prstGeom prst="rect">
            <a:avLst/>
          </a:prstGeom>
          <a:solidFill>
            <a:schemeClr val="bg1"/>
          </a:solidFill>
          <a:ln w="9525">
            <a:noFill/>
          </a:ln>
        </p:spPr>
        <p:txBody>
          <a:bodyPr/>
          <a:lstStyle/>
          <a:p>
            <a:pPr lvl="0" eaLnBrk="1" hangingPunct="1"/>
            <a:endParaRPr lang="zh-CN" altLang="en-US" sz="100" dirty="0">
              <a:latin typeface="Arial" panose="020B0604020202020204" pitchFamily="34" charset="0"/>
              <a:ea typeface="宋体" panose="02010600030101010101" pitchFamily="2" charset="-122"/>
            </a:endParaRPr>
          </a:p>
        </p:txBody>
      </p:sp>
      <p:sp>
        <p:nvSpPr>
          <p:cNvPr id="3076" name="TextBox 5"/>
          <p:cNvSpPr txBox="1"/>
          <p:nvPr userDrawn="1"/>
        </p:nvSpPr>
        <p:spPr>
          <a:xfrm>
            <a:off x="8816682" y="4880286"/>
            <a:ext cx="257175" cy="252730"/>
          </a:xfrm>
          <a:prstGeom prst="rect">
            <a:avLst/>
          </a:prstGeom>
          <a:noFill/>
          <a:ln w="9525">
            <a:noFill/>
          </a:ln>
        </p:spPr>
        <p:txBody>
          <a:bodyPr wrap="none">
            <a:spAutoFit/>
          </a:bodyPr>
          <a:lstStyle/>
          <a:p>
            <a:pPr lvl="0" algn="ctr" eaLnBrk="1" hangingPunct="1"/>
            <a:fld id="{9A0DB2DC-4C9A-4742-B13C-FB6460FD3503}" type="slidenum">
              <a:rPr lang="zh-CN" altLang="en-US" sz="1050" dirty="0">
                <a:solidFill>
                  <a:srgbClr val="F8F8F8"/>
                </a:solidFill>
                <a:latin typeface="Arial" panose="020B0604020202020204" pitchFamily="34" charset="0"/>
                <a:ea typeface="宋体" panose="02010600030101010101" pitchFamily="2" charset="-122"/>
              </a:rPr>
            </a:fld>
            <a:endParaRPr lang="zh-CN" altLang="en-US" sz="1050" dirty="0">
              <a:solidFill>
                <a:srgbClr val="F8F8F8"/>
              </a:solidFill>
              <a:latin typeface="Arial" panose="020B0604020202020204" pitchFamily="34" charset="0"/>
              <a:ea typeface="宋体" panose="02010600030101010101" pitchFamily="2" charset="-122"/>
            </a:endParaRPr>
          </a:p>
        </p:txBody>
      </p:sp>
      <p:sp>
        <p:nvSpPr>
          <p:cNvPr id="2" name="标题 1"/>
          <p:cNvSpPr>
            <a:spLocks noGrp="1"/>
          </p:cNvSpPr>
          <p:nvPr>
            <p:ph type="title"/>
          </p:nvPr>
        </p:nvSpPr>
        <p:spPr/>
        <p:txBody>
          <a:bodyPr/>
          <a:lstStyle>
            <a:lvl1pPr>
              <a:defRPr>
                <a:solidFill>
                  <a:schemeClr val="accent3"/>
                </a:solidFill>
              </a:defRPr>
            </a:lvl1p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428" y="3305925"/>
            <a:ext cx="7771745" cy="1021788"/>
          </a:xfrm>
        </p:spPr>
        <p:txBody>
          <a:bodyPr anchor="t"/>
          <a:lstStyle>
            <a:lvl1pPr algn="l">
              <a:defRPr sz="3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428" y="2180528"/>
            <a:ext cx="7771745" cy="1125395"/>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8035" indent="0">
              <a:buNone/>
              <a:defRPr sz="1050"/>
            </a:lvl7pPr>
            <a:lvl8pPr marL="2400935" indent="0">
              <a:buNone/>
              <a:defRPr sz="1050"/>
            </a:lvl8pPr>
            <a:lvl9pPr marL="2743835" indent="0">
              <a:buNone/>
              <a:defRPr sz="1050"/>
            </a:lvl9pPr>
          </a:lstStyle>
          <a:p>
            <a:pPr lvl="0"/>
            <a:r>
              <a:rPr lang="zh-CN" altLang="en-US" smtClean="0"/>
              <a:t>单击此处编辑母版文本样式</a:t>
            </a:r>
            <a:endParaRPr lang="zh-CN" altLang="en-US" smtClean="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022" y="1200423"/>
            <a:ext cx="4057257" cy="3395241"/>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28533" y="1200423"/>
            <a:ext cx="4058446" cy="3395241"/>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022" y="206026"/>
            <a:ext cx="8229957" cy="857444"/>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022" y="1151595"/>
            <a:ext cx="4040594" cy="479930"/>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8035" indent="0">
              <a:buNone/>
              <a:defRPr sz="1200" b="1"/>
            </a:lvl7pPr>
            <a:lvl8pPr marL="2400935" indent="0">
              <a:buNone/>
              <a:defRPr sz="1200" b="1"/>
            </a:lvl8pPr>
            <a:lvl9pPr marL="2743835" indent="0">
              <a:buNone/>
              <a:defRPr sz="12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022" y="1631526"/>
            <a:ext cx="4040594" cy="2964137"/>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196" y="1151595"/>
            <a:ext cx="4041783" cy="479930"/>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8035" indent="0">
              <a:buNone/>
              <a:defRPr sz="1200" b="1"/>
            </a:lvl7pPr>
            <a:lvl8pPr marL="2400935" indent="0">
              <a:buNone/>
              <a:defRPr sz="1200" b="1"/>
            </a:lvl8pPr>
            <a:lvl9pPr marL="2743835" indent="0">
              <a:buNone/>
              <a:defRPr sz="12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196" y="1631526"/>
            <a:ext cx="4041783" cy="2964137"/>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accent2"/>
        </a:solidFill>
        <a:effectLst/>
      </p:bgPr>
    </p:bg>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022" y="204834"/>
            <a:ext cx="3008724" cy="871735"/>
          </a:xfrm>
        </p:spPr>
        <p:txBody>
          <a:bodyPr anchor="b"/>
          <a:lstStyle>
            <a:lvl1pPr algn="l">
              <a:defRPr sz="15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241" y="204836"/>
            <a:ext cx="5111738" cy="439082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022" y="1076570"/>
            <a:ext cx="3008724" cy="3519094"/>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8035" indent="0">
              <a:buNone/>
              <a:defRPr sz="675"/>
            </a:lvl7pPr>
            <a:lvl8pPr marL="2400935" indent="0">
              <a:buNone/>
              <a:defRPr sz="675"/>
            </a:lvl8pPr>
            <a:lvl9pPr marL="2743835" indent="0">
              <a:buNone/>
              <a:defRPr sz="675"/>
            </a:lvl9pPr>
          </a:lstStyle>
          <a:p>
            <a:pPr lvl="0"/>
            <a:r>
              <a:rPr lang="zh-CN" altLang="en-US" smtClean="0"/>
              <a:t>单击此处编辑母版文本样式</a:t>
            </a:r>
            <a:endParaRPr lang="zh-CN" altLang="en-US" smtClean="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382" y="3601265"/>
            <a:ext cx="5486638" cy="425150"/>
          </a:xfrm>
        </p:spPr>
        <p:txBody>
          <a:bodyPr anchor="b"/>
          <a:lstStyle>
            <a:lvl1pPr algn="l">
              <a:defRPr sz="15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382" y="459686"/>
            <a:ext cx="5486638" cy="3086799"/>
          </a:xfrm>
        </p:spPr>
        <p:txBody>
          <a:bodyPr vert="horz" wrap="square" lIns="91440" tIns="45720" rIns="91440" bIns="45720" numCol="1" anchor="t" anchorCtr="0" compatLnSpc="1"/>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8035" indent="0">
              <a:buNone/>
              <a:defRPr sz="1500"/>
            </a:lvl7pPr>
            <a:lvl8pPr marL="2400935" indent="0">
              <a:buNone/>
              <a:defRPr sz="1500"/>
            </a:lvl8pPr>
            <a:lvl9pPr marL="2743835" indent="0">
              <a:buNone/>
              <a:defRPr sz="1500"/>
            </a:lvl9pPr>
          </a:lstStyle>
          <a:p>
            <a:pPr marL="0" marR="0" lvl="0" indent="0" algn="l" defTabSz="914400" rtl="0" eaLnBrk="1" fontAlgn="base" latinLnBrk="0" hangingPunct="1">
              <a:lnSpc>
                <a:spcPct val="100000"/>
              </a:lnSpc>
              <a:spcBef>
                <a:spcPct val="20000"/>
              </a:spcBef>
              <a:spcAft>
                <a:spcPct val="0"/>
              </a:spcAft>
              <a:buClrTx/>
              <a:buSzTx/>
              <a:buFontTx/>
              <a:buNone/>
              <a:defRPr/>
            </a:pPr>
            <a:endParaRPr kumimoji="0" lang="zh-CN" altLang="en-US" sz="3200" b="0" i="0" u="none" strike="noStrike" kern="0" cap="none" spc="0" normalizeH="0" baseline="0" noProof="0">
              <a:ln>
                <a:noFill/>
              </a:ln>
              <a:solidFill>
                <a:schemeClr val="accent3"/>
              </a:solidFill>
              <a:effectLst/>
              <a:uLnTx/>
              <a:uFillTx/>
              <a:latin typeface="+mn-lt"/>
              <a:ea typeface="+mn-ea"/>
              <a:cs typeface="+mn-cs"/>
            </a:endParaRPr>
          </a:p>
        </p:txBody>
      </p:sp>
      <p:sp>
        <p:nvSpPr>
          <p:cNvPr id="4" name="文本占位符 3"/>
          <p:cNvSpPr>
            <a:spLocks noGrp="1"/>
          </p:cNvSpPr>
          <p:nvPr>
            <p:ph type="body" sz="half" idx="2"/>
          </p:nvPr>
        </p:nvSpPr>
        <p:spPr>
          <a:xfrm>
            <a:off x="1792382" y="4026415"/>
            <a:ext cx="5486638" cy="60378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8035" indent="0">
              <a:buNone/>
              <a:defRPr sz="675"/>
            </a:lvl7pPr>
            <a:lvl8pPr marL="2400935" indent="0">
              <a:buNone/>
              <a:defRPr sz="675"/>
            </a:lvl8pPr>
            <a:lvl9pPr marL="2743835" indent="0">
              <a:buNone/>
              <a:defRPr sz="675"/>
            </a:lvl9pPr>
          </a:lstStyle>
          <a:p>
            <a:pPr lvl="0"/>
            <a:r>
              <a:rPr lang="zh-CN" altLang="en-US" smtClean="0"/>
              <a:t>单击此处编辑母版文本样式</a:t>
            </a:r>
            <a:endParaRPr lang="zh-CN" altLang="en-US" smtClean="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30381" y="681192"/>
            <a:ext cx="2056597" cy="391447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022" y="681192"/>
            <a:ext cx="6059105" cy="3914470"/>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1_标题幻灯片">
    <p:bg>
      <p:bgPr>
        <a:solidFill>
          <a:schemeClr val="accent2"/>
        </a:solidFill>
        <a:effectLst/>
      </p:bgPr>
    </p:bg>
    <p:spTree>
      <p:nvGrpSpPr>
        <p:cNvPr id="1" name=""/>
        <p:cNvGrpSpPr/>
        <p:nvPr/>
      </p:nvGrpSpPr>
      <p:grpSpPr>
        <a:xfrm>
          <a:off x="0" y="0"/>
          <a:ext cx="0" cy="0"/>
          <a:chOff x="0" y="0"/>
          <a:chExt cx="0" cy="0"/>
        </a:xfrm>
      </p:grpSpPr>
      <p:pic>
        <p:nvPicPr>
          <p:cNvPr id="19" name="Picture 18" descr="PPECLOGO-eff2-1-3"/>
          <p:cNvPicPr>
            <a:picLocks noChangeAspect="1"/>
          </p:cNvPicPr>
          <p:nvPr userDrawn="1"/>
        </p:nvPicPr>
        <p:blipFill>
          <a:blip r:embed="rId2"/>
          <a:stretch>
            <a:fillRect/>
          </a:stretch>
        </p:blipFill>
        <p:spPr>
          <a:xfrm>
            <a:off x="7305442" y="2585432"/>
            <a:ext cx="211821" cy="177443"/>
          </a:xfrm>
          <a:prstGeom prst="rect">
            <a:avLst/>
          </a:prstGeom>
          <a:noFill/>
          <a:ln w="9525">
            <a:noFill/>
          </a:ln>
        </p:spPr>
      </p:pic>
      <p:pic>
        <p:nvPicPr>
          <p:cNvPr id="18" name="Picture 17" descr="PPECLOGO-eff2-1-3"/>
          <p:cNvPicPr>
            <a:picLocks noChangeAspect="1"/>
          </p:cNvPicPr>
          <p:nvPr userDrawn="1"/>
        </p:nvPicPr>
        <p:blipFill>
          <a:blip r:embed="rId2"/>
          <a:stretch>
            <a:fillRect/>
          </a:stretch>
        </p:blipFill>
        <p:spPr>
          <a:xfrm>
            <a:off x="6927021" y="2182910"/>
            <a:ext cx="270131" cy="226270"/>
          </a:xfrm>
          <a:prstGeom prst="rect">
            <a:avLst/>
          </a:prstGeom>
          <a:noFill/>
          <a:ln w="9525">
            <a:noFill/>
          </a:ln>
        </p:spPr>
      </p:pic>
      <p:pic>
        <p:nvPicPr>
          <p:cNvPr id="17" name="Picture 16" descr="PPECLOGO-eff2-1-4"/>
          <p:cNvPicPr>
            <a:picLocks noChangeAspect="1"/>
          </p:cNvPicPr>
          <p:nvPr userDrawn="1"/>
        </p:nvPicPr>
        <p:blipFill>
          <a:blip r:embed="rId3"/>
          <a:stretch>
            <a:fillRect/>
          </a:stretch>
        </p:blipFill>
        <p:spPr>
          <a:xfrm>
            <a:off x="6386758" y="2494924"/>
            <a:ext cx="527172" cy="439440"/>
          </a:xfrm>
          <a:prstGeom prst="rect">
            <a:avLst/>
          </a:prstGeom>
          <a:noFill/>
          <a:ln w="9525">
            <a:noFill/>
          </a:ln>
        </p:spPr>
      </p:pic>
      <p:pic>
        <p:nvPicPr>
          <p:cNvPr id="16" name="Picture 15" descr="PPECLOGO-eff2-1-3"/>
          <p:cNvPicPr>
            <a:picLocks noChangeAspect="1"/>
          </p:cNvPicPr>
          <p:nvPr userDrawn="1"/>
        </p:nvPicPr>
        <p:blipFill>
          <a:blip r:embed="rId2"/>
          <a:stretch>
            <a:fillRect/>
          </a:stretch>
        </p:blipFill>
        <p:spPr>
          <a:xfrm>
            <a:off x="2986913" y="2090021"/>
            <a:ext cx="327252" cy="273906"/>
          </a:xfrm>
          <a:prstGeom prst="rect">
            <a:avLst/>
          </a:prstGeom>
          <a:noFill/>
          <a:ln w="9525">
            <a:noFill/>
          </a:ln>
        </p:spPr>
      </p:pic>
      <p:pic>
        <p:nvPicPr>
          <p:cNvPr id="15" name="Picture 14" descr="PPECLOGO-eff2-1-2"/>
          <p:cNvPicPr>
            <a:picLocks noChangeAspect="1"/>
          </p:cNvPicPr>
          <p:nvPr userDrawn="1"/>
        </p:nvPicPr>
        <p:blipFill>
          <a:blip r:embed="rId4"/>
          <a:stretch>
            <a:fillRect/>
          </a:stretch>
        </p:blipFill>
        <p:spPr>
          <a:xfrm>
            <a:off x="1539867" y="2097166"/>
            <a:ext cx="1273306" cy="1071805"/>
          </a:xfrm>
          <a:prstGeom prst="rect">
            <a:avLst/>
          </a:prstGeom>
          <a:noFill/>
          <a:ln w="9525">
            <a:noFill/>
          </a:ln>
        </p:spPr>
      </p:pic>
      <p:pic>
        <p:nvPicPr>
          <p:cNvPr id="14" name="Picture 13" descr="PPECLOGO-eff-0-1"/>
          <p:cNvPicPr>
            <a:picLocks noChangeAspect="1"/>
          </p:cNvPicPr>
          <p:nvPr userDrawn="1"/>
        </p:nvPicPr>
        <p:blipFill>
          <a:blip r:embed="rId5"/>
          <a:stretch>
            <a:fillRect/>
          </a:stretch>
        </p:blipFill>
        <p:spPr>
          <a:xfrm>
            <a:off x="8438327" y="1774433"/>
            <a:ext cx="391511" cy="294151"/>
          </a:xfrm>
          <a:prstGeom prst="rect">
            <a:avLst/>
          </a:prstGeom>
          <a:noFill/>
          <a:ln w="9525">
            <a:noFill/>
          </a:ln>
        </p:spPr>
      </p:pic>
      <p:pic>
        <p:nvPicPr>
          <p:cNvPr id="13" name="Picture 12" descr="PPECLOGO-eff-0-1"/>
          <p:cNvPicPr>
            <a:picLocks noChangeAspect="1"/>
          </p:cNvPicPr>
          <p:nvPr userDrawn="1"/>
        </p:nvPicPr>
        <p:blipFill>
          <a:blip r:embed="rId5"/>
          <a:stretch>
            <a:fillRect/>
          </a:stretch>
        </p:blipFill>
        <p:spPr>
          <a:xfrm>
            <a:off x="5954786" y="2718813"/>
            <a:ext cx="391512" cy="295342"/>
          </a:xfrm>
          <a:prstGeom prst="rect">
            <a:avLst/>
          </a:prstGeom>
          <a:noFill/>
          <a:ln w="9525">
            <a:noFill/>
          </a:ln>
        </p:spPr>
      </p:pic>
      <p:pic>
        <p:nvPicPr>
          <p:cNvPr id="12" name="Picture 11" descr="PPECLOGO-eff-5-4"/>
          <p:cNvPicPr>
            <a:picLocks noChangeAspect="1"/>
          </p:cNvPicPr>
          <p:nvPr userDrawn="1"/>
        </p:nvPicPr>
        <p:blipFill>
          <a:blip r:embed="rId6"/>
          <a:stretch>
            <a:fillRect/>
          </a:stretch>
        </p:blipFill>
        <p:spPr>
          <a:xfrm>
            <a:off x="7411352" y="2044766"/>
            <a:ext cx="837764" cy="638320"/>
          </a:xfrm>
          <a:prstGeom prst="rect">
            <a:avLst/>
          </a:prstGeom>
          <a:noFill/>
          <a:ln w="9525">
            <a:noFill/>
          </a:ln>
        </p:spPr>
      </p:pic>
      <p:pic>
        <p:nvPicPr>
          <p:cNvPr id="11" name="Picture 10" descr="PPECLOGO-eff-5-2"/>
          <p:cNvPicPr>
            <a:picLocks noChangeAspect="1"/>
          </p:cNvPicPr>
          <p:nvPr userDrawn="1"/>
        </p:nvPicPr>
        <p:blipFill>
          <a:blip r:embed="rId7"/>
          <a:stretch>
            <a:fillRect/>
          </a:stretch>
        </p:blipFill>
        <p:spPr>
          <a:xfrm>
            <a:off x="4012698" y="2585432"/>
            <a:ext cx="1375646" cy="1076568"/>
          </a:xfrm>
          <a:prstGeom prst="rect">
            <a:avLst/>
          </a:prstGeom>
          <a:noFill/>
          <a:ln w="9525">
            <a:noFill/>
          </a:ln>
        </p:spPr>
      </p:pic>
      <p:pic>
        <p:nvPicPr>
          <p:cNvPr id="10" name="Picture 9" descr="PPECLOGO-eff-5-4"/>
          <p:cNvPicPr>
            <a:picLocks noChangeAspect="1"/>
          </p:cNvPicPr>
          <p:nvPr userDrawn="1"/>
        </p:nvPicPr>
        <p:blipFill>
          <a:blip r:embed="rId8"/>
          <a:stretch>
            <a:fillRect/>
          </a:stretch>
        </p:blipFill>
        <p:spPr>
          <a:xfrm>
            <a:off x="2445461" y="2405607"/>
            <a:ext cx="1107894" cy="843153"/>
          </a:xfrm>
          <a:prstGeom prst="rect">
            <a:avLst/>
          </a:prstGeom>
          <a:noFill/>
          <a:ln w="9525">
            <a:noFill/>
          </a:ln>
        </p:spPr>
      </p:pic>
      <p:pic>
        <p:nvPicPr>
          <p:cNvPr id="9" name="Picture 8" descr="PPECLOGO-eff-0-2"/>
          <p:cNvPicPr>
            <a:picLocks noChangeAspect="1"/>
          </p:cNvPicPr>
          <p:nvPr userDrawn="1"/>
        </p:nvPicPr>
        <p:blipFill>
          <a:blip r:embed="rId9"/>
          <a:stretch>
            <a:fillRect/>
          </a:stretch>
        </p:blipFill>
        <p:spPr>
          <a:xfrm>
            <a:off x="3956768" y="1931631"/>
            <a:ext cx="736613" cy="563294"/>
          </a:xfrm>
          <a:prstGeom prst="rect">
            <a:avLst/>
          </a:prstGeom>
          <a:noFill/>
          <a:ln w="9525">
            <a:noFill/>
          </a:ln>
        </p:spPr>
      </p:pic>
      <p:pic>
        <p:nvPicPr>
          <p:cNvPr id="8" name="Picture 6" descr="PPECLOGO-eff-0-1"/>
          <p:cNvPicPr>
            <a:picLocks noChangeAspect="1"/>
          </p:cNvPicPr>
          <p:nvPr userDrawn="1"/>
        </p:nvPicPr>
        <p:blipFill>
          <a:blip r:embed="rId10"/>
          <a:stretch>
            <a:fillRect/>
          </a:stretch>
        </p:blipFill>
        <p:spPr>
          <a:xfrm>
            <a:off x="5529955" y="2178146"/>
            <a:ext cx="301071" cy="227461"/>
          </a:xfrm>
          <a:prstGeom prst="rect">
            <a:avLst/>
          </a:prstGeom>
          <a:noFill/>
          <a:ln w="9525">
            <a:noFill/>
          </a:ln>
        </p:spPr>
      </p:pic>
      <p:pic>
        <p:nvPicPr>
          <p:cNvPr id="7" name="Picture 5" descr="PPECLOGO-eff-0-1"/>
          <p:cNvPicPr>
            <a:picLocks noChangeAspect="1"/>
          </p:cNvPicPr>
          <p:nvPr userDrawn="1"/>
        </p:nvPicPr>
        <p:blipFill>
          <a:blip r:embed="rId11"/>
          <a:stretch>
            <a:fillRect/>
          </a:stretch>
        </p:blipFill>
        <p:spPr>
          <a:xfrm>
            <a:off x="3348675" y="2828375"/>
            <a:ext cx="393892" cy="297723"/>
          </a:xfrm>
          <a:prstGeom prst="rect">
            <a:avLst/>
          </a:prstGeom>
          <a:noFill/>
          <a:ln w="9525">
            <a:noFill/>
          </a:ln>
        </p:spPr>
      </p:pic>
      <p:pic>
        <p:nvPicPr>
          <p:cNvPr id="6" name="Picture 4" descr="PPECLOGO-eff-0-3"/>
          <p:cNvPicPr>
            <a:picLocks noChangeAspect="1"/>
          </p:cNvPicPr>
          <p:nvPr userDrawn="1"/>
        </p:nvPicPr>
        <p:blipFill>
          <a:blip r:embed="rId12"/>
          <a:stretch>
            <a:fillRect/>
          </a:stretch>
        </p:blipFill>
        <p:spPr>
          <a:xfrm>
            <a:off x="779454" y="1086096"/>
            <a:ext cx="2259820" cy="1782770"/>
          </a:xfrm>
          <a:prstGeom prst="rect">
            <a:avLst/>
          </a:prstGeom>
          <a:noFill/>
          <a:ln w="9525">
            <a:noFill/>
          </a:ln>
        </p:spPr>
      </p:pic>
      <p:pic>
        <p:nvPicPr>
          <p:cNvPr id="5" name="Picture 3" descr="PPECLOGO-eff-0-2"/>
          <p:cNvPicPr>
            <a:picLocks noChangeAspect="1"/>
          </p:cNvPicPr>
          <p:nvPr userDrawn="1"/>
        </p:nvPicPr>
        <p:blipFill>
          <a:blip r:embed="rId13"/>
          <a:stretch>
            <a:fillRect/>
          </a:stretch>
        </p:blipFill>
        <p:spPr>
          <a:xfrm>
            <a:off x="6320118" y="2068584"/>
            <a:ext cx="822293" cy="629982"/>
          </a:xfrm>
          <a:prstGeom prst="rect">
            <a:avLst/>
          </a:prstGeom>
          <a:noFill/>
          <a:ln w="9525">
            <a:noFill/>
          </a:ln>
        </p:spPr>
      </p:pic>
      <p:pic>
        <p:nvPicPr>
          <p:cNvPr id="4" name="Picture 2" descr="PPECLOGO-eff-0-1"/>
          <p:cNvPicPr>
            <a:picLocks noChangeAspect="1"/>
          </p:cNvPicPr>
          <p:nvPr userDrawn="1"/>
        </p:nvPicPr>
        <p:blipFill>
          <a:blip r:embed="rId14"/>
          <a:stretch>
            <a:fillRect/>
          </a:stretch>
        </p:blipFill>
        <p:spPr>
          <a:xfrm>
            <a:off x="3109484" y="2165046"/>
            <a:ext cx="794923" cy="600211"/>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0"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par>
                                <p:cTn id="35" presetID="10"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35" presetClass="path" presetSubtype="0" fill="hold" nodeType="withEffect">
                                  <p:stCondLst>
                                    <p:cond delay="0"/>
                                  </p:stCondLst>
                                  <p:childTnLst>
                                    <p:animMotion origin="layout" path="M 0 0  L -0.25 0  E" pathEditMode="relative" rAng="0" ptsTypes="">
                                      <p:cBhvr>
                                        <p:cTn id="39" dur="3000" fill="hold"/>
                                        <p:tgtEl>
                                          <p:spTgt spid="12"/>
                                        </p:tgtEl>
                                        <p:attrNameLst>
                                          <p:attrName>ppt_x</p:attrName>
                                          <p:attrName>ppt_y</p:attrName>
                                        </p:attrNameLst>
                                      </p:cBhvr>
                                      <p:rCtr x="0" y="0"/>
                                    </p:animMotion>
                                  </p:childTnLst>
                                </p:cTn>
                              </p:par>
                              <p:par>
                                <p:cTn id="40" presetID="35" presetClass="path" presetSubtype="0" fill="hold" nodeType="withEffect">
                                  <p:stCondLst>
                                    <p:cond delay="0"/>
                                  </p:stCondLst>
                                  <p:childTnLst>
                                    <p:animMotion origin="layout" path="M 4.16667E-6 3.33333E-6 L -0.31632 3.33333E-6 " pathEditMode="relative" rAng="0" ptsTypes="AA">
                                      <p:cBhvr>
                                        <p:cTn id="41" dur="3000" fill="hold"/>
                                        <p:tgtEl>
                                          <p:spTgt spid="5"/>
                                        </p:tgtEl>
                                        <p:attrNameLst>
                                          <p:attrName>ppt_x</p:attrName>
                                          <p:attrName>ppt_y</p:attrName>
                                        </p:attrNameLst>
                                      </p:cBhvr>
                                      <p:rCtr x="-15800" y="0"/>
                                    </p:animMotion>
                                  </p:childTnLst>
                                </p:cTn>
                              </p:par>
                              <p:par>
                                <p:cTn id="42" presetID="35" presetClass="path" presetSubtype="0" fill="hold" nodeType="withEffect">
                                  <p:stCondLst>
                                    <p:cond delay="0"/>
                                  </p:stCondLst>
                                  <p:childTnLst>
                                    <p:animMotion origin="layout" path="M 0.00504 -1.85185E-6 L -0.46684 -1.85185E-6 " pathEditMode="relative" rAng="0" ptsTypes="AA">
                                      <p:cBhvr>
                                        <p:cTn id="43" dur="3000" fill="hold"/>
                                        <p:tgtEl>
                                          <p:spTgt spid="8"/>
                                        </p:tgtEl>
                                        <p:attrNameLst>
                                          <p:attrName>ppt_x</p:attrName>
                                          <p:attrName>ppt_y</p:attrName>
                                        </p:attrNameLst>
                                      </p:cBhvr>
                                      <p:rCtr x="-23600" y="0"/>
                                    </p:animMotion>
                                  </p:childTnLst>
                                </p:cTn>
                              </p:par>
                              <p:par>
                                <p:cTn id="44" presetID="35" presetClass="path" presetSubtype="0" fill="hold" nodeType="withEffect">
                                  <p:stCondLst>
                                    <p:cond delay="0"/>
                                  </p:stCondLst>
                                  <p:childTnLst>
                                    <p:animMotion origin="layout" path="M -3.05556E-6 1.11111E-6 L -0.19531 1.11111E-6 " pathEditMode="relative" rAng="0" ptsTypes="AA">
                                      <p:cBhvr>
                                        <p:cTn id="45" dur="3000" fill="hold"/>
                                        <p:tgtEl>
                                          <p:spTgt spid="9"/>
                                        </p:tgtEl>
                                        <p:attrNameLst>
                                          <p:attrName>ppt_x</p:attrName>
                                          <p:attrName>ppt_y</p:attrName>
                                        </p:attrNameLst>
                                      </p:cBhvr>
                                      <p:rCtr x="-9800" y="0"/>
                                    </p:animMotion>
                                  </p:childTnLst>
                                </p:cTn>
                              </p:par>
                              <p:par>
                                <p:cTn id="46" presetID="35" presetClass="path" presetSubtype="0" fill="hold" nodeType="withEffect">
                                  <p:stCondLst>
                                    <p:cond delay="0"/>
                                  </p:stCondLst>
                                  <p:childTnLst>
                                    <p:animMotion origin="layout" path="M 5.55556E-7 2.59259E-6 L -0.43594 2.59259E-6 " pathEditMode="relative" rAng="0" ptsTypes="AA">
                                      <p:cBhvr>
                                        <p:cTn id="47" dur="3000" fill="hold"/>
                                        <p:tgtEl>
                                          <p:spTgt spid="7"/>
                                        </p:tgtEl>
                                        <p:attrNameLst>
                                          <p:attrName>ppt_x</p:attrName>
                                          <p:attrName>ppt_y</p:attrName>
                                        </p:attrNameLst>
                                      </p:cBhvr>
                                      <p:rCtr x="-21800" y="0"/>
                                    </p:animMotion>
                                  </p:childTnLst>
                                </p:cTn>
                              </p:par>
                              <p:par>
                                <p:cTn id="48" presetID="35" presetClass="path" presetSubtype="0" fill="hold" nodeType="withEffect">
                                  <p:stCondLst>
                                    <p:cond delay="0"/>
                                  </p:stCondLst>
                                  <p:childTnLst>
                                    <p:animMotion origin="layout" path="M 3.05556E-6 -1.85185E-6 L -0.33577 -1.85185E-6 " pathEditMode="relative" rAng="0" ptsTypes="AA">
                                      <p:cBhvr>
                                        <p:cTn id="49" dur="3000" fill="hold"/>
                                        <p:tgtEl>
                                          <p:spTgt spid="4"/>
                                        </p:tgtEl>
                                        <p:attrNameLst>
                                          <p:attrName>ppt_x</p:attrName>
                                          <p:attrName>ppt_y</p:attrName>
                                        </p:attrNameLst>
                                      </p:cBhvr>
                                      <p:rCtr x="-16800" y="0"/>
                                    </p:animMotion>
                                  </p:childTnLst>
                                </p:cTn>
                              </p:par>
                              <p:par>
                                <p:cTn id="50" presetID="35" presetClass="path" presetSubtype="0" fill="hold" nodeType="withEffect">
                                  <p:stCondLst>
                                    <p:cond delay="0"/>
                                  </p:stCondLst>
                                  <p:childTnLst>
                                    <p:animMotion origin="layout" path="M 1.66667E-6 -1.85185E-6 L -0.57188 -1.85185E-6 " pathEditMode="relative" rAng="0" ptsTypes="AA">
                                      <p:cBhvr>
                                        <p:cTn id="51" dur="3000" fill="hold"/>
                                        <p:tgtEl>
                                          <p:spTgt spid="13"/>
                                        </p:tgtEl>
                                        <p:attrNameLst>
                                          <p:attrName>ppt_x</p:attrName>
                                          <p:attrName>ppt_y</p:attrName>
                                        </p:attrNameLst>
                                      </p:cBhvr>
                                      <p:rCtr x="-28600" y="0"/>
                                    </p:animMotion>
                                  </p:childTnLst>
                                </p:cTn>
                              </p:par>
                              <p:par>
                                <p:cTn id="52" presetID="35" presetClass="path" presetSubtype="0" fill="hold" nodeType="withEffect">
                                  <p:stCondLst>
                                    <p:cond delay="0"/>
                                  </p:stCondLst>
                                  <p:childTnLst>
                                    <p:animMotion origin="layout" path="M 1.66667E-6 -1.85185E-6 L -0.57188 -1.85185E-6 " pathEditMode="relative" rAng="0" ptsTypes="AA">
                                      <p:cBhvr>
                                        <p:cTn id="53" dur="3000" fill="hold"/>
                                        <p:tgtEl>
                                          <p:spTgt spid="14"/>
                                        </p:tgtEl>
                                        <p:attrNameLst>
                                          <p:attrName>ppt_x</p:attrName>
                                          <p:attrName>ppt_y</p:attrName>
                                        </p:attrNameLst>
                                      </p:cBhvr>
                                      <p:rCtr x="-28600" y="0"/>
                                    </p:animMotion>
                                  </p:childTnLst>
                                </p:cTn>
                              </p:par>
                              <p:par>
                                <p:cTn id="54" presetID="63" presetClass="path" presetSubtype="0" fill="hold" nodeType="withEffect">
                                  <p:stCondLst>
                                    <p:cond delay="0"/>
                                  </p:stCondLst>
                                  <p:childTnLst>
                                    <p:animMotion origin="layout" path="M 5.55556E-7 2.59259E-6 L 0.43906 2.59259E-6 " pathEditMode="relative" rAng="0" ptsTypes="AA">
                                      <p:cBhvr>
                                        <p:cTn id="55" dur="3000" fill="hold"/>
                                        <p:tgtEl>
                                          <p:spTgt spid="11"/>
                                        </p:tgtEl>
                                        <p:attrNameLst>
                                          <p:attrName>ppt_x</p:attrName>
                                          <p:attrName>ppt_y</p:attrName>
                                        </p:attrNameLst>
                                      </p:cBhvr>
                                      <p:rCtr x="21900" y="0"/>
                                    </p:animMotion>
                                  </p:childTnLst>
                                </p:cTn>
                              </p:par>
                              <p:par>
                                <p:cTn id="56" presetID="63" presetClass="path" presetSubtype="0" fill="hold" nodeType="withEffect">
                                  <p:stCondLst>
                                    <p:cond delay="0"/>
                                  </p:stCondLst>
                                  <p:childTnLst>
                                    <p:animMotion origin="layout" path="M -1.38889E-6 2.96296E-6 L 0.62813 2.96296E-6 " pathEditMode="relative" rAng="0" ptsTypes="AA">
                                      <p:cBhvr>
                                        <p:cTn id="57" dur="3000" fill="hold"/>
                                        <p:tgtEl>
                                          <p:spTgt spid="10"/>
                                        </p:tgtEl>
                                        <p:attrNameLst>
                                          <p:attrName>ppt_x</p:attrName>
                                          <p:attrName>ppt_y</p:attrName>
                                        </p:attrNameLst>
                                      </p:cBhvr>
                                      <p:rCtr x="31400" y="0"/>
                                    </p:animMotion>
                                  </p:childTnLst>
                                </p:cTn>
                              </p:par>
                              <p:par>
                                <p:cTn id="58" presetID="63" presetClass="path" presetSubtype="0" fill="hold" nodeType="withEffect">
                                  <p:stCondLst>
                                    <p:cond delay="0"/>
                                  </p:stCondLst>
                                  <p:childTnLst>
                                    <p:animMotion origin="layout" path="M 2.77778E-6 -2.96296E-6 L 0.42465 -2.96296E-6 " pathEditMode="relative" rAng="0" ptsTypes="AA">
                                      <p:cBhvr>
                                        <p:cTn id="59" dur="3000" fill="hold"/>
                                        <p:tgtEl>
                                          <p:spTgt spid="6"/>
                                        </p:tgtEl>
                                        <p:attrNameLst>
                                          <p:attrName>ppt_x</p:attrName>
                                          <p:attrName>ppt_y</p:attrName>
                                        </p:attrNameLst>
                                      </p:cBhvr>
                                      <p:rCtr x="21200" y="0"/>
                                    </p:animMotion>
                                  </p:childTnLst>
                                </p:cTn>
                              </p:par>
                              <p:par>
                                <p:cTn id="60" presetID="10" presetClass="exit" presetSubtype="0" fill="hold" nodeType="withEffect">
                                  <p:stCondLst>
                                    <p:cond delay="2500"/>
                                  </p:stCondLst>
                                  <p:childTnLst>
                                    <p:animEffect transition="out" filter="fade">
                                      <p:cBhvr>
                                        <p:cTn id="61" dur="500"/>
                                        <p:tgtEl>
                                          <p:spTgt spid="10"/>
                                        </p:tgtEl>
                                      </p:cBhvr>
                                    </p:animEffect>
                                    <p:set>
                                      <p:cBhvr>
                                        <p:cTn id="62" dur="1" fill="hold">
                                          <p:stCondLst>
                                            <p:cond delay="499"/>
                                          </p:stCondLst>
                                        </p:cTn>
                                        <p:tgtEl>
                                          <p:spTgt spid="10"/>
                                        </p:tgtEl>
                                        <p:attrNameLst>
                                          <p:attrName>style.visibility</p:attrName>
                                        </p:attrNameLst>
                                      </p:cBhvr>
                                      <p:to>
                                        <p:strVal val="hidden"/>
                                      </p:to>
                                    </p:set>
                                  </p:childTnLst>
                                </p:cTn>
                              </p:par>
                              <p:par>
                                <p:cTn id="63" presetID="10" presetClass="exit" presetSubtype="0" fill="hold" nodeType="withEffect">
                                  <p:stCondLst>
                                    <p:cond delay="2500"/>
                                  </p:stCondLst>
                                  <p:childTnLst>
                                    <p:animEffect transition="out" filter="fade">
                                      <p:cBhvr>
                                        <p:cTn id="64" dur="500"/>
                                        <p:tgtEl>
                                          <p:spTgt spid="11"/>
                                        </p:tgtEl>
                                      </p:cBhvr>
                                    </p:animEffect>
                                    <p:set>
                                      <p:cBhvr>
                                        <p:cTn id="65" dur="1" fill="hold">
                                          <p:stCondLst>
                                            <p:cond delay="499"/>
                                          </p:stCondLst>
                                        </p:cTn>
                                        <p:tgtEl>
                                          <p:spTgt spid="11"/>
                                        </p:tgtEl>
                                        <p:attrNameLst>
                                          <p:attrName>style.visibility</p:attrName>
                                        </p:attrNameLst>
                                      </p:cBhvr>
                                      <p:to>
                                        <p:strVal val="hidden"/>
                                      </p:to>
                                    </p:set>
                                  </p:childTnLst>
                                </p:cTn>
                              </p:par>
                              <p:par>
                                <p:cTn id="66" presetID="10" presetClass="exit" presetSubtype="0" fill="hold" nodeType="withEffect">
                                  <p:stCondLst>
                                    <p:cond delay="2500"/>
                                  </p:stCondLst>
                                  <p:childTnLst>
                                    <p:animEffect transition="out" filter="fade">
                                      <p:cBhvr>
                                        <p:cTn id="67" dur="500"/>
                                        <p:tgtEl>
                                          <p:spTgt spid="13"/>
                                        </p:tgtEl>
                                      </p:cBhvr>
                                    </p:animEffect>
                                    <p:set>
                                      <p:cBhvr>
                                        <p:cTn id="68" dur="1" fill="hold">
                                          <p:stCondLst>
                                            <p:cond delay="499"/>
                                          </p:stCondLst>
                                        </p:cTn>
                                        <p:tgtEl>
                                          <p:spTgt spid="13"/>
                                        </p:tgtEl>
                                        <p:attrNameLst>
                                          <p:attrName>style.visibility</p:attrName>
                                        </p:attrNameLst>
                                      </p:cBhvr>
                                      <p:to>
                                        <p:strVal val="hidden"/>
                                      </p:to>
                                    </p:set>
                                  </p:childTnLst>
                                </p:cTn>
                              </p:par>
                              <p:par>
                                <p:cTn id="69" presetID="10" presetClass="exit" presetSubtype="0" fill="hold" nodeType="withEffect">
                                  <p:stCondLst>
                                    <p:cond delay="2500"/>
                                  </p:stCondLst>
                                  <p:childTnLst>
                                    <p:animEffect transition="out" filter="fade">
                                      <p:cBhvr>
                                        <p:cTn id="70" dur="500"/>
                                        <p:tgtEl>
                                          <p:spTgt spid="7"/>
                                        </p:tgtEl>
                                      </p:cBhvr>
                                    </p:animEffect>
                                    <p:set>
                                      <p:cBhvr>
                                        <p:cTn id="71" dur="1" fill="hold">
                                          <p:stCondLst>
                                            <p:cond delay="499"/>
                                          </p:stCondLst>
                                        </p:cTn>
                                        <p:tgtEl>
                                          <p:spTgt spid="7"/>
                                        </p:tgtEl>
                                        <p:attrNameLst>
                                          <p:attrName>style.visibility</p:attrName>
                                        </p:attrNameLst>
                                      </p:cBhvr>
                                      <p:to>
                                        <p:strVal val="hidden"/>
                                      </p:to>
                                    </p:set>
                                  </p:childTnLst>
                                </p:cTn>
                              </p:par>
                              <p:par>
                                <p:cTn id="72" presetID="10" presetClass="exit" presetSubtype="0" fill="hold" nodeType="withEffect">
                                  <p:stCondLst>
                                    <p:cond delay="2500"/>
                                  </p:stCondLst>
                                  <p:childTnLst>
                                    <p:animEffect transition="out" filter="fade">
                                      <p:cBhvr>
                                        <p:cTn id="73" dur="500"/>
                                        <p:tgtEl>
                                          <p:spTgt spid="9"/>
                                        </p:tgtEl>
                                      </p:cBhvr>
                                    </p:animEffect>
                                    <p:set>
                                      <p:cBhvr>
                                        <p:cTn id="74" dur="1" fill="hold">
                                          <p:stCondLst>
                                            <p:cond delay="499"/>
                                          </p:stCondLst>
                                        </p:cTn>
                                        <p:tgtEl>
                                          <p:spTgt spid="9"/>
                                        </p:tgtEl>
                                        <p:attrNameLst>
                                          <p:attrName>style.visibility</p:attrName>
                                        </p:attrNameLst>
                                      </p:cBhvr>
                                      <p:to>
                                        <p:strVal val="hidden"/>
                                      </p:to>
                                    </p:set>
                                  </p:childTnLst>
                                </p:cTn>
                              </p:par>
                              <p:par>
                                <p:cTn id="75" presetID="10" presetClass="exit" presetSubtype="0" fill="hold" nodeType="withEffect">
                                  <p:stCondLst>
                                    <p:cond delay="2500"/>
                                  </p:stCondLst>
                                  <p:childTnLst>
                                    <p:animEffect transition="out" filter="fade">
                                      <p:cBhvr>
                                        <p:cTn id="76" dur="500"/>
                                        <p:tgtEl>
                                          <p:spTgt spid="5"/>
                                        </p:tgtEl>
                                      </p:cBhvr>
                                    </p:animEffect>
                                    <p:set>
                                      <p:cBhvr>
                                        <p:cTn id="77" dur="1" fill="hold">
                                          <p:stCondLst>
                                            <p:cond delay="499"/>
                                          </p:stCondLst>
                                        </p:cTn>
                                        <p:tgtEl>
                                          <p:spTgt spid="5"/>
                                        </p:tgtEl>
                                        <p:attrNameLst>
                                          <p:attrName>style.visibility</p:attrName>
                                        </p:attrNameLst>
                                      </p:cBhvr>
                                      <p:to>
                                        <p:strVal val="hidden"/>
                                      </p:to>
                                    </p:set>
                                  </p:childTnLst>
                                </p:cTn>
                              </p:par>
                              <p:par>
                                <p:cTn id="78" presetID="10" presetClass="exit" presetSubtype="0" fill="hold" nodeType="withEffect">
                                  <p:stCondLst>
                                    <p:cond delay="2500"/>
                                  </p:stCondLst>
                                  <p:childTnLst>
                                    <p:animEffect transition="out" filter="fade">
                                      <p:cBhvr>
                                        <p:cTn id="79" dur="500"/>
                                        <p:tgtEl>
                                          <p:spTgt spid="12"/>
                                        </p:tgtEl>
                                      </p:cBhvr>
                                    </p:animEffect>
                                    <p:set>
                                      <p:cBhvr>
                                        <p:cTn id="80" dur="1" fill="hold">
                                          <p:stCondLst>
                                            <p:cond delay="499"/>
                                          </p:stCondLst>
                                        </p:cTn>
                                        <p:tgtEl>
                                          <p:spTgt spid="12"/>
                                        </p:tgtEl>
                                        <p:attrNameLst>
                                          <p:attrName>style.visibility</p:attrName>
                                        </p:attrNameLst>
                                      </p:cBhvr>
                                      <p:to>
                                        <p:strVal val="hidden"/>
                                      </p:to>
                                    </p:set>
                                  </p:childTnLst>
                                </p:cTn>
                              </p:par>
                              <p:par>
                                <p:cTn id="81" presetID="10" presetClass="exit" presetSubtype="0" fill="hold" nodeType="withEffect">
                                  <p:stCondLst>
                                    <p:cond delay="2500"/>
                                  </p:stCondLst>
                                  <p:childTnLst>
                                    <p:animEffect transition="out" filter="fade">
                                      <p:cBhvr>
                                        <p:cTn id="82" dur="500"/>
                                        <p:tgtEl>
                                          <p:spTgt spid="14"/>
                                        </p:tgtEl>
                                      </p:cBhvr>
                                    </p:animEffect>
                                    <p:set>
                                      <p:cBhvr>
                                        <p:cTn id="83" dur="1" fill="hold">
                                          <p:stCondLst>
                                            <p:cond delay="499"/>
                                          </p:stCondLst>
                                        </p:cTn>
                                        <p:tgtEl>
                                          <p:spTgt spid="14"/>
                                        </p:tgtEl>
                                        <p:attrNameLst>
                                          <p:attrName>style.visibility</p:attrName>
                                        </p:attrNameLst>
                                      </p:cBhvr>
                                      <p:to>
                                        <p:strVal val="hidden"/>
                                      </p:to>
                                    </p:set>
                                  </p:childTnLst>
                                </p:cTn>
                              </p:par>
                              <p:par>
                                <p:cTn id="84" presetID="10" presetClass="exit" presetSubtype="0" fill="hold" nodeType="withEffect">
                                  <p:stCondLst>
                                    <p:cond delay="2500"/>
                                  </p:stCondLst>
                                  <p:childTnLst>
                                    <p:animEffect transition="out" filter="fade">
                                      <p:cBhvr>
                                        <p:cTn id="85" dur="500"/>
                                        <p:tgtEl>
                                          <p:spTgt spid="6"/>
                                        </p:tgtEl>
                                      </p:cBhvr>
                                    </p:animEffect>
                                    <p:set>
                                      <p:cBhvr>
                                        <p:cTn id="86" dur="1" fill="hold">
                                          <p:stCondLst>
                                            <p:cond delay="499"/>
                                          </p:stCondLst>
                                        </p:cTn>
                                        <p:tgtEl>
                                          <p:spTgt spid="6"/>
                                        </p:tgtEl>
                                        <p:attrNameLst>
                                          <p:attrName>style.visibility</p:attrName>
                                        </p:attrNameLst>
                                      </p:cBhvr>
                                      <p:to>
                                        <p:strVal val="hidden"/>
                                      </p:to>
                                    </p:set>
                                  </p:childTnLst>
                                </p:cTn>
                              </p:par>
                              <p:par>
                                <p:cTn id="87" presetID="10" presetClass="exit" presetSubtype="0" fill="hold" nodeType="withEffect">
                                  <p:stCondLst>
                                    <p:cond delay="2500"/>
                                  </p:stCondLst>
                                  <p:childTnLst>
                                    <p:animEffect transition="out" filter="fade">
                                      <p:cBhvr>
                                        <p:cTn id="88" dur="500"/>
                                        <p:tgtEl>
                                          <p:spTgt spid="4"/>
                                        </p:tgtEl>
                                      </p:cBhvr>
                                    </p:animEffect>
                                    <p:set>
                                      <p:cBhvr>
                                        <p:cTn id="89" dur="1" fill="hold">
                                          <p:stCondLst>
                                            <p:cond delay="499"/>
                                          </p:stCondLst>
                                        </p:cTn>
                                        <p:tgtEl>
                                          <p:spTgt spid="4"/>
                                        </p:tgtEl>
                                        <p:attrNameLst>
                                          <p:attrName>style.visibility</p:attrName>
                                        </p:attrNameLst>
                                      </p:cBhvr>
                                      <p:to>
                                        <p:strVal val="hidden"/>
                                      </p:to>
                                    </p:set>
                                  </p:childTnLst>
                                </p:cTn>
                              </p:par>
                              <p:par>
                                <p:cTn id="90" presetID="10" presetClass="exit" presetSubtype="0" fill="hold" nodeType="withEffect">
                                  <p:stCondLst>
                                    <p:cond delay="2500"/>
                                  </p:stCondLst>
                                  <p:childTnLst>
                                    <p:animEffect transition="out" filter="fade">
                                      <p:cBhvr>
                                        <p:cTn id="91" dur="500"/>
                                        <p:tgtEl>
                                          <p:spTgt spid="8"/>
                                        </p:tgtEl>
                                      </p:cBhvr>
                                    </p:animEffect>
                                    <p:set>
                                      <p:cBhvr>
                                        <p:cTn id="92" dur="1" fill="hold">
                                          <p:stCondLst>
                                            <p:cond delay="499"/>
                                          </p:stCondLst>
                                        </p:cTn>
                                        <p:tgtEl>
                                          <p:spTgt spid="8"/>
                                        </p:tgtEl>
                                        <p:attrNameLst>
                                          <p:attrName>style.visibility</p:attrName>
                                        </p:attrNameLst>
                                      </p:cBhvr>
                                      <p:to>
                                        <p:strVal val="hidden"/>
                                      </p:to>
                                    </p:set>
                                  </p:childTnLst>
                                </p:cTn>
                              </p:par>
                              <p:par>
                                <p:cTn id="93" presetID="10" presetClass="entr" presetSubtype="0" fill="hold" nodeType="withEffect">
                                  <p:stCondLst>
                                    <p:cond delay="0"/>
                                  </p:stCondLst>
                                  <p:childTnLst>
                                    <p:set>
                                      <p:cBhvr>
                                        <p:cTn id="94" dur="1" fill="hold">
                                          <p:stCondLst>
                                            <p:cond delay="0"/>
                                          </p:stCondLst>
                                        </p:cTn>
                                        <p:tgtEl>
                                          <p:spTgt spid="15"/>
                                        </p:tgtEl>
                                        <p:attrNameLst>
                                          <p:attrName>style.visibility</p:attrName>
                                        </p:attrNameLst>
                                      </p:cBhvr>
                                      <p:to>
                                        <p:strVal val="visible"/>
                                      </p:to>
                                    </p:set>
                                    <p:animEffect transition="in" filter="fade">
                                      <p:cBhvr>
                                        <p:cTn id="95" dur="100"/>
                                        <p:tgtEl>
                                          <p:spTgt spid="15"/>
                                        </p:tgtEl>
                                      </p:cBhvr>
                                    </p:animEffect>
                                  </p:childTnLst>
                                </p:cTn>
                              </p:par>
                              <p:par>
                                <p:cTn id="96" presetID="10" presetClass="entr" presetSubtype="0" fill="hold" nodeType="withEffect">
                                  <p:stCondLst>
                                    <p:cond delay="600"/>
                                  </p:stCondLst>
                                  <p:childTnLst>
                                    <p:set>
                                      <p:cBhvr>
                                        <p:cTn id="97" dur="1" fill="hold">
                                          <p:stCondLst>
                                            <p:cond delay="0"/>
                                          </p:stCondLst>
                                        </p:cTn>
                                        <p:tgtEl>
                                          <p:spTgt spid="16"/>
                                        </p:tgtEl>
                                        <p:attrNameLst>
                                          <p:attrName>style.visibility</p:attrName>
                                        </p:attrNameLst>
                                      </p:cBhvr>
                                      <p:to>
                                        <p:strVal val="visible"/>
                                      </p:to>
                                    </p:set>
                                    <p:animEffect transition="in" filter="fade">
                                      <p:cBhvr>
                                        <p:cTn id="98" dur="100"/>
                                        <p:tgtEl>
                                          <p:spTgt spid="16"/>
                                        </p:tgtEl>
                                      </p:cBhvr>
                                    </p:animEffect>
                                  </p:childTnLst>
                                </p:cTn>
                              </p:par>
                              <p:par>
                                <p:cTn id="99" presetID="10" presetClass="entr" presetSubtype="0" fill="hold" nodeType="withEffect">
                                  <p:stCondLst>
                                    <p:cond delay="200"/>
                                  </p:stCondLst>
                                  <p:childTnLst>
                                    <p:set>
                                      <p:cBhvr>
                                        <p:cTn id="100" dur="1" fill="hold">
                                          <p:stCondLst>
                                            <p:cond delay="0"/>
                                          </p:stCondLst>
                                        </p:cTn>
                                        <p:tgtEl>
                                          <p:spTgt spid="17"/>
                                        </p:tgtEl>
                                        <p:attrNameLst>
                                          <p:attrName>style.visibility</p:attrName>
                                        </p:attrNameLst>
                                      </p:cBhvr>
                                      <p:to>
                                        <p:strVal val="visible"/>
                                      </p:to>
                                    </p:set>
                                    <p:animEffect transition="in" filter="fade">
                                      <p:cBhvr>
                                        <p:cTn id="101" dur="100"/>
                                        <p:tgtEl>
                                          <p:spTgt spid="17"/>
                                        </p:tgtEl>
                                      </p:cBhvr>
                                    </p:animEffect>
                                  </p:childTnLst>
                                </p:cTn>
                              </p:par>
                              <p:par>
                                <p:cTn id="102" presetID="10" presetClass="entr" presetSubtype="0" fill="hold" nodeType="withEffect">
                                  <p:stCondLst>
                                    <p:cond delay="1800"/>
                                  </p:stCondLst>
                                  <p:childTnLst>
                                    <p:set>
                                      <p:cBhvr>
                                        <p:cTn id="103" dur="1" fill="hold">
                                          <p:stCondLst>
                                            <p:cond delay="0"/>
                                          </p:stCondLst>
                                        </p:cTn>
                                        <p:tgtEl>
                                          <p:spTgt spid="18"/>
                                        </p:tgtEl>
                                        <p:attrNameLst>
                                          <p:attrName>style.visibility</p:attrName>
                                        </p:attrNameLst>
                                      </p:cBhvr>
                                      <p:to>
                                        <p:strVal val="visible"/>
                                      </p:to>
                                    </p:set>
                                    <p:animEffect transition="in" filter="fade">
                                      <p:cBhvr>
                                        <p:cTn id="104" dur="100"/>
                                        <p:tgtEl>
                                          <p:spTgt spid="18"/>
                                        </p:tgtEl>
                                      </p:cBhvr>
                                    </p:animEffect>
                                  </p:childTnLst>
                                </p:cTn>
                              </p:par>
                              <p:par>
                                <p:cTn id="105" presetID="10" presetClass="entr" presetSubtype="0" fill="hold" nodeType="withEffect">
                                  <p:stCondLst>
                                    <p:cond delay="2200"/>
                                  </p:stCondLst>
                                  <p:childTnLst>
                                    <p:set>
                                      <p:cBhvr>
                                        <p:cTn id="106" dur="1" fill="hold">
                                          <p:stCondLst>
                                            <p:cond delay="0"/>
                                          </p:stCondLst>
                                        </p:cTn>
                                        <p:tgtEl>
                                          <p:spTgt spid="19"/>
                                        </p:tgtEl>
                                        <p:attrNameLst>
                                          <p:attrName>style.visibility</p:attrName>
                                        </p:attrNameLst>
                                      </p:cBhvr>
                                      <p:to>
                                        <p:strVal val="visible"/>
                                      </p:to>
                                    </p:set>
                                    <p:animEffect transition="in" filter="fade">
                                      <p:cBhvr>
                                        <p:cTn id="107" dur="100"/>
                                        <p:tgtEl>
                                          <p:spTgt spid="19"/>
                                        </p:tgtEl>
                                      </p:cBhvr>
                                    </p:animEffect>
                                  </p:childTnLst>
                                </p:cTn>
                              </p:par>
                              <p:par>
                                <p:cTn id="108" presetID="53" presetClass="exit" presetSubtype="16" fill="hold" nodeType="withEffect">
                                  <p:stCondLst>
                                    <p:cond delay="100"/>
                                  </p:stCondLst>
                                  <p:childTnLst>
                                    <p:anim calcmode="lin" valueType="num">
                                      <p:cBhvr>
                                        <p:cTn id="109" dur="1000"/>
                                        <p:tgtEl>
                                          <p:spTgt spid="15"/>
                                        </p:tgtEl>
                                        <p:attrNameLst>
                                          <p:attrName>ppt_w</p:attrName>
                                        </p:attrNameLst>
                                      </p:cBhvr>
                                      <p:tavLst>
                                        <p:tav tm="0">
                                          <p:val>
                                            <p:strVal val="ppt_w"/>
                                          </p:val>
                                        </p:tav>
                                        <p:tav tm="100000">
                                          <p:val>
                                            <p:fltVal val="0"/>
                                          </p:val>
                                        </p:tav>
                                      </p:tavLst>
                                    </p:anim>
                                    <p:anim calcmode="lin" valueType="num">
                                      <p:cBhvr>
                                        <p:cTn id="110" dur="1000"/>
                                        <p:tgtEl>
                                          <p:spTgt spid="15"/>
                                        </p:tgtEl>
                                        <p:attrNameLst>
                                          <p:attrName>ppt_h</p:attrName>
                                        </p:attrNameLst>
                                      </p:cBhvr>
                                      <p:tavLst>
                                        <p:tav tm="0">
                                          <p:val>
                                            <p:strVal val="ppt_h"/>
                                          </p:val>
                                        </p:tav>
                                        <p:tav tm="100000">
                                          <p:val>
                                            <p:fltVal val="0"/>
                                          </p:val>
                                        </p:tav>
                                      </p:tavLst>
                                    </p:anim>
                                    <p:animEffect transition="out" filter="fade">
                                      <p:cBhvr>
                                        <p:cTn id="111" dur="1000"/>
                                        <p:tgtEl>
                                          <p:spTgt spid="15"/>
                                        </p:tgtEl>
                                      </p:cBhvr>
                                    </p:animEffect>
                                    <p:set>
                                      <p:cBhvr>
                                        <p:cTn id="112" dur="1" fill="hold">
                                          <p:stCondLst>
                                            <p:cond delay="999"/>
                                          </p:stCondLst>
                                        </p:cTn>
                                        <p:tgtEl>
                                          <p:spTgt spid="15"/>
                                        </p:tgtEl>
                                        <p:attrNameLst>
                                          <p:attrName>style.visibility</p:attrName>
                                        </p:attrNameLst>
                                      </p:cBhvr>
                                      <p:to>
                                        <p:strVal val="hidden"/>
                                      </p:to>
                                    </p:set>
                                  </p:childTnLst>
                                </p:cTn>
                              </p:par>
                              <p:par>
                                <p:cTn id="113" presetID="53" presetClass="exit" presetSubtype="16" fill="hold" nodeType="withEffect">
                                  <p:stCondLst>
                                    <p:cond delay="700"/>
                                  </p:stCondLst>
                                  <p:childTnLst>
                                    <p:anim calcmode="lin" valueType="num">
                                      <p:cBhvr>
                                        <p:cTn id="114" dur="500"/>
                                        <p:tgtEl>
                                          <p:spTgt spid="16"/>
                                        </p:tgtEl>
                                        <p:attrNameLst>
                                          <p:attrName>ppt_w</p:attrName>
                                        </p:attrNameLst>
                                      </p:cBhvr>
                                      <p:tavLst>
                                        <p:tav tm="0">
                                          <p:val>
                                            <p:strVal val="ppt_w"/>
                                          </p:val>
                                        </p:tav>
                                        <p:tav tm="100000">
                                          <p:val>
                                            <p:fltVal val="0"/>
                                          </p:val>
                                        </p:tav>
                                      </p:tavLst>
                                    </p:anim>
                                    <p:anim calcmode="lin" valueType="num">
                                      <p:cBhvr>
                                        <p:cTn id="115" dur="500"/>
                                        <p:tgtEl>
                                          <p:spTgt spid="16"/>
                                        </p:tgtEl>
                                        <p:attrNameLst>
                                          <p:attrName>ppt_h</p:attrName>
                                        </p:attrNameLst>
                                      </p:cBhvr>
                                      <p:tavLst>
                                        <p:tav tm="0">
                                          <p:val>
                                            <p:strVal val="ppt_h"/>
                                          </p:val>
                                        </p:tav>
                                        <p:tav tm="100000">
                                          <p:val>
                                            <p:fltVal val="0"/>
                                          </p:val>
                                        </p:tav>
                                      </p:tavLst>
                                    </p:anim>
                                    <p:animEffect transition="out" filter="fade">
                                      <p:cBhvr>
                                        <p:cTn id="116" dur="500"/>
                                        <p:tgtEl>
                                          <p:spTgt spid="16"/>
                                        </p:tgtEl>
                                      </p:cBhvr>
                                    </p:animEffect>
                                    <p:set>
                                      <p:cBhvr>
                                        <p:cTn id="117" dur="1" fill="hold">
                                          <p:stCondLst>
                                            <p:cond delay="499"/>
                                          </p:stCondLst>
                                        </p:cTn>
                                        <p:tgtEl>
                                          <p:spTgt spid="16"/>
                                        </p:tgtEl>
                                        <p:attrNameLst>
                                          <p:attrName>style.visibility</p:attrName>
                                        </p:attrNameLst>
                                      </p:cBhvr>
                                      <p:to>
                                        <p:strVal val="hidden"/>
                                      </p:to>
                                    </p:set>
                                  </p:childTnLst>
                                </p:cTn>
                              </p:par>
                              <p:par>
                                <p:cTn id="118" presetID="53" presetClass="exit" presetSubtype="16" fill="hold" nodeType="withEffect">
                                  <p:stCondLst>
                                    <p:cond delay="300"/>
                                  </p:stCondLst>
                                  <p:childTnLst>
                                    <p:anim calcmode="lin" valueType="num">
                                      <p:cBhvr>
                                        <p:cTn id="119" dur="500"/>
                                        <p:tgtEl>
                                          <p:spTgt spid="17"/>
                                        </p:tgtEl>
                                        <p:attrNameLst>
                                          <p:attrName>ppt_w</p:attrName>
                                        </p:attrNameLst>
                                      </p:cBhvr>
                                      <p:tavLst>
                                        <p:tav tm="0">
                                          <p:val>
                                            <p:strVal val="ppt_w"/>
                                          </p:val>
                                        </p:tav>
                                        <p:tav tm="100000">
                                          <p:val>
                                            <p:fltVal val="0"/>
                                          </p:val>
                                        </p:tav>
                                      </p:tavLst>
                                    </p:anim>
                                    <p:anim calcmode="lin" valueType="num">
                                      <p:cBhvr>
                                        <p:cTn id="120" dur="500"/>
                                        <p:tgtEl>
                                          <p:spTgt spid="17"/>
                                        </p:tgtEl>
                                        <p:attrNameLst>
                                          <p:attrName>ppt_h</p:attrName>
                                        </p:attrNameLst>
                                      </p:cBhvr>
                                      <p:tavLst>
                                        <p:tav tm="0">
                                          <p:val>
                                            <p:strVal val="ppt_h"/>
                                          </p:val>
                                        </p:tav>
                                        <p:tav tm="100000">
                                          <p:val>
                                            <p:fltVal val="0"/>
                                          </p:val>
                                        </p:tav>
                                      </p:tavLst>
                                    </p:anim>
                                    <p:animEffect transition="out" filter="fade">
                                      <p:cBhvr>
                                        <p:cTn id="121" dur="500"/>
                                        <p:tgtEl>
                                          <p:spTgt spid="17"/>
                                        </p:tgtEl>
                                      </p:cBhvr>
                                    </p:animEffect>
                                    <p:set>
                                      <p:cBhvr>
                                        <p:cTn id="122" dur="1" fill="hold">
                                          <p:stCondLst>
                                            <p:cond delay="499"/>
                                          </p:stCondLst>
                                        </p:cTn>
                                        <p:tgtEl>
                                          <p:spTgt spid="17"/>
                                        </p:tgtEl>
                                        <p:attrNameLst>
                                          <p:attrName>style.visibility</p:attrName>
                                        </p:attrNameLst>
                                      </p:cBhvr>
                                      <p:to>
                                        <p:strVal val="hidden"/>
                                      </p:to>
                                    </p:set>
                                  </p:childTnLst>
                                </p:cTn>
                              </p:par>
                              <p:par>
                                <p:cTn id="123" presetID="53" presetClass="exit" presetSubtype="16" fill="hold" nodeType="withEffect">
                                  <p:stCondLst>
                                    <p:cond delay="1900"/>
                                  </p:stCondLst>
                                  <p:childTnLst>
                                    <p:anim calcmode="lin" valueType="num">
                                      <p:cBhvr>
                                        <p:cTn id="124" dur="500"/>
                                        <p:tgtEl>
                                          <p:spTgt spid="18"/>
                                        </p:tgtEl>
                                        <p:attrNameLst>
                                          <p:attrName>ppt_w</p:attrName>
                                        </p:attrNameLst>
                                      </p:cBhvr>
                                      <p:tavLst>
                                        <p:tav tm="0">
                                          <p:val>
                                            <p:strVal val="ppt_w"/>
                                          </p:val>
                                        </p:tav>
                                        <p:tav tm="100000">
                                          <p:val>
                                            <p:fltVal val="0"/>
                                          </p:val>
                                        </p:tav>
                                      </p:tavLst>
                                    </p:anim>
                                    <p:anim calcmode="lin" valueType="num">
                                      <p:cBhvr>
                                        <p:cTn id="125" dur="500"/>
                                        <p:tgtEl>
                                          <p:spTgt spid="18"/>
                                        </p:tgtEl>
                                        <p:attrNameLst>
                                          <p:attrName>ppt_h</p:attrName>
                                        </p:attrNameLst>
                                      </p:cBhvr>
                                      <p:tavLst>
                                        <p:tav tm="0">
                                          <p:val>
                                            <p:strVal val="ppt_h"/>
                                          </p:val>
                                        </p:tav>
                                        <p:tav tm="100000">
                                          <p:val>
                                            <p:fltVal val="0"/>
                                          </p:val>
                                        </p:tav>
                                      </p:tavLst>
                                    </p:anim>
                                    <p:animEffect transition="out" filter="fade">
                                      <p:cBhvr>
                                        <p:cTn id="126" dur="500"/>
                                        <p:tgtEl>
                                          <p:spTgt spid="18"/>
                                        </p:tgtEl>
                                      </p:cBhvr>
                                    </p:animEffect>
                                    <p:set>
                                      <p:cBhvr>
                                        <p:cTn id="127" dur="1" fill="hold">
                                          <p:stCondLst>
                                            <p:cond delay="499"/>
                                          </p:stCondLst>
                                        </p:cTn>
                                        <p:tgtEl>
                                          <p:spTgt spid="18"/>
                                        </p:tgtEl>
                                        <p:attrNameLst>
                                          <p:attrName>style.visibility</p:attrName>
                                        </p:attrNameLst>
                                      </p:cBhvr>
                                      <p:to>
                                        <p:strVal val="hidden"/>
                                      </p:to>
                                    </p:set>
                                  </p:childTnLst>
                                </p:cTn>
                              </p:par>
                              <p:par>
                                <p:cTn id="128" presetID="53" presetClass="exit" presetSubtype="16" fill="hold" nodeType="withEffect">
                                  <p:stCondLst>
                                    <p:cond delay="2300"/>
                                  </p:stCondLst>
                                  <p:childTnLst>
                                    <p:anim calcmode="lin" valueType="num">
                                      <p:cBhvr>
                                        <p:cTn id="129" dur="500"/>
                                        <p:tgtEl>
                                          <p:spTgt spid="19"/>
                                        </p:tgtEl>
                                        <p:attrNameLst>
                                          <p:attrName>ppt_w</p:attrName>
                                        </p:attrNameLst>
                                      </p:cBhvr>
                                      <p:tavLst>
                                        <p:tav tm="0">
                                          <p:val>
                                            <p:strVal val="ppt_w"/>
                                          </p:val>
                                        </p:tav>
                                        <p:tav tm="100000">
                                          <p:val>
                                            <p:fltVal val="0"/>
                                          </p:val>
                                        </p:tav>
                                      </p:tavLst>
                                    </p:anim>
                                    <p:anim calcmode="lin" valueType="num">
                                      <p:cBhvr>
                                        <p:cTn id="130" dur="500"/>
                                        <p:tgtEl>
                                          <p:spTgt spid="19"/>
                                        </p:tgtEl>
                                        <p:attrNameLst>
                                          <p:attrName>ppt_h</p:attrName>
                                        </p:attrNameLst>
                                      </p:cBhvr>
                                      <p:tavLst>
                                        <p:tav tm="0">
                                          <p:val>
                                            <p:strVal val="ppt_h"/>
                                          </p:val>
                                        </p:tav>
                                        <p:tav tm="100000">
                                          <p:val>
                                            <p:fltVal val="0"/>
                                          </p:val>
                                        </p:tav>
                                      </p:tavLst>
                                    </p:anim>
                                    <p:animEffect transition="out" filter="fade">
                                      <p:cBhvr>
                                        <p:cTn id="131" dur="500"/>
                                        <p:tgtEl>
                                          <p:spTgt spid="19"/>
                                        </p:tgtEl>
                                      </p:cBhvr>
                                    </p:animEffect>
                                    <p:set>
                                      <p:cBhvr>
                                        <p:cTn id="132"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sp>
        <p:nvSpPr>
          <p:cNvPr id="221186" name="Rectangle 2"/>
          <p:cNvSpPr>
            <a:spLocks noGrp="1" noChangeArrowheads="1"/>
          </p:cNvSpPr>
          <p:nvPr>
            <p:ph type="ctrTitle"/>
          </p:nvPr>
        </p:nvSpPr>
        <p:spPr>
          <a:xfrm>
            <a:off x="685800" y="1598181"/>
            <a:ext cx="7772400" cy="1102769"/>
          </a:xfrm>
        </p:spPr>
        <p:txBody>
          <a:bodyPr/>
          <a:lstStyle>
            <a:lvl1pPr>
              <a:defRPr smtClean="0"/>
            </a:lvl1pPr>
          </a:lstStyle>
          <a:p>
            <a:pPr lvl="0"/>
            <a:r>
              <a:rPr lang="zh-CN" altLang="en-US" noProof="0"/>
              <a:t>单击此处编辑母版标题样式</a:t>
            </a:r>
            <a:endParaRPr lang="zh-CN" altLang="en-US" noProof="0"/>
          </a:p>
        </p:txBody>
      </p:sp>
      <p:sp>
        <p:nvSpPr>
          <p:cNvPr id="221187" name="Rectangle 3"/>
          <p:cNvSpPr>
            <a:spLocks noGrp="1" noChangeArrowheads="1"/>
          </p:cNvSpPr>
          <p:nvPr>
            <p:ph type="subTitle" idx="1"/>
          </p:nvPr>
        </p:nvSpPr>
        <p:spPr>
          <a:xfrm>
            <a:off x="1371600" y="2915310"/>
            <a:ext cx="6400800" cy="1314748"/>
          </a:xfrm>
        </p:spPr>
        <p:txBody>
          <a:bodyPr/>
          <a:lstStyle>
            <a:lvl1pPr marL="0" indent="0" algn="ctr">
              <a:buFontTx/>
              <a:buNone/>
              <a:defRPr smtClean="0"/>
            </a:lvl1pPr>
          </a:lstStyle>
          <a:p>
            <a:pPr lvl="0"/>
            <a:r>
              <a:rPr lang="zh-CN" altLang="en-US" noProof="0" dirty="0"/>
              <a:t>单击此处编辑母版副标题样式</a:t>
            </a:r>
            <a:endParaRPr lang="zh-CN" altLang="en-US" noProof="0" dirty="0"/>
          </a:p>
        </p:txBody>
      </p:sp>
      <p:sp>
        <p:nvSpPr>
          <p:cNvPr id="4" name="Rectangle 4"/>
          <p:cNvSpPr>
            <a:spLocks noGrp="1" noChangeArrowheads="1"/>
          </p:cNvSpPr>
          <p:nvPr>
            <p:ph type="dt" sz="half" idx="10"/>
          </p:nvPr>
        </p:nvSpPr>
        <p:spPr>
          <a:xfrm>
            <a:off x="457200" y="4685774"/>
            <a:ext cx="2133600" cy="357267"/>
          </a:xfrm>
        </p:spPr>
        <p:txBody>
          <a:bodyPr/>
          <a:lstStyle>
            <a:lvl1pPr>
              <a:defRPr sz="1400"/>
            </a:lvl1pPr>
          </a:lstStyle>
          <a:p>
            <a:pPr>
              <a:defRPr/>
            </a:pPr>
            <a:endParaRPr lang="en-US" altLang="zh-CN"/>
          </a:p>
        </p:txBody>
      </p:sp>
      <p:sp>
        <p:nvSpPr>
          <p:cNvPr id="5" name="Rectangle 5"/>
          <p:cNvSpPr>
            <a:spLocks noGrp="1" noChangeArrowheads="1"/>
          </p:cNvSpPr>
          <p:nvPr>
            <p:ph type="ftr" sz="quarter" idx="11"/>
          </p:nvPr>
        </p:nvSpPr>
        <p:spPr>
          <a:xfrm>
            <a:off x="3124200" y="4685774"/>
            <a:ext cx="2895600" cy="357267"/>
          </a:xfrm>
        </p:spPr>
        <p:txBody>
          <a:bodyPr/>
          <a:lstStyle>
            <a:lvl1pPr algn="ctr">
              <a:defRPr sz="1400"/>
            </a:lvl1pPr>
          </a:lstStyle>
          <a:p>
            <a:pPr>
              <a:defRPr/>
            </a:pPr>
            <a:endParaRPr lang="en-US" altLang="zh-CN"/>
          </a:p>
        </p:txBody>
      </p:sp>
      <p:sp>
        <p:nvSpPr>
          <p:cNvPr id="6" name="Rectangle 6"/>
          <p:cNvSpPr>
            <a:spLocks noGrp="1" noChangeArrowheads="1"/>
          </p:cNvSpPr>
          <p:nvPr>
            <p:ph type="sldNum" sz="quarter" idx="12"/>
          </p:nvPr>
        </p:nvSpPr>
        <p:spPr>
          <a:xfrm>
            <a:off x="6553200" y="4685774"/>
            <a:ext cx="2133600" cy="357267"/>
          </a:xfrm>
        </p:spPr>
        <p:txBody>
          <a:bodyPr/>
          <a:lstStyle>
            <a:lvl1pPr>
              <a:defRPr/>
            </a:lvl1pPr>
          </a:lstStyle>
          <a:p>
            <a:pPr>
              <a:defRPr/>
            </a:pPr>
            <a:fld id="{7C25BAC5-BA88-4BA5-8760-581B936DA746}" type="slidenum">
              <a:rPr lang="en-US" altLang="zh-CN"/>
            </a:fld>
            <a:endParaRPr lang="en-US" alt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正文">
    <p:bg bwMode="auto">
      <p:bgPr>
        <a:solidFill>
          <a:schemeClr val="bg1"/>
        </a:solidFill>
        <a:effectLst/>
      </p:bgPr>
    </p:bg>
    <p:spTree>
      <p:nvGrpSpPr>
        <p:cNvPr id="1" name=""/>
        <p:cNvGrpSpPr/>
        <p:nvPr/>
      </p:nvGrpSpPr>
      <p:grpSpPr>
        <a:xfrm>
          <a:off x="0" y="0"/>
          <a:ext cx="0" cy="0"/>
          <a:chOff x="0" y="0"/>
          <a:chExt cx="0" cy="0"/>
        </a:xfrm>
      </p:grpSpPr>
      <p:sp>
        <p:nvSpPr>
          <p:cNvPr id="5" name="AutoShape 45"/>
          <p:cNvSpPr>
            <a:spLocks noChangeArrowheads="1"/>
          </p:cNvSpPr>
          <p:nvPr/>
        </p:nvSpPr>
        <p:spPr bwMode="ltGray">
          <a:xfrm>
            <a:off x="936625" y="57163"/>
            <a:ext cx="7883525" cy="643083"/>
          </a:xfrm>
          <a:prstGeom prst="roundRect">
            <a:avLst>
              <a:gd name="adj" fmla="val 50000"/>
            </a:avLst>
          </a:prstGeom>
          <a:gradFill rotWithShape="1">
            <a:gsLst>
              <a:gs pos="0">
                <a:srgbClr val="5E9EFF"/>
              </a:gs>
              <a:gs pos="39999">
                <a:srgbClr val="85C2FF"/>
              </a:gs>
              <a:gs pos="70000">
                <a:srgbClr val="C4D6EB"/>
              </a:gs>
              <a:gs pos="100000">
                <a:srgbClr val="FFEBFA"/>
              </a:gs>
            </a:gsLst>
            <a:lin ang="0"/>
          </a:gradFill>
          <a:ln>
            <a:noFill/>
          </a:ln>
        </p:spPr>
        <p:txBody>
          <a:bodyPr wrap="none"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buFontTx/>
              <a:buNone/>
              <a:defRPr/>
            </a:pPr>
            <a:endParaRPr lang="zh-CN" altLang="en-US" sz="3195" b="1">
              <a:solidFill>
                <a:schemeClr val="tx2"/>
              </a:solidFill>
              <a:latin typeface="华文新魏" panose="02010800040101010101" pitchFamily="2" charset="-122"/>
              <a:ea typeface="华文新魏" panose="02010800040101010101" pitchFamily="2" charset="-122"/>
              <a:sym typeface="Wingdings" panose="05000000000000000000" pitchFamily="2" charset="2"/>
            </a:endParaRPr>
          </a:p>
        </p:txBody>
      </p:sp>
      <p:sp>
        <p:nvSpPr>
          <p:cNvPr id="6" name="副标题 2"/>
          <p:cNvSpPr txBox="1"/>
          <p:nvPr/>
        </p:nvSpPr>
        <p:spPr bwMode="auto">
          <a:xfrm>
            <a:off x="1403350" y="1059103"/>
            <a:ext cx="6400800" cy="1314748"/>
          </a:xfrm>
          <a:prstGeom prst="rect">
            <a:avLst/>
          </a:prstGeom>
          <a:noFill/>
          <a:ln>
            <a:noFill/>
          </a:ln>
        </p:spPr>
        <p:txBody>
          <a:bodyPr/>
          <a:lstStyle>
            <a:lvl1pPr marL="0" indent="0" algn="ctr" rtl="0" eaLnBrk="0" fontAlgn="base" hangingPunct="0">
              <a:spcBef>
                <a:spcPct val="20000"/>
              </a:spcBef>
              <a:spcAft>
                <a:spcPct val="0"/>
              </a:spcAft>
              <a:buNone/>
              <a:defRPr kumimoji="1" sz="3200" b="1">
                <a:solidFill>
                  <a:schemeClr val="bg1"/>
                </a:solidFill>
                <a:latin typeface="+mn-lt"/>
                <a:ea typeface="+mn-ea"/>
                <a:cs typeface="+mn-cs"/>
              </a:defRPr>
            </a:lvl1pPr>
            <a:lvl2pPr marL="457200" indent="0" algn="ctr" rtl="0" eaLnBrk="0" fontAlgn="base" hangingPunct="0">
              <a:spcBef>
                <a:spcPct val="20000"/>
              </a:spcBef>
              <a:spcAft>
                <a:spcPct val="0"/>
              </a:spcAft>
              <a:buNone/>
              <a:defRPr kumimoji="1" sz="2800" b="1">
                <a:solidFill>
                  <a:schemeClr val="bg1"/>
                </a:solidFill>
                <a:latin typeface="+mn-lt"/>
                <a:ea typeface="+mn-ea"/>
              </a:defRPr>
            </a:lvl2pPr>
            <a:lvl3pPr marL="914400" indent="0" algn="ctr" rtl="0" eaLnBrk="0" fontAlgn="base" hangingPunct="0">
              <a:spcBef>
                <a:spcPct val="20000"/>
              </a:spcBef>
              <a:spcAft>
                <a:spcPct val="0"/>
              </a:spcAft>
              <a:buNone/>
              <a:defRPr kumimoji="1" sz="2400" b="1">
                <a:solidFill>
                  <a:schemeClr val="bg1"/>
                </a:solidFill>
                <a:latin typeface="+mn-lt"/>
                <a:ea typeface="+mn-ea"/>
              </a:defRPr>
            </a:lvl3pPr>
            <a:lvl4pPr marL="1371600" indent="0" algn="ctr" rtl="0" eaLnBrk="0" fontAlgn="base" hangingPunct="0">
              <a:spcBef>
                <a:spcPct val="20000"/>
              </a:spcBef>
              <a:spcAft>
                <a:spcPct val="0"/>
              </a:spcAft>
              <a:buNone/>
              <a:defRPr kumimoji="1" sz="2000" b="1">
                <a:solidFill>
                  <a:schemeClr val="bg1"/>
                </a:solidFill>
                <a:latin typeface="+mn-lt"/>
                <a:ea typeface="+mn-ea"/>
              </a:defRPr>
            </a:lvl4pPr>
            <a:lvl5pPr marL="1828800" indent="0" algn="ctr" rtl="0" eaLnBrk="0" fontAlgn="base" hangingPunct="0">
              <a:spcBef>
                <a:spcPct val="20000"/>
              </a:spcBef>
              <a:spcAft>
                <a:spcPct val="0"/>
              </a:spcAft>
              <a:buNone/>
              <a:defRPr kumimoji="1" sz="2000" b="1">
                <a:solidFill>
                  <a:schemeClr val="bg1"/>
                </a:solidFill>
                <a:latin typeface="+mn-lt"/>
                <a:ea typeface="+mn-ea"/>
              </a:defRPr>
            </a:lvl5pPr>
            <a:lvl6pPr marL="2286000" indent="0" algn="ctr" rtl="0" fontAlgn="base">
              <a:spcBef>
                <a:spcPct val="20000"/>
              </a:spcBef>
              <a:spcAft>
                <a:spcPct val="0"/>
              </a:spcAft>
              <a:buNone/>
              <a:defRPr kumimoji="1" sz="2000" b="1">
                <a:solidFill>
                  <a:schemeClr val="bg1"/>
                </a:solidFill>
                <a:latin typeface="+mn-lt"/>
                <a:ea typeface="+mn-ea"/>
              </a:defRPr>
            </a:lvl6pPr>
            <a:lvl7pPr marL="2743200" indent="0" algn="ctr" rtl="0" fontAlgn="base">
              <a:spcBef>
                <a:spcPct val="20000"/>
              </a:spcBef>
              <a:spcAft>
                <a:spcPct val="0"/>
              </a:spcAft>
              <a:buNone/>
              <a:defRPr kumimoji="1" sz="2000" b="1">
                <a:solidFill>
                  <a:schemeClr val="bg1"/>
                </a:solidFill>
                <a:latin typeface="+mn-lt"/>
                <a:ea typeface="+mn-ea"/>
              </a:defRPr>
            </a:lvl7pPr>
            <a:lvl8pPr marL="3200400" indent="0" algn="ctr" rtl="0" fontAlgn="base">
              <a:spcBef>
                <a:spcPct val="20000"/>
              </a:spcBef>
              <a:spcAft>
                <a:spcPct val="0"/>
              </a:spcAft>
              <a:buNone/>
              <a:defRPr kumimoji="1" sz="2000" b="1">
                <a:solidFill>
                  <a:schemeClr val="bg1"/>
                </a:solidFill>
                <a:latin typeface="+mn-lt"/>
                <a:ea typeface="+mn-ea"/>
              </a:defRPr>
            </a:lvl8pPr>
            <a:lvl9pPr marL="3657600" indent="0" algn="ctr" rtl="0" fontAlgn="base">
              <a:spcBef>
                <a:spcPct val="20000"/>
              </a:spcBef>
              <a:spcAft>
                <a:spcPct val="0"/>
              </a:spcAft>
              <a:buNone/>
              <a:defRPr kumimoji="1" sz="2000" b="1">
                <a:solidFill>
                  <a:schemeClr val="bg1"/>
                </a:solidFill>
                <a:latin typeface="+mn-lt"/>
                <a:ea typeface="+mn-ea"/>
              </a:defRPr>
            </a:lvl9pPr>
          </a:lstStyle>
          <a:p>
            <a:pPr>
              <a:buFontTx/>
              <a:buNone/>
              <a:defRPr/>
            </a:pPr>
            <a:r>
              <a:rPr lang="zh-CN" altLang="en-US" sz="3195"/>
              <a:t>单击此处编辑母版副标题样式</a:t>
            </a:r>
            <a:endParaRPr lang="zh-CN" altLang="en-US" sz="3195" dirty="0"/>
          </a:p>
        </p:txBody>
      </p:sp>
      <p:sp>
        <p:nvSpPr>
          <p:cNvPr id="2" name="标题 1"/>
          <p:cNvSpPr>
            <a:spLocks noGrp="1"/>
          </p:cNvSpPr>
          <p:nvPr>
            <p:ph type="ctrTitle"/>
          </p:nvPr>
        </p:nvSpPr>
        <p:spPr>
          <a:xfrm>
            <a:off x="971600" y="-20543"/>
            <a:ext cx="8172400" cy="738960"/>
          </a:xfrm>
        </p:spPr>
        <p:txBody>
          <a:bodyPr/>
          <a:lstStyle>
            <a:lvl1pPr algn="l">
              <a:defRPr sz="3200" b="0">
                <a:solidFill>
                  <a:schemeClr val="tx1"/>
                </a:solidFill>
                <a:latin typeface="黑体" panose="02010609060101010101" pitchFamily="49" charset="-122"/>
                <a:ea typeface="黑体" panose="02010609060101010101" pitchFamily="49" charset="-122"/>
              </a:defRPr>
            </a:lvl1pPr>
          </a:lstStyle>
          <a:p>
            <a:r>
              <a:rPr lang="zh-CN" altLang="en-US" noProof="1"/>
              <a:t>单击此处编辑母版标题样式</a:t>
            </a:r>
            <a:endParaRPr lang="zh-CN" altLang="en-US" noProof="1"/>
          </a:p>
        </p:txBody>
      </p:sp>
      <p:sp>
        <p:nvSpPr>
          <p:cNvPr id="3" name="副标题 2"/>
          <p:cNvSpPr>
            <a:spLocks noGrp="1"/>
          </p:cNvSpPr>
          <p:nvPr>
            <p:ph type="subTitle" idx="1"/>
          </p:nvPr>
        </p:nvSpPr>
        <p:spPr>
          <a:xfrm>
            <a:off x="1371600" y="2915310"/>
            <a:ext cx="6400800" cy="1314748"/>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9435" indent="0" algn="ctr">
              <a:buNone/>
              <a:defRPr/>
            </a:lvl5pPr>
            <a:lvl6pPr marL="2286635" indent="0" algn="ctr">
              <a:buNone/>
              <a:defRPr/>
            </a:lvl6pPr>
            <a:lvl7pPr marL="2743835" indent="0" algn="ctr">
              <a:buNone/>
              <a:defRPr/>
            </a:lvl7pPr>
            <a:lvl8pPr marL="3201035" indent="0" algn="ctr">
              <a:buNone/>
              <a:defRPr/>
            </a:lvl8pPr>
            <a:lvl9pPr marL="3658235" indent="0" algn="ctr">
              <a:buNone/>
              <a:defRPr/>
            </a:lvl9pPr>
          </a:lstStyle>
          <a:p>
            <a:r>
              <a:rPr lang="zh-CN" altLang="en-US" noProof="1"/>
              <a:t>单击此处编辑母版副标题样式</a:t>
            </a:r>
            <a:endParaRPr lang="zh-CN" altLang="en-US" noProof="1"/>
          </a:p>
        </p:txBody>
      </p:sp>
      <p:sp>
        <p:nvSpPr>
          <p:cNvPr id="7" name="Rectangle 4"/>
          <p:cNvSpPr>
            <a:spLocks noGrp="1" noChangeArrowheads="1"/>
          </p:cNvSpPr>
          <p:nvPr>
            <p:ph type="dt" sz="half" idx="10"/>
          </p:nvPr>
        </p:nvSpPr>
        <p:spPr/>
        <p:txBody>
          <a:bodyPr/>
          <a:lstStyle>
            <a:lvl1pPr>
              <a:defRPr/>
            </a:lvl1pPr>
          </a:lstStyle>
          <a:p>
            <a:pPr>
              <a:defRPr/>
            </a:pPr>
            <a:endParaRPr lang="en-US" altLang="zh-CN"/>
          </a:p>
        </p:txBody>
      </p:sp>
      <p:sp>
        <p:nvSpPr>
          <p:cNvPr id="8" name="Rectangle 5"/>
          <p:cNvSpPr>
            <a:spLocks noGrp="1" noChangeArrowheads="1"/>
          </p:cNvSpPr>
          <p:nvPr>
            <p:ph type="ftr" sz="quarter" idx="11"/>
          </p:nvPr>
        </p:nvSpPr>
        <p:spPr/>
        <p:txBody>
          <a:bodyPr/>
          <a:lstStyle>
            <a:lvl1pPr>
              <a:defRPr/>
            </a:lvl1pPr>
          </a:lstStyle>
          <a:p>
            <a:pPr>
              <a:defRPr/>
            </a:pPr>
            <a:endParaRPr lang="en-US" altLang="zh-CN"/>
          </a:p>
        </p:txBody>
      </p:sp>
      <p:sp>
        <p:nvSpPr>
          <p:cNvPr id="9" name="Rectangle 6"/>
          <p:cNvSpPr>
            <a:spLocks noGrp="1" noChangeArrowheads="1"/>
          </p:cNvSpPr>
          <p:nvPr>
            <p:ph type="sldNum" sz="quarter" idx="12"/>
          </p:nvPr>
        </p:nvSpPr>
        <p:spPr/>
        <p:txBody>
          <a:bodyPr/>
          <a:lstStyle>
            <a:lvl1pPr>
              <a:defRPr/>
            </a:lvl1pPr>
          </a:lstStyle>
          <a:p>
            <a:pPr>
              <a:defRPr/>
            </a:pPr>
            <a:fld id="{28CB8A32-B5E4-4C48-A66A-192B79A69357}" type="slidenum">
              <a:rPr lang="en-US" altLang="zh-CN"/>
            </a:fld>
            <a:endParaRPr lang="en-US" altLang="zh-CN"/>
          </a:p>
        </p:txBody>
      </p:sp>
    </p:spTree>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封面">
    <p:bg bwMode="auto">
      <p:bgPr>
        <a:solidFill>
          <a:srgbClr val="F2F2F2"/>
        </a:solidFill>
        <a:effectLst/>
      </p:bgPr>
    </p:bg>
    <p:spTree>
      <p:nvGrpSpPr>
        <p:cNvPr id="1" name=""/>
        <p:cNvGrpSpPr/>
        <p:nvPr/>
      </p:nvGrpSpPr>
      <p:grpSpPr>
        <a:xfrm>
          <a:off x="0" y="0"/>
          <a:ext cx="0" cy="0"/>
          <a:chOff x="0" y="0"/>
          <a:chExt cx="0" cy="0"/>
        </a:xfrm>
      </p:grpSpPr>
      <p:cxnSp>
        <p:nvCxnSpPr>
          <p:cNvPr id="6" name="直接连接符 8"/>
          <p:cNvCxnSpPr>
            <a:cxnSpLocks noChangeShapeType="1"/>
          </p:cNvCxnSpPr>
          <p:nvPr userDrawn="1"/>
        </p:nvCxnSpPr>
        <p:spPr bwMode="auto">
          <a:xfrm>
            <a:off x="250825" y="1059103"/>
            <a:ext cx="8712200" cy="0"/>
          </a:xfrm>
          <a:prstGeom prst="line">
            <a:avLst/>
          </a:prstGeom>
          <a:noFill/>
          <a:ln w="15875">
            <a:solidFill>
              <a:schemeClr val="tx1"/>
            </a:solidFill>
            <a:round/>
          </a:ln>
        </p:spPr>
      </p:cxnSp>
      <p:sp>
        <p:nvSpPr>
          <p:cNvPr id="11" name="Rectangle 2"/>
          <p:cNvSpPr>
            <a:spLocks noGrp="1" noChangeArrowheads="1"/>
          </p:cNvSpPr>
          <p:nvPr>
            <p:ph type="title" idx="4294967295"/>
          </p:nvPr>
        </p:nvSpPr>
        <p:spPr>
          <a:xfrm>
            <a:off x="606425" y="1947219"/>
            <a:ext cx="8077200" cy="1118509"/>
          </a:xfrm>
        </p:spPr>
        <p:txBody>
          <a:bodyPr>
            <a:spAutoFit/>
          </a:bodyPr>
          <a:lstStyle>
            <a:lvl1pPr>
              <a:defRPr sz="4400">
                <a:solidFill>
                  <a:srgbClr val="FF0000"/>
                </a:solidFill>
                <a:latin typeface="华文中宋" panose="02010600040101010101" pitchFamily="2" charset="-122"/>
                <a:ea typeface="华文中宋" panose="02010600040101010101" pitchFamily="2" charset="-122"/>
              </a:defRPr>
            </a:lvl1pPr>
          </a:lstStyle>
          <a:p>
            <a:endParaRPr lang="zh-CN" altLang="en-US" noProof="1"/>
          </a:p>
        </p:txBody>
      </p:sp>
      <p:sp>
        <p:nvSpPr>
          <p:cNvPr id="18" name="Rectangle 3"/>
          <p:cNvSpPr>
            <a:spLocks noGrp="1" noChangeArrowheads="1"/>
          </p:cNvSpPr>
          <p:nvPr>
            <p:ph type="subTitle" idx="1"/>
          </p:nvPr>
        </p:nvSpPr>
        <p:spPr>
          <a:xfrm>
            <a:off x="1695152" y="4372940"/>
            <a:ext cx="6405240" cy="593339"/>
          </a:xfrm>
        </p:spPr>
        <p:txBody>
          <a:bodyPr/>
          <a:lstStyle>
            <a:lvl1pPr marL="0" indent="0" algn="ctr">
              <a:buFontTx/>
              <a:buNone/>
              <a:defRPr sz="2400" smtClean="0">
                <a:solidFill>
                  <a:srgbClr val="FF0000"/>
                </a:solidFill>
                <a:latin typeface="华文中宋" panose="02010600040101010101" pitchFamily="2" charset="-122"/>
                <a:ea typeface="华文中宋" panose="02010600040101010101" pitchFamily="2" charset="-122"/>
              </a:defRPr>
            </a:lvl1pPr>
          </a:lstStyle>
          <a:p>
            <a:pPr lvl="0"/>
            <a:r>
              <a:rPr lang="zh-CN" altLang="en-US" noProof="0" dirty="0"/>
              <a:t>单击此处编辑母版副标题样式</a:t>
            </a:r>
            <a:endParaRPr lang="zh-CN" altLang="en-US" noProof="0" dirty="0"/>
          </a:p>
        </p:txBody>
      </p:sp>
      <p:sp>
        <p:nvSpPr>
          <p:cNvPr id="8" name="日期占位符 1"/>
          <p:cNvSpPr>
            <a:spLocks noGrp="1"/>
          </p:cNvSpPr>
          <p:nvPr>
            <p:ph type="dt" sz="half" idx="10"/>
          </p:nvPr>
        </p:nvSpPr>
        <p:spPr/>
        <p:txBody>
          <a:bodyPr/>
          <a:lstStyle>
            <a:lvl1pPr>
              <a:defRPr/>
            </a:lvl1pPr>
          </a:lstStyle>
          <a:p>
            <a:pPr>
              <a:defRPr/>
            </a:pPr>
            <a:endParaRPr lang="en-US" altLang="zh-CN"/>
          </a:p>
        </p:txBody>
      </p:sp>
      <p:sp>
        <p:nvSpPr>
          <p:cNvPr id="9" name="页脚占位符 2"/>
          <p:cNvSpPr>
            <a:spLocks noGrp="1"/>
          </p:cNvSpPr>
          <p:nvPr>
            <p:ph type="ftr" sz="quarter" idx="11"/>
          </p:nvPr>
        </p:nvSpPr>
        <p:spPr/>
        <p:txBody>
          <a:bodyPr/>
          <a:lstStyle>
            <a:lvl1pPr>
              <a:defRPr/>
            </a:lvl1pPr>
          </a:lstStyle>
          <a:p>
            <a:pPr>
              <a:defRPr/>
            </a:pPr>
            <a:endParaRPr lang="en-US" altLang="zh-CN"/>
          </a:p>
        </p:txBody>
      </p:sp>
      <p:sp>
        <p:nvSpPr>
          <p:cNvPr id="10" name="灯片编号占位符 3"/>
          <p:cNvSpPr>
            <a:spLocks noGrp="1"/>
          </p:cNvSpPr>
          <p:nvPr>
            <p:ph type="sldNum" sz="quarter" idx="12"/>
          </p:nvPr>
        </p:nvSpPr>
        <p:spPr/>
        <p:txBody>
          <a:bodyPr/>
          <a:lstStyle>
            <a:lvl1pPr>
              <a:defRPr/>
            </a:lvl1pPr>
          </a:lstStyle>
          <a:p>
            <a:pPr>
              <a:defRPr/>
            </a:pPr>
            <a:fld id="{59E48A31-704F-428F-BBAB-98F8ECF00AB7}" type="slidenum">
              <a:rPr lang="en-US" altLang="zh-CN"/>
            </a:fld>
            <a:endParaRPr lang="en-US" altLang="zh-CN"/>
          </a:p>
        </p:txBody>
      </p:sp>
    </p:spTree>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924"/>
            <a:ext cx="7772400" cy="1021788"/>
          </a:xfrm>
        </p:spPr>
        <p:txBody>
          <a:bodyPr anchor="t"/>
          <a:lstStyle>
            <a:lvl1pPr algn="l">
              <a:defRPr sz="4000" b="1" cap="all"/>
            </a:lvl1pPr>
          </a:lstStyle>
          <a:p>
            <a:r>
              <a:rPr lang="zh-CN" altLang="en-US" noProof="1"/>
              <a:t>单击此处编辑母版标题样式</a:t>
            </a:r>
            <a:endParaRPr lang="zh-CN" altLang="en-US" noProof="1"/>
          </a:p>
        </p:txBody>
      </p:sp>
      <p:sp>
        <p:nvSpPr>
          <p:cNvPr id="3" name="文本占位符 2"/>
          <p:cNvSpPr>
            <a:spLocks noGrp="1"/>
          </p:cNvSpPr>
          <p:nvPr>
            <p:ph type="body" idx="1"/>
          </p:nvPr>
        </p:nvSpPr>
        <p:spPr>
          <a:xfrm>
            <a:off x="722313" y="2180528"/>
            <a:ext cx="7772400" cy="112539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9435" indent="0">
              <a:buNone/>
              <a:defRPr sz="1400"/>
            </a:lvl5pPr>
            <a:lvl6pPr marL="2286635" indent="0">
              <a:buNone/>
              <a:defRPr sz="1400"/>
            </a:lvl6pPr>
            <a:lvl7pPr marL="2743835" indent="0">
              <a:buNone/>
              <a:defRPr sz="1400"/>
            </a:lvl7pPr>
            <a:lvl8pPr marL="3201035" indent="0">
              <a:buNone/>
              <a:defRPr sz="1400"/>
            </a:lvl8pPr>
            <a:lvl9pPr marL="3658235" indent="0">
              <a:buNone/>
              <a:defRPr sz="1400"/>
            </a:lvl9pPr>
          </a:lstStyle>
          <a:p>
            <a:pPr lvl="0"/>
            <a:r>
              <a:rPr lang="zh-CN" altLang="en-US" noProof="1"/>
              <a:t>单击此处编辑母版文本样式</a:t>
            </a:r>
            <a:endParaRPr lang="zh-CN" altLang="en-US" noProof="1"/>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54BFBB8E-1D4B-4DFD-8C32-879C3EA31385}" type="slidenum">
              <a:rPr lang="en-US" altLang="zh-CN"/>
            </a:fld>
            <a:endParaRPr lang="en-US" alt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内容占位符 2"/>
          <p:cNvSpPr>
            <a:spLocks noGrp="1"/>
          </p:cNvSpPr>
          <p:nvPr>
            <p:ph sz="half" idx="1"/>
          </p:nvPr>
        </p:nvSpPr>
        <p:spPr>
          <a:xfrm>
            <a:off x="685800" y="1486236"/>
            <a:ext cx="3810000" cy="308679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内容占位符 3"/>
          <p:cNvSpPr>
            <a:spLocks noGrp="1"/>
          </p:cNvSpPr>
          <p:nvPr>
            <p:ph sz="half" idx="2"/>
          </p:nvPr>
        </p:nvSpPr>
        <p:spPr>
          <a:xfrm>
            <a:off x="4648200" y="1486236"/>
            <a:ext cx="3810000" cy="308679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5" name="Rectangle 4"/>
          <p:cNvSpPr>
            <a:spLocks noGrp="1" noChangeArrowheads="1"/>
          </p:cNvSpPr>
          <p:nvPr>
            <p:ph type="dt" sz="half" idx="10"/>
          </p:nvPr>
        </p:nvSpPr>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pPr>
              <a:defRPr/>
            </a:pPr>
            <a:fld id="{90739D22-E123-4E5E-8AEE-FB497EE895C1}" type="slidenum">
              <a:rPr lang="en-US" altLang="zh-CN"/>
            </a:fld>
            <a:endParaRPr lang="en-US" alt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26"/>
            <a:ext cx="8229600" cy="857444"/>
          </a:xfrm>
        </p:spPr>
        <p:txBody>
          <a:bodyPr/>
          <a:lstStyle>
            <a:lvl1pPr>
              <a:defRPr/>
            </a:lvl1pPr>
          </a:lstStyle>
          <a:p>
            <a:r>
              <a:rPr lang="zh-CN" altLang="en-US" noProof="1"/>
              <a:t>单击此处编辑母版标题样式</a:t>
            </a:r>
            <a:endParaRPr lang="zh-CN" altLang="en-US" noProof="1"/>
          </a:p>
        </p:txBody>
      </p:sp>
      <p:sp>
        <p:nvSpPr>
          <p:cNvPr id="3" name="文本占位符 2"/>
          <p:cNvSpPr>
            <a:spLocks noGrp="1"/>
          </p:cNvSpPr>
          <p:nvPr>
            <p:ph type="body" idx="1"/>
          </p:nvPr>
        </p:nvSpPr>
        <p:spPr>
          <a:xfrm>
            <a:off x="457200" y="1151595"/>
            <a:ext cx="4040188" cy="47993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9435" indent="0">
              <a:buNone/>
              <a:defRPr sz="1600" b="1"/>
            </a:lvl5pPr>
            <a:lvl6pPr marL="2286635" indent="0">
              <a:buNone/>
              <a:defRPr sz="1600" b="1"/>
            </a:lvl6pPr>
            <a:lvl7pPr marL="2743835" indent="0">
              <a:buNone/>
              <a:defRPr sz="1600" b="1"/>
            </a:lvl7pPr>
            <a:lvl8pPr marL="3201035" indent="0">
              <a:buNone/>
              <a:defRPr sz="1600" b="1"/>
            </a:lvl8pPr>
            <a:lvl9pPr marL="3658235" indent="0">
              <a:buNone/>
              <a:defRPr sz="1600" b="1"/>
            </a:lvl9pPr>
          </a:lstStyle>
          <a:p>
            <a:pPr lvl="0"/>
            <a:r>
              <a:rPr lang="zh-CN" altLang="en-US" noProof="1"/>
              <a:t>单击此处编辑母版文本样式</a:t>
            </a:r>
            <a:endParaRPr lang="zh-CN" altLang="en-US" noProof="1"/>
          </a:p>
        </p:txBody>
      </p:sp>
      <p:sp>
        <p:nvSpPr>
          <p:cNvPr id="4" name="内容占位符 3"/>
          <p:cNvSpPr>
            <a:spLocks noGrp="1"/>
          </p:cNvSpPr>
          <p:nvPr>
            <p:ph sz="half" idx="2"/>
          </p:nvPr>
        </p:nvSpPr>
        <p:spPr>
          <a:xfrm>
            <a:off x="457200" y="1631525"/>
            <a:ext cx="4040188" cy="296413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5" name="文本占位符 4"/>
          <p:cNvSpPr>
            <a:spLocks noGrp="1"/>
          </p:cNvSpPr>
          <p:nvPr>
            <p:ph type="body" sz="quarter" idx="3"/>
          </p:nvPr>
        </p:nvSpPr>
        <p:spPr>
          <a:xfrm>
            <a:off x="4645026" y="1151595"/>
            <a:ext cx="4041775" cy="47993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9435" indent="0">
              <a:buNone/>
              <a:defRPr sz="1600" b="1"/>
            </a:lvl5pPr>
            <a:lvl6pPr marL="2286635" indent="0">
              <a:buNone/>
              <a:defRPr sz="1600" b="1"/>
            </a:lvl6pPr>
            <a:lvl7pPr marL="2743835" indent="0">
              <a:buNone/>
              <a:defRPr sz="1600" b="1"/>
            </a:lvl7pPr>
            <a:lvl8pPr marL="3201035" indent="0">
              <a:buNone/>
              <a:defRPr sz="1600" b="1"/>
            </a:lvl8pPr>
            <a:lvl9pPr marL="3658235" indent="0">
              <a:buNone/>
              <a:defRPr sz="1600" b="1"/>
            </a:lvl9pPr>
          </a:lstStyle>
          <a:p>
            <a:pPr lvl="0"/>
            <a:r>
              <a:rPr lang="zh-CN" altLang="en-US" noProof="1"/>
              <a:t>单击此处编辑母版文本样式</a:t>
            </a:r>
            <a:endParaRPr lang="zh-CN" altLang="en-US" noProof="1"/>
          </a:p>
        </p:txBody>
      </p:sp>
      <p:sp>
        <p:nvSpPr>
          <p:cNvPr id="6" name="内容占位符 5"/>
          <p:cNvSpPr>
            <a:spLocks noGrp="1"/>
          </p:cNvSpPr>
          <p:nvPr>
            <p:ph sz="quarter" idx="4"/>
          </p:nvPr>
        </p:nvSpPr>
        <p:spPr>
          <a:xfrm>
            <a:off x="4645026" y="1631525"/>
            <a:ext cx="4041775" cy="296413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7" name="Rectangle 4"/>
          <p:cNvSpPr>
            <a:spLocks noGrp="1" noChangeArrowheads="1"/>
          </p:cNvSpPr>
          <p:nvPr>
            <p:ph type="dt" sz="half" idx="10"/>
          </p:nvPr>
        </p:nvSpPr>
        <p:spPr/>
        <p:txBody>
          <a:bodyPr/>
          <a:lstStyle>
            <a:lvl1pPr>
              <a:defRPr/>
            </a:lvl1pPr>
          </a:lstStyle>
          <a:p>
            <a:pPr>
              <a:defRPr/>
            </a:pPr>
            <a:endParaRPr lang="en-US" altLang="zh-CN"/>
          </a:p>
        </p:txBody>
      </p:sp>
      <p:sp>
        <p:nvSpPr>
          <p:cNvPr id="8" name="Rectangle 5"/>
          <p:cNvSpPr>
            <a:spLocks noGrp="1" noChangeArrowheads="1"/>
          </p:cNvSpPr>
          <p:nvPr>
            <p:ph type="ftr" sz="quarter" idx="11"/>
          </p:nvPr>
        </p:nvSpPr>
        <p:spPr/>
        <p:txBody>
          <a:bodyPr/>
          <a:lstStyle>
            <a:lvl1pPr>
              <a:defRPr/>
            </a:lvl1pPr>
          </a:lstStyle>
          <a:p>
            <a:pPr>
              <a:defRPr/>
            </a:pPr>
            <a:endParaRPr lang="en-US" altLang="zh-CN"/>
          </a:p>
        </p:txBody>
      </p:sp>
      <p:sp>
        <p:nvSpPr>
          <p:cNvPr id="9" name="Rectangle 6"/>
          <p:cNvSpPr>
            <a:spLocks noGrp="1" noChangeArrowheads="1"/>
          </p:cNvSpPr>
          <p:nvPr>
            <p:ph type="sldNum" sz="quarter" idx="12"/>
          </p:nvPr>
        </p:nvSpPr>
        <p:spPr/>
        <p:txBody>
          <a:bodyPr/>
          <a:lstStyle>
            <a:lvl1pPr>
              <a:defRPr/>
            </a:lvl1pPr>
          </a:lstStyle>
          <a:p>
            <a:pPr>
              <a:defRPr/>
            </a:pPr>
            <a:fld id="{8B22850A-9E93-4F75-8CA1-7A784A4448F4}" type="slidenum">
              <a:rPr lang="en-US" altLang="zh-CN"/>
            </a:fld>
            <a:endParaRPr lang="en-US" alt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Rectangle 4"/>
          <p:cNvSpPr>
            <a:spLocks noGrp="1" noChangeArrowheads="1"/>
          </p:cNvSpPr>
          <p:nvPr>
            <p:ph type="dt" sz="half" idx="10"/>
          </p:nvPr>
        </p:nvSpPr>
        <p:spPr/>
        <p:txBody>
          <a:bodyPr/>
          <a:lstStyle>
            <a:lvl1pPr>
              <a:defRPr/>
            </a:lvl1pPr>
          </a:lstStyle>
          <a:p>
            <a:pPr>
              <a:defRPr/>
            </a:pPr>
            <a:endParaRPr lang="en-US" altLang="zh-CN"/>
          </a:p>
        </p:txBody>
      </p:sp>
      <p:sp>
        <p:nvSpPr>
          <p:cNvPr id="4" name="Rectangle 5"/>
          <p:cNvSpPr>
            <a:spLocks noGrp="1" noChangeArrowheads="1"/>
          </p:cNvSpPr>
          <p:nvPr>
            <p:ph type="ftr" sz="quarter" idx="11"/>
          </p:nvPr>
        </p:nvSpPr>
        <p:spPr/>
        <p:txBody>
          <a:bodyPr/>
          <a:lstStyle>
            <a:lvl1pPr>
              <a:defRPr/>
            </a:lvl1pPr>
          </a:lstStyle>
          <a:p>
            <a:pPr>
              <a:defRPr/>
            </a:pPr>
            <a:endParaRPr lang="en-US" altLang="zh-CN"/>
          </a:p>
        </p:txBody>
      </p:sp>
      <p:sp>
        <p:nvSpPr>
          <p:cNvPr id="5" name="Rectangle 6"/>
          <p:cNvSpPr>
            <a:spLocks noGrp="1" noChangeArrowheads="1"/>
          </p:cNvSpPr>
          <p:nvPr>
            <p:ph type="sldNum" sz="quarter" idx="12"/>
          </p:nvPr>
        </p:nvSpPr>
        <p:spPr/>
        <p:txBody>
          <a:bodyPr/>
          <a:lstStyle>
            <a:lvl1pPr>
              <a:defRPr/>
            </a:lvl1pPr>
          </a:lstStyle>
          <a:p>
            <a:pPr>
              <a:defRPr/>
            </a:pPr>
            <a:fld id="{DCCCA5E5-7B58-4758-9B02-7A62C7E18787}" type="slidenum">
              <a:rPr lang="en-US" altLang="zh-CN"/>
            </a:fld>
            <a:endParaRPr lang="en-US" alt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空白">
    <p:bg bwMode="auto">
      <p:bgPr>
        <a:solidFill>
          <a:schemeClr val="bg1"/>
        </a:solidFill>
        <a:effectLst/>
      </p:bgPr>
    </p:bg>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ltLang="zh-CN"/>
          </a:p>
        </p:txBody>
      </p:sp>
      <p:sp>
        <p:nvSpPr>
          <p:cNvPr id="3" name="Rectangle 5"/>
          <p:cNvSpPr>
            <a:spLocks noGrp="1" noChangeArrowheads="1"/>
          </p:cNvSpPr>
          <p:nvPr>
            <p:ph type="ftr" sz="quarter" idx="11"/>
          </p:nvPr>
        </p:nvSpPr>
        <p:spPr/>
        <p:txBody>
          <a:bodyPr/>
          <a:lstStyle>
            <a:lvl1pPr>
              <a:defRPr/>
            </a:lvl1pPr>
          </a:lstStyle>
          <a:p>
            <a:pPr>
              <a:defRPr/>
            </a:pPr>
            <a:endParaRPr lang="en-US" altLang="zh-CN"/>
          </a:p>
        </p:txBody>
      </p:sp>
      <p:sp>
        <p:nvSpPr>
          <p:cNvPr id="4" name="Rectangle 6"/>
          <p:cNvSpPr>
            <a:spLocks noGrp="1" noChangeArrowheads="1"/>
          </p:cNvSpPr>
          <p:nvPr>
            <p:ph type="sldNum" sz="quarter" idx="12"/>
          </p:nvPr>
        </p:nvSpPr>
        <p:spPr/>
        <p:txBody>
          <a:bodyPr/>
          <a:lstStyle>
            <a:lvl1pPr>
              <a:defRPr/>
            </a:lvl1pPr>
          </a:lstStyle>
          <a:p>
            <a:pPr>
              <a:defRPr/>
            </a:pPr>
            <a:fld id="{4AAE50AB-163C-453D-80D3-4448809006CD}" type="slidenum">
              <a:rPr lang="en-US" altLang="zh-CN"/>
            </a:fld>
            <a:endParaRPr lang="en-US" altLang="zh-CN"/>
          </a:p>
        </p:txBody>
      </p:sp>
    </p:spTree>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空白">
    <p:bg bwMode="auto">
      <p:bgPr>
        <a:solidFill>
          <a:srgbClr val="8F8FFF"/>
        </a:solidFill>
        <a:effectLst/>
      </p:bgPr>
    </p:bg>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ltLang="zh-CN"/>
          </a:p>
        </p:txBody>
      </p:sp>
      <p:sp>
        <p:nvSpPr>
          <p:cNvPr id="3" name="Rectangle 5"/>
          <p:cNvSpPr>
            <a:spLocks noGrp="1" noChangeArrowheads="1"/>
          </p:cNvSpPr>
          <p:nvPr>
            <p:ph type="ftr" sz="quarter" idx="11"/>
          </p:nvPr>
        </p:nvSpPr>
        <p:spPr/>
        <p:txBody>
          <a:bodyPr/>
          <a:lstStyle>
            <a:lvl1pPr>
              <a:defRPr/>
            </a:lvl1pPr>
          </a:lstStyle>
          <a:p>
            <a:pPr>
              <a:defRPr/>
            </a:pPr>
            <a:endParaRPr lang="en-US" altLang="zh-CN"/>
          </a:p>
        </p:txBody>
      </p:sp>
      <p:sp>
        <p:nvSpPr>
          <p:cNvPr id="4" name="Rectangle 6"/>
          <p:cNvSpPr>
            <a:spLocks noGrp="1" noChangeArrowheads="1"/>
          </p:cNvSpPr>
          <p:nvPr>
            <p:ph type="sldNum" sz="quarter" idx="12"/>
          </p:nvPr>
        </p:nvSpPr>
        <p:spPr/>
        <p:txBody>
          <a:bodyPr/>
          <a:lstStyle>
            <a:lvl1pPr>
              <a:defRPr/>
            </a:lvl1pPr>
          </a:lstStyle>
          <a:p>
            <a:pPr>
              <a:defRPr/>
            </a:pPr>
            <a:fld id="{E64EC2F7-B5D4-4687-B548-BC0DFBC01F5D}" type="slidenum">
              <a:rPr lang="en-US" altLang="zh-CN"/>
            </a:fld>
            <a:endParaRPr lang="en-US" altLang="zh-CN"/>
          </a:p>
        </p:txBody>
      </p:sp>
    </p:spTree>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34"/>
            <a:ext cx="3008313" cy="871735"/>
          </a:xfrm>
        </p:spPr>
        <p:txBody>
          <a:bodyPr anchor="b"/>
          <a:lstStyle>
            <a:lvl1pPr algn="l">
              <a:defRPr sz="2000" b="1"/>
            </a:lvl1pPr>
          </a:lstStyle>
          <a:p>
            <a:r>
              <a:rPr lang="zh-CN" altLang="en-US" noProof="1"/>
              <a:t>单击此处编辑母版标题样式</a:t>
            </a:r>
            <a:endParaRPr lang="zh-CN" altLang="en-US" noProof="1"/>
          </a:p>
        </p:txBody>
      </p:sp>
      <p:sp>
        <p:nvSpPr>
          <p:cNvPr id="3" name="内容占位符 2"/>
          <p:cNvSpPr>
            <a:spLocks noGrp="1"/>
          </p:cNvSpPr>
          <p:nvPr>
            <p:ph idx="1"/>
          </p:nvPr>
        </p:nvSpPr>
        <p:spPr>
          <a:xfrm>
            <a:off x="3575050" y="204835"/>
            <a:ext cx="5111750" cy="439082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文本占位符 3"/>
          <p:cNvSpPr>
            <a:spLocks noGrp="1"/>
          </p:cNvSpPr>
          <p:nvPr>
            <p:ph type="body" sz="half" idx="2"/>
          </p:nvPr>
        </p:nvSpPr>
        <p:spPr>
          <a:xfrm>
            <a:off x="457201" y="1076569"/>
            <a:ext cx="3008313" cy="351909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9435" indent="0">
              <a:buNone/>
              <a:defRPr sz="900"/>
            </a:lvl5pPr>
            <a:lvl6pPr marL="2286635" indent="0">
              <a:buNone/>
              <a:defRPr sz="900"/>
            </a:lvl6pPr>
            <a:lvl7pPr marL="2743835" indent="0">
              <a:buNone/>
              <a:defRPr sz="900"/>
            </a:lvl7pPr>
            <a:lvl8pPr marL="3201035" indent="0">
              <a:buNone/>
              <a:defRPr sz="900"/>
            </a:lvl8pPr>
            <a:lvl9pPr marL="3658235" indent="0">
              <a:buNone/>
              <a:defRPr sz="900"/>
            </a:lvl9pPr>
          </a:lstStyle>
          <a:p>
            <a:pPr lvl="0"/>
            <a:r>
              <a:rPr lang="zh-CN" altLang="en-US" noProof="1"/>
              <a:t>单击此处编辑母版文本样式</a:t>
            </a:r>
            <a:endParaRPr lang="zh-CN" altLang="en-US" noProof="1"/>
          </a:p>
        </p:txBody>
      </p:sp>
      <p:sp>
        <p:nvSpPr>
          <p:cNvPr id="5" name="Rectangle 4"/>
          <p:cNvSpPr>
            <a:spLocks noGrp="1" noChangeArrowheads="1"/>
          </p:cNvSpPr>
          <p:nvPr>
            <p:ph type="dt" sz="half" idx="10"/>
          </p:nvPr>
        </p:nvSpPr>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pPr>
              <a:defRPr/>
            </a:pPr>
            <a:fld id="{5E6E0EEC-8368-4D60-A2B8-3A92D5972541}" type="slidenum">
              <a:rPr lang="en-US" altLang="zh-CN"/>
            </a:fld>
            <a:endParaRPr lang="en-US" altLang="zh-CN"/>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265"/>
            <a:ext cx="5486400" cy="425150"/>
          </a:xfrm>
        </p:spPr>
        <p:txBody>
          <a:bodyPr anchor="b"/>
          <a:lstStyle>
            <a:lvl1pPr algn="l">
              <a:defRPr sz="2000" b="1"/>
            </a:lvl1pPr>
          </a:lstStyle>
          <a:p>
            <a:r>
              <a:rPr lang="zh-CN" altLang="en-US" noProof="1"/>
              <a:t>单击此处编辑母版标题样式</a:t>
            </a:r>
            <a:endParaRPr lang="zh-CN" altLang="en-US" noProof="1"/>
          </a:p>
        </p:txBody>
      </p:sp>
      <p:sp>
        <p:nvSpPr>
          <p:cNvPr id="3" name="图片占位符 2"/>
          <p:cNvSpPr>
            <a:spLocks noGrp="1"/>
          </p:cNvSpPr>
          <p:nvPr>
            <p:ph type="pic" idx="1"/>
          </p:nvPr>
        </p:nvSpPr>
        <p:spPr>
          <a:xfrm>
            <a:off x="1792288" y="459685"/>
            <a:ext cx="5486400" cy="30867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9435" indent="0">
              <a:buNone/>
              <a:defRPr sz="2000"/>
            </a:lvl5pPr>
            <a:lvl6pPr marL="2286635" indent="0">
              <a:buNone/>
              <a:defRPr sz="2000"/>
            </a:lvl6pPr>
            <a:lvl7pPr marL="2743835" indent="0">
              <a:buNone/>
              <a:defRPr sz="2000"/>
            </a:lvl7pPr>
            <a:lvl8pPr marL="3201035" indent="0">
              <a:buNone/>
              <a:defRPr sz="2000"/>
            </a:lvl8pPr>
            <a:lvl9pPr marL="3658235" indent="0">
              <a:buNone/>
              <a:defRPr sz="2000"/>
            </a:lvl9pPr>
          </a:lstStyle>
          <a:p>
            <a:pPr lvl="0"/>
            <a:endParaRPr lang="zh-CN" altLang="en-US" noProof="0"/>
          </a:p>
        </p:txBody>
      </p:sp>
      <p:sp>
        <p:nvSpPr>
          <p:cNvPr id="4" name="文本占位符 3"/>
          <p:cNvSpPr>
            <a:spLocks noGrp="1"/>
          </p:cNvSpPr>
          <p:nvPr>
            <p:ph type="body" sz="half" idx="2"/>
          </p:nvPr>
        </p:nvSpPr>
        <p:spPr>
          <a:xfrm>
            <a:off x="1792288" y="4026414"/>
            <a:ext cx="5486400" cy="60378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9435" indent="0">
              <a:buNone/>
              <a:defRPr sz="900"/>
            </a:lvl5pPr>
            <a:lvl6pPr marL="2286635" indent="0">
              <a:buNone/>
              <a:defRPr sz="900"/>
            </a:lvl6pPr>
            <a:lvl7pPr marL="2743835" indent="0">
              <a:buNone/>
              <a:defRPr sz="900"/>
            </a:lvl7pPr>
            <a:lvl8pPr marL="3201035" indent="0">
              <a:buNone/>
              <a:defRPr sz="900"/>
            </a:lvl8pPr>
            <a:lvl9pPr marL="3658235" indent="0">
              <a:buNone/>
              <a:defRPr sz="900"/>
            </a:lvl9pPr>
          </a:lstStyle>
          <a:p>
            <a:pPr lvl="0"/>
            <a:r>
              <a:rPr lang="zh-CN" altLang="en-US" noProof="1"/>
              <a:t>单击此处编辑母版文本样式</a:t>
            </a:r>
            <a:endParaRPr lang="zh-CN" altLang="en-US" noProof="1"/>
          </a:p>
        </p:txBody>
      </p:sp>
      <p:sp>
        <p:nvSpPr>
          <p:cNvPr id="5" name="Rectangle 4"/>
          <p:cNvSpPr>
            <a:spLocks noGrp="1" noChangeArrowheads="1"/>
          </p:cNvSpPr>
          <p:nvPr>
            <p:ph type="dt" sz="half" idx="10"/>
          </p:nvPr>
        </p:nvSpPr>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pPr>
              <a:defRPr/>
            </a:pPr>
            <a:fld id="{1A3E9CFE-82E4-4ADE-B486-C5AF867DA723}" type="slidenum">
              <a:rPr lang="en-US" altLang="zh-CN"/>
            </a:fld>
            <a:endParaRPr lang="en-US" altLang="zh-CN"/>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竖排文字占位符 2"/>
          <p:cNvSpPr>
            <a:spLocks noGrp="1"/>
          </p:cNvSpPr>
          <p:nvPr>
            <p:ph type="body" orient="vert" idx="1"/>
          </p:nvPr>
        </p:nvSpPr>
        <p:spPr/>
        <p:txBody>
          <a:bodyPr vert="eaVert"/>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71372DEB-1AAA-4D23-B755-A56983831948}" type="slidenum">
              <a:rPr lang="en-US" altLang="zh-CN"/>
            </a:fld>
            <a:endParaRPr lang="en-US" altLang="zh-CN"/>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15100" y="457304"/>
            <a:ext cx="1943100" cy="4115732"/>
          </a:xfrm>
        </p:spPr>
        <p:txBody>
          <a:bodyPr vert="eaVert"/>
          <a:lstStyle/>
          <a:p>
            <a:r>
              <a:rPr lang="zh-CN" altLang="en-US" noProof="1"/>
              <a:t>单击此处编辑母版标题样式</a:t>
            </a:r>
            <a:endParaRPr lang="zh-CN" altLang="en-US" noProof="1"/>
          </a:p>
        </p:txBody>
      </p:sp>
      <p:sp>
        <p:nvSpPr>
          <p:cNvPr id="3" name="竖排文字占位符 2"/>
          <p:cNvSpPr>
            <a:spLocks noGrp="1"/>
          </p:cNvSpPr>
          <p:nvPr>
            <p:ph type="body" orient="vert" idx="1"/>
          </p:nvPr>
        </p:nvSpPr>
        <p:spPr>
          <a:xfrm>
            <a:off x="685800" y="457304"/>
            <a:ext cx="5676900" cy="4115732"/>
          </a:xfrm>
        </p:spPr>
        <p:txBody>
          <a:bodyPr vert="eaVert"/>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1607C31A-71D5-470C-B177-525BD01F3D7A}" type="slidenum">
              <a:rPr lang="en-US" altLang="zh-CN"/>
            </a:fld>
            <a:endParaRPr lang="en-US" altLang="zh-CN"/>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封面">
    <p:bg bwMode="auto">
      <p:bgPr>
        <a:solidFill>
          <a:srgbClr val="F2F2F2"/>
        </a:solidFill>
        <a:effectLst/>
      </p:bgPr>
    </p:bg>
    <p:spTree>
      <p:nvGrpSpPr>
        <p:cNvPr id="1" name=""/>
        <p:cNvGrpSpPr/>
        <p:nvPr/>
      </p:nvGrpSpPr>
      <p:grpSpPr>
        <a:xfrm>
          <a:off x="0" y="0"/>
          <a:ext cx="0" cy="0"/>
          <a:chOff x="0" y="0"/>
          <a:chExt cx="0" cy="0"/>
        </a:xfrm>
      </p:grpSpPr>
      <p:cxnSp>
        <p:nvCxnSpPr>
          <p:cNvPr id="6" name="直接连接符 8"/>
          <p:cNvCxnSpPr>
            <a:cxnSpLocks noChangeShapeType="1"/>
          </p:cNvCxnSpPr>
          <p:nvPr userDrawn="1"/>
        </p:nvCxnSpPr>
        <p:spPr bwMode="auto">
          <a:xfrm>
            <a:off x="250825" y="1059103"/>
            <a:ext cx="8712200" cy="0"/>
          </a:xfrm>
          <a:prstGeom prst="line">
            <a:avLst/>
          </a:prstGeom>
          <a:noFill/>
          <a:ln w="15875">
            <a:solidFill>
              <a:schemeClr val="tx1"/>
            </a:solidFill>
            <a:round/>
          </a:ln>
        </p:spPr>
      </p:cxnSp>
      <p:sp>
        <p:nvSpPr>
          <p:cNvPr id="9" name="Rectangle 2"/>
          <p:cNvSpPr txBox="1">
            <a:spLocks noChangeArrowheads="1"/>
          </p:cNvSpPr>
          <p:nvPr/>
        </p:nvSpPr>
        <p:spPr bwMode="auto">
          <a:xfrm>
            <a:off x="395288" y="3005468"/>
            <a:ext cx="8077200" cy="1116965"/>
          </a:xfrm>
          <a:prstGeom prst="rect">
            <a:avLst/>
          </a:prstGeom>
          <a:noFill/>
          <a:ln>
            <a:noFill/>
          </a:ln>
        </p:spPr>
        <p:txBody>
          <a:bodyPr anchor="ctr">
            <a:spAutoFit/>
          </a:bodyPr>
          <a:lstStyle>
            <a:lvl1pPr algn="ctr" rtl="0" eaLnBrk="0" fontAlgn="base" hangingPunct="0">
              <a:spcBef>
                <a:spcPct val="0"/>
              </a:spcBef>
              <a:spcAft>
                <a:spcPct val="0"/>
              </a:spcAft>
              <a:defRPr kumimoji="1" sz="4400" b="1">
                <a:solidFill>
                  <a:srgbClr val="FF0000"/>
                </a:solidFill>
                <a:latin typeface="华文中宋" panose="02010600040101010101" pitchFamily="2" charset="-122"/>
                <a:ea typeface="华文中宋" panose="02010600040101010101" pitchFamily="2" charset="-122"/>
                <a:cs typeface="+mj-cs"/>
              </a:defRPr>
            </a:lvl1pPr>
            <a:lvl2pPr algn="ctr" rtl="0" eaLnBrk="0" fontAlgn="base" hangingPunct="0">
              <a:spcBef>
                <a:spcPct val="0"/>
              </a:spcBef>
              <a:spcAft>
                <a:spcPct val="0"/>
              </a:spcAft>
              <a:defRPr kumimoji="1" sz="4400" b="1">
                <a:solidFill>
                  <a:srgbClr val="FFFF00"/>
                </a:solidFill>
                <a:latin typeface="Times New Roman" panose="02020603050405020304" pitchFamily="18" charset="0"/>
                <a:ea typeface="宋体" panose="02010600030101010101" pitchFamily="2" charset="-122"/>
              </a:defRPr>
            </a:lvl2pPr>
            <a:lvl3pPr algn="ctr" rtl="0" eaLnBrk="0" fontAlgn="base" hangingPunct="0">
              <a:spcBef>
                <a:spcPct val="0"/>
              </a:spcBef>
              <a:spcAft>
                <a:spcPct val="0"/>
              </a:spcAft>
              <a:defRPr kumimoji="1" sz="4400" b="1">
                <a:solidFill>
                  <a:srgbClr val="FFFF00"/>
                </a:solidFill>
                <a:latin typeface="Times New Roman" panose="02020603050405020304" pitchFamily="18" charset="0"/>
                <a:ea typeface="宋体" panose="02010600030101010101" pitchFamily="2" charset="-122"/>
              </a:defRPr>
            </a:lvl3pPr>
            <a:lvl4pPr algn="ctr" rtl="0" eaLnBrk="0" fontAlgn="base" hangingPunct="0">
              <a:spcBef>
                <a:spcPct val="0"/>
              </a:spcBef>
              <a:spcAft>
                <a:spcPct val="0"/>
              </a:spcAft>
              <a:defRPr kumimoji="1" sz="4400" b="1">
                <a:solidFill>
                  <a:srgbClr val="FFFF00"/>
                </a:solidFill>
                <a:latin typeface="Times New Roman" panose="02020603050405020304" pitchFamily="18" charset="0"/>
                <a:ea typeface="宋体" panose="02010600030101010101" pitchFamily="2" charset="-122"/>
              </a:defRPr>
            </a:lvl4pPr>
            <a:lvl5pPr algn="ctr" rtl="0" eaLnBrk="0" fontAlgn="base" hangingPunct="0">
              <a:spcBef>
                <a:spcPct val="0"/>
              </a:spcBef>
              <a:spcAft>
                <a:spcPct val="0"/>
              </a:spcAft>
              <a:defRPr kumimoji="1" sz="4400" b="1">
                <a:solidFill>
                  <a:srgbClr val="FFFF00"/>
                </a:solidFill>
                <a:latin typeface="Times New Roman" panose="02020603050405020304" pitchFamily="18" charset="0"/>
                <a:ea typeface="宋体" panose="02010600030101010101" pitchFamily="2" charset="-122"/>
              </a:defRPr>
            </a:lvl5pPr>
            <a:lvl6pPr marL="457200" algn="ctr" rtl="0" fontAlgn="base">
              <a:spcBef>
                <a:spcPct val="0"/>
              </a:spcBef>
              <a:spcAft>
                <a:spcPct val="0"/>
              </a:spcAft>
              <a:defRPr kumimoji="1" sz="4400" b="1">
                <a:solidFill>
                  <a:srgbClr val="FFFF00"/>
                </a:solidFill>
                <a:latin typeface="Times New Roman" panose="02020603050405020304" pitchFamily="18" charset="0"/>
                <a:ea typeface="宋体" panose="02010600030101010101" pitchFamily="2" charset="-122"/>
              </a:defRPr>
            </a:lvl6pPr>
            <a:lvl7pPr marL="914400" algn="ctr" rtl="0" fontAlgn="base">
              <a:spcBef>
                <a:spcPct val="0"/>
              </a:spcBef>
              <a:spcAft>
                <a:spcPct val="0"/>
              </a:spcAft>
              <a:defRPr kumimoji="1" sz="4400" b="1">
                <a:solidFill>
                  <a:srgbClr val="FFFF00"/>
                </a:solidFill>
                <a:latin typeface="Times New Roman" panose="02020603050405020304" pitchFamily="18" charset="0"/>
                <a:ea typeface="宋体" panose="02010600030101010101" pitchFamily="2" charset="-122"/>
              </a:defRPr>
            </a:lvl7pPr>
            <a:lvl8pPr marL="1371600" algn="ctr" rtl="0" fontAlgn="base">
              <a:spcBef>
                <a:spcPct val="0"/>
              </a:spcBef>
              <a:spcAft>
                <a:spcPct val="0"/>
              </a:spcAft>
              <a:defRPr kumimoji="1" sz="4400" b="1">
                <a:solidFill>
                  <a:srgbClr val="FFFF00"/>
                </a:solidFill>
                <a:latin typeface="Times New Roman" panose="02020603050405020304" pitchFamily="18" charset="0"/>
                <a:ea typeface="宋体" panose="02010600030101010101" pitchFamily="2" charset="-122"/>
              </a:defRPr>
            </a:lvl8pPr>
            <a:lvl9pPr marL="1828800" algn="ctr" rtl="0" fontAlgn="base">
              <a:spcBef>
                <a:spcPct val="0"/>
              </a:spcBef>
              <a:spcAft>
                <a:spcPct val="0"/>
              </a:spcAft>
              <a:defRPr kumimoji="1" sz="4400" b="1">
                <a:solidFill>
                  <a:srgbClr val="FFFF00"/>
                </a:solidFill>
                <a:latin typeface="Times New Roman" panose="02020603050405020304" pitchFamily="18" charset="0"/>
                <a:ea typeface="宋体" panose="02010600030101010101" pitchFamily="2" charset="-122"/>
              </a:defRPr>
            </a:lvl9pPr>
          </a:lstStyle>
          <a:p>
            <a:pPr eaLnBrk="1" hangingPunct="1">
              <a:lnSpc>
                <a:spcPts val="8000"/>
              </a:lnSpc>
              <a:buFontTx/>
              <a:buNone/>
              <a:defRPr/>
            </a:pPr>
            <a:endParaRPr lang="zh-CN" altLang="en-US" sz="3195" dirty="0"/>
          </a:p>
        </p:txBody>
      </p:sp>
      <p:sp>
        <p:nvSpPr>
          <p:cNvPr id="11" name="Rectangle 2"/>
          <p:cNvSpPr>
            <a:spLocks noGrp="1" noChangeArrowheads="1"/>
          </p:cNvSpPr>
          <p:nvPr>
            <p:ph type="title" idx="4294967295"/>
          </p:nvPr>
        </p:nvSpPr>
        <p:spPr>
          <a:xfrm>
            <a:off x="606425" y="1947219"/>
            <a:ext cx="8077200" cy="1118509"/>
          </a:xfrm>
        </p:spPr>
        <p:txBody>
          <a:bodyPr>
            <a:spAutoFit/>
          </a:bodyPr>
          <a:lstStyle>
            <a:lvl1pPr>
              <a:defRPr sz="4400">
                <a:solidFill>
                  <a:srgbClr val="FF0000"/>
                </a:solidFill>
                <a:latin typeface="华文中宋" panose="02010600040101010101" pitchFamily="2" charset="-122"/>
                <a:ea typeface="华文中宋" panose="02010600040101010101" pitchFamily="2" charset="-122"/>
              </a:defRPr>
            </a:lvl1pPr>
          </a:lstStyle>
          <a:p>
            <a:endParaRPr lang="zh-CN" altLang="en-US" noProof="1"/>
          </a:p>
        </p:txBody>
      </p:sp>
      <p:sp>
        <p:nvSpPr>
          <p:cNvPr id="18" name="Rectangle 3"/>
          <p:cNvSpPr>
            <a:spLocks noGrp="1" noChangeArrowheads="1"/>
          </p:cNvSpPr>
          <p:nvPr>
            <p:ph type="subTitle" idx="1"/>
          </p:nvPr>
        </p:nvSpPr>
        <p:spPr>
          <a:xfrm>
            <a:off x="1695152" y="4372940"/>
            <a:ext cx="6405240" cy="593339"/>
          </a:xfrm>
        </p:spPr>
        <p:txBody>
          <a:bodyPr/>
          <a:lstStyle>
            <a:lvl1pPr marL="0" indent="0" algn="ctr">
              <a:buFontTx/>
              <a:buNone/>
              <a:defRPr sz="2400" smtClean="0">
                <a:solidFill>
                  <a:srgbClr val="FF0000"/>
                </a:solidFill>
                <a:latin typeface="华文中宋" panose="02010600040101010101" pitchFamily="2" charset="-122"/>
                <a:ea typeface="华文中宋" panose="02010600040101010101" pitchFamily="2" charset="-122"/>
              </a:defRPr>
            </a:lvl1pPr>
          </a:lstStyle>
          <a:p>
            <a:pPr lvl="0"/>
            <a:r>
              <a:rPr lang="zh-CN" altLang="en-US" noProof="0" dirty="0"/>
              <a:t>单击此处编辑母版副标题样式</a:t>
            </a:r>
            <a:endParaRPr lang="zh-CN" altLang="en-US" noProof="0" dirty="0"/>
          </a:p>
        </p:txBody>
      </p:sp>
      <p:sp>
        <p:nvSpPr>
          <p:cNvPr id="10" name="日期占位符 2"/>
          <p:cNvSpPr>
            <a:spLocks noGrp="1"/>
          </p:cNvSpPr>
          <p:nvPr>
            <p:ph type="dt" sz="half" idx="10"/>
          </p:nvPr>
        </p:nvSpPr>
        <p:spPr/>
        <p:txBody>
          <a:bodyPr/>
          <a:lstStyle>
            <a:lvl1pPr>
              <a:defRPr/>
            </a:lvl1pPr>
          </a:lstStyle>
          <a:p>
            <a:pPr>
              <a:defRPr/>
            </a:pPr>
            <a:endParaRPr lang="en-US" altLang="zh-CN"/>
          </a:p>
        </p:txBody>
      </p:sp>
      <p:sp>
        <p:nvSpPr>
          <p:cNvPr id="12" name="页脚占位符 3"/>
          <p:cNvSpPr>
            <a:spLocks noGrp="1"/>
          </p:cNvSpPr>
          <p:nvPr>
            <p:ph type="ftr" sz="quarter" idx="11"/>
          </p:nvPr>
        </p:nvSpPr>
        <p:spPr/>
        <p:txBody>
          <a:bodyPr/>
          <a:lstStyle>
            <a:lvl1pPr>
              <a:defRPr/>
            </a:lvl1pPr>
          </a:lstStyle>
          <a:p>
            <a:pPr>
              <a:defRPr/>
            </a:pPr>
            <a:endParaRPr lang="en-US" altLang="zh-CN"/>
          </a:p>
        </p:txBody>
      </p:sp>
      <p:sp>
        <p:nvSpPr>
          <p:cNvPr id="13" name="灯片编号占位符 4"/>
          <p:cNvSpPr>
            <a:spLocks noGrp="1"/>
          </p:cNvSpPr>
          <p:nvPr>
            <p:ph type="sldNum" sz="quarter" idx="12"/>
          </p:nvPr>
        </p:nvSpPr>
        <p:spPr/>
        <p:txBody>
          <a:bodyPr/>
          <a:lstStyle>
            <a:lvl1pPr>
              <a:defRPr/>
            </a:lvl1pPr>
          </a:lstStyle>
          <a:p>
            <a:pPr>
              <a:defRPr/>
            </a:pPr>
            <a:fld id="{4B3C0884-69A2-4717-A982-8D690A15D54D}" type="slidenum">
              <a:rPr lang="en-US" altLang="zh-CN"/>
            </a:fld>
            <a:endParaRPr lang="en-US" altLang="zh-CN"/>
          </a:p>
        </p:txBody>
      </p:sp>
    </p:spTree>
  </p:cSld>
  <p:clrMapOvr>
    <a:overrideClrMapping bg1="lt1" tx1="dk1" bg2="lt2" tx2="dk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cSld name="标题和内容">
    <p:bg bwMode="auto">
      <p:bgPr>
        <a:gradFill rotWithShape="0">
          <a:gsLst>
            <a:gs pos="0">
              <a:srgbClr val="FFFFFF"/>
            </a:gs>
            <a:gs pos="55000">
              <a:srgbClr val="F3F3F3"/>
            </a:gs>
            <a:gs pos="100000">
              <a:srgbClr val="D2FFFF"/>
            </a:gs>
          </a:gsLst>
          <a:lin ang="5400000" scaled="1"/>
        </a:gradFill>
        <a:effectLst/>
      </p:bgPr>
    </p:bg>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a:srcRect/>
          <a:stretch>
            <a:fillRect/>
          </a:stretch>
        </p:blipFill>
        <p:spPr bwMode="auto">
          <a:xfrm>
            <a:off x="7858125" y="0"/>
            <a:ext cx="1285875" cy="751058"/>
          </a:xfrm>
          <a:prstGeom prst="rect">
            <a:avLst/>
          </a:prstGeom>
          <a:noFill/>
          <a:ln w="9525">
            <a:noFill/>
            <a:miter lim="800000"/>
            <a:headEnd/>
            <a:tailEnd/>
          </a:ln>
        </p:spPr>
      </p:pic>
      <p:pic>
        <p:nvPicPr>
          <p:cNvPr id="5" name="Picture 20" descr="u=575176355,2928360340&amp;fm=0&amp;gp=-32"/>
          <p:cNvPicPr>
            <a:picLocks noChangeAspect="1" noChangeArrowheads="1"/>
          </p:cNvPicPr>
          <p:nvPr userDrawn="1"/>
        </p:nvPicPr>
        <p:blipFill>
          <a:blip r:embed="rId3"/>
          <a:srcRect/>
          <a:stretch>
            <a:fillRect/>
          </a:stretch>
        </p:blipFill>
        <p:spPr bwMode="auto">
          <a:xfrm>
            <a:off x="7812088" y="0"/>
            <a:ext cx="1331912" cy="736767"/>
          </a:xfrm>
          <a:prstGeom prst="rect">
            <a:avLst/>
          </a:prstGeom>
          <a:solidFill>
            <a:srgbClr val="0099CC"/>
          </a:solidFill>
          <a:ln w="9525">
            <a:noFill/>
            <a:miter lim="800000"/>
            <a:headEnd/>
            <a:tailEnd/>
          </a:ln>
        </p:spPr>
      </p:pic>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6" name="日期占位符 3"/>
          <p:cNvSpPr>
            <a:spLocks noGrp="1"/>
          </p:cNvSpPr>
          <p:nvPr>
            <p:ph type="dt" sz="half" idx="10"/>
          </p:nvPr>
        </p:nvSpPr>
        <p:spPr/>
        <p:txBody>
          <a:bodyPr/>
          <a:lstStyle>
            <a:lvl1pPr>
              <a:defRPr/>
            </a:lvl1pPr>
          </a:lstStyle>
          <a:p>
            <a:pPr>
              <a:defRPr/>
            </a:pPr>
            <a:endParaRPr lang="en-US" altLang="zh-CN"/>
          </a:p>
        </p:txBody>
      </p:sp>
      <p:sp>
        <p:nvSpPr>
          <p:cNvPr id="7" name="灯片编号占位符 5"/>
          <p:cNvSpPr>
            <a:spLocks noGrp="1"/>
          </p:cNvSpPr>
          <p:nvPr>
            <p:ph type="sldNum" sz="quarter" idx="11"/>
          </p:nvPr>
        </p:nvSpPr>
        <p:spPr/>
        <p:txBody>
          <a:bodyPr/>
          <a:lstStyle>
            <a:lvl1pPr>
              <a:defRPr/>
            </a:lvl1pPr>
          </a:lstStyle>
          <a:p>
            <a:pPr>
              <a:defRPr/>
            </a:pPr>
            <a:fld id="{E5E6CBCE-33BA-4160-9F9E-2F8ABC7EBEC8}" type="slidenum">
              <a:rPr lang="en-US" altLang="zh-CN"/>
            </a:fld>
            <a:endParaRPr lang="en-US" altLang="zh-CN"/>
          </a:p>
        </p:txBody>
      </p:sp>
      <p:sp>
        <p:nvSpPr>
          <p:cNvPr id="8" name="页脚占位符 3"/>
          <p:cNvSpPr>
            <a:spLocks noGrp="1"/>
          </p:cNvSpPr>
          <p:nvPr>
            <p:ph type="ftr" sz="quarter" idx="12"/>
          </p:nvPr>
        </p:nvSpPr>
        <p:spPr/>
        <p:txBody>
          <a:bodyPr/>
          <a:lstStyle>
            <a:lvl1pPr>
              <a:defRPr/>
            </a:lvl1pPr>
          </a:lstStyle>
          <a:p>
            <a:pPr>
              <a:defRPr/>
            </a:pPr>
            <a:endParaRPr lang="en-US" altLang="zh-CN"/>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showMasterSp="0">
  <p:cSld name="标题幻灯片">
    <p:bg>
      <p:bgPr>
        <a:solidFill>
          <a:srgbClr val="F8F8F8"/>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034710" y="1816077"/>
            <a:ext cx="4748738" cy="647846"/>
          </a:xfrm>
        </p:spPr>
        <p:txBody>
          <a:bodyPr/>
          <a:lstStyle>
            <a:lvl1pPr algn="ctr">
              <a:defRPr sz="2700"/>
            </a:lvl1pPr>
          </a:lstStyle>
          <a:p>
            <a:pPr lvl="0"/>
            <a:r>
              <a:rPr lang="zh-CN" noProof="0" smtClean="0"/>
              <a:t>单击此处编辑母版标题样式</a:t>
            </a:r>
            <a:endParaRPr lang="zh-CN" noProof="0" smtClean="0"/>
          </a:p>
        </p:txBody>
      </p:sp>
      <p:sp>
        <p:nvSpPr>
          <p:cNvPr id="2051" name="Rectangle 3"/>
          <p:cNvSpPr>
            <a:spLocks noGrp="1" noChangeArrowheads="1"/>
          </p:cNvSpPr>
          <p:nvPr>
            <p:ph type="subTitle" idx="1"/>
          </p:nvPr>
        </p:nvSpPr>
        <p:spPr>
          <a:xfrm>
            <a:off x="2035900" y="2625885"/>
            <a:ext cx="4749928" cy="485885"/>
          </a:xfrm>
        </p:spPr>
        <p:txBody>
          <a:bodyPr/>
          <a:lstStyle>
            <a:lvl1pPr marL="0" indent="0" algn="ctr">
              <a:buFontTx/>
              <a:buNone/>
              <a:defRPr sz="1800"/>
            </a:lvl1pPr>
          </a:lstStyle>
          <a:p>
            <a:pPr lvl="0"/>
            <a:r>
              <a:rPr lang="zh-CN" noProof="0" smtClean="0"/>
              <a:t>单击此处编辑母版副标题样式</a:t>
            </a:r>
            <a:endParaRPr lang="zh-CN" noProof="0" smtClean="0"/>
          </a:p>
        </p:txBody>
      </p:sp>
    </p:spTree>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accent2"/>
        </a:solidFill>
        <a:effectLst/>
      </p:bgPr>
    </p:bg>
    <p:spTree>
      <p:nvGrpSpPr>
        <p:cNvPr id="1" name=""/>
        <p:cNvGrpSpPr/>
        <p:nvPr/>
      </p:nvGrpSpPr>
      <p:grpSpPr>
        <a:xfrm>
          <a:off x="0" y="0"/>
          <a:ext cx="0" cy="0"/>
          <a:chOff x="0" y="0"/>
          <a:chExt cx="0" cy="0"/>
        </a:xfrm>
      </p:grpSpPr>
      <p:sp>
        <p:nvSpPr>
          <p:cNvPr id="3074" name="矩形 3"/>
          <p:cNvSpPr/>
          <p:nvPr userDrawn="1"/>
        </p:nvSpPr>
        <p:spPr>
          <a:xfrm>
            <a:off x="0" y="5029148"/>
            <a:ext cx="9142810" cy="115516"/>
          </a:xfrm>
          <a:prstGeom prst="rect">
            <a:avLst/>
          </a:prstGeom>
          <a:solidFill>
            <a:schemeClr val="tx1"/>
          </a:solidFill>
          <a:ln w="9525">
            <a:noFill/>
          </a:ln>
        </p:spPr>
        <p:txBody>
          <a:bodyPr/>
          <a:lstStyle/>
          <a:p>
            <a:pPr lvl="0" eaLnBrk="1" hangingPunct="1"/>
            <a:endParaRPr lang="zh-CN" altLang="en-US" sz="100" dirty="0">
              <a:latin typeface="Arial" panose="020B0604020202020204" pitchFamily="34" charset="0"/>
              <a:ea typeface="宋体" panose="02010600030101010101" pitchFamily="2" charset="-122"/>
            </a:endParaRPr>
          </a:p>
        </p:txBody>
      </p:sp>
      <p:sp>
        <p:nvSpPr>
          <p:cNvPr id="3075" name="矩形 4"/>
          <p:cNvSpPr/>
          <p:nvPr userDrawn="1"/>
        </p:nvSpPr>
        <p:spPr>
          <a:xfrm>
            <a:off x="8778669" y="4880286"/>
            <a:ext cx="327251" cy="209598"/>
          </a:xfrm>
          <a:prstGeom prst="rect">
            <a:avLst/>
          </a:prstGeom>
          <a:solidFill>
            <a:schemeClr val="bg1"/>
          </a:solidFill>
          <a:ln w="9525">
            <a:noFill/>
          </a:ln>
        </p:spPr>
        <p:txBody>
          <a:bodyPr/>
          <a:lstStyle/>
          <a:p>
            <a:pPr lvl="0" eaLnBrk="1" hangingPunct="1"/>
            <a:endParaRPr lang="zh-CN" altLang="en-US" sz="100" dirty="0">
              <a:latin typeface="Arial" panose="020B0604020202020204" pitchFamily="34" charset="0"/>
              <a:ea typeface="宋体" panose="02010600030101010101" pitchFamily="2" charset="-122"/>
            </a:endParaRPr>
          </a:p>
        </p:txBody>
      </p:sp>
      <p:sp>
        <p:nvSpPr>
          <p:cNvPr id="3076" name="TextBox 5"/>
          <p:cNvSpPr txBox="1"/>
          <p:nvPr userDrawn="1"/>
        </p:nvSpPr>
        <p:spPr>
          <a:xfrm>
            <a:off x="8816682" y="4880286"/>
            <a:ext cx="257175" cy="252730"/>
          </a:xfrm>
          <a:prstGeom prst="rect">
            <a:avLst/>
          </a:prstGeom>
          <a:noFill/>
          <a:ln w="9525">
            <a:noFill/>
          </a:ln>
        </p:spPr>
        <p:txBody>
          <a:bodyPr wrap="none">
            <a:spAutoFit/>
          </a:bodyPr>
          <a:lstStyle/>
          <a:p>
            <a:pPr lvl="0" algn="ctr" eaLnBrk="1" hangingPunct="1"/>
            <a:fld id="{9A0DB2DC-4C9A-4742-B13C-FB6460FD3503}" type="slidenum">
              <a:rPr lang="zh-CN" altLang="en-US" sz="1050" dirty="0">
                <a:solidFill>
                  <a:srgbClr val="F8F8F8"/>
                </a:solidFill>
                <a:latin typeface="Arial" panose="020B0604020202020204" pitchFamily="34" charset="0"/>
                <a:ea typeface="宋体" panose="02010600030101010101" pitchFamily="2" charset="-122"/>
              </a:rPr>
            </a:fld>
            <a:endParaRPr lang="zh-CN" altLang="en-US" sz="1050" dirty="0">
              <a:solidFill>
                <a:srgbClr val="F8F8F8"/>
              </a:solidFill>
              <a:latin typeface="Arial" panose="020B0604020202020204" pitchFamily="34" charset="0"/>
              <a:ea typeface="宋体" panose="02010600030101010101" pitchFamily="2" charset="-122"/>
            </a:endParaRPr>
          </a:p>
        </p:txBody>
      </p:sp>
      <p:sp>
        <p:nvSpPr>
          <p:cNvPr id="2" name="标题 1"/>
          <p:cNvSpPr>
            <a:spLocks noGrp="1"/>
          </p:cNvSpPr>
          <p:nvPr>
            <p:ph type="title"/>
          </p:nvPr>
        </p:nvSpPr>
        <p:spPr/>
        <p:txBody>
          <a:bodyPr/>
          <a:lstStyle>
            <a:lvl1pPr>
              <a:defRPr>
                <a:solidFill>
                  <a:schemeClr val="accent3"/>
                </a:solidFill>
              </a:defRPr>
            </a:lvl1p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428" y="3305925"/>
            <a:ext cx="7771745" cy="1021788"/>
          </a:xfrm>
        </p:spPr>
        <p:txBody>
          <a:bodyPr anchor="t"/>
          <a:lstStyle>
            <a:lvl1pPr algn="l">
              <a:defRPr sz="3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428" y="2180528"/>
            <a:ext cx="7771745" cy="1125395"/>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8035" indent="0">
              <a:buNone/>
              <a:defRPr sz="1050"/>
            </a:lvl7pPr>
            <a:lvl8pPr marL="2400935" indent="0">
              <a:buNone/>
              <a:defRPr sz="1050"/>
            </a:lvl8pPr>
            <a:lvl9pPr marL="2743835" indent="0">
              <a:buNone/>
              <a:defRPr sz="1050"/>
            </a:lvl9pPr>
          </a:lstStyle>
          <a:p>
            <a:pPr lvl="0"/>
            <a:r>
              <a:rPr lang="zh-CN" altLang="en-US" smtClean="0"/>
              <a:t>单击此处编辑母版文本样式</a:t>
            </a:r>
            <a:endParaRPr lang="zh-CN" altLang="en-US" smtClean="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022" y="1200423"/>
            <a:ext cx="4057257" cy="3395241"/>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28533" y="1200423"/>
            <a:ext cx="4058446" cy="3395241"/>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022" y="206026"/>
            <a:ext cx="8229957" cy="857444"/>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022" y="1151595"/>
            <a:ext cx="4040594" cy="479930"/>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8035" indent="0">
              <a:buNone/>
              <a:defRPr sz="1200" b="1"/>
            </a:lvl7pPr>
            <a:lvl8pPr marL="2400935" indent="0">
              <a:buNone/>
              <a:defRPr sz="1200" b="1"/>
            </a:lvl8pPr>
            <a:lvl9pPr marL="2743835" indent="0">
              <a:buNone/>
              <a:defRPr sz="12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022" y="1631526"/>
            <a:ext cx="4040594" cy="2964137"/>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196" y="1151595"/>
            <a:ext cx="4041783" cy="479930"/>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8035" indent="0">
              <a:buNone/>
              <a:defRPr sz="1200" b="1"/>
            </a:lvl7pPr>
            <a:lvl8pPr marL="2400935" indent="0">
              <a:buNone/>
              <a:defRPr sz="1200" b="1"/>
            </a:lvl8pPr>
            <a:lvl9pPr marL="2743835" indent="0">
              <a:buNone/>
              <a:defRPr sz="12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196" y="1631526"/>
            <a:ext cx="4041783" cy="2964137"/>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accent2"/>
        </a:solidFill>
        <a:effectLst/>
      </p:bgPr>
    </p:bg>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022" y="204834"/>
            <a:ext cx="3008724" cy="871735"/>
          </a:xfrm>
        </p:spPr>
        <p:txBody>
          <a:bodyPr anchor="b"/>
          <a:lstStyle>
            <a:lvl1pPr algn="l">
              <a:defRPr sz="15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241" y="204836"/>
            <a:ext cx="5111738" cy="439082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022" y="1076570"/>
            <a:ext cx="3008724" cy="3519094"/>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8035" indent="0">
              <a:buNone/>
              <a:defRPr sz="675"/>
            </a:lvl7pPr>
            <a:lvl8pPr marL="2400935" indent="0">
              <a:buNone/>
              <a:defRPr sz="675"/>
            </a:lvl8pPr>
            <a:lvl9pPr marL="2743835" indent="0">
              <a:buNone/>
              <a:defRPr sz="675"/>
            </a:lvl9pPr>
          </a:lstStyle>
          <a:p>
            <a:pPr lvl="0"/>
            <a:r>
              <a:rPr lang="zh-CN" altLang="en-US" smtClean="0"/>
              <a:t>单击此处编辑母版文本样式</a:t>
            </a:r>
            <a:endParaRPr lang="zh-CN" altLang="en-US" smtClean="0"/>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382" y="3601265"/>
            <a:ext cx="5486638" cy="425150"/>
          </a:xfrm>
        </p:spPr>
        <p:txBody>
          <a:bodyPr anchor="b"/>
          <a:lstStyle>
            <a:lvl1pPr algn="l">
              <a:defRPr sz="15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382" y="459686"/>
            <a:ext cx="5486638" cy="3086799"/>
          </a:xfrm>
        </p:spPr>
        <p:txBody>
          <a:bodyPr vert="horz" wrap="square" lIns="91440" tIns="45720" rIns="91440" bIns="45720" numCol="1" anchor="t" anchorCtr="0" compatLnSpc="1"/>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8035" indent="0">
              <a:buNone/>
              <a:defRPr sz="1500"/>
            </a:lvl7pPr>
            <a:lvl8pPr marL="2400935" indent="0">
              <a:buNone/>
              <a:defRPr sz="1500"/>
            </a:lvl8pPr>
            <a:lvl9pPr marL="2743835" indent="0">
              <a:buNone/>
              <a:defRPr sz="1500"/>
            </a:lvl9pPr>
          </a:lstStyle>
          <a:p>
            <a:pPr marL="0" marR="0" lvl="0" indent="0" algn="l" defTabSz="914400" rtl="0" eaLnBrk="1" fontAlgn="base" latinLnBrk="0" hangingPunct="1">
              <a:lnSpc>
                <a:spcPct val="100000"/>
              </a:lnSpc>
              <a:spcBef>
                <a:spcPct val="20000"/>
              </a:spcBef>
              <a:spcAft>
                <a:spcPct val="0"/>
              </a:spcAft>
              <a:buClrTx/>
              <a:buSzTx/>
              <a:buFontTx/>
              <a:buNone/>
              <a:defRPr/>
            </a:pPr>
            <a:endParaRPr kumimoji="0" lang="zh-CN" altLang="en-US" sz="3200" b="0" i="0" u="none" strike="noStrike" kern="0" cap="none" spc="0" normalizeH="0" baseline="0" noProof="0">
              <a:ln>
                <a:noFill/>
              </a:ln>
              <a:solidFill>
                <a:schemeClr val="accent3"/>
              </a:solidFill>
              <a:effectLst/>
              <a:uLnTx/>
              <a:uFillTx/>
              <a:latin typeface="+mn-lt"/>
              <a:ea typeface="+mn-ea"/>
              <a:cs typeface="+mn-cs"/>
            </a:endParaRPr>
          </a:p>
        </p:txBody>
      </p:sp>
      <p:sp>
        <p:nvSpPr>
          <p:cNvPr id="4" name="文本占位符 3"/>
          <p:cNvSpPr>
            <a:spLocks noGrp="1"/>
          </p:cNvSpPr>
          <p:nvPr>
            <p:ph type="body" sz="half" idx="2"/>
          </p:nvPr>
        </p:nvSpPr>
        <p:spPr>
          <a:xfrm>
            <a:off x="1792382" y="4026415"/>
            <a:ext cx="5486638" cy="60378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8035" indent="0">
              <a:buNone/>
              <a:defRPr sz="675"/>
            </a:lvl7pPr>
            <a:lvl8pPr marL="2400935" indent="0">
              <a:buNone/>
              <a:defRPr sz="675"/>
            </a:lvl8pPr>
            <a:lvl9pPr marL="2743835" indent="0">
              <a:buNone/>
              <a:defRPr sz="675"/>
            </a:lvl9pPr>
          </a:lstStyle>
          <a:p>
            <a:pPr lvl="0"/>
            <a:r>
              <a:rPr lang="zh-CN" altLang="en-US" smtClean="0"/>
              <a:t>单击此处编辑母版文本样式</a:t>
            </a:r>
            <a:endParaRPr lang="zh-CN" altLang="en-US" smtClean="0"/>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30381" y="681192"/>
            <a:ext cx="2056597" cy="391447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022" y="681192"/>
            <a:ext cx="6059105" cy="3914470"/>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showMasterSp="0" userDrawn="1">
  <p:cSld name="1_标题幻灯片">
    <p:bg>
      <p:bgPr>
        <a:solidFill>
          <a:schemeClr val="accent2"/>
        </a:solidFill>
        <a:effectLst/>
      </p:bgPr>
    </p:bg>
    <p:spTree>
      <p:nvGrpSpPr>
        <p:cNvPr id="1" name=""/>
        <p:cNvGrpSpPr/>
        <p:nvPr/>
      </p:nvGrpSpPr>
      <p:grpSpPr>
        <a:xfrm>
          <a:off x="0" y="0"/>
          <a:ext cx="0" cy="0"/>
          <a:chOff x="0" y="0"/>
          <a:chExt cx="0" cy="0"/>
        </a:xfrm>
      </p:grpSpPr>
      <p:pic>
        <p:nvPicPr>
          <p:cNvPr id="19" name="Picture 18" descr="PPECLOGO-eff2-1-3"/>
          <p:cNvPicPr>
            <a:picLocks noChangeAspect="1"/>
          </p:cNvPicPr>
          <p:nvPr userDrawn="1"/>
        </p:nvPicPr>
        <p:blipFill>
          <a:blip r:embed="rId2"/>
          <a:stretch>
            <a:fillRect/>
          </a:stretch>
        </p:blipFill>
        <p:spPr>
          <a:xfrm>
            <a:off x="7305442" y="2585432"/>
            <a:ext cx="211821" cy="177443"/>
          </a:xfrm>
          <a:prstGeom prst="rect">
            <a:avLst/>
          </a:prstGeom>
          <a:noFill/>
          <a:ln w="9525">
            <a:noFill/>
          </a:ln>
        </p:spPr>
      </p:pic>
      <p:pic>
        <p:nvPicPr>
          <p:cNvPr id="18" name="Picture 17" descr="PPECLOGO-eff2-1-3"/>
          <p:cNvPicPr>
            <a:picLocks noChangeAspect="1"/>
          </p:cNvPicPr>
          <p:nvPr userDrawn="1"/>
        </p:nvPicPr>
        <p:blipFill>
          <a:blip r:embed="rId2"/>
          <a:stretch>
            <a:fillRect/>
          </a:stretch>
        </p:blipFill>
        <p:spPr>
          <a:xfrm>
            <a:off x="6927021" y="2182910"/>
            <a:ext cx="270131" cy="226270"/>
          </a:xfrm>
          <a:prstGeom prst="rect">
            <a:avLst/>
          </a:prstGeom>
          <a:noFill/>
          <a:ln w="9525">
            <a:noFill/>
          </a:ln>
        </p:spPr>
      </p:pic>
      <p:pic>
        <p:nvPicPr>
          <p:cNvPr id="17" name="Picture 16" descr="PPECLOGO-eff2-1-4"/>
          <p:cNvPicPr>
            <a:picLocks noChangeAspect="1"/>
          </p:cNvPicPr>
          <p:nvPr userDrawn="1"/>
        </p:nvPicPr>
        <p:blipFill>
          <a:blip r:embed="rId3"/>
          <a:stretch>
            <a:fillRect/>
          </a:stretch>
        </p:blipFill>
        <p:spPr>
          <a:xfrm>
            <a:off x="6386758" y="2494924"/>
            <a:ext cx="527172" cy="439440"/>
          </a:xfrm>
          <a:prstGeom prst="rect">
            <a:avLst/>
          </a:prstGeom>
          <a:noFill/>
          <a:ln w="9525">
            <a:noFill/>
          </a:ln>
        </p:spPr>
      </p:pic>
      <p:pic>
        <p:nvPicPr>
          <p:cNvPr id="16" name="Picture 15" descr="PPECLOGO-eff2-1-3"/>
          <p:cNvPicPr>
            <a:picLocks noChangeAspect="1"/>
          </p:cNvPicPr>
          <p:nvPr userDrawn="1"/>
        </p:nvPicPr>
        <p:blipFill>
          <a:blip r:embed="rId2"/>
          <a:stretch>
            <a:fillRect/>
          </a:stretch>
        </p:blipFill>
        <p:spPr>
          <a:xfrm>
            <a:off x="2986913" y="2090021"/>
            <a:ext cx="327252" cy="273906"/>
          </a:xfrm>
          <a:prstGeom prst="rect">
            <a:avLst/>
          </a:prstGeom>
          <a:noFill/>
          <a:ln w="9525">
            <a:noFill/>
          </a:ln>
        </p:spPr>
      </p:pic>
      <p:pic>
        <p:nvPicPr>
          <p:cNvPr id="15" name="Picture 14" descr="PPECLOGO-eff2-1-2"/>
          <p:cNvPicPr>
            <a:picLocks noChangeAspect="1"/>
          </p:cNvPicPr>
          <p:nvPr userDrawn="1"/>
        </p:nvPicPr>
        <p:blipFill>
          <a:blip r:embed="rId4"/>
          <a:stretch>
            <a:fillRect/>
          </a:stretch>
        </p:blipFill>
        <p:spPr>
          <a:xfrm>
            <a:off x="1539867" y="2097166"/>
            <a:ext cx="1273306" cy="1071805"/>
          </a:xfrm>
          <a:prstGeom prst="rect">
            <a:avLst/>
          </a:prstGeom>
          <a:noFill/>
          <a:ln w="9525">
            <a:noFill/>
          </a:ln>
        </p:spPr>
      </p:pic>
      <p:pic>
        <p:nvPicPr>
          <p:cNvPr id="14" name="Picture 13" descr="PPECLOGO-eff-0-1"/>
          <p:cNvPicPr>
            <a:picLocks noChangeAspect="1"/>
          </p:cNvPicPr>
          <p:nvPr userDrawn="1"/>
        </p:nvPicPr>
        <p:blipFill>
          <a:blip r:embed="rId5"/>
          <a:stretch>
            <a:fillRect/>
          </a:stretch>
        </p:blipFill>
        <p:spPr>
          <a:xfrm>
            <a:off x="8438327" y="1774433"/>
            <a:ext cx="391511" cy="294151"/>
          </a:xfrm>
          <a:prstGeom prst="rect">
            <a:avLst/>
          </a:prstGeom>
          <a:noFill/>
          <a:ln w="9525">
            <a:noFill/>
          </a:ln>
        </p:spPr>
      </p:pic>
      <p:pic>
        <p:nvPicPr>
          <p:cNvPr id="13" name="Picture 12" descr="PPECLOGO-eff-0-1"/>
          <p:cNvPicPr>
            <a:picLocks noChangeAspect="1"/>
          </p:cNvPicPr>
          <p:nvPr userDrawn="1"/>
        </p:nvPicPr>
        <p:blipFill>
          <a:blip r:embed="rId5"/>
          <a:stretch>
            <a:fillRect/>
          </a:stretch>
        </p:blipFill>
        <p:spPr>
          <a:xfrm>
            <a:off x="5954786" y="2718813"/>
            <a:ext cx="391512" cy="295342"/>
          </a:xfrm>
          <a:prstGeom prst="rect">
            <a:avLst/>
          </a:prstGeom>
          <a:noFill/>
          <a:ln w="9525">
            <a:noFill/>
          </a:ln>
        </p:spPr>
      </p:pic>
      <p:pic>
        <p:nvPicPr>
          <p:cNvPr id="12" name="Picture 11" descr="PPECLOGO-eff-5-4"/>
          <p:cNvPicPr>
            <a:picLocks noChangeAspect="1"/>
          </p:cNvPicPr>
          <p:nvPr userDrawn="1"/>
        </p:nvPicPr>
        <p:blipFill>
          <a:blip r:embed="rId6"/>
          <a:stretch>
            <a:fillRect/>
          </a:stretch>
        </p:blipFill>
        <p:spPr>
          <a:xfrm>
            <a:off x="7411352" y="2044766"/>
            <a:ext cx="837764" cy="638320"/>
          </a:xfrm>
          <a:prstGeom prst="rect">
            <a:avLst/>
          </a:prstGeom>
          <a:noFill/>
          <a:ln w="9525">
            <a:noFill/>
          </a:ln>
        </p:spPr>
      </p:pic>
      <p:pic>
        <p:nvPicPr>
          <p:cNvPr id="11" name="Picture 10" descr="PPECLOGO-eff-5-2"/>
          <p:cNvPicPr>
            <a:picLocks noChangeAspect="1"/>
          </p:cNvPicPr>
          <p:nvPr userDrawn="1"/>
        </p:nvPicPr>
        <p:blipFill>
          <a:blip r:embed="rId7"/>
          <a:stretch>
            <a:fillRect/>
          </a:stretch>
        </p:blipFill>
        <p:spPr>
          <a:xfrm>
            <a:off x="4012698" y="2585432"/>
            <a:ext cx="1375646" cy="1076568"/>
          </a:xfrm>
          <a:prstGeom prst="rect">
            <a:avLst/>
          </a:prstGeom>
          <a:noFill/>
          <a:ln w="9525">
            <a:noFill/>
          </a:ln>
        </p:spPr>
      </p:pic>
      <p:pic>
        <p:nvPicPr>
          <p:cNvPr id="10" name="Picture 9" descr="PPECLOGO-eff-5-4"/>
          <p:cNvPicPr>
            <a:picLocks noChangeAspect="1"/>
          </p:cNvPicPr>
          <p:nvPr userDrawn="1"/>
        </p:nvPicPr>
        <p:blipFill>
          <a:blip r:embed="rId8"/>
          <a:stretch>
            <a:fillRect/>
          </a:stretch>
        </p:blipFill>
        <p:spPr>
          <a:xfrm>
            <a:off x="2445461" y="2405607"/>
            <a:ext cx="1107894" cy="843153"/>
          </a:xfrm>
          <a:prstGeom prst="rect">
            <a:avLst/>
          </a:prstGeom>
          <a:noFill/>
          <a:ln w="9525">
            <a:noFill/>
          </a:ln>
        </p:spPr>
      </p:pic>
      <p:pic>
        <p:nvPicPr>
          <p:cNvPr id="9" name="Picture 8" descr="PPECLOGO-eff-0-2"/>
          <p:cNvPicPr>
            <a:picLocks noChangeAspect="1"/>
          </p:cNvPicPr>
          <p:nvPr userDrawn="1"/>
        </p:nvPicPr>
        <p:blipFill>
          <a:blip r:embed="rId9"/>
          <a:stretch>
            <a:fillRect/>
          </a:stretch>
        </p:blipFill>
        <p:spPr>
          <a:xfrm>
            <a:off x="3956768" y="1931631"/>
            <a:ext cx="736613" cy="563294"/>
          </a:xfrm>
          <a:prstGeom prst="rect">
            <a:avLst/>
          </a:prstGeom>
          <a:noFill/>
          <a:ln w="9525">
            <a:noFill/>
          </a:ln>
        </p:spPr>
      </p:pic>
      <p:pic>
        <p:nvPicPr>
          <p:cNvPr id="8" name="Picture 6" descr="PPECLOGO-eff-0-1"/>
          <p:cNvPicPr>
            <a:picLocks noChangeAspect="1"/>
          </p:cNvPicPr>
          <p:nvPr userDrawn="1"/>
        </p:nvPicPr>
        <p:blipFill>
          <a:blip r:embed="rId10"/>
          <a:stretch>
            <a:fillRect/>
          </a:stretch>
        </p:blipFill>
        <p:spPr>
          <a:xfrm>
            <a:off x="5529955" y="2178146"/>
            <a:ext cx="301071" cy="227461"/>
          </a:xfrm>
          <a:prstGeom prst="rect">
            <a:avLst/>
          </a:prstGeom>
          <a:noFill/>
          <a:ln w="9525">
            <a:noFill/>
          </a:ln>
        </p:spPr>
      </p:pic>
      <p:pic>
        <p:nvPicPr>
          <p:cNvPr id="7" name="Picture 5" descr="PPECLOGO-eff-0-1"/>
          <p:cNvPicPr>
            <a:picLocks noChangeAspect="1"/>
          </p:cNvPicPr>
          <p:nvPr userDrawn="1"/>
        </p:nvPicPr>
        <p:blipFill>
          <a:blip r:embed="rId11"/>
          <a:stretch>
            <a:fillRect/>
          </a:stretch>
        </p:blipFill>
        <p:spPr>
          <a:xfrm>
            <a:off x="3348675" y="2828375"/>
            <a:ext cx="393892" cy="297723"/>
          </a:xfrm>
          <a:prstGeom prst="rect">
            <a:avLst/>
          </a:prstGeom>
          <a:noFill/>
          <a:ln w="9525">
            <a:noFill/>
          </a:ln>
        </p:spPr>
      </p:pic>
      <p:pic>
        <p:nvPicPr>
          <p:cNvPr id="6" name="Picture 4" descr="PPECLOGO-eff-0-3"/>
          <p:cNvPicPr>
            <a:picLocks noChangeAspect="1"/>
          </p:cNvPicPr>
          <p:nvPr userDrawn="1"/>
        </p:nvPicPr>
        <p:blipFill>
          <a:blip r:embed="rId12"/>
          <a:stretch>
            <a:fillRect/>
          </a:stretch>
        </p:blipFill>
        <p:spPr>
          <a:xfrm>
            <a:off x="779454" y="1086096"/>
            <a:ext cx="2259820" cy="1782770"/>
          </a:xfrm>
          <a:prstGeom prst="rect">
            <a:avLst/>
          </a:prstGeom>
          <a:noFill/>
          <a:ln w="9525">
            <a:noFill/>
          </a:ln>
        </p:spPr>
      </p:pic>
      <p:pic>
        <p:nvPicPr>
          <p:cNvPr id="5" name="Picture 3" descr="PPECLOGO-eff-0-2"/>
          <p:cNvPicPr>
            <a:picLocks noChangeAspect="1"/>
          </p:cNvPicPr>
          <p:nvPr userDrawn="1"/>
        </p:nvPicPr>
        <p:blipFill>
          <a:blip r:embed="rId13"/>
          <a:stretch>
            <a:fillRect/>
          </a:stretch>
        </p:blipFill>
        <p:spPr>
          <a:xfrm>
            <a:off x="6320118" y="2068584"/>
            <a:ext cx="822293" cy="629982"/>
          </a:xfrm>
          <a:prstGeom prst="rect">
            <a:avLst/>
          </a:prstGeom>
          <a:noFill/>
          <a:ln w="9525">
            <a:noFill/>
          </a:ln>
        </p:spPr>
      </p:pic>
      <p:pic>
        <p:nvPicPr>
          <p:cNvPr id="4" name="Picture 2" descr="PPECLOGO-eff-0-1"/>
          <p:cNvPicPr>
            <a:picLocks noChangeAspect="1"/>
          </p:cNvPicPr>
          <p:nvPr userDrawn="1"/>
        </p:nvPicPr>
        <p:blipFill>
          <a:blip r:embed="rId14"/>
          <a:stretch>
            <a:fillRect/>
          </a:stretch>
        </p:blipFill>
        <p:spPr>
          <a:xfrm>
            <a:off x="3109484" y="2165046"/>
            <a:ext cx="794923" cy="600211"/>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0"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par>
                                <p:cTn id="35" presetID="10"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35" presetClass="path" presetSubtype="0" fill="hold" nodeType="withEffect">
                                  <p:stCondLst>
                                    <p:cond delay="0"/>
                                  </p:stCondLst>
                                  <p:childTnLst>
                                    <p:animMotion origin="layout" path="M 0 0  L -0.25 0  E" pathEditMode="relative" rAng="0" ptsTypes="">
                                      <p:cBhvr>
                                        <p:cTn id="39" dur="3000" fill="hold"/>
                                        <p:tgtEl>
                                          <p:spTgt spid="12"/>
                                        </p:tgtEl>
                                        <p:attrNameLst>
                                          <p:attrName>ppt_x</p:attrName>
                                          <p:attrName>ppt_y</p:attrName>
                                        </p:attrNameLst>
                                      </p:cBhvr>
                                      <p:rCtr x="0" y="0"/>
                                    </p:animMotion>
                                  </p:childTnLst>
                                </p:cTn>
                              </p:par>
                              <p:par>
                                <p:cTn id="40" presetID="35" presetClass="path" presetSubtype="0" fill="hold" nodeType="withEffect">
                                  <p:stCondLst>
                                    <p:cond delay="0"/>
                                  </p:stCondLst>
                                  <p:childTnLst>
                                    <p:animMotion origin="layout" path="M 4.16667E-6 3.33333E-6 L -0.31632 3.33333E-6 " pathEditMode="relative" rAng="0" ptsTypes="AA">
                                      <p:cBhvr>
                                        <p:cTn id="41" dur="3000" fill="hold"/>
                                        <p:tgtEl>
                                          <p:spTgt spid="5"/>
                                        </p:tgtEl>
                                        <p:attrNameLst>
                                          <p:attrName>ppt_x</p:attrName>
                                          <p:attrName>ppt_y</p:attrName>
                                        </p:attrNameLst>
                                      </p:cBhvr>
                                      <p:rCtr x="-15800" y="0"/>
                                    </p:animMotion>
                                  </p:childTnLst>
                                </p:cTn>
                              </p:par>
                              <p:par>
                                <p:cTn id="42" presetID="35" presetClass="path" presetSubtype="0" fill="hold" nodeType="withEffect">
                                  <p:stCondLst>
                                    <p:cond delay="0"/>
                                  </p:stCondLst>
                                  <p:childTnLst>
                                    <p:animMotion origin="layout" path="M 0.00504 -1.85185E-6 L -0.46684 -1.85185E-6 " pathEditMode="relative" rAng="0" ptsTypes="AA">
                                      <p:cBhvr>
                                        <p:cTn id="43" dur="3000" fill="hold"/>
                                        <p:tgtEl>
                                          <p:spTgt spid="8"/>
                                        </p:tgtEl>
                                        <p:attrNameLst>
                                          <p:attrName>ppt_x</p:attrName>
                                          <p:attrName>ppt_y</p:attrName>
                                        </p:attrNameLst>
                                      </p:cBhvr>
                                      <p:rCtr x="-23600" y="0"/>
                                    </p:animMotion>
                                  </p:childTnLst>
                                </p:cTn>
                              </p:par>
                              <p:par>
                                <p:cTn id="44" presetID="35" presetClass="path" presetSubtype="0" fill="hold" nodeType="withEffect">
                                  <p:stCondLst>
                                    <p:cond delay="0"/>
                                  </p:stCondLst>
                                  <p:childTnLst>
                                    <p:animMotion origin="layout" path="M -3.05556E-6 1.11111E-6 L -0.19531 1.11111E-6 " pathEditMode="relative" rAng="0" ptsTypes="AA">
                                      <p:cBhvr>
                                        <p:cTn id="45" dur="3000" fill="hold"/>
                                        <p:tgtEl>
                                          <p:spTgt spid="9"/>
                                        </p:tgtEl>
                                        <p:attrNameLst>
                                          <p:attrName>ppt_x</p:attrName>
                                          <p:attrName>ppt_y</p:attrName>
                                        </p:attrNameLst>
                                      </p:cBhvr>
                                      <p:rCtr x="-9800" y="0"/>
                                    </p:animMotion>
                                  </p:childTnLst>
                                </p:cTn>
                              </p:par>
                              <p:par>
                                <p:cTn id="46" presetID="35" presetClass="path" presetSubtype="0" fill="hold" nodeType="withEffect">
                                  <p:stCondLst>
                                    <p:cond delay="0"/>
                                  </p:stCondLst>
                                  <p:childTnLst>
                                    <p:animMotion origin="layout" path="M 5.55556E-7 2.59259E-6 L -0.43594 2.59259E-6 " pathEditMode="relative" rAng="0" ptsTypes="AA">
                                      <p:cBhvr>
                                        <p:cTn id="47" dur="3000" fill="hold"/>
                                        <p:tgtEl>
                                          <p:spTgt spid="7"/>
                                        </p:tgtEl>
                                        <p:attrNameLst>
                                          <p:attrName>ppt_x</p:attrName>
                                          <p:attrName>ppt_y</p:attrName>
                                        </p:attrNameLst>
                                      </p:cBhvr>
                                      <p:rCtr x="-21800" y="0"/>
                                    </p:animMotion>
                                  </p:childTnLst>
                                </p:cTn>
                              </p:par>
                              <p:par>
                                <p:cTn id="48" presetID="35" presetClass="path" presetSubtype="0" fill="hold" nodeType="withEffect">
                                  <p:stCondLst>
                                    <p:cond delay="0"/>
                                  </p:stCondLst>
                                  <p:childTnLst>
                                    <p:animMotion origin="layout" path="M 3.05556E-6 -1.85185E-6 L -0.33577 -1.85185E-6 " pathEditMode="relative" rAng="0" ptsTypes="AA">
                                      <p:cBhvr>
                                        <p:cTn id="49" dur="3000" fill="hold"/>
                                        <p:tgtEl>
                                          <p:spTgt spid="4"/>
                                        </p:tgtEl>
                                        <p:attrNameLst>
                                          <p:attrName>ppt_x</p:attrName>
                                          <p:attrName>ppt_y</p:attrName>
                                        </p:attrNameLst>
                                      </p:cBhvr>
                                      <p:rCtr x="-16800" y="0"/>
                                    </p:animMotion>
                                  </p:childTnLst>
                                </p:cTn>
                              </p:par>
                              <p:par>
                                <p:cTn id="50" presetID="35" presetClass="path" presetSubtype="0" fill="hold" nodeType="withEffect">
                                  <p:stCondLst>
                                    <p:cond delay="0"/>
                                  </p:stCondLst>
                                  <p:childTnLst>
                                    <p:animMotion origin="layout" path="M 1.66667E-6 -1.85185E-6 L -0.57188 -1.85185E-6 " pathEditMode="relative" rAng="0" ptsTypes="AA">
                                      <p:cBhvr>
                                        <p:cTn id="51" dur="3000" fill="hold"/>
                                        <p:tgtEl>
                                          <p:spTgt spid="13"/>
                                        </p:tgtEl>
                                        <p:attrNameLst>
                                          <p:attrName>ppt_x</p:attrName>
                                          <p:attrName>ppt_y</p:attrName>
                                        </p:attrNameLst>
                                      </p:cBhvr>
                                      <p:rCtr x="-28600" y="0"/>
                                    </p:animMotion>
                                  </p:childTnLst>
                                </p:cTn>
                              </p:par>
                              <p:par>
                                <p:cTn id="52" presetID="35" presetClass="path" presetSubtype="0" fill="hold" nodeType="withEffect">
                                  <p:stCondLst>
                                    <p:cond delay="0"/>
                                  </p:stCondLst>
                                  <p:childTnLst>
                                    <p:animMotion origin="layout" path="M 1.66667E-6 -1.85185E-6 L -0.57188 -1.85185E-6 " pathEditMode="relative" rAng="0" ptsTypes="AA">
                                      <p:cBhvr>
                                        <p:cTn id="53" dur="3000" fill="hold"/>
                                        <p:tgtEl>
                                          <p:spTgt spid="14"/>
                                        </p:tgtEl>
                                        <p:attrNameLst>
                                          <p:attrName>ppt_x</p:attrName>
                                          <p:attrName>ppt_y</p:attrName>
                                        </p:attrNameLst>
                                      </p:cBhvr>
                                      <p:rCtr x="-28600" y="0"/>
                                    </p:animMotion>
                                  </p:childTnLst>
                                </p:cTn>
                              </p:par>
                              <p:par>
                                <p:cTn id="54" presetID="63" presetClass="path" presetSubtype="0" fill="hold" nodeType="withEffect">
                                  <p:stCondLst>
                                    <p:cond delay="0"/>
                                  </p:stCondLst>
                                  <p:childTnLst>
                                    <p:animMotion origin="layout" path="M 5.55556E-7 2.59259E-6 L 0.43906 2.59259E-6 " pathEditMode="relative" rAng="0" ptsTypes="AA">
                                      <p:cBhvr>
                                        <p:cTn id="55" dur="3000" fill="hold"/>
                                        <p:tgtEl>
                                          <p:spTgt spid="11"/>
                                        </p:tgtEl>
                                        <p:attrNameLst>
                                          <p:attrName>ppt_x</p:attrName>
                                          <p:attrName>ppt_y</p:attrName>
                                        </p:attrNameLst>
                                      </p:cBhvr>
                                      <p:rCtr x="21900" y="0"/>
                                    </p:animMotion>
                                  </p:childTnLst>
                                </p:cTn>
                              </p:par>
                              <p:par>
                                <p:cTn id="56" presetID="63" presetClass="path" presetSubtype="0" fill="hold" nodeType="withEffect">
                                  <p:stCondLst>
                                    <p:cond delay="0"/>
                                  </p:stCondLst>
                                  <p:childTnLst>
                                    <p:animMotion origin="layout" path="M -1.38889E-6 2.96296E-6 L 0.62813 2.96296E-6 " pathEditMode="relative" rAng="0" ptsTypes="AA">
                                      <p:cBhvr>
                                        <p:cTn id="57" dur="3000" fill="hold"/>
                                        <p:tgtEl>
                                          <p:spTgt spid="10"/>
                                        </p:tgtEl>
                                        <p:attrNameLst>
                                          <p:attrName>ppt_x</p:attrName>
                                          <p:attrName>ppt_y</p:attrName>
                                        </p:attrNameLst>
                                      </p:cBhvr>
                                      <p:rCtr x="31400" y="0"/>
                                    </p:animMotion>
                                  </p:childTnLst>
                                </p:cTn>
                              </p:par>
                              <p:par>
                                <p:cTn id="58" presetID="63" presetClass="path" presetSubtype="0" fill="hold" nodeType="withEffect">
                                  <p:stCondLst>
                                    <p:cond delay="0"/>
                                  </p:stCondLst>
                                  <p:childTnLst>
                                    <p:animMotion origin="layout" path="M 2.77778E-6 -2.96296E-6 L 0.42465 -2.96296E-6 " pathEditMode="relative" rAng="0" ptsTypes="AA">
                                      <p:cBhvr>
                                        <p:cTn id="59" dur="3000" fill="hold"/>
                                        <p:tgtEl>
                                          <p:spTgt spid="6"/>
                                        </p:tgtEl>
                                        <p:attrNameLst>
                                          <p:attrName>ppt_x</p:attrName>
                                          <p:attrName>ppt_y</p:attrName>
                                        </p:attrNameLst>
                                      </p:cBhvr>
                                      <p:rCtr x="21200" y="0"/>
                                    </p:animMotion>
                                  </p:childTnLst>
                                </p:cTn>
                              </p:par>
                              <p:par>
                                <p:cTn id="60" presetID="10" presetClass="exit" presetSubtype="0" fill="hold" nodeType="withEffect">
                                  <p:stCondLst>
                                    <p:cond delay="2500"/>
                                  </p:stCondLst>
                                  <p:childTnLst>
                                    <p:animEffect transition="out" filter="fade">
                                      <p:cBhvr>
                                        <p:cTn id="61" dur="500"/>
                                        <p:tgtEl>
                                          <p:spTgt spid="10"/>
                                        </p:tgtEl>
                                      </p:cBhvr>
                                    </p:animEffect>
                                    <p:set>
                                      <p:cBhvr>
                                        <p:cTn id="62" dur="1" fill="hold">
                                          <p:stCondLst>
                                            <p:cond delay="499"/>
                                          </p:stCondLst>
                                        </p:cTn>
                                        <p:tgtEl>
                                          <p:spTgt spid="10"/>
                                        </p:tgtEl>
                                        <p:attrNameLst>
                                          <p:attrName>style.visibility</p:attrName>
                                        </p:attrNameLst>
                                      </p:cBhvr>
                                      <p:to>
                                        <p:strVal val="hidden"/>
                                      </p:to>
                                    </p:set>
                                  </p:childTnLst>
                                </p:cTn>
                              </p:par>
                              <p:par>
                                <p:cTn id="63" presetID="10" presetClass="exit" presetSubtype="0" fill="hold" nodeType="withEffect">
                                  <p:stCondLst>
                                    <p:cond delay="2500"/>
                                  </p:stCondLst>
                                  <p:childTnLst>
                                    <p:animEffect transition="out" filter="fade">
                                      <p:cBhvr>
                                        <p:cTn id="64" dur="500"/>
                                        <p:tgtEl>
                                          <p:spTgt spid="11"/>
                                        </p:tgtEl>
                                      </p:cBhvr>
                                    </p:animEffect>
                                    <p:set>
                                      <p:cBhvr>
                                        <p:cTn id="65" dur="1" fill="hold">
                                          <p:stCondLst>
                                            <p:cond delay="499"/>
                                          </p:stCondLst>
                                        </p:cTn>
                                        <p:tgtEl>
                                          <p:spTgt spid="11"/>
                                        </p:tgtEl>
                                        <p:attrNameLst>
                                          <p:attrName>style.visibility</p:attrName>
                                        </p:attrNameLst>
                                      </p:cBhvr>
                                      <p:to>
                                        <p:strVal val="hidden"/>
                                      </p:to>
                                    </p:set>
                                  </p:childTnLst>
                                </p:cTn>
                              </p:par>
                              <p:par>
                                <p:cTn id="66" presetID="10" presetClass="exit" presetSubtype="0" fill="hold" nodeType="withEffect">
                                  <p:stCondLst>
                                    <p:cond delay="2500"/>
                                  </p:stCondLst>
                                  <p:childTnLst>
                                    <p:animEffect transition="out" filter="fade">
                                      <p:cBhvr>
                                        <p:cTn id="67" dur="500"/>
                                        <p:tgtEl>
                                          <p:spTgt spid="13"/>
                                        </p:tgtEl>
                                      </p:cBhvr>
                                    </p:animEffect>
                                    <p:set>
                                      <p:cBhvr>
                                        <p:cTn id="68" dur="1" fill="hold">
                                          <p:stCondLst>
                                            <p:cond delay="499"/>
                                          </p:stCondLst>
                                        </p:cTn>
                                        <p:tgtEl>
                                          <p:spTgt spid="13"/>
                                        </p:tgtEl>
                                        <p:attrNameLst>
                                          <p:attrName>style.visibility</p:attrName>
                                        </p:attrNameLst>
                                      </p:cBhvr>
                                      <p:to>
                                        <p:strVal val="hidden"/>
                                      </p:to>
                                    </p:set>
                                  </p:childTnLst>
                                </p:cTn>
                              </p:par>
                              <p:par>
                                <p:cTn id="69" presetID="10" presetClass="exit" presetSubtype="0" fill="hold" nodeType="withEffect">
                                  <p:stCondLst>
                                    <p:cond delay="2500"/>
                                  </p:stCondLst>
                                  <p:childTnLst>
                                    <p:animEffect transition="out" filter="fade">
                                      <p:cBhvr>
                                        <p:cTn id="70" dur="500"/>
                                        <p:tgtEl>
                                          <p:spTgt spid="7"/>
                                        </p:tgtEl>
                                      </p:cBhvr>
                                    </p:animEffect>
                                    <p:set>
                                      <p:cBhvr>
                                        <p:cTn id="71" dur="1" fill="hold">
                                          <p:stCondLst>
                                            <p:cond delay="499"/>
                                          </p:stCondLst>
                                        </p:cTn>
                                        <p:tgtEl>
                                          <p:spTgt spid="7"/>
                                        </p:tgtEl>
                                        <p:attrNameLst>
                                          <p:attrName>style.visibility</p:attrName>
                                        </p:attrNameLst>
                                      </p:cBhvr>
                                      <p:to>
                                        <p:strVal val="hidden"/>
                                      </p:to>
                                    </p:set>
                                  </p:childTnLst>
                                </p:cTn>
                              </p:par>
                              <p:par>
                                <p:cTn id="72" presetID="10" presetClass="exit" presetSubtype="0" fill="hold" nodeType="withEffect">
                                  <p:stCondLst>
                                    <p:cond delay="2500"/>
                                  </p:stCondLst>
                                  <p:childTnLst>
                                    <p:animEffect transition="out" filter="fade">
                                      <p:cBhvr>
                                        <p:cTn id="73" dur="500"/>
                                        <p:tgtEl>
                                          <p:spTgt spid="9"/>
                                        </p:tgtEl>
                                      </p:cBhvr>
                                    </p:animEffect>
                                    <p:set>
                                      <p:cBhvr>
                                        <p:cTn id="74" dur="1" fill="hold">
                                          <p:stCondLst>
                                            <p:cond delay="499"/>
                                          </p:stCondLst>
                                        </p:cTn>
                                        <p:tgtEl>
                                          <p:spTgt spid="9"/>
                                        </p:tgtEl>
                                        <p:attrNameLst>
                                          <p:attrName>style.visibility</p:attrName>
                                        </p:attrNameLst>
                                      </p:cBhvr>
                                      <p:to>
                                        <p:strVal val="hidden"/>
                                      </p:to>
                                    </p:set>
                                  </p:childTnLst>
                                </p:cTn>
                              </p:par>
                              <p:par>
                                <p:cTn id="75" presetID="10" presetClass="exit" presetSubtype="0" fill="hold" nodeType="withEffect">
                                  <p:stCondLst>
                                    <p:cond delay="2500"/>
                                  </p:stCondLst>
                                  <p:childTnLst>
                                    <p:animEffect transition="out" filter="fade">
                                      <p:cBhvr>
                                        <p:cTn id="76" dur="500"/>
                                        <p:tgtEl>
                                          <p:spTgt spid="5"/>
                                        </p:tgtEl>
                                      </p:cBhvr>
                                    </p:animEffect>
                                    <p:set>
                                      <p:cBhvr>
                                        <p:cTn id="77" dur="1" fill="hold">
                                          <p:stCondLst>
                                            <p:cond delay="499"/>
                                          </p:stCondLst>
                                        </p:cTn>
                                        <p:tgtEl>
                                          <p:spTgt spid="5"/>
                                        </p:tgtEl>
                                        <p:attrNameLst>
                                          <p:attrName>style.visibility</p:attrName>
                                        </p:attrNameLst>
                                      </p:cBhvr>
                                      <p:to>
                                        <p:strVal val="hidden"/>
                                      </p:to>
                                    </p:set>
                                  </p:childTnLst>
                                </p:cTn>
                              </p:par>
                              <p:par>
                                <p:cTn id="78" presetID="10" presetClass="exit" presetSubtype="0" fill="hold" nodeType="withEffect">
                                  <p:stCondLst>
                                    <p:cond delay="2500"/>
                                  </p:stCondLst>
                                  <p:childTnLst>
                                    <p:animEffect transition="out" filter="fade">
                                      <p:cBhvr>
                                        <p:cTn id="79" dur="500"/>
                                        <p:tgtEl>
                                          <p:spTgt spid="12"/>
                                        </p:tgtEl>
                                      </p:cBhvr>
                                    </p:animEffect>
                                    <p:set>
                                      <p:cBhvr>
                                        <p:cTn id="80" dur="1" fill="hold">
                                          <p:stCondLst>
                                            <p:cond delay="499"/>
                                          </p:stCondLst>
                                        </p:cTn>
                                        <p:tgtEl>
                                          <p:spTgt spid="12"/>
                                        </p:tgtEl>
                                        <p:attrNameLst>
                                          <p:attrName>style.visibility</p:attrName>
                                        </p:attrNameLst>
                                      </p:cBhvr>
                                      <p:to>
                                        <p:strVal val="hidden"/>
                                      </p:to>
                                    </p:set>
                                  </p:childTnLst>
                                </p:cTn>
                              </p:par>
                              <p:par>
                                <p:cTn id="81" presetID="10" presetClass="exit" presetSubtype="0" fill="hold" nodeType="withEffect">
                                  <p:stCondLst>
                                    <p:cond delay="2500"/>
                                  </p:stCondLst>
                                  <p:childTnLst>
                                    <p:animEffect transition="out" filter="fade">
                                      <p:cBhvr>
                                        <p:cTn id="82" dur="500"/>
                                        <p:tgtEl>
                                          <p:spTgt spid="14"/>
                                        </p:tgtEl>
                                      </p:cBhvr>
                                    </p:animEffect>
                                    <p:set>
                                      <p:cBhvr>
                                        <p:cTn id="83" dur="1" fill="hold">
                                          <p:stCondLst>
                                            <p:cond delay="499"/>
                                          </p:stCondLst>
                                        </p:cTn>
                                        <p:tgtEl>
                                          <p:spTgt spid="14"/>
                                        </p:tgtEl>
                                        <p:attrNameLst>
                                          <p:attrName>style.visibility</p:attrName>
                                        </p:attrNameLst>
                                      </p:cBhvr>
                                      <p:to>
                                        <p:strVal val="hidden"/>
                                      </p:to>
                                    </p:set>
                                  </p:childTnLst>
                                </p:cTn>
                              </p:par>
                              <p:par>
                                <p:cTn id="84" presetID="10" presetClass="exit" presetSubtype="0" fill="hold" nodeType="withEffect">
                                  <p:stCondLst>
                                    <p:cond delay="2500"/>
                                  </p:stCondLst>
                                  <p:childTnLst>
                                    <p:animEffect transition="out" filter="fade">
                                      <p:cBhvr>
                                        <p:cTn id="85" dur="500"/>
                                        <p:tgtEl>
                                          <p:spTgt spid="6"/>
                                        </p:tgtEl>
                                      </p:cBhvr>
                                    </p:animEffect>
                                    <p:set>
                                      <p:cBhvr>
                                        <p:cTn id="86" dur="1" fill="hold">
                                          <p:stCondLst>
                                            <p:cond delay="499"/>
                                          </p:stCondLst>
                                        </p:cTn>
                                        <p:tgtEl>
                                          <p:spTgt spid="6"/>
                                        </p:tgtEl>
                                        <p:attrNameLst>
                                          <p:attrName>style.visibility</p:attrName>
                                        </p:attrNameLst>
                                      </p:cBhvr>
                                      <p:to>
                                        <p:strVal val="hidden"/>
                                      </p:to>
                                    </p:set>
                                  </p:childTnLst>
                                </p:cTn>
                              </p:par>
                              <p:par>
                                <p:cTn id="87" presetID="10" presetClass="exit" presetSubtype="0" fill="hold" nodeType="withEffect">
                                  <p:stCondLst>
                                    <p:cond delay="2500"/>
                                  </p:stCondLst>
                                  <p:childTnLst>
                                    <p:animEffect transition="out" filter="fade">
                                      <p:cBhvr>
                                        <p:cTn id="88" dur="500"/>
                                        <p:tgtEl>
                                          <p:spTgt spid="4"/>
                                        </p:tgtEl>
                                      </p:cBhvr>
                                    </p:animEffect>
                                    <p:set>
                                      <p:cBhvr>
                                        <p:cTn id="89" dur="1" fill="hold">
                                          <p:stCondLst>
                                            <p:cond delay="499"/>
                                          </p:stCondLst>
                                        </p:cTn>
                                        <p:tgtEl>
                                          <p:spTgt spid="4"/>
                                        </p:tgtEl>
                                        <p:attrNameLst>
                                          <p:attrName>style.visibility</p:attrName>
                                        </p:attrNameLst>
                                      </p:cBhvr>
                                      <p:to>
                                        <p:strVal val="hidden"/>
                                      </p:to>
                                    </p:set>
                                  </p:childTnLst>
                                </p:cTn>
                              </p:par>
                              <p:par>
                                <p:cTn id="90" presetID="10" presetClass="exit" presetSubtype="0" fill="hold" nodeType="withEffect">
                                  <p:stCondLst>
                                    <p:cond delay="2500"/>
                                  </p:stCondLst>
                                  <p:childTnLst>
                                    <p:animEffect transition="out" filter="fade">
                                      <p:cBhvr>
                                        <p:cTn id="91" dur="500"/>
                                        <p:tgtEl>
                                          <p:spTgt spid="8"/>
                                        </p:tgtEl>
                                      </p:cBhvr>
                                    </p:animEffect>
                                    <p:set>
                                      <p:cBhvr>
                                        <p:cTn id="92" dur="1" fill="hold">
                                          <p:stCondLst>
                                            <p:cond delay="499"/>
                                          </p:stCondLst>
                                        </p:cTn>
                                        <p:tgtEl>
                                          <p:spTgt spid="8"/>
                                        </p:tgtEl>
                                        <p:attrNameLst>
                                          <p:attrName>style.visibility</p:attrName>
                                        </p:attrNameLst>
                                      </p:cBhvr>
                                      <p:to>
                                        <p:strVal val="hidden"/>
                                      </p:to>
                                    </p:set>
                                  </p:childTnLst>
                                </p:cTn>
                              </p:par>
                              <p:par>
                                <p:cTn id="93" presetID="10" presetClass="entr" presetSubtype="0" fill="hold" nodeType="withEffect">
                                  <p:stCondLst>
                                    <p:cond delay="0"/>
                                  </p:stCondLst>
                                  <p:childTnLst>
                                    <p:set>
                                      <p:cBhvr>
                                        <p:cTn id="94" dur="1" fill="hold">
                                          <p:stCondLst>
                                            <p:cond delay="0"/>
                                          </p:stCondLst>
                                        </p:cTn>
                                        <p:tgtEl>
                                          <p:spTgt spid="15"/>
                                        </p:tgtEl>
                                        <p:attrNameLst>
                                          <p:attrName>style.visibility</p:attrName>
                                        </p:attrNameLst>
                                      </p:cBhvr>
                                      <p:to>
                                        <p:strVal val="visible"/>
                                      </p:to>
                                    </p:set>
                                    <p:animEffect transition="in" filter="fade">
                                      <p:cBhvr>
                                        <p:cTn id="95" dur="100"/>
                                        <p:tgtEl>
                                          <p:spTgt spid="15"/>
                                        </p:tgtEl>
                                      </p:cBhvr>
                                    </p:animEffect>
                                  </p:childTnLst>
                                </p:cTn>
                              </p:par>
                              <p:par>
                                <p:cTn id="96" presetID="10" presetClass="entr" presetSubtype="0" fill="hold" nodeType="withEffect">
                                  <p:stCondLst>
                                    <p:cond delay="600"/>
                                  </p:stCondLst>
                                  <p:childTnLst>
                                    <p:set>
                                      <p:cBhvr>
                                        <p:cTn id="97" dur="1" fill="hold">
                                          <p:stCondLst>
                                            <p:cond delay="0"/>
                                          </p:stCondLst>
                                        </p:cTn>
                                        <p:tgtEl>
                                          <p:spTgt spid="16"/>
                                        </p:tgtEl>
                                        <p:attrNameLst>
                                          <p:attrName>style.visibility</p:attrName>
                                        </p:attrNameLst>
                                      </p:cBhvr>
                                      <p:to>
                                        <p:strVal val="visible"/>
                                      </p:to>
                                    </p:set>
                                    <p:animEffect transition="in" filter="fade">
                                      <p:cBhvr>
                                        <p:cTn id="98" dur="100"/>
                                        <p:tgtEl>
                                          <p:spTgt spid="16"/>
                                        </p:tgtEl>
                                      </p:cBhvr>
                                    </p:animEffect>
                                  </p:childTnLst>
                                </p:cTn>
                              </p:par>
                              <p:par>
                                <p:cTn id="99" presetID="10" presetClass="entr" presetSubtype="0" fill="hold" nodeType="withEffect">
                                  <p:stCondLst>
                                    <p:cond delay="200"/>
                                  </p:stCondLst>
                                  <p:childTnLst>
                                    <p:set>
                                      <p:cBhvr>
                                        <p:cTn id="100" dur="1" fill="hold">
                                          <p:stCondLst>
                                            <p:cond delay="0"/>
                                          </p:stCondLst>
                                        </p:cTn>
                                        <p:tgtEl>
                                          <p:spTgt spid="17"/>
                                        </p:tgtEl>
                                        <p:attrNameLst>
                                          <p:attrName>style.visibility</p:attrName>
                                        </p:attrNameLst>
                                      </p:cBhvr>
                                      <p:to>
                                        <p:strVal val="visible"/>
                                      </p:to>
                                    </p:set>
                                    <p:animEffect transition="in" filter="fade">
                                      <p:cBhvr>
                                        <p:cTn id="101" dur="100"/>
                                        <p:tgtEl>
                                          <p:spTgt spid="17"/>
                                        </p:tgtEl>
                                      </p:cBhvr>
                                    </p:animEffect>
                                  </p:childTnLst>
                                </p:cTn>
                              </p:par>
                              <p:par>
                                <p:cTn id="102" presetID="10" presetClass="entr" presetSubtype="0" fill="hold" nodeType="withEffect">
                                  <p:stCondLst>
                                    <p:cond delay="1800"/>
                                  </p:stCondLst>
                                  <p:childTnLst>
                                    <p:set>
                                      <p:cBhvr>
                                        <p:cTn id="103" dur="1" fill="hold">
                                          <p:stCondLst>
                                            <p:cond delay="0"/>
                                          </p:stCondLst>
                                        </p:cTn>
                                        <p:tgtEl>
                                          <p:spTgt spid="18"/>
                                        </p:tgtEl>
                                        <p:attrNameLst>
                                          <p:attrName>style.visibility</p:attrName>
                                        </p:attrNameLst>
                                      </p:cBhvr>
                                      <p:to>
                                        <p:strVal val="visible"/>
                                      </p:to>
                                    </p:set>
                                    <p:animEffect transition="in" filter="fade">
                                      <p:cBhvr>
                                        <p:cTn id="104" dur="100"/>
                                        <p:tgtEl>
                                          <p:spTgt spid="18"/>
                                        </p:tgtEl>
                                      </p:cBhvr>
                                    </p:animEffect>
                                  </p:childTnLst>
                                </p:cTn>
                              </p:par>
                              <p:par>
                                <p:cTn id="105" presetID="10" presetClass="entr" presetSubtype="0" fill="hold" nodeType="withEffect">
                                  <p:stCondLst>
                                    <p:cond delay="2200"/>
                                  </p:stCondLst>
                                  <p:childTnLst>
                                    <p:set>
                                      <p:cBhvr>
                                        <p:cTn id="106" dur="1" fill="hold">
                                          <p:stCondLst>
                                            <p:cond delay="0"/>
                                          </p:stCondLst>
                                        </p:cTn>
                                        <p:tgtEl>
                                          <p:spTgt spid="19"/>
                                        </p:tgtEl>
                                        <p:attrNameLst>
                                          <p:attrName>style.visibility</p:attrName>
                                        </p:attrNameLst>
                                      </p:cBhvr>
                                      <p:to>
                                        <p:strVal val="visible"/>
                                      </p:to>
                                    </p:set>
                                    <p:animEffect transition="in" filter="fade">
                                      <p:cBhvr>
                                        <p:cTn id="107" dur="100"/>
                                        <p:tgtEl>
                                          <p:spTgt spid="19"/>
                                        </p:tgtEl>
                                      </p:cBhvr>
                                    </p:animEffect>
                                  </p:childTnLst>
                                </p:cTn>
                              </p:par>
                              <p:par>
                                <p:cTn id="108" presetID="53" presetClass="exit" presetSubtype="16" fill="hold" nodeType="withEffect">
                                  <p:stCondLst>
                                    <p:cond delay="100"/>
                                  </p:stCondLst>
                                  <p:childTnLst>
                                    <p:anim calcmode="lin" valueType="num">
                                      <p:cBhvr>
                                        <p:cTn id="109" dur="1000"/>
                                        <p:tgtEl>
                                          <p:spTgt spid="15"/>
                                        </p:tgtEl>
                                        <p:attrNameLst>
                                          <p:attrName>ppt_w</p:attrName>
                                        </p:attrNameLst>
                                      </p:cBhvr>
                                      <p:tavLst>
                                        <p:tav tm="0">
                                          <p:val>
                                            <p:strVal val="ppt_w"/>
                                          </p:val>
                                        </p:tav>
                                        <p:tav tm="100000">
                                          <p:val>
                                            <p:fltVal val="0"/>
                                          </p:val>
                                        </p:tav>
                                      </p:tavLst>
                                    </p:anim>
                                    <p:anim calcmode="lin" valueType="num">
                                      <p:cBhvr>
                                        <p:cTn id="110" dur="1000"/>
                                        <p:tgtEl>
                                          <p:spTgt spid="15"/>
                                        </p:tgtEl>
                                        <p:attrNameLst>
                                          <p:attrName>ppt_h</p:attrName>
                                        </p:attrNameLst>
                                      </p:cBhvr>
                                      <p:tavLst>
                                        <p:tav tm="0">
                                          <p:val>
                                            <p:strVal val="ppt_h"/>
                                          </p:val>
                                        </p:tav>
                                        <p:tav tm="100000">
                                          <p:val>
                                            <p:fltVal val="0"/>
                                          </p:val>
                                        </p:tav>
                                      </p:tavLst>
                                    </p:anim>
                                    <p:animEffect transition="out" filter="fade">
                                      <p:cBhvr>
                                        <p:cTn id="111" dur="1000"/>
                                        <p:tgtEl>
                                          <p:spTgt spid="15"/>
                                        </p:tgtEl>
                                      </p:cBhvr>
                                    </p:animEffect>
                                    <p:set>
                                      <p:cBhvr>
                                        <p:cTn id="112" dur="1" fill="hold">
                                          <p:stCondLst>
                                            <p:cond delay="999"/>
                                          </p:stCondLst>
                                        </p:cTn>
                                        <p:tgtEl>
                                          <p:spTgt spid="15"/>
                                        </p:tgtEl>
                                        <p:attrNameLst>
                                          <p:attrName>style.visibility</p:attrName>
                                        </p:attrNameLst>
                                      </p:cBhvr>
                                      <p:to>
                                        <p:strVal val="hidden"/>
                                      </p:to>
                                    </p:set>
                                  </p:childTnLst>
                                </p:cTn>
                              </p:par>
                              <p:par>
                                <p:cTn id="113" presetID="53" presetClass="exit" presetSubtype="16" fill="hold" nodeType="withEffect">
                                  <p:stCondLst>
                                    <p:cond delay="700"/>
                                  </p:stCondLst>
                                  <p:childTnLst>
                                    <p:anim calcmode="lin" valueType="num">
                                      <p:cBhvr>
                                        <p:cTn id="114" dur="500"/>
                                        <p:tgtEl>
                                          <p:spTgt spid="16"/>
                                        </p:tgtEl>
                                        <p:attrNameLst>
                                          <p:attrName>ppt_w</p:attrName>
                                        </p:attrNameLst>
                                      </p:cBhvr>
                                      <p:tavLst>
                                        <p:tav tm="0">
                                          <p:val>
                                            <p:strVal val="ppt_w"/>
                                          </p:val>
                                        </p:tav>
                                        <p:tav tm="100000">
                                          <p:val>
                                            <p:fltVal val="0"/>
                                          </p:val>
                                        </p:tav>
                                      </p:tavLst>
                                    </p:anim>
                                    <p:anim calcmode="lin" valueType="num">
                                      <p:cBhvr>
                                        <p:cTn id="115" dur="500"/>
                                        <p:tgtEl>
                                          <p:spTgt spid="16"/>
                                        </p:tgtEl>
                                        <p:attrNameLst>
                                          <p:attrName>ppt_h</p:attrName>
                                        </p:attrNameLst>
                                      </p:cBhvr>
                                      <p:tavLst>
                                        <p:tav tm="0">
                                          <p:val>
                                            <p:strVal val="ppt_h"/>
                                          </p:val>
                                        </p:tav>
                                        <p:tav tm="100000">
                                          <p:val>
                                            <p:fltVal val="0"/>
                                          </p:val>
                                        </p:tav>
                                      </p:tavLst>
                                    </p:anim>
                                    <p:animEffect transition="out" filter="fade">
                                      <p:cBhvr>
                                        <p:cTn id="116" dur="500"/>
                                        <p:tgtEl>
                                          <p:spTgt spid="16"/>
                                        </p:tgtEl>
                                      </p:cBhvr>
                                    </p:animEffect>
                                    <p:set>
                                      <p:cBhvr>
                                        <p:cTn id="117" dur="1" fill="hold">
                                          <p:stCondLst>
                                            <p:cond delay="499"/>
                                          </p:stCondLst>
                                        </p:cTn>
                                        <p:tgtEl>
                                          <p:spTgt spid="16"/>
                                        </p:tgtEl>
                                        <p:attrNameLst>
                                          <p:attrName>style.visibility</p:attrName>
                                        </p:attrNameLst>
                                      </p:cBhvr>
                                      <p:to>
                                        <p:strVal val="hidden"/>
                                      </p:to>
                                    </p:set>
                                  </p:childTnLst>
                                </p:cTn>
                              </p:par>
                              <p:par>
                                <p:cTn id="118" presetID="53" presetClass="exit" presetSubtype="16" fill="hold" nodeType="withEffect">
                                  <p:stCondLst>
                                    <p:cond delay="300"/>
                                  </p:stCondLst>
                                  <p:childTnLst>
                                    <p:anim calcmode="lin" valueType="num">
                                      <p:cBhvr>
                                        <p:cTn id="119" dur="500"/>
                                        <p:tgtEl>
                                          <p:spTgt spid="17"/>
                                        </p:tgtEl>
                                        <p:attrNameLst>
                                          <p:attrName>ppt_w</p:attrName>
                                        </p:attrNameLst>
                                      </p:cBhvr>
                                      <p:tavLst>
                                        <p:tav tm="0">
                                          <p:val>
                                            <p:strVal val="ppt_w"/>
                                          </p:val>
                                        </p:tav>
                                        <p:tav tm="100000">
                                          <p:val>
                                            <p:fltVal val="0"/>
                                          </p:val>
                                        </p:tav>
                                      </p:tavLst>
                                    </p:anim>
                                    <p:anim calcmode="lin" valueType="num">
                                      <p:cBhvr>
                                        <p:cTn id="120" dur="500"/>
                                        <p:tgtEl>
                                          <p:spTgt spid="17"/>
                                        </p:tgtEl>
                                        <p:attrNameLst>
                                          <p:attrName>ppt_h</p:attrName>
                                        </p:attrNameLst>
                                      </p:cBhvr>
                                      <p:tavLst>
                                        <p:tav tm="0">
                                          <p:val>
                                            <p:strVal val="ppt_h"/>
                                          </p:val>
                                        </p:tav>
                                        <p:tav tm="100000">
                                          <p:val>
                                            <p:fltVal val="0"/>
                                          </p:val>
                                        </p:tav>
                                      </p:tavLst>
                                    </p:anim>
                                    <p:animEffect transition="out" filter="fade">
                                      <p:cBhvr>
                                        <p:cTn id="121" dur="500"/>
                                        <p:tgtEl>
                                          <p:spTgt spid="17"/>
                                        </p:tgtEl>
                                      </p:cBhvr>
                                    </p:animEffect>
                                    <p:set>
                                      <p:cBhvr>
                                        <p:cTn id="122" dur="1" fill="hold">
                                          <p:stCondLst>
                                            <p:cond delay="499"/>
                                          </p:stCondLst>
                                        </p:cTn>
                                        <p:tgtEl>
                                          <p:spTgt spid="17"/>
                                        </p:tgtEl>
                                        <p:attrNameLst>
                                          <p:attrName>style.visibility</p:attrName>
                                        </p:attrNameLst>
                                      </p:cBhvr>
                                      <p:to>
                                        <p:strVal val="hidden"/>
                                      </p:to>
                                    </p:set>
                                  </p:childTnLst>
                                </p:cTn>
                              </p:par>
                              <p:par>
                                <p:cTn id="123" presetID="53" presetClass="exit" presetSubtype="16" fill="hold" nodeType="withEffect">
                                  <p:stCondLst>
                                    <p:cond delay="1900"/>
                                  </p:stCondLst>
                                  <p:childTnLst>
                                    <p:anim calcmode="lin" valueType="num">
                                      <p:cBhvr>
                                        <p:cTn id="124" dur="500"/>
                                        <p:tgtEl>
                                          <p:spTgt spid="18"/>
                                        </p:tgtEl>
                                        <p:attrNameLst>
                                          <p:attrName>ppt_w</p:attrName>
                                        </p:attrNameLst>
                                      </p:cBhvr>
                                      <p:tavLst>
                                        <p:tav tm="0">
                                          <p:val>
                                            <p:strVal val="ppt_w"/>
                                          </p:val>
                                        </p:tav>
                                        <p:tav tm="100000">
                                          <p:val>
                                            <p:fltVal val="0"/>
                                          </p:val>
                                        </p:tav>
                                      </p:tavLst>
                                    </p:anim>
                                    <p:anim calcmode="lin" valueType="num">
                                      <p:cBhvr>
                                        <p:cTn id="125" dur="500"/>
                                        <p:tgtEl>
                                          <p:spTgt spid="18"/>
                                        </p:tgtEl>
                                        <p:attrNameLst>
                                          <p:attrName>ppt_h</p:attrName>
                                        </p:attrNameLst>
                                      </p:cBhvr>
                                      <p:tavLst>
                                        <p:tav tm="0">
                                          <p:val>
                                            <p:strVal val="ppt_h"/>
                                          </p:val>
                                        </p:tav>
                                        <p:tav tm="100000">
                                          <p:val>
                                            <p:fltVal val="0"/>
                                          </p:val>
                                        </p:tav>
                                      </p:tavLst>
                                    </p:anim>
                                    <p:animEffect transition="out" filter="fade">
                                      <p:cBhvr>
                                        <p:cTn id="126" dur="500"/>
                                        <p:tgtEl>
                                          <p:spTgt spid="18"/>
                                        </p:tgtEl>
                                      </p:cBhvr>
                                    </p:animEffect>
                                    <p:set>
                                      <p:cBhvr>
                                        <p:cTn id="127" dur="1" fill="hold">
                                          <p:stCondLst>
                                            <p:cond delay="499"/>
                                          </p:stCondLst>
                                        </p:cTn>
                                        <p:tgtEl>
                                          <p:spTgt spid="18"/>
                                        </p:tgtEl>
                                        <p:attrNameLst>
                                          <p:attrName>style.visibility</p:attrName>
                                        </p:attrNameLst>
                                      </p:cBhvr>
                                      <p:to>
                                        <p:strVal val="hidden"/>
                                      </p:to>
                                    </p:set>
                                  </p:childTnLst>
                                </p:cTn>
                              </p:par>
                              <p:par>
                                <p:cTn id="128" presetID="53" presetClass="exit" presetSubtype="16" fill="hold" nodeType="withEffect">
                                  <p:stCondLst>
                                    <p:cond delay="2300"/>
                                  </p:stCondLst>
                                  <p:childTnLst>
                                    <p:anim calcmode="lin" valueType="num">
                                      <p:cBhvr>
                                        <p:cTn id="129" dur="500"/>
                                        <p:tgtEl>
                                          <p:spTgt spid="19"/>
                                        </p:tgtEl>
                                        <p:attrNameLst>
                                          <p:attrName>ppt_w</p:attrName>
                                        </p:attrNameLst>
                                      </p:cBhvr>
                                      <p:tavLst>
                                        <p:tav tm="0">
                                          <p:val>
                                            <p:strVal val="ppt_w"/>
                                          </p:val>
                                        </p:tav>
                                        <p:tav tm="100000">
                                          <p:val>
                                            <p:fltVal val="0"/>
                                          </p:val>
                                        </p:tav>
                                      </p:tavLst>
                                    </p:anim>
                                    <p:anim calcmode="lin" valueType="num">
                                      <p:cBhvr>
                                        <p:cTn id="130" dur="500"/>
                                        <p:tgtEl>
                                          <p:spTgt spid="19"/>
                                        </p:tgtEl>
                                        <p:attrNameLst>
                                          <p:attrName>ppt_h</p:attrName>
                                        </p:attrNameLst>
                                      </p:cBhvr>
                                      <p:tavLst>
                                        <p:tav tm="0">
                                          <p:val>
                                            <p:strVal val="ppt_h"/>
                                          </p:val>
                                        </p:tav>
                                        <p:tav tm="100000">
                                          <p:val>
                                            <p:fltVal val="0"/>
                                          </p:val>
                                        </p:tav>
                                      </p:tavLst>
                                    </p:anim>
                                    <p:animEffect transition="out" filter="fade">
                                      <p:cBhvr>
                                        <p:cTn id="131" dur="500"/>
                                        <p:tgtEl>
                                          <p:spTgt spid="19"/>
                                        </p:tgtEl>
                                      </p:cBhvr>
                                    </p:animEffect>
                                    <p:set>
                                      <p:cBhvr>
                                        <p:cTn id="132"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Layout" Target="../slideLayouts/slideLayout20.xml"/><Relationship Id="rId7" Type="http://schemas.openxmlformats.org/officeDocument/2006/relationships/slideLayout" Target="../slideLayouts/slideLayout19.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 Type="http://schemas.openxmlformats.org/officeDocument/2006/relationships/slideLayout" Target="../slideLayouts/slideLayout14.xml"/><Relationship Id="rId16" Type="http://schemas.openxmlformats.org/officeDocument/2006/relationships/theme" Target="../theme/theme2.xml"/><Relationship Id="rId15" Type="http://schemas.openxmlformats.org/officeDocument/2006/relationships/slideLayout" Target="../slideLayouts/slideLayout27.xml"/><Relationship Id="rId14" Type="http://schemas.openxmlformats.org/officeDocument/2006/relationships/slideLayout" Target="../slideLayouts/slideLayout26.xml"/><Relationship Id="rId13" Type="http://schemas.openxmlformats.org/officeDocument/2006/relationships/slideLayout" Target="../slideLayouts/slideLayout25.xml"/><Relationship Id="rId12" Type="http://schemas.openxmlformats.org/officeDocument/2006/relationships/slideLayout" Target="../slideLayouts/slideLayout24.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6.xml"/><Relationship Id="rId8" Type="http://schemas.openxmlformats.org/officeDocument/2006/relationships/slideLayout" Target="../slideLayouts/slideLayout35.xml"/><Relationship Id="rId7" Type="http://schemas.openxmlformats.org/officeDocument/2006/relationships/slideLayout" Target="../slideLayouts/slideLayout34.xml"/><Relationship Id="rId6" Type="http://schemas.openxmlformats.org/officeDocument/2006/relationships/slideLayout" Target="../slideLayouts/slideLayout33.xml"/><Relationship Id="rId5" Type="http://schemas.openxmlformats.org/officeDocument/2006/relationships/slideLayout" Target="../slideLayouts/slideLayout32.xml"/><Relationship Id="rId4" Type="http://schemas.openxmlformats.org/officeDocument/2006/relationships/slideLayout" Target="../slideLayouts/slideLayout31.xml"/><Relationship Id="rId3" Type="http://schemas.openxmlformats.org/officeDocument/2006/relationships/slideLayout" Target="../slideLayouts/slideLayout30.xml"/><Relationship Id="rId2" Type="http://schemas.openxmlformats.org/officeDocument/2006/relationships/slideLayout" Target="../slideLayouts/slideLayout29.xml"/><Relationship Id="rId13" Type="http://schemas.openxmlformats.org/officeDocument/2006/relationships/theme" Target="../theme/theme3.xml"/><Relationship Id="rId12" Type="http://schemas.openxmlformats.org/officeDocument/2006/relationships/slideLayout" Target="../slideLayouts/slideLayout39.xml"/><Relationship Id="rId11" Type="http://schemas.openxmlformats.org/officeDocument/2006/relationships/slideLayout" Target="../slideLayouts/slideLayout38.xml"/><Relationship Id="rId10" Type="http://schemas.openxmlformats.org/officeDocument/2006/relationships/slideLayout" Target="../slideLayouts/slideLayout37.xml"/><Relationship Id="rId1"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026" name="Rectangle 2"/>
          <p:cNvSpPr>
            <a:spLocks noGrp="1"/>
          </p:cNvSpPr>
          <p:nvPr>
            <p:ph type="title"/>
          </p:nvPr>
        </p:nvSpPr>
        <p:spPr>
          <a:xfrm>
            <a:off x="630703" y="443013"/>
            <a:ext cx="7882594" cy="476358"/>
          </a:xfrm>
          <a:prstGeom prst="rect">
            <a:avLst/>
          </a:prstGeom>
          <a:noFill/>
          <a:ln w="9525">
            <a:noFill/>
          </a:ln>
        </p:spPr>
        <p:txBody>
          <a:bodyPr anchor="ctr"/>
          <a:lstStyle/>
          <a:p>
            <a:pPr lvl="0"/>
            <a:r>
              <a:rPr lang="zh-CN" altLang="en-US" dirty="0"/>
              <a:t>单击此处编辑母版标题样式</a:t>
            </a:r>
            <a:endParaRPr lang="zh-CN" altLang="en-US" dirty="0"/>
          </a:p>
        </p:txBody>
      </p:sp>
      <p:sp>
        <p:nvSpPr>
          <p:cNvPr id="1027" name="Rectangle 3"/>
          <p:cNvSpPr>
            <a:spLocks noGrp="1"/>
          </p:cNvSpPr>
          <p:nvPr>
            <p:ph type="body" idx="1"/>
          </p:nvPr>
        </p:nvSpPr>
        <p:spPr>
          <a:xfrm>
            <a:off x="630703" y="1200422"/>
            <a:ext cx="7882594" cy="3208270"/>
          </a:xfrm>
          <a:prstGeom prst="rect">
            <a:avLst/>
          </a:prstGeom>
          <a:noFill/>
          <a:ln w="9525">
            <a:noFill/>
          </a:ln>
        </p:spPr>
        <p:txBody>
          <a:bodyPr/>
          <a:lstStyle/>
          <a:p>
            <a:pPr lvl="0"/>
            <a:r>
              <a:rPr lang="zh-CN" altLang="en-US" dirty="0"/>
              <a:t>单击此处编辑母版文本样式</a:t>
            </a:r>
            <a:endParaRPr lang="zh-CN" altLang="en-US" dirty="0"/>
          </a:p>
          <a:p>
            <a:pPr lvl="1"/>
            <a:r>
              <a:rPr lang="zh-CN" altLang="en-US" dirty="0"/>
              <a:t>第二级</a:t>
            </a:r>
            <a:endParaRPr lang="zh-CN"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par>
    </p:tnLst>
  </p:timing>
  <p:hf sldNum="0" hdr="0" ftr="0" dt="0"/>
  <p:txStyles>
    <p:titleStyle>
      <a:lvl1pPr algn="l" rtl="0" fontAlgn="base">
        <a:spcBef>
          <a:spcPct val="0"/>
        </a:spcBef>
        <a:spcAft>
          <a:spcPct val="0"/>
        </a:spcAft>
        <a:defRPr sz="1800">
          <a:solidFill>
            <a:schemeClr val="accent3"/>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p:titleStyle>
    <p:bodyStyle>
      <a:lvl1pPr marL="257175" indent="-257175" algn="l" rtl="0" fontAlgn="base">
        <a:spcBef>
          <a:spcPct val="15000"/>
        </a:spcBef>
        <a:spcAft>
          <a:spcPct val="0"/>
        </a:spcAft>
        <a:buChar char="•"/>
        <a:defRPr sz="1500">
          <a:solidFill>
            <a:schemeClr val="accent3"/>
          </a:solidFill>
          <a:latin typeface="+mn-lt"/>
          <a:ea typeface="+mn-ea"/>
          <a:cs typeface="+mn-cs"/>
        </a:defRPr>
      </a:lvl1pPr>
      <a:lvl2pPr marL="557530" indent="-214630" algn="l" rtl="0" eaLnBrk="0" fontAlgn="base" hangingPunct="0">
        <a:spcBef>
          <a:spcPct val="15000"/>
        </a:spcBef>
        <a:spcAft>
          <a:spcPct val="0"/>
        </a:spcAft>
        <a:buChar char="–"/>
        <a:defRPr sz="1500">
          <a:solidFill>
            <a:schemeClr val="accent3"/>
          </a:solidFill>
          <a:latin typeface="+mn-lt"/>
          <a:ea typeface="仿宋_GB2312" pitchFamily="49" charset="-122"/>
        </a:defRPr>
      </a:lvl2pPr>
      <a:lvl3pPr marL="857250" indent="-171450" algn="l" rtl="0" eaLnBrk="0" fontAlgn="base" hangingPunct="0">
        <a:spcBef>
          <a:spcPct val="15000"/>
        </a:spcBef>
        <a:spcAft>
          <a:spcPct val="0"/>
        </a:spcAft>
        <a:buChar char="•"/>
        <a:defRPr sz="1800">
          <a:solidFill>
            <a:schemeClr val="tx1"/>
          </a:solidFill>
          <a:latin typeface="+mn-lt"/>
          <a:ea typeface="宋体" panose="02010600030101010101" pitchFamily="2" charset="-122"/>
        </a:defRPr>
      </a:lvl3pPr>
      <a:lvl4pPr marL="1200150" indent="-171450" algn="l" rtl="0" eaLnBrk="0" fontAlgn="base" hangingPunct="0">
        <a:spcBef>
          <a:spcPct val="15000"/>
        </a:spcBef>
        <a:spcAft>
          <a:spcPct val="0"/>
        </a:spcAft>
        <a:buChar char="–"/>
        <a:defRPr sz="1500">
          <a:solidFill>
            <a:schemeClr val="tx1"/>
          </a:solidFill>
          <a:latin typeface="+mn-lt"/>
          <a:ea typeface="宋体" panose="02010600030101010101" pitchFamily="2" charset="-122"/>
        </a:defRPr>
      </a:lvl4pPr>
      <a:lvl5pPr marL="1543050" indent="-171450" algn="l" rtl="0" eaLnBrk="0" fontAlgn="base" hangingPunct="0">
        <a:spcBef>
          <a:spcPct val="15000"/>
        </a:spcBef>
        <a:spcAft>
          <a:spcPct val="0"/>
        </a:spcAft>
        <a:buChar char="»"/>
        <a:defRPr sz="1500">
          <a:solidFill>
            <a:schemeClr val="tx1"/>
          </a:solidFill>
          <a:latin typeface="+mn-lt"/>
          <a:ea typeface="宋体" panose="02010600030101010101" pitchFamily="2" charset="-122"/>
        </a:defRPr>
      </a:lvl5pPr>
      <a:lvl6pPr marL="1886585" indent="-171450" algn="l" rtl="0" eaLnBrk="0" fontAlgn="base" hangingPunct="0">
        <a:spcBef>
          <a:spcPct val="15000"/>
        </a:spcBef>
        <a:spcAft>
          <a:spcPct val="0"/>
        </a:spcAft>
        <a:buChar char="»"/>
        <a:defRPr sz="1500">
          <a:solidFill>
            <a:schemeClr val="tx1"/>
          </a:solidFill>
          <a:latin typeface="+mn-lt"/>
          <a:ea typeface="宋体" panose="02010600030101010101" pitchFamily="2" charset="-122"/>
        </a:defRPr>
      </a:lvl6pPr>
      <a:lvl7pPr marL="2229485" indent="-171450" algn="l" rtl="0" eaLnBrk="0" fontAlgn="base" hangingPunct="0">
        <a:spcBef>
          <a:spcPct val="15000"/>
        </a:spcBef>
        <a:spcAft>
          <a:spcPct val="0"/>
        </a:spcAft>
        <a:buChar char="»"/>
        <a:defRPr sz="1500">
          <a:solidFill>
            <a:schemeClr val="tx1"/>
          </a:solidFill>
          <a:latin typeface="+mn-lt"/>
          <a:ea typeface="宋体" panose="02010600030101010101" pitchFamily="2" charset="-122"/>
        </a:defRPr>
      </a:lvl7pPr>
      <a:lvl8pPr marL="2572385" indent="-171450" algn="l" rtl="0" eaLnBrk="0" fontAlgn="base" hangingPunct="0">
        <a:spcBef>
          <a:spcPct val="15000"/>
        </a:spcBef>
        <a:spcAft>
          <a:spcPct val="0"/>
        </a:spcAft>
        <a:buChar char="»"/>
        <a:defRPr sz="1500">
          <a:solidFill>
            <a:schemeClr val="tx1"/>
          </a:solidFill>
          <a:latin typeface="+mn-lt"/>
          <a:ea typeface="宋体" panose="02010600030101010101" pitchFamily="2" charset="-122"/>
        </a:defRPr>
      </a:lvl8pPr>
      <a:lvl9pPr marL="2915285" indent="-171450" algn="l" rtl="0" eaLnBrk="0" fontAlgn="base" hangingPunct="0">
        <a:spcBef>
          <a:spcPct val="15000"/>
        </a:spcBef>
        <a:spcAft>
          <a:spcPct val="0"/>
        </a:spcAft>
        <a:buChar char="»"/>
        <a:defRPr sz="1500">
          <a:solidFill>
            <a:schemeClr val="tx1"/>
          </a:solidFill>
          <a:latin typeface="+mn-lt"/>
          <a:ea typeface="宋体" panose="02010600030101010101" pitchFamily="2" charset="-122"/>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8035" algn="l" defTabSz="685800" rtl="0" eaLnBrk="1" latinLnBrk="0" hangingPunct="1">
        <a:defRPr sz="1350" kern="1200">
          <a:solidFill>
            <a:schemeClr val="tx1"/>
          </a:solidFill>
          <a:latin typeface="+mn-lt"/>
          <a:ea typeface="+mn-ea"/>
          <a:cs typeface="+mn-cs"/>
        </a:defRPr>
      </a:lvl7pPr>
      <a:lvl8pPr marL="2400935" algn="l" defTabSz="685800" rtl="0" eaLnBrk="1" latinLnBrk="0" hangingPunct="1">
        <a:defRPr sz="1350" kern="1200">
          <a:solidFill>
            <a:schemeClr val="tx1"/>
          </a:solidFill>
          <a:latin typeface="+mn-lt"/>
          <a:ea typeface="+mn-ea"/>
          <a:cs typeface="+mn-cs"/>
        </a:defRPr>
      </a:lvl8pPr>
      <a:lvl9pPr marL="2743835"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gradFill rotWithShape="0">
          <a:gsLst>
            <a:gs pos="0">
              <a:schemeClr val="tx1"/>
            </a:gs>
            <a:gs pos="100000">
              <a:srgbClr val="000099"/>
            </a:gs>
          </a:gsLst>
          <a:lin ang="5400000" scaled="1"/>
        </a:gra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idx="4294967295"/>
          </p:nvPr>
        </p:nvSpPr>
        <p:spPr bwMode="auto">
          <a:xfrm>
            <a:off x="685800" y="457304"/>
            <a:ext cx="7772400" cy="857444"/>
          </a:xfrm>
          <a:prstGeom prst="rect">
            <a:avLst/>
          </a:prstGeom>
          <a:noFill/>
          <a:ln w="9525">
            <a:noFill/>
            <a:miter lim="800000"/>
          </a:ln>
        </p:spPr>
        <p:txBody>
          <a:bodyPr vert="horz" wrap="square" lIns="91440" tIns="45720" rIns="91440" bIns="45720" numCol="1" anchor="ctr" anchorCtr="0" compatLnSpc="1"/>
          <a:lstStyle/>
          <a:p>
            <a:pPr lvl="0"/>
            <a:r>
              <a:rPr lang="zh-CN" altLang="en-US" smtClean="0"/>
              <a:t>单击此处编辑母版标题样式</a:t>
            </a:r>
            <a:endParaRPr lang="zh-CN" altLang="en-US" smtClean="0"/>
          </a:p>
        </p:txBody>
      </p:sp>
      <p:sp>
        <p:nvSpPr>
          <p:cNvPr id="2051" name="Rectangle 3"/>
          <p:cNvSpPr>
            <a:spLocks noGrp="1" noChangeArrowheads="1"/>
          </p:cNvSpPr>
          <p:nvPr>
            <p:ph type="body" idx="9"/>
          </p:nvPr>
        </p:nvSpPr>
        <p:spPr bwMode="auto">
          <a:xfrm>
            <a:off x="685800" y="1486236"/>
            <a:ext cx="7772400" cy="3086799"/>
          </a:xfrm>
          <a:prstGeom prst="rect">
            <a:avLst/>
          </a:prstGeom>
          <a:noFill/>
          <a:ln w="9525">
            <a:noFill/>
            <a:miter lim="800000"/>
          </a:ln>
        </p:spPr>
        <p:txBody>
          <a:bodyPr vert="horz" wrap="square" lIns="91440" tIns="45720" rIns="91440" bIns="45720" numCol="1" anchor="t" anchorCtr="0" compatLnSpc="1"/>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smtClean="0"/>
          </a:p>
        </p:txBody>
      </p:sp>
      <p:sp>
        <p:nvSpPr>
          <p:cNvPr id="1028" name="Rectangle 4"/>
          <p:cNvSpPr>
            <a:spLocks noGrp="1" noChangeArrowheads="1"/>
          </p:cNvSpPr>
          <p:nvPr>
            <p:ph type="dt" sz="half" idx="2"/>
          </p:nvPr>
        </p:nvSpPr>
        <p:spPr bwMode="auto">
          <a:xfrm>
            <a:off x="685800" y="4687361"/>
            <a:ext cx="1905000" cy="342978"/>
          </a:xfrm>
          <a:prstGeom prst="rect">
            <a:avLst/>
          </a:prstGeom>
          <a:noFill/>
          <a:ln w="9525">
            <a:noFill/>
            <a:miter lim="800000"/>
          </a:ln>
          <a:effectLst/>
        </p:spPr>
        <p:txBody>
          <a:bodyPr vert="horz" wrap="square" lIns="91440" tIns="45720" rIns="91440" bIns="45720" numCol="1" anchor="t" anchorCtr="0" compatLnSpc="1"/>
          <a:lstStyle>
            <a:lvl1pPr eaLnBrk="1" hangingPunct="1">
              <a:buFontTx/>
              <a:buNone/>
              <a:defRPr kumimoji="1" sz="1400"/>
            </a:lvl1pPr>
          </a:lstStyle>
          <a:p>
            <a:pPr>
              <a:defRPr/>
            </a:pPr>
            <a:endParaRPr lang="en-US" altLang="zh-CN"/>
          </a:p>
        </p:txBody>
      </p:sp>
      <p:sp>
        <p:nvSpPr>
          <p:cNvPr id="1029" name="Rectangle 5"/>
          <p:cNvSpPr>
            <a:spLocks noGrp="1" noChangeArrowheads="1"/>
          </p:cNvSpPr>
          <p:nvPr>
            <p:ph type="ftr" sz="quarter" idx="3"/>
          </p:nvPr>
        </p:nvSpPr>
        <p:spPr bwMode="auto">
          <a:xfrm>
            <a:off x="3124200" y="4687361"/>
            <a:ext cx="2895600" cy="342978"/>
          </a:xfrm>
          <a:prstGeom prst="rect">
            <a:avLst/>
          </a:prstGeom>
          <a:noFill/>
          <a:ln w="9525">
            <a:noFill/>
            <a:miter lim="800000"/>
          </a:ln>
          <a:effectLst/>
        </p:spPr>
        <p:txBody>
          <a:bodyPr vert="horz" wrap="square" lIns="91440" tIns="45720" rIns="91440" bIns="45720" numCol="1" anchor="t" anchorCtr="0" compatLnSpc="1"/>
          <a:lstStyle>
            <a:lvl1pPr algn="ctr" eaLnBrk="1" hangingPunct="1">
              <a:buFontTx/>
              <a:buNone/>
              <a:defRPr kumimoji="1" sz="1400"/>
            </a:lvl1pPr>
          </a:lstStyle>
          <a:p>
            <a:pPr>
              <a:defRPr/>
            </a:pPr>
            <a:endParaRPr lang="en-US" altLang="zh-CN"/>
          </a:p>
        </p:txBody>
      </p:sp>
      <p:sp>
        <p:nvSpPr>
          <p:cNvPr id="1030" name="Rectangle 6"/>
          <p:cNvSpPr>
            <a:spLocks noGrp="1" noChangeArrowheads="1"/>
          </p:cNvSpPr>
          <p:nvPr>
            <p:ph type="sldNum" sz="quarter" idx="4"/>
          </p:nvPr>
        </p:nvSpPr>
        <p:spPr bwMode="auto">
          <a:xfrm>
            <a:off x="6553200" y="4687361"/>
            <a:ext cx="1905000" cy="342978"/>
          </a:xfrm>
          <a:prstGeom prst="rect">
            <a:avLst/>
          </a:prstGeom>
          <a:noFill/>
          <a:ln w="9525">
            <a:noFill/>
            <a:miter lim="800000"/>
          </a:ln>
          <a:effectLst/>
        </p:spPr>
        <p:txBody>
          <a:bodyPr vert="horz" wrap="square" lIns="91440" tIns="45720" rIns="91440" bIns="45720" numCol="1" anchor="t" anchorCtr="0" compatLnSpc="1"/>
          <a:lstStyle>
            <a:lvl1pPr algn="r">
              <a:buFont typeface="Arial" panose="020B0604020202020204" pitchFamily="34" charset="0"/>
              <a:buNone/>
              <a:defRPr sz="1400"/>
            </a:lvl1pPr>
          </a:lstStyle>
          <a:p>
            <a:pPr>
              <a:defRPr/>
            </a:pPr>
            <a:fld id="{A44EC6E5-5A2F-442D-9F9E-8975FE0FB663}" type="slidenum">
              <a:rPr lang="en-US" altLang="zh-CN"/>
            </a:fld>
            <a:endParaRPr lang="en-US" altLang="zh-CN"/>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Lst>
  <p:txStyles>
    <p:titleStyle>
      <a:lvl1pPr algn="ctr" rtl="0" eaLnBrk="0" fontAlgn="base" hangingPunct="0">
        <a:spcBef>
          <a:spcPct val="0"/>
        </a:spcBef>
        <a:spcAft>
          <a:spcPct val="0"/>
        </a:spcAft>
        <a:defRPr sz="4400" b="1">
          <a:solidFill>
            <a:srgbClr val="FFFF00"/>
          </a:solidFill>
          <a:latin typeface="+mj-lt"/>
          <a:ea typeface="+mj-ea"/>
          <a:cs typeface="+mj-cs"/>
        </a:defRPr>
      </a:lvl1pPr>
      <a:lvl2pPr algn="ctr" rtl="0" eaLnBrk="0" fontAlgn="base" hangingPunct="0">
        <a:spcBef>
          <a:spcPct val="0"/>
        </a:spcBef>
        <a:spcAft>
          <a:spcPct val="0"/>
        </a:spcAft>
        <a:defRPr sz="4400" b="1">
          <a:solidFill>
            <a:srgbClr val="FFFF00"/>
          </a:solidFill>
          <a:latin typeface="Times New Roman" panose="02020603050405020304" pitchFamily="18" charset="0"/>
          <a:ea typeface="宋体" panose="02010600030101010101" pitchFamily="2" charset="-122"/>
        </a:defRPr>
      </a:lvl2pPr>
      <a:lvl3pPr algn="ctr" rtl="0" eaLnBrk="0" fontAlgn="base" hangingPunct="0">
        <a:spcBef>
          <a:spcPct val="0"/>
        </a:spcBef>
        <a:spcAft>
          <a:spcPct val="0"/>
        </a:spcAft>
        <a:defRPr sz="4400" b="1">
          <a:solidFill>
            <a:srgbClr val="FFFF00"/>
          </a:solidFill>
          <a:latin typeface="Times New Roman" panose="02020603050405020304" pitchFamily="18" charset="0"/>
          <a:ea typeface="宋体" panose="02010600030101010101" pitchFamily="2" charset="-122"/>
        </a:defRPr>
      </a:lvl3pPr>
      <a:lvl4pPr algn="ctr" rtl="0" eaLnBrk="0" fontAlgn="base" hangingPunct="0">
        <a:spcBef>
          <a:spcPct val="0"/>
        </a:spcBef>
        <a:spcAft>
          <a:spcPct val="0"/>
        </a:spcAft>
        <a:defRPr sz="4400" b="1">
          <a:solidFill>
            <a:srgbClr val="FFFF00"/>
          </a:solidFill>
          <a:latin typeface="Times New Roman" panose="02020603050405020304" pitchFamily="18" charset="0"/>
          <a:ea typeface="宋体" panose="02010600030101010101" pitchFamily="2" charset="-122"/>
        </a:defRPr>
      </a:lvl4pPr>
      <a:lvl5pPr algn="ctr" rtl="0" eaLnBrk="0" fontAlgn="base" hangingPunct="0">
        <a:spcBef>
          <a:spcPct val="0"/>
        </a:spcBef>
        <a:spcAft>
          <a:spcPct val="0"/>
        </a:spcAft>
        <a:defRPr sz="4400" b="1">
          <a:solidFill>
            <a:srgbClr val="FFFF00"/>
          </a:solidFill>
          <a:latin typeface="Times New Roman" panose="02020603050405020304" pitchFamily="18" charset="0"/>
          <a:ea typeface="宋体" panose="02010600030101010101" pitchFamily="2" charset="-122"/>
        </a:defRPr>
      </a:lvl5pPr>
      <a:lvl6pPr marL="457200" algn="ctr" rtl="0" fontAlgn="base">
        <a:spcBef>
          <a:spcPct val="0"/>
        </a:spcBef>
        <a:spcAft>
          <a:spcPct val="0"/>
        </a:spcAft>
        <a:defRPr kumimoji="1" sz="4400" b="1">
          <a:solidFill>
            <a:srgbClr val="FFFF00"/>
          </a:solidFill>
          <a:latin typeface="Times New Roman" panose="02020603050405020304" pitchFamily="18" charset="0"/>
          <a:ea typeface="宋体" panose="02010600030101010101" pitchFamily="2" charset="-122"/>
        </a:defRPr>
      </a:lvl6pPr>
      <a:lvl7pPr marL="914400" algn="ctr" rtl="0" fontAlgn="base">
        <a:spcBef>
          <a:spcPct val="0"/>
        </a:spcBef>
        <a:spcAft>
          <a:spcPct val="0"/>
        </a:spcAft>
        <a:defRPr kumimoji="1" sz="4400" b="1">
          <a:solidFill>
            <a:srgbClr val="FFFF00"/>
          </a:solidFill>
          <a:latin typeface="Times New Roman" panose="02020603050405020304" pitchFamily="18" charset="0"/>
          <a:ea typeface="宋体" panose="02010600030101010101" pitchFamily="2" charset="-122"/>
        </a:defRPr>
      </a:lvl7pPr>
      <a:lvl8pPr marL="1371600" algn="ctr" rtl="0" fontAlgn="base">
        <a:spcBef>
          <a:spcPct val="0"/>
        </a:spcBef>
        <a:spcAft>
          <a:spcPct val="0"/>
        </a:spcAft>
        <a:defRPr kumimoji="1" sz="4400" b="1">
          <a:solidFill>
            <a:srgbClr val="FFFF00"/>
          </a:solidFill>
          <a:latin typeface="Times New Roman" panose="02020603050405020304" pitchFamily="18" charset="0"/>
          <a:ea typeface="宋体" panose="02010600030101010101" pitchFamily="2" charset="-122"/>
        </a:defRPr>
      </a:lvl8pPr>
      <a:lvl9pPr marL="1828800" algn="ctr" rtl="0" fontAlgn="base">
        <a:spcBef>
          <a:spcPct val="0"/>
        </a:spcBef>
        <a:spcAft>
          <a:spcPct val="0"/>
        </a:spcAft>
        <a:defRPr kumimoji="1" sz="4400" b="1">
          <a:solidFill>
            <a:srgbClr val="FFFF00"/>
          </a:solidFill>
          <a:latin typeface="Times New Roman" panose="02020603050405020304" pitchFamily="18" charset="0"/>
          <a:ea typeface="宋体" panose="02010600030101010101" pitchFamily="2" charset="-122"/>
        </a:defRPr>
      </a:lvl9pPr>
    </p:titleStyle>
    <p:bodyStyle>
      <a:lvl1pPr marL="342900" indent="-342900" algn="l" rtl="0" eaLnBrk="0" fontAlgn="base" hangingPunct="0">
        <a:spcBef>
          <a:spcPct val="20000"/>
        </a:spcBef>
        <a:spcAft>
          <a:spcPct val="0"/>
        </a:spcAft>
        <a:buChar char="•"/>
        <a:defRPr sz="3200" b="1">
          <a:solidFill>
            <a:schemeClr val="bg1"/>
          </a:solidFill>
          <a:latin typeface="+mn-lt"/>
          <a:ea typeface="+mn-ea"/>
          <a:cs typeface="+mn-cs"/>
        </a:defRPr>
      </a:lvl1pPr>
      <a:lvl2pPr marL="742950" indent="-285750" algn="l" rtl="0" eaLnBrk="0" fontAlgn="base" hangingPunct="0">
        <a:spcBef>
          <a:spcPct val="20000"/>
        </a:spcBef>
        <a:spcAft>
          <a:spcPct val="0"/>
        </a:spcAft>
        <a:buChar char="–"/>
        <a:defRPr sz="2800" b="1">
          <a:solidFill>
            <a:schemeClr val="bg1"/>
          </a:solidFill>
          <a:latin typeface="+mn-lt"/>
          <a:ea typeface="+mn-ea"/>
        </a:defRPr>
      </a:lvl2pPr>
      <a:lvl3pPr marL="1143000" indent="-228600" algn="l" rtl="0" eaLnBrk="0" fontAlgn="base" hangingPunct="0">
        <a:spcBef>
          <a:spcPct val="20000"/>
        </a:spcBef>
        <a:spcAft>
          <a:spcPct val="0"/>
        </a:spcAft>
        <a:buChar char="•"/>
        <a:defRPr sz="2400" b="1">
          <a:solidFill>
            <a:schemeClr val="bg1"/>
          </a:solidFill>
          <a:latin typeface="+mn-lt"/>
          <a:ea typeface="+mn-ea"/>
        </a:defRPr>
      </a:lvl3pPr>
      <a:lvl4pPr marL="1600200" indent="-228600" algn="l" rtl="0" eaLnBrk="0" fontAlgn="base" hangingPunct="0">
        <a:spcBef>
          <a:spcPct val="20000"/>
        </a:spcBef>
        <a:spcAft>
          <a:spcPct val="0"/>
        </a:spcAft>
        <a:buChar char="–"/>
        <a:defRPr sz="2000" b="1">
          <a:solidFill>
            <a:schemeClr val="bg1"/>
          </a:solidFill>
          <a:latin typeface="+mn-lt"/>
          <a:ea typeface="+mn-ea"/>
        </a:defRPr>
      </a:lvl4pPr>
      <a:lvl5pPr marL="2058035" indent="-228600" algn="l" rtl="0" eaLnBrk="0" fontAlgn="base" hangingPunct="0">
        <a:spcBef>
          <a:spcPct val="20000"/>
        </a:spcBef>
        <a:spcAft>
          <a:spcPct val="0"/>
        </a:spcAft>
        <a:buChar char="»"/>
        <a:defRPr sz="2000" b="1">
          <a:solidFill>
            <a:schemeClr val="bg1"/>
          </a:solidFill>
          <a:latin typeface="+mn-lt"/>
          <a:ea typeface="+mn-ea"/>
        </a:defRPr>
      </a:lvl5pPr>
      <a:lvl6pPr marL="2515235" indent="-228600" algn="l" rtl="0" fontAlgn="base">
        <a:spcBef>
          <a:spcPct val="20000"/>
        </a:spcBef>
        <a:spcAft>
          <a:spcPct val="0"/>
        </a:spcAft>
        <a:buChar char="»"/>
        <a:defRPr kumimoji="1" sz="2000" b="1">
          <a:solidFill>
            <a:schemeClr val="bg1"/>
          </a:solidFill>
          <a:latin typeface="+mn-lt"/>
          <a:ea typeface="+mn-ea"/>
        </a:defRPr>
      </a:lvl6pPr>
      <a:lvl7pPr marL="2972435" indent="-228600" algn="l" rtl="0" fontAlgn="base">
        <a:spcBef>
          <a:spcPct val="20000"/>
        </a:spcBef>
        <a:spcAft>
          <a:spcPct val="0"/>
        </a:spcAft>
        <a:buChar char="»"/>
        <a:defRPr kumimoji="1" sz="2000" b="1">
          <a:solidFill>
            <a:schemeClr val="bg1"/>
          </a:solidFill>
          <a:latin typeface="+mn-lt"/>
          <a:ea typeface="+mn-ea"/>
        </a:defRPr>
      </a:lvl7pPr>
      <a:lvl8pPr marL="3429635" indent="-228600" algn="l" rtl="0" fontAlgn="base">
        <a:spcBef>
          <a:spcPct val="20000"/>
        </a:spcBef>
        <a:spcAft>
          <a:spcPct val="0"/>
        </a:spcAft>
        <a:buChar char="»"/>
        <a:defRPr kumimoji="1" sz="2000" b="1">
          <a:solidFill>
            <a:schemeClr val="bg1"/>
          </a:solidFill>
          <a:latin typeface="+mn-lt"/>
          <a:ea typeface="+mn-ea"/>
        </a:defRPr>
      </a:lvl8pPr>
      <a:lvl9pPr marL="3886835" indent="-228600" algn="l" rtl="0" fontAlgn="base">
        <a:spcBef>
          <a:spcPct val="20000"/>
        </a:spcBef>
        <a:spcAft>
          <a:spcPct val="0"/>
        </a:spcAft>
        <a:buChar char="»"/>
        <a:defRPr kumimoji="1" sz="2000" b="1">
          <a:solidFill>
            <a:schemeClr val="bg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235"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026" name="Rectangle 2"/>
          <p:cNvSpPr>
            <a:spLocks noGrp="1"/>
          </p:cNvSpPr>
          <p:nvPr>
            <p:ph type="title"/>
          </p:nvPr>
        </p:nvSpPr>
        <p:spPr>
          <a:xfrm>
            <a:off x="630703" y="443013"/>
            <a:ext cx="7882594" cy="476358"/>
          </a:xfrm>
          <a:prstGeom prst="rect">
            <a:avLst/>
          </a:prstGeom>
          <a:noFill/>
          <a:ln w="9525">
            <a:noFill/>
          </a:ln>
        </p:spPr>
        <p:txBody>
          <a:bodyPr anchor="ctr"/>
          <a:lstStyle/>
          <a:p>
            <a:pPr lvl="0"/>
            <a:r>
              <a:rPr lang="zh-CN" altLang="en-US" dirty="0"/>
              <a:t>单击此处编辑母版标题样式</a:t>
            </a:r>
            <a:endParaRPr lang="zh-CN" altLang="en-US" dirty="0"/>
          </a:p>
        </p:txBody>
      </p:sp>
      <p:sp>
        <p:nvSpPr>
          <p:cNvPr id="1027" name="Rectangle 3"/>
          <p:cNvSpPr>
            <a:spLocks noGrp="1"/>
          </p:cNvSpPr>
          <p:nvPr>
            <p:ph type="body" idx="1"/>
          </p:nvPr>
        </p:nvSpPr>
        <p:spPr>
          <a:xfrm>
            <a:off x="630703" y="1200422"/>
            <a:ext cx="7882594" cy="3208270"/>
          </a:xfrm>
          <a:prstGeom prst="rect">
            <a:avLst/>
          </a:prstGeom>
          <a:noFill/>
          <a:ln w="9525">
            <a:noFill/>
          </a:ln>
        </p:spPr>
        <p:txBody>
          <a:bodyPr/>
          <a:lstStyle/>
          <a:p>
            <a:pPr lvl="0"/>
            <a:r>
              <a:rPr lang="zh-CN" altLang="en-US" dirty="0"/>
              <a:t>单击此处编辑母版文本样式</a:t>
            </a:r>
            <a:endParaRPr lang="zh-CN" altLang="en-US" dirty="0"/>
          </a:p>
          <a:p>
            <a:pPr lvl="1"/>
            <a:r>
              <a:rPr lang="zh-CN" altLang="en-US" dirty="0"/>
              <a:t>第二级</a:t>
            </a:r>
            <a:endParaRPr lang="zh-CN" altLang="en-US" dirty="0"/>
          </a:p>
        </p:txBody>
      </p:sp>
    </p:spTree>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Lst>
  <p:timing>
    <p:tnLst>
      <p:par>
        <p:cTn id="1" dur="indefinite" restart="never" nodeType="tmRoot"/>
      </p:par>
    </p:tnLst>
  </p:timing>
  <p:hf sldNum="0" hdr="0" ftr="0" dt="0"/>
  <p:txStyles>
    <p:titleStyle>
      <a:lvl1pPr algn="l" rtl="0" fontAlgn="base">
        <a:spcBef>
          <a:spcPct val="0"/>
        </a:spcBef>
        <a:spcAft>
          <a:spcPct val="0"/>
        </a:spcAft>
        <a:defRPr sz="1800">
          <a:solidFill>
            <a:schemeClr val="accent3"/>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p:titleStyle>
    <p:bodyStyle>
      <a:lvl1pPr marL="257175" indent="-257175" algn="l" rtl="0" fontAlgn="base">
        <a:spcBef>
          <a:spcPct val="15000"/>
        </a:spcBef>
        <a:spcAft>
          <a:spcPct val="0"/>
        </a:spcAft>
        <a:buChar char="•"/>
        <a:defRPr sz="1500">
          <a:solidFill>
            <a:schemeClr val="accent3"/>
          </a:solidFill>
          <a:latin typeface="+mn-lt"/>
          <a:ea typeface="+mn-ea"/>
          <a:cs typeface="+mn-cs"/>
        </a:defRPr>
      </a:lvl1pPr>
      <a:lvl2pPr marL="557530" indent="-214630" algn="l" rtl="0" eaLnBrk="0" fontAlgn="base" hangingPunct="0">
        <a:spcBef>
          <a:spcPct val="15000"/>
        </a:spcBef>
        <a:spcAft>
          <a:spcPct val="0"/>
        </a:spcAft>
        <a:buChar char="–"/>
        <a:defRPr sz="1500">
          <a:solidFill>
            <a:schemeClr val="accent3"/>
          </a:solidFill>
          <a:latin typeface="+mn-lt"/>
          <a:ea typeface="仿宋_GB2312" pitchFamily="49" charset="-122"/>
        </a:defRPr>
      </a:lvl2pPr>
      <a:lvl3pPr marL="857250" indent="-171450" algn="l" rtl="0" eaLnBrk="0" fontAlgn="base" hangingPunct="0">
        <a:spcBef>
          <a:spcPct val="15000"/>
        </a:spcBef>
        <a:spcAft>
          <a:spcPct val="0"/>
        </a:spcAft>
        <a:buChar char="•"/>
        <a:defRPr sz="1800">
          <a:solidFill>
            <a:schemeClr val="tx1"/>
          </a:solidFill>
          <a:latin typeface="+mn-lt"/>
          <a:ea typeface="宋体" panose="02010600030101010101" pitchFamily="2" charset="-122"/>
        </a:defRPr>
      </a:lvl3pPr>
      <a:lvl4pPr marL="1200150" indent="-171450" algn="l" rtl="0" eaLnBrk="0" fontAlgn="base" hangingPunct="0">
        <a:spcBef>
          <a:spcPct val="15000"/>
        </a:spcBef>
        <a:spcAft>
          <a:spcPct val="0"/>
        </a:spcAft>
        <a:buChar char="–"/>
        <a:defRPr sz="1500">
          <a:solidFill>
            <a:schemeClr val="tx1"/>
          </a:solidFill>
          <a:latin typeface="+mn-lt"/>
          <a:ea typeface="宋体" panose="02010600030101010101" pitchFamily="2" charset="-122"/>
        </a:defRPr>
      </a:lvl4pPr>
      <a:lvl5pPr marL="1543050" indent="-171450" algn="l" rtl="0" eaLnBrk="0" fontAlgn="base" hangingPunct="0">
        <a:spcBef>
          <a:spcPct val="15000"/>
        </a:spcBef>
        <a:spcAft>
          <a:spcPct val="0"/>
        </a:spcAft>
        <a:buChar char="»"/>
        <a:defRPr sz="1500">
          <a:solidFill>
            <a:schemeClr val="tx1"/>
          </a:solidFill>
          <a:latin typeface="+mn-lt"/>
          <a:ea typeface="宋体" panose="02010600030101010101" pitchFamily="2" charset="-122"/>
        </a:defRPr>
      </a:lvl5pPr>
      <a:lvl6pPr marL="1886585" indent="-171450" algn="l" rtl="0" eaLnBrk="0" fontAlgn="base" hangingPunct="0">
        <a:spcBef>
          <a:spcPct val="15000"/>
        </a:spcBef>
        <a:spcAft>
          <a:spcPct val="0"/>
        </a:spcAft>
        <a:buChar char="»"/>
        <a:defRPr sz="1500">
          <a:solidFill>
            <a:schemeClr val="tx1"/>
          </a:solidFill>
          <a:latin typeface="+mn-lt"/>
          <a:ea typeface="宋体" panose="02010600030101010101" pitchFamily="2" charset="-122"/>
        </a:defRPr>
      </a:lvl6pPr>
      <a:lvl7pPr marL="2229485" indent="-171450" algn="l" rtl="0" eaLnBrk="0" fontAlgn="base" hangingPunct="0">
        <a:spcBef>
          <a:spcPct val="15000"/>
        </a:spcBef>
        <a:spcAft>
          <a:spcPct val="0"/>
        </a:spcAft>
        <a:buChar char="»"/>
        <a:defRPr sz="1500">
          <a:solidFill>
            <a:schemeClr val="tx1"/>
          </a:solidFill>
          <a:latin typeface="+mn-lt"/>
          <a:ea typeface="宋体" panose="02010600030101010101" pitchFamily="2" charset="-122"/>
        </a:defRPr>
      </a:lvl7pPr>
      <a:lvl8pPr marL="2572385" indent="-171450" algn="l" rtl="0" eaLnBrk="0" fontAlgn="base" hangingPunct="0">
        <a:spcBef>
          <a:spcPct val="15000"/>
        </a:spcBef>
        <a:spcAft>
          <a:spcPct val="0"/>
        </a:spcAft>
        <a:buChar char="»"/>
        <a:defRPr sz="1500">
          <a:solidFill>
            <a:schemeClr val="tx1"/>
          </a:solidFill>
          <a:latin typeface="+mn-lt"/>
          <a:ea typeface="宋体" panose="02010600030101010101" pitchFamily="2" charset="-122"/>
        </a:defRPr>
      </a:lvl8pPr>
      <a:lvl9pPr marL="2915285" indent="-171450" algn="l" rtl="0" eaLnBrk="0" fontAlgn="base" hangingPunct="0">
        <a:spcBef>
          <a:spcPct val="15000"/>
        </a:spcBef>
        <a:spcAft>
          <a:spcPct val="0"/>
        </a:spcAft>
        <a:buChar char="»"/>
        <a:defRPr sz="1500">
          <a:solidFill>
            <a:schemeClr val="tx1"/>
          </a:solidFill>
          <a:latin typeface="+mn-lt"/>
          <a:ea typeface="宋体" panose="02010600030101010101" pitchFamily="2" charset="-122"/>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8035" algn="l" defTabSz="685800" rtl="0" eaLnBrk="1" latinLnBrk="0" hangingPunct="1">
        <a:defRPr sz="1350" kern="1200">
          <a:solidFill>
            <a:schemeClr val="tx1"/>
          </a:solidFill>
          <a:latin typeface="+mn-lt"/>
          <a:ea typeface="+mn-ea"/>
          <a:cs typeface="+mn-cs"/>
        </a:defRPr>
      </a:lvl7pPr>
      <a:lvl8pPr marL="2400935" algn="l" defTabSz="685800" rtl="0" eaLnBrk="1" latinLnBrk="0" hangingPunct="1">
        <a:defRPr sz="1350" kern="1200">
          <a:solidFill>
            <a:schemeClr val="tx1"/>
          </a:solidFill>
          <a:latin typeface="+mn-lt"/>
          <a:ea typeface="+mn-ea"/>
          <a:cs typeface="+mn-cs"/>
        </a:defRPr>
      </a:lvl8pPr>
      <a:lvl9pPr marL="2743835"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7.xml"/><Relationship Id="rId4" Type="http://schemas.openxmlformats.org/officeDocument/2006/relationships/image" Target="../media/image19.jpeg"/><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image" Target="../media/image16.jpeg"/></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20.pn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7.xml"/><Relationship Id="rId2" Type="http://schemas.openxmlformats.org/officeDocument/2006/relationships/slide" Target="slide1.xml"/><Relationship Id="rId1" Type="http://schemas.openxmlformats.org/officeDocument/2006/relationships/slide" Target="slide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9.xml"/><Relationship Id="rId1" Type="http://schemas.openxmlformats.org/officeDocument/2006/relationships/tags" Target="../tags/tag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9.xml"/><Relationship Id="rId1" Type="http://schemas.openxmlformats.org/officeDocument/2006/relationships/tags" Target="../tags/tag3.xml"/></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29.xml"/><Relationship Id="rId2" Type="http://schemas.openxmlformats.org/officeDocument/2006/relationships/tags" Target="../tags/tag4.xml"/><Relationship Id="rId1" Type="http://schemas.openxmlformats.org/officeDocument/2006/relationships/chart" Target="../charts/chart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9.xml"/><Relationship Id="rId1" Type="http://schemas.openxmlformats.org/officeDocument/2006/relationships/tags" Target="../tags/tag5.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9.xml"/><Relationship Id="rId1" Type="http://schemas.openxmlformats.org/officeDocument/2006/relationships/tags" Target="../tags/tag6.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9.xml"/><Relationship Id="rId1" Type="http://schemas.openxmlformats.org/officeDocument/2006/relationships/tags" Target="../tags/tag7.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9.xml"/><Relationship Id="rId1" Type="http://schemas.openxmlformats.org/officeDocument/2006/relationships/tags" Target="../tags/tag8.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9.xml"/><Relationship Id="rId1" Type="http://schemas.openxmlformats.org/officeDocument/2006/relationships/tags" Target="../tags/tag9.xml"/></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29.xml"/><Relationship Id="rId2" Type="http://schemas.openxmlformats.org/officeDocument/2006/relationships/tags" Target="../tags/tag10.xml"/><Relationship Id="rId1" Type="http://schemas.openxmlformats.org/officeDocument/2006/relationships/image" Target="../media/image23.pn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29.xml"/><Relationship Id="rId2" Type="http://schemas.openxmlformats.org/officeDocument/2006/relationships/tags" Target="../tags/tag11.xml"/><Relationship Id="rId1" Type="http://schemas.openxmlformats.org/officeDocument/2006/relationships/image" Target="../media/image24.emf"/></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29.xml"/><Relationship Id="rId2" Type="http://schemas.openxmlformats.org/officeDocument/2006/relationships/tags" Target="../tags/tag12.xml"/><Relationship Id="rId1"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9.xml"/><Relationship Id="rId1" Type="http://schemas.openxmlformats.org/officeDocument/2006/relationships/tags" Target="../tags/tag13.xml"/></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29.xml"/><Relationship Id="rId2" Type="http://schemas.openxmlformats.org/officeDocument/2006/relationships/tags" Target="../tags/tag14.xml"/><Relationship Id="rId1" Type="http://schemas.openxmlformats.org/officeDocument/2006/relationships/image" Target="../media/image26.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9.xml"/><Relationship Id="rId1" Type="http://schemas.openxmlformats.org/officeDocument/2006/relationships/tags" Target="../tags/tag15.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9.xml"/><Relationship Id="rId1" Type="http://schemas.openxmlformats.org/officeDocument/2006/relationships/tags" Target="../tags/tag16.xml"/></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29.xml"/><Relationship Id="rId2" Type="http://schemas.openxmlformats.org/officeDocument/2006/relationships/tags" Target="../tags/tag17.xml"/><Relationship Id="rId1" Type="http://schemas.openxmlformats.org/officeDocument/2006/relationships/image" Target="../media/image27.jpeg"/></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29.xml"/><Relationship Id="rId2" Type="http://schemas.openxmlformats.org/officeDocument/2006/relationships/tags" Target="../tags/tag18.xml"/><Relationship Id="rId1" Type="http://schemas.openxmlformats.org/officeDocument/2006/relationships/image" Target="../media/image28.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9.xml"/><Relationship Id="rId1" Type="http://schemas.openxmlformats.org/officeDocument/2006/relationships/tags" Target="../tags/tag19.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9.xml"/><Relationship Id="rId1" Type="http://schemas.openxmlformats.org/officeDocument/2006/relationships/tags" Target="../tags/tag20.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9.xml"/><Relationship Id="rId1" Type="http://schemas.openxmlformats.org/officeDocument/2006/relationships/tags" Target="../tags/tag21.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2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23.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24.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25.xml"/></Relationships>
</file>

<file path=ppt/slides/_rels/slide29.xml.rels><?xml version="1.0" encoding="UTF-8" standalone="yes"?>
<Relationships xmlns="http://schemas.openxmlformats.org/package/2006/relationships"><Relationship Id="rId6" Type="http://schemas.openxmlformats.org/officeDocument/2006/relationships/notesSlide" Target="../notesSlides/notesSlide28.xml"/><Relationship Id="rId5" Type="http://schemas.openxmlformats.org/officeDocument/2006/relationships/slideLayout" Target="../slideLayouts/slideLayout2.xml"/><Relationship Id="rId4" Type="http://schemas.openxmlformats.org/officeDocument/2006/relationships/tags" Target="../tags/tag26.xml"/><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image" Target="../media/image29.jpe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27.xml"/></Relationships>
</file>

<file path=ppt/slides/_rels/slide31.xml.rels><?xml version="1.0" encoding="UTF-8" standalone="yes"?>
<Relationships xmlns="http://schemas.openxmlformats.org/package/2006/relationships"><Relationship Id="rId6" Type="http://schemas.openxmlformats.org/officeDocument/2006/relationships/notesSlide" Target="../notesSlides/notesSlide30.xml"/><Relationship Id="rId5" Type="http://schemas.openxmlformats.org/officeDocument/2006/relationships/vmlDrawing" Target="../drawings/vmlDrawing1.vml"/><Relationship Id="rId4" Type="http://schemas.openxmlformats.org/officeDocument/2006/relationships/slideLayout" Target="../slideLayouts/slideLayout2.xml"/><Relationship Id="rId3" Type="http://schemas.openxmlformats.org/officeDocument/2006/relationships/tags" Target="../tags/tag28.xml"/><Relationship Id="rId2" Type="http://schemas.openxmlformats.org/officeDocument/2006/relationships/image" Target="../media/image32.emf"/><Relationship Id="rId1" Type="http://schemas.openxmlformats.org/officeDocument/2006/relationships/oleObject" Target="../embeddings/Workbook1.xls"/></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29.xml"/></Relationships>
</file>

<file path=ppt/slides/_rels/slide33.xml.rels><?xml version="1.0" encoding="UTF-8" standalone="yes"?>
<Relationships xmlns="http://schemas.openxmlformats.org/package/2006/relationships"><Relationship Id="rId5" Type="http://schemas.openxmlformats.org/officeDocument/2006/relationships/notesSlide" Target="../notesSlides/notesSlide32.xml"/><Relationship Id="rId4" Type="http://schemas.openxmlformats.org/officeDocument/2006/relationships/slideLayout" Target="../slideLayouts/slideLayout2.xml"/><Relationship Id="rId3" Type="http://schemas.openxmlformats.org/officeDocument/2006/relationships/tags" Target="../tags/tag30.xml"/><Relationship Id="rId2" Type="http://schemas.openxmlformats.org/officeDocument/2006/relationships/image" Target="../media/image34.jpeg"/><Relationship Id="rId1" Type="http://schemas.openxmlformats.org/officeDocument/2006/relationships/image" Target="../media/image33.jpe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tags" Target="../tags/tag31.xml"/></Relationships>
</file>

<file path=ppt/slides/_rels/slide35.xml.rels><?xml version="1.0" encoding="UTF-8" standalone="yes"?>
<Relationships xmlns="http://schemas.openxmlformats.org/package/2006/relationships"><Relationship Id="rId4" Type="http://schemas.openxmlformats.org/officeDocument/2006/relationships/notesSlide" Target="../notesSlides/notesSlide34.xml"/><Relationship Id="rId3" Type="http://schemas.openxmlformats.org/officeDocument/2006/relationships/slideLayout" Target="../slideLayouts/slideLayout2.xml"/><Relationship Id="rId2" Type="http://schemas.openxmlformats.org/officeDocument/2006/relationships/tags" Target="../tags/tag32.xml"/><Relationship Id="rId1" Type="http://schemas.openxmlformats.org/officeDocument/2006/relationships/image" Target="../media/image35.jpe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tags" Target="../tags/tag33.xml"/></Relationships>
</file>

<file path=ppt/slides/_rels/slide37.xml.rels><?xml version="1.0" encoding="UTF-8" standalone="yes"?>
<Relationships xmlns="http://schemas.openxmlformats.org/package/2006/relationships"><Relationship Id="rId4" Type="http://schemas.openxmlformats.org/officeDocument/2006/relationships/notesSlide" Target="../notesSlides/notesSlide36.xml"/><Relationship Id="rId3" Type="http://schemas.openxmlformats.org/officeDocument/2006/relationships/slideLayout" Target="../slideLayouts/slideLayout2.xml"/><Relationship Id="rId2" Type="http://schemas.openxmlformats.org/officeDocument/2006/relationships/tags" Target="../tags/tag34.xml"/><Relationship Id="rId1" Type="http://schemas.openxmlformats.org/officeDocument/2006/relationships/image" Target="../media/image36.jpe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tags" Target="../tags/tag35.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tags" Target="../tags/tag36.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tags" Target="../tags/tag37.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tags" Target="../tags/tag38.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7.xml"/><Relationship Id="rId1" Type="http://schemas.openxmlformats.org/officeDocument/2006/relationships/slide" Target="slide4.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xml"/><Relationship Id="rId1" Type="http://schemas.openxmlformats.org/officeDocument/2006/relationships/tags" Target="../tags/tag39.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tags" Target="../tags/tag40.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xml"/><Relationship Id="rId1" Type="http://schemas.openxmlformats.org/officeDocument/2006/relationships/tags" Target="../tags/tag41.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2.xml"/><Relationship Id="rId1" Type="http://schemas.openxmlformats.org/officeDocument/2006/relationships/tags" Target="../tags/tag42.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2.xml"/><Relationship Id="rId1" Type="http://schemas.openxmlformats.org/officeDocument/2006/relationships/tags" Target="../tags/tag43.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xml"/><Relationship Id="rId1" Type="http://schemas.openxmlformats.org/officeDocument/2006/relationships/tags" Target="../tags/tag44.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xml"/><Relationship Id="rId1" Type="http://schemas.openxmlformats.org/officeDocument/2006/relationships/tags" Target="../tags/tag45.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xml"/><Relationship Id="rId1" Type="http://schemas.openxmlformats.org/officeDocument/2006/relationships/tags" Target="../tags/tag46.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2.xml"/><Relationship Id="rId1" Type="http://schemas.openxmlformats.org/officeDocument/2006/relationships/tags" Target="../tags/tag47.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7.xml"/><Relationship Id="rId1" Type="http://schemas.openxmlformats.org/officeDocument/2006/relationships/slide" Target="slide4.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2.xml"/><Relationship Id="rId1" Type="http://schemas.openxmlformats.org/officeDocument/2006/relationships/tags" Target="../tags/tag48.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2.xml"/><Relationship Id="rId1" Type="http://schemas.openxmlformats.org/officeDocument/2006/relationships/tags" Target="../tags/tag49.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2.xml"/><Relationship Id="rId1" Type="http://schemas.openxmlformats.org/officeDocument/2006/relationships/tags" Target="../tags/tag50.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2.xml"/><Relationship Id="rId1" Type="http://schemas.openxmlformats.org/officeDocument/2006/relationships/tags" Target="../tags/tag51.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2.xml"/><Relationship Id="rId1" Type="http://schemas.openxmlformats.org/officeDocument/2006/relationships/tags" Target="../tags/tag52.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2.xml"/><Relationship Id="rId1" Type="http://schemas.openxmlformats.org/officeDocument/2006/relationships/tags" Target="../tags/tag53.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2.xml"/><Relationship Id="rId1" Type="http://schemas.openxmlformats.org/officeDocument/2006/relationships/tags" Target="../tags/tag54.xml"/></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2.xml"/><Relationship Id="rId1" Type="http://schemas.openxmlformats.org/officeDocument/2006/relationships/tags" Target="../tags/tag55.xml"/></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2.xml"/><Relationship Id="rId1" Type="http://schemas.openxmlformats.org/officeDocument/2006/relationships/tags" Target="../tags/tag56.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2.xml"/><Relationship Id="rId1" Type="http://schemas.openxmlformats.org/officeDocument/2006/relationships/tags" Target="../tags/tag57.xml"/></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2.xml"/><Relationship Id="rId1" Type="http://schemas.openxmlformats.org/officeDocument/2006/relationships/tags" Target="../tags/tag58.xml"/></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2.xml"/><Relationship Id="rId1" Type="http://schemas.openxmlformats.org/officeDocument/2006/relationships/tags" Target="../tags/tag59.xml"/></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2.xml"/><Relationship Id="rId1" Type="http://schemas.openxmlformats.org/officeDocument/2006/relationships/tags" Target="../tags/tag60.xml"/></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2.xml"/><Relationship Id="rId1" Type="http://schemas.openxmlformats.org/officeDocument/2006/relationships/tags" Target="../tags/tag61.xml"/></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66.xml"/><Relationship Id="rId2" Type="http://schemas.openxmlformats.org/officeDocument/2006/relationships/slideLayout" Target="../slideLayouts/slideLayout2.xml"/><Relationship Id="rId1" Type="http://schemas.openxmlformats.org/officeDocument/2006/relationships/tags" Target="../tags/tag62.xml"/></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67.xml"/><Relationship Id="rId2" Type="http://schemas.openxmlformats.org/officeDocument/2006/relationships/slideLayout" Target="../slideLayouts/slideLayout2.xml"/><Relationship Id="rId1" Type="http://schemas.openxmlformats.org/officeDocument/2006/relationships/tags" Target="../tags/tag63.xml"/></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2.xml"/><Relationship Id="rId1" Type="http://schemas.openxmlformats.org/officeDocument/2006/relationships/tags" Target="../tags/tag64.xml"/></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69.xml"/><Relationship Id="rId2" Type="http://schemas.openxmlformats.org/officeDocument/2006/relationships/slideLayout" Target="../slideLayouts/slideLayout2.xml"/><Relationship Id="rId1" Type="http://schemas.openxmlformats.org/officeDocument/2006/relationships/tags" Target="../tags/tag65.xml"/></Relationships>
</file>

<file path=ppt/slides/_rels/slide71.xml.rels><?xml version="1.0" encoding="UTF-8" standalone="yes"?>
<Relationships xmlns="http://schemas.openxmlformats.org/package/2006/relationships"><Relationship Id="rId4" Type="http://schemas.openxmlformats.org/officeDocument/2006/relationships/notesSlide" Target="../notesSlides/notesSlide70.xml"/><Relationship Id="rId3" Type="http://schemas.openxmlformats.org/officeDocument/2006/relationships/slideLayout" Target="../slideLayouts/slideLayout2.xml"/><Relationship Id="rId2" Type="http://schemas.openxmlformats.org/officeDocument/2006/relationships/tags" Target="../tags/tag66.xml"/><Relationship Id="rId1" Type="http://schemas.openxmlformats.org/officeDocument/2006/relationships/image" Target="../media/image28.jpeg"/></Relationships>
</file>

<file path=ppt/slides/_rels/slide72.xml.rels><?xml version="1.0" encoding="UTF-8" standalone="yes"?>
<Relationships xmlns="http://schemas.openxmlformats.org/package/2006/relationships"><Relationship Id="rId4" Type="http://schemas.openxmlformats.org/officeDocument/2006/relationships/notesSlide" Target="../notesSlides/notesSlide71.xml"/><Relationship Id="rId3" Type="http://schemas.openxmlformats.org/officeDocument/2006/relationships/slideLayout" Target="../slideLayouts/slideLayout2.xml"/><Relationship Id="rId2" Type="http://schemas.openxmlformats.org/officeDocument/2006/relationships/tags" Target="../tags/tag67.xml"/><Relationship Id="rId1" Type="http://schemas.openxmlformats.org/officeDocument/2006/relationships/image" Target="../media/image37.jpeg"/></Relationships>
</file>

<file path=ppt/slides/_rels/slide73.xml.rels><?xml version="1.0" encoding="UTF-8" standalone="yes"?>
<Relationships xmlns="http://schemas.openxmlformats.org/package/2006/relationships"><Relationship Id="rId4" Type="http://schemas.openxmlformats.org/officeDocument/2006/relationships/notesSlide" Target="../notesSlides/notesSlide72.xml"/><Relationship Id="rId3" Type="http://schemas.openxmlformats.org/officeDocument/2006/relationships/slideLayout" Target="../slideLayouts/slideLayout2.xml"/><Relationship Id="rId2" Type="http://schemas.openxmlformats.org/officeDocument/2006/relationships/tags" Target="../tags/tag68.xml"/><Relationship Id="rId1" Type="http://schemas.openxmlformats.org/officeDocument/2006/relationships/image" Target="../media/image38.jpeg"/></Relationships>
</file>

<file path=ppt/slides/_rels/slide74.xml.rels><?xml version="1.0" encoding="UTF-8" standalone="yes"?>
<Relationships xmlns="http://schemas.openxmlformats.org/package/2006/relationships"><Relationship Id="rId4" Type="http://schemas.openxmlformats.org/officeDocument/2006/relationships/notesSlide" Target="../notesSlides/notesSlide73.xml"/><Relationship Id="rId3" Type="http://schemas.openxmlformats.org/officeDocument/2006/relationships/slideLayout" Target="../slideLayouts/slideLayout2.xml"/><Relationship Id="rId2" Type="http://schemas.openxmlformats.org/officeDocument/2006/relationships/tags" Target="../tags/tag69.xml"/><Relationship Id="rId1" Type="http://schemas.openxmlformats.org/officeDocument/2006/relationships/image" Target="../media/image39.jpeg"/></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74.xml"/><Relationship Id="rId2" Type="http://schemas.openxmlformats.org/officeDocument/2006/relationships/slideLayout" Target="../slideLayouts/slideLayout2.xml"/><Relationship Id="rId1" Type="http://schemas.openxmlformats.org/officeDocument/2006/relationships/tags" Target="../tags/tag70.xml"/></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75.xml"/><Relationship Id="rId2" Type="http://schemas.openxmlformats.org/officeDocument/2006/relationships/slideLayout" Target="../slideLayouts/slideLayout2.xml"/><Relationship Id="rId1" Type="http://schemas.openxmlformats.org/officeDocument/2006/relationships/tags" Target="../tags/tag71.xml"/></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76.xml"/><Relationship Id="rId2" Type="http://schemas.openxmlformats.org/officeDocument/2006/relationships/slideLayout" Target="../slideLayouts/slideLayout2.xml"/><Relationship Id="rId1" Type="http://schemas.openxmlformats.org/officeDocument/2006/relationships/tags" Target="../tags/tag72.xml"/></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77.xml"/><Relationship Id="rId2" Type="http://schemas.openxmlformats.org/officeDocument/2006/relationships/slideLayout" Target="../slideLayouts/slideLayout2.xml"/><Relationship Id="rId1" Type="http://schemas.openxmlformats.org/officeDocument/2006/relationships/tags" Target="../tags/tag73.xml"/></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78.xml"/><Relationship Id="rId2" Type="http://schemas.openxmlformats.org/officeDocument/2006/relationships/slideLayout" Target="../slideLayouts/slideLayout2.xml"/><Relationship Id="rId1" Type="http://schemas.openxmlformats.org/officeDocument/2006/relationships/tags" Target="../tags/tag74.xml"/></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79.xml"/><Relationship Id="rId2" Type="http://schemas.openxmlformats.org/officeDocument/2006/relationships/slideLayout" Target="../slideLayouts/slideLayout2.xml"/><Relationship Id="rId1" Type="http://schemas.openxmlformats.org/officeDocument/2006/relationships/tags" Target="../tags/tag75.xml"/></Relationships>
</file>

<file path=ppt/slides/_rels/slide81.xml.rels><?xml version="1.0" encoding="UTF-8" standalone="yes"?>
<Relationships xmlns="http://schemas.openxmlformats.org/package/2006/relationships"><Relationship Id="rId3" Type="http://schemas.openxmlformats.org/officeDocument/2006/relationships/notesSlide" Target="../notesSlides/notesSlide80.xml"/><Relationship Id="rId2" Type="http://schemas.openxmlformats.org/officeDocument/2006/relationships/slideLayout" Target="../slideLayouts/slideLayout2.xml"/><Relationship Id="rId1" Type="http://schemas.openxmlformats.org/officeDocument/2006/relationships/tags" Target="../tags/tag76.xml"/></Relationships>
</file>

<file path=ppt/slides/_rels/slide82.xml.rels><?xml version="1.0" encoding="UTF-8" standalone="yes"?>
<Relationships xmlns="http://schemas.openxmlformats.org/package/2006/relationships"><Relationship Id="rId3" Type="http://schemas.openxmlformats.org/officeDocument/2006/relationships/notesSlide" Target="../notesSlides/notesSlide81.xml"/><Relationship Id="rId2" Type="http://schemas.openxmlformats.org/officeDocument/2006/relationships/slideLayout" Target="../slideLayouts/slideLayout2.xml"/><Relationship Id="rId1" Type="http://schemas.openxmlformats.org/officeDocument/2006/relationships/tags" Target="../tags/tag77.xml"/></Relationships>
</file>

<file path=ppt/slides/_rels/slide83.xml.rels><?xml version="1.0" encoding="UTF-8" standalone="yes"?>
<Relationships xmlns="http://schemas.openxmlformats.org/package/2006/relationships"><Relationship Id="rId5" Type="http://schemas.openxmlformats.org/officeDocument/2006/relationships/notesSlide" Target="../notesSlides/notesSlide82.xml"/><Relationship Id="rId4" Type="http://schemas.openxmlformats.org/officeDocument/2006/relationships/slideLayout" Target="../slideLayouts/slideLayout2.xml"/><Relationship Id="rId3" Type="http://schemas.openxmlformats.org/officeDocument/2006/relationships/tags" Target="../tags/tag78.xml"/><Relationship Id="rId2" Type="http://schemas.openxmlformats.org/officeDocument/2006/relationships/image" Target="../media/image41.jpeg"/><Relationship Id="rId1" Type="http://schemas.openxmlformats.org/officeDocument/2006/relationships/image" Target="../media/image40.jpeg"/></Relationships>
</file>

<file path=ppt/slides/_rels/slide84.xml.rels><?xml version="1.0" encoding="UTF-8" standalone="yes"?>
<Relationships xmlns="http://schemas.openxmlformats.org/package/2006/relationships"><Relationship Id="rId3" Type="http://schemas.openxmlformats.org/officeDocument/2006/relationships/notesSlide" Target="../notesSlides/notesSlide83.xml"/><Relationship Id="rId2" Type="http://schemas.openxmlformats.org/officeDocument/2006/relationships/slideLayout" Target="../slideLayouts/slideLayout2.xml"/><Relationship Id="rId1" Type="http://schemas.openxmlformats.org/officeDocument/2006/relationships/tags" Target="../tags/tag79.xml"/></Relationships>
</file>

<file path=ppt/slides/_rels/slide85.xml.rels><?xml version="1.0" encoding="UTF-8" standalone="yes"?>
<Relationships xmlns="http://schemas.openxmlformats.org/package/2006/relationships"><Relationship Id="rId3" Type="http://schemas.openxmlformats.org/officeDocument/2006/relationships/notesSlide" Target="../notesSlides/notesSlide84.xml"/><Relationship Id="rId2" Type="http://schemas.openxmlformats.org/officeDocument/2006/relationships/slideLayout" Target="../slideLayouts/slideLayout2.xml"/><Relationship Id="rId1" Type="http://schemas.openxmlformats.org/officeDocument/2006/relationships/tags" Target="../tags/tag80.xml"/></Relationships>
</file>

<file path=ppt/slides/_rels/slide86.xml.rels><?xml version="1.0" encoding="UTF-8" standalone="yes"?>
<Relationships xmlns="http://schemas.openxmlformats.org/package/2006/relationships"><Relationship Id="rId4" Type="http://schemas.openxmlformats.org/officeDocument/2006/relationships/notesSlide" Target="../notesSlides/notesSlide85.xml"/><Relationship Id="rId3" Type="http://schemas.openxmlformats.org/officeDocument/2006/relationships/slideLayout" Target="../slideLayouts/slideLayout2.xml"/><Relationship Id="rId2" Type="http://schemas.openxmlformats.org/officeDocument/2006/relationships/tags" Target="../tags/tag81.xml"/><Relationship Id="rId1" Type="http://schemas.openxmlformats.org/officeDocument/2006/relationships/image" Target="../media/image42.png"/></Relationships>
</file>

<file path=ppt/slides/_rels/slide87.xml.rels><?xml version="1.0" encoding="UTF-8" standalone="yes"?>
<Relationships xmlns="http://schemas.openxmlformats.org/package/2006/relationships"><Relationship Id="rId3" Type="http://schemas.openxmlformats.org/officeDocument/2006/relationships/notesSlide" Target="../notesSlides/notesSlide86.xml"/><Relationship Id="rId2" Type="http://schemas.openxmlformats.org/officeDocument/2006/relationships/slideLayout" Target="../slideLayouts/slideLayout2.xml"/><Relationship Id="rId1" Type="http://schemas.openxmlformats.org/officeDocument/2006/relationships/tags" Target="../tags/tag82.xml"/></Relationships>
</file>

<file path=ppt/slides/_rels/slide88.xml.rels><?xml version="1.0" encoding="UTF-8" standalone="yes"?>
<Relationships xmlns="http://schemas.openxmlformats.org/package/2006/relationships"><Relationship Id="rId3" Type="http://schemas.openxmlformats.org/officeDocument/2006/relationships/notesSlide" Target="../notesSlides/notesSlide87.xml"/><Relationship Id="rId2" Type="http://schemas.openxmlformats.org/officeDocument/2006/relationships/slideLayout" Target="../slideLayouts/slideLayout2.xml"/><Relationship Id="rId1" Type="http://schemas.openxmlformats.org/officeDocument/2006/relationships/tags" Target="../tags/tag83.xml"/></Relationships>
</file>

<file path=ppt/slides/_rels/slide89.xml.rels><?xml version="1.0" encoding="UTF-8" standalone="yes"?>
<Relationships xmlns="http://schemas.openxmlformats.org/package/2006/relationships"><Relationship Id="rId4" Type="http://schemas.openxmlformats.org/officeDocument/2006/relationships/notesSlide" Target="../notesSlides/notesSlide88.xml"/><Relationship Id="rId3" Type="http://schemas.openxmlformats.org/officeDocument/2006/relationships/slideLayout" Target="../slideLayouts/slideLayout2.xml"/><Relationship Id="rId2" Type="http://schemas.openxmlformats.org/officeDocument/2006/relationships/tags" Target="../tags/tag84.xml"/><Relationship Id="rId1" Type="http://schemas.openxmlformats.org/officeDocument/2006/relationships/image" Target="../media/image43.jpeg"/></Relationships>
</file>

<file path=ppt/slides/_rels/slide90.xml.rels><?xml version="1.0" encoding="UTF-8" standalone="yes"?>
<Relationships xmlns="http://schemas.openxmlformats.org/package/2006/relationships"><Relationship Id="rId4" Type="http://schemas.openxmlformats.org/officeDocument/2006/relationships/notesSlide" Target="../notesSlides/notesSlide89.xml"/><Relationship Id="rId3" Type="http://schemas.openxmlformats.org/officeDocument/2006/relationships/slideLayout" Target="../slideLayouts/slideLayout2.xml"/><Relationship Id="rId2" Type="http://schemas.openxmlformats.org/officeDocument/2006/relationships/tags" Target="../tags/tag85.xml"/><Relationship Id="rId1" Type="http://schemas.openxmlformats.org/officeDocument/2006/relationships/image" Target="../media/image44.jpeg"/></Relationships>
</file>

<file path=ppt/slides/_rels/slide91.xml.rels><?xml version="1.0" encoding="UTF-8" standalone="yes"?>
<Relationships xmlns="http://schemas.openxmlformats.org/package/2006/relationships"><Relationship Id="rId4" Type="http://schemas.openxmlformats.org/officeDocument/2006/relationships/notesSlide" Target="../notesSlides/notesSlide90.xml"/><Relationship Id="rId3" Type="http://schemas.openxmlformats.org/officeDocument/2006/relationships/slideLayout" Target="../slideLayouts/slideLayout2.xml"/><Relationship Id="rId2" Type="http://schemas.openxmlformats.org/officeDocument/2006/relationships/tags" Target="../tags/tag86.xml"/><Relationship Id="rId1" Type="http://schemas.openxmlformats.org/officeDocument/2006/relationships/image" Target="../media/image45.jpeg"/></Relationships>
</file>

<file path=ppt/slides/_rels/slide92.xml.rels><?xml version="1.0" encoding="UTF-8" standalone="yes"?>
<Relationships xmlns="http://schemas.openxmlformats.org/package/2006/relationships"><Relationship Id="rId3" Type="http://schemas.openxmlformats.org/officeDocument/2006/relationships/notesSlide" Target="../notesSlides/notesSlide91.xml"/><Relationship Id="rId2" Type="http://schemas.openxmlformats.org/officeDocument/2006/relationships/slideLayout" Target="../slideLayouts/slideLayout2.xml"/><Relationship Id="rId1" Type="http://schemas.openxmlformats.org/officeDocument/2006/relationships/tags" Target="../tags/tag87.xml"/></Relationships>
</file>

<file path=ppt/slides/_rels/slide93.xml.rels><?xml version="1.0" encoding="UTF-8" standalone="yes"?>
<Relationships xmlns="http://schemas.openxmlformats.org/package/2006/relationships"><Relationship Id="rId3" Type="http://schemas.openxmlformats.org/officeDocument/2006/relationships/notesSlide" Target="../notesSlides/notesSlide92.xml"/><Relationship Id="rId2" Type="http://schemas.openxmlformats.org/officeDocument/2006/relationships/slideLayout" Target="../slideLayouts/slideLayout2.xml"/><Relationship Id="rId1" Type="http://schemas.openxmlformats.org/officeDocument/2006/relationships/tags" Target="../tags/tag88.xml"/></Relationships>
</file>

<file path=ppt/slides/_rels/slide94.xml.rels><?xml version="1.0" encoding="UTF-8" standalone="yes"?>
<Relationships xmlns="http://schemas.openxmlformats.org/package/2006/relationships"><Relationship Id="rId3" Type="http://schemas.openxmlformats.org/officeDocument/2006/relationships/notesSlide" Target="../notesSlides/notesSlide93.xml"/><Relationship Id="rId2" Type="http://schemas.openxmlformats.org/officeDocument/2006/relationships/slideLayout" Target="../slideLayouts/slideLayout2.xml"/><Relationship Id="rId1" Type="http://schemas.openxmlformats.org/officeDocument/2006/relationships/tags" Target="../tags/tag89.xml"/></Relationships>
</file>

<file path=ppt/slides/_rels/slide95.xml.rels><?xml version="1.0" encoding="UTF-8" standalone="yes"?>
<Relationships xmlns="http://schemas.openxmlformats.org/package/2006/relationships"><Relationship Id="rId3" Type="http://schemas.openxmlformats.org/officeDocument/2006/relationships/notesSlide" Target="../notesSlides/notesSlide94.xml"/><Relationship Id="rId2" Type="http://schemas.openxmlformats.org/officeDocument/2006/relationships/slideLayout" Target="../slideLayouts/slideLayout2.xml"/><Relationship Id="rId1" Type="http://schemas.openxmlformats.org/officeDocument/2006/relationships/tags" Target="../tags/tag90.xml"/></Relationships>
</file>

<file path=ppt/slides/_rels/slide96.xml.rels><?xml version="1.0" encoding="UTF-8" standalone="yes"?>
<Relationships xmlns="http://schemas.openxmlformats.org/package/2006/relationships"><Relationship Id="rId4" Type="http://schemas.openxmlformats.org/officeDocument/2006/relationships/notesSlide" Target="../notesSlides/notesSlide95.xml"/><Relationship Id="rId3" Type="http://schemas.openxmlformats.org/officeDocument/2006/relationships/slideLayout" Target="../slideLayouts/slideLayout2.xml"/><Relationship Id="rId2" Type="http://schemas.openxmlformats.org/officeDocument/2006/relationships/tags" Target="../tags/tag91.xml"/><Relationship Id="rId1" Type="http://schemas.openxmlformats.org/officeDocument/2006/relationships/image" Target="../media/image46.png"/></Relationships>
</file>

<file path=ppt/slides/_rels/slide97.xml.rels><?xml version="1.0" encoding="UTF-8" standalone="yes"?>
<Relationships xmlns="http://schemas.openxmlformats.org/package/2006/relationships"><Relationship Id="rId3" Type="http://schemas.openxmlformats.org/officeDocument/2006/relationships/notesSlide" Target="../notesSlides/notesSlide96.xml"/><Relationship Id="rId2" Type="http://schemas.openxmlformats.org/officeDocument/2006/relationships/slideLayout" Target="../slideLayouts/slideLayout2.xml"/><Relationship Id="rId1" Type="http://schemas.openxmlformats.org/officeDocument/2006/relationships/tags" Target="../tags/tag92.xml"/></Relationships>
</file>

<file path=ppt/slides/_rels/slide98.xml.rels><?xml version="1.0" encoding="UTF-8" standalone="yes"?>
<Relationships xmlns="http://schemas.openxmlformats.org/package/2006/relationships"><Relationship Id="rId4" Type="http://schemas.openxmlformats.org/officeDocument/2006/relationships/notesSlide" Target="../notesSlides/notesSlide97.xml"/><Relationship Id="rId3" Type="http://schemas.openxmlformats.org/officeDocument/2006/relationships/slideLayout" Target="../slideLayouts/slideLayout2.xml"/><Relationship Id="rId2" Type="http://schemas.openxmlformats.org/officeDocument/2006/relationships/tags" Target="../tags/tag93.xml"/><Relationship Id="rId1" Type="http://schemas.openxmlformats.org/officeDocument/2006/relationships/image" Target="../media/image47.jpeg"/></Relationships>
</file>

<file path=ppt/slides/_rels/slide99.xml.rels><?xml version="1.0" encoding="UTF-8" standalone="yes"?>
<Relationships xmlns="http://schemas.openxmlformats.org/package/2006/relationships"><Relationship Id="rId4" Type="http://schemas.openxmlformats.org/officeDocument/2006/relationships/notesSlide" Target="../notesSlides/notesSlide98.xml"/><Relationship Id="rId3" Type="http://schemas.openxmlformats.org/officeDocument/2006/relationships/slideLayout" Target="../slideLayouts/slideLayout2.xml"/><Relationship Id="rId2" Type="http://schemas.openxmlformats.org/officeDocument/2006/relationships/tags" Target="../tags/tag94.xml"/><Relationship Id="rId1" Type="http://schemas.openxmlformats.org/officeDocument/2006/relationships/image" Target="../media/image48.jpeg"/></Relationships>
</file>

<file path=ppt/slides/_rels/slide100.xml.rels><?xml version="1.0" encoding="UTF-8" standalone="yes"?>
<Relationships xmlns="http://schemas.openxmlformats.org/package/2006/relationships"><Relationship Id="rId3" Type="http://schemas.openxmlformats.org/officeDocument/2006/relationships/notesSlide" Target="../notesSlides/notesSlide99.xml"/><Relationship Id="rId2" Type="http://schemas.openxmlformats.org/officeDocument/2006/relationships/slideLayout" Target="../slideLayouts/slideLayout2.xml"/><Relationship Id="rId1" Type="http://schemas.openxmlformats.org/officeDocument/2006/relationships/tags" Target="../tags/tag95.xml"/></Relationships>
</file>

<file path=ppt/slides/_rels/slide101.xml.rels><?xml version="1.0" encoding="UTF-8" standalone="yes"?>
<Relationships xmlns="http://schemas.openxmlformats.org/package/2006/relationships"><Relationship Id="rId4" Type="http://schemas.openxmlformats.org/officeDocument/2006/relationships/notesSlide" Target="../notesSlides/notesSlide100.xml"/><Relationship Id="rId3" Type="http://schemas.openxmlformats.org/officeDocument/2006/relationships/slideLayout" Target="../slideLayouts/slideLayout2.xml"/><Relationship Id="rId2" Type="http://schemas.openxmlformats.org/officeDocument/2006/relationships/tags" Target="../tags/tag96.xml"/><Relationship Id="rId1" Type="http://schemas.openxmlformats.org/officeDocument/2006/relationships/image" Target="../media/image49.jpeg"/></Relationships>
</file>

<file path=ppt/slides/_rels/slide102.xml.rels><?xml version="1.0" encoding="UTF-8" standalone="yes"?>
<Relationships xmlns="http://schemas.openxmlformats.org/package/2006/relationships"><Relationship Id="rId4" Type="http://schemas.openxmlformats.org/officeDocument/2006/relationships/notesSlide" Target="../notesSlides/notesSlide101.xml"/><Relationship Id="rId3" Type="http://schemas.openxmlformats.org/officeDocument/2006/relationships/slideLayout" Target="../slideLayouts/slideLayout2.xml"/><Relationship Id="rId2" Type="http://schemas.openxmlformats.org/officeDocument/2006/relationships/tags" Target="../tags/tag97.xml"/><Relationship Id="rId1" Type="http://schemas.openxmlformats.org/officeDocument/2006/relationships/image" Target="../media/image50.png"/></Relationships>
</file>

<file path=ppt/slides/_rels/slide103.xml.rels><?xml version="1.0" encoding="UTF-8" standalone="yes"?>
<Relationships xmlns="http://schemas.openxmlformats.org/package/2006/relationships"><Relationship Id="rId3" Type="http://schemas.openxmlformats.org/officeDocument/2006/relationships/notesSlide" Target="../notesSlides/notesSlide102.xml"/><Relationship Id="rId2" Type="http://schemas.openxmlformats.org/officeDocument/2006/relationships/slideLayout" Target="../slideLayouts/slideLayout2.xml"/><Relationship Id="rId1" Type="http://schemas.openxmlformats.org/officeDocument/2006/relationships/tags" Target="../tags/tag98.xml"/></Relationships>
</file>

<file path=ppt/slides/_rels/slide104.xml.rels><?xml version="1.0" encoding="UTF-8" standalone="yes"?>
<Relationships xmlns="http://schemas.openxmlformats.org/package/2006/relationships"><Relationship Id="rId4" Type="http://schemas.openxmlformats.org/officeDocument/2006/relationships/notesSlide" Target="../notesSlides/notesSlide103.xml"/><Relationship Id="rId3" Type="http://schemas.openxmlformats.org/officeDocument/2006/relationships/slideLayout" Target="../slideLayouts/slideLayout2.xml"/><Relationship Id="rId2" Type="http://schemas.openxmlformats.org/officeDocument/2006/relationships/tags" Target="../tags/tag99.xml"/><Relationship Id="rId1" Type="http://schemas.openxmlformats.org/officeDocument/2006/relationships/image" Target="../media/image51.png"/></Relationships>
</file>

<file path=ppt/slides/_rels/slide105.xml.rels><?xml version="1.0" encoding="UTF-8" standalone="yes"?>
<Relationships xmlns="http://schemas.openxmlformats.org/package/2006/relationships"><Relationship Id="rId3" Type="http://schemas.openxmlformats.org/officeDocument/2006/relationships/notesSlide" Target="../notesSlides/notesSlide104.xml"/><Relationship Id="rId2" Type="http://schemas.openxmlformats.org/officeDocument/2006/relationships/slideLayout" Target="../slideLayouts/slideLayout2.xml"/><Relationship Id="rId1" Type="http://schemas.openxmlformats.org/officeDocument/2006/relationships/tags" Target="../tags/tag100.xml"/></Relationships>
</file>

<file path=ppt/slides/_rels/slide106.xml.rels><?xml version="1.0" encoding="UTF-8" standalone="yes"?>
<Relationships xmlns="http://schemas.openxmlformats.org/package/2006/relationships"><Relationship Id="rId4" Type="http://schemas.openxmlformats.org/officeDocument/2006/relationships/notesSlide" Target="../notesSlides/notesSlide105.xml"/><Relationship Id="rId3" Type="http://schemas.openxmlformats.org/officeDocument/2006/relationships/slideLayout" Target="../slideLayouts/slideLayout2.xml"/><Relationship Id="rId2" Type="http://schemas.openxmlformats.org/officeDocument/2006/relationships/tags" Target="../tags/tag101.xml"/><Relationship Id="rId1" Type="http://schemas.openxmlformats.org/officeDocument/2006/relationships/image" Target="../media/image52.png"/></Relationships>
</file>

<file path=ppt/slides/_rels/slide107.xml.rels><?xml version="1.0" encoding="UTF-8" standalone="yes"?>
<Relationships xmlns="http://schemas.openxmlformats.org/package/2006/relationships"><Relationship Id="rId3" Type="http://schemas.openxmlformats.org/officeDocument/2006/relationships/notesSlide" Target="../notesSlides/notesSlide106.xml"/><Relationship Id="rId2" Type="http://schemas.openxmlformats.org/officeDocument/2006/relationships/slideLayout" Target="../slideLayouts/slideLayout2.xml"/><Relationship Id="rId1" Type="http://schemas.openxmlformats.org/officeDocument/2006/relationships/tags" Target="../tags/tag102.xml"/></Relationships>
</file>

<file path=ppt/slides/_rels/slide108.xml.rels><?xml version="1.0" encoding="UTF-8" standalone="yes"?>
<Relationships xmlns="http://schemas.openxmlformats.org/package/2006/relationships"><Relationship Id="rId4" Type="http://schemas.openxmlformats.org/officeDocument/2006/relationships/notesSlide" Target="../notesSlides/notesSlide107.xml"/><Relationship Id="rId3" Type="http://schemas.openxmlformats.org/officeDocument/2006/relationships/slideLayout" Target="../slideLayouts/slideLayout2.xml"/><Relationship Id="rId2" Type="http://schemas.openxmlformats.org/officeDocument/2006/relationships/tags" Target="../tags/tag103.xml"/><Relationship Id="rId1" Type="http://schemas.openxmlformats.org/officeDocument/2006/relationships/image" Target="../media/image53.png"/></Relationships>
</file>

<file path=ppt/slides/_rels/slide109.xml.rels><?xml version="1.0" encoding="UTF-8" standalone="yes"?>
<Relationships xmlns="http://schemas.openxmlformats.org/package/2006/relationships"><Relationship Id="rId3" Type="http://schemas.openxmlformats.org/officeDocument/2006/relationships/notesSlide" Target="../notesSlides/notesSlide108.xml"/><Relationship Id="rId2" Type="http://schemas.openxmlformats.org/officeDocument/2006/relationships/slideLayout" Target="../slideLayouts/slideLayout2.xml"/><Relationship Id="rId1" Type="http://schemas.openxmlformats.org/officeDocument/2006/relationships/tags" Target="../tags/tag104.xml"/></Relationships>
</file>

<file path=ppt/slides/_rels/slide110.xml.rels><?xml version="1.0" encoding="UTF-8" standalone="yes"?>
<Relationships xmlns="http://schemas.openxmlformats.org/package/2006/relationships"><Relationship Id="rId3" Type="http://schemas.openxmlformats.org/officeDocument/2006/relationships/notesSlide" Target="../notesSlides/notesSlide109.xml"/><Relationship Id="rId2" Type="http://schemas.openxmlformats.org/officeDocument/2006/relationships/slideLayout" Target="../slideLayouts/slideLayout2.xml"/><Relationship Id="rId1" Type="http://schemas.openxmlformats.org/officeDocument/2006/relationships/tags" Target="../tags/tag105.xml"/></Relationships>
</file>

<file path=ppt/slides/_rels/slide111.xml.rels><?xml version="1.0" encoding="UTF-8" standalone="yes"?>
<Relationships xmlns="http://schemas.openxmlformats.org/package/2006/relationships"><Relationship Id="rId3" Type="http://schemas.openxmlformats.org/officeDocument/2006/relationships/notesSlide" Target="../notesSlides/notesSlide110.xml"/><Relationship Id="rId2" Type="http://schemas.openxmlformats.org/officeDocument/2006/relationships/slideLayout" Target="../slideLayouts/slideLayout2.xml"/><Relationship Id="rId1" Type="http://schemas.openxmlformats.org/officeDocument/2006/relationships/tags" Target="../tags/tag106.xml"/></Relationships>
</file>

<file path=ppt/slides/_rels/slide112.xml.rels><?xml version="1.0" encoding="UTF-8" standalone="yes"?>
<Relationships xmlns="http://schemas.openxmlformats.org/package/2006/relationships"><Relationship Id="rId3" Type="http://schemas.openxmlformats.org/officeDocument/2006/relationships/notesSlide" Target="../notesSlides/notesSlide111.xml"/><Relationship Id="rId2" Type="http://schemas.openxmlformats.org/officeDocument/2006/relationships/slideLayout" Target="../slideLayouts/slideLayout2.xml"/><Relationship Id="rId1" Type="http://schemas.openxmlformats.org/officeDocument/2006/relationships/tags" Target="../tags/tag107.xml"/></Relationships>
</file>

<file path=ppt/slides/_rels/slide113.xml.rels><?xml version="1.0" encoding="UTF-8" standalone="yes"?>
<Relationships xmlns="http://schemas.openxmlformats.org/package/2006/relationships"><Relationship Id="rId5" Type="http://schemas.openxmlformats.org/officeDocument/2006/relationships/notesSlide" Target="../notesSlides/notesSlide112.xml"/><Relationship Id="rId4" Type="http://schemas.openxmlformats.org/officeDocument/2006/relationships/slideLayout" Target="../slideLayouts/slideLayout2.xml"/><Relationship Id="rId3" Type="http://schemas.openxmlformats.org/officeDocument/2006/relationships/tags" Target="../tags/tag108.xml"/><Relationship Id="rId2" Type="http://schemas.openxmlformats.org/officeDocument/2006/relationships/image" Target="../media/image55.jpeg"/><Relationship Id="rId1" Type="http://schemas.openxmlformats.org/officeDocument/2006/relationships/image" Target="../media/image54.jpeg"/></Relationships>
</file>

<file path=ppt/slides/_rels/slide114.xml.rels><?xml version="1.0" encoding="UTF-8" standalone="yes"?>
<Relationships xmlns="http://schemas.openxmlformats.org/package/2006/relationships"><Relationship Id="rId3" Type="http://schemas.openxmlformats.org/officeDocument/2006/relationships/notesSlide" Target="../notesSlides/notesSlide113.xml"/><Relationship Id="rId2" Type="http://schemas.openxmlformats.org/officeDocument/2006/relationships/slideLayout" Target="../slideLayouts/slideLayout2.xml"/><Relationship Id="rId1" Type="http://schemas.openxmlformats.org/officeDocument/2006/relationships/tags" Target="../tags/tag109.xml"/></Relationships>
</file>

<file path=ppt/slides/_rels/slide115.xml.rels><?xml version="1.0" encoding="UTF-8" standalone="yes"?>
<Relationships xmlns="http://schemas.openxmlformats.org/package/2006/relationships"><Relationship Id="rId3" Type="http://schemas.openxmlformats.org/officeDocument/2006/relationships/notesSlide" Target="../notesSlides/notesSlide114.xml"/><Relationship Id="rId2" Type="http://schemas.openxmlformats.org/officeDocument/2006/relationships/slideLayout" Target="../slideLayouts/slideLayout2.xml"/><Relationship Id="rId1" Type="http://schemas.openxmlformats.org/officeDocument/2006/relationships/tags" Target="../tags/tag110.xml"/></Relationships>
</file>

<file path=ppt/slides/_rels/slide116.xml.rels><?xml version="1.0" encoding="UTF-8" standalone="yes"?>
<Relationships xmlns="http://schemas.openxmlformats.org/package/2006/relationships"><Relationship Id="rId5" Type="http://schemas.openxmlformats.org/officeDocument/2006/relationships/notesSlide" Target="../notesSlides/notesSlide115.xml"/><Relationship Id="rId4" Type="http://schemas.openxmlformats.org/officeDocument/2006/relationships/slideLayout" Target="../slideLayouts/slideLayout2.xml"/><Relationship Id="rId3" Type="http://schemas.openxmlformats.org/officeDocument/2006/relationships/tags" Target="../tags/tag111.xml"/><Relationship Id="rId2" Type="http://schemas.openxmlformats.org/officeDocument/2006/relationships/image" Target="../media/image57.png"/><Relationship Id="rId1" Type="http://schemas.openxmlformats.org/officeDocument/2006/relationships/image" Target="../media/image56.jpeg"/></Relationships>
</file>

<file path=ppt/slides/_rels/slide117.xml.rels><?xml version="1.0" encoding="UTF-8" standalone="yes"?>
<Relationships xmlns="http://schemas.openxmlformats.org/package/2006/relationships"><Relationship Id="rId4" Type="http://schemas.openxmlformats.org/officeDocument/2006/relationships/notesSlide" Target="../notesSlides/notesSlide116.xml"/><Relationship Id="rId3" Type="http://schemas.openxmlformats.org/officeDocument/2006/relationships/slideLayout" Target="../slideLayouts/slideLayout2.xml"/><Relationship Id="rId2" Type="http://schemas.openxmlformats.org/officeDocument/2006/relationships/tags" Target="../tags/tag112.xml"/><Relationship Id="rId1" Type="http://schemas.openxmlformats.org/officeDocument/2006/relationships/image" Target="../media/image58.jpeg"/></Relationships>
</file>

<file path=ppt/slides/_rels/slide118.xml.rels><?xml version="1.0" encoding="UTF-8" standalone="yes"?>
<Relationships xmlns="http://schemas.openxmlformats.org/package/2006/relationships"><Relationship Id="rId3" Type="http://schemas.openxmlformats.org/officeDocument/2006/relationships/notesSlide" Target="../notesSlides/notesSlide117.xml"/><Relationship Id="rId2" Type="http://schemas.openxmlformats.org/officeDocument/2006/relationships/slideLayout" Target="../slideLayouts/slideLayout2.xml"/><Relationship Id="rId1" Type="http://schemas.openxmlformats.org/officeDocument/2006/relationships/tags" Target="../tags/tag113.xml"/></Relationships>
</file>

<file path=ppt/slides/_rels/slide119.xml.rels><?xml version="1.0" encoding="UTF-8" standalone="yes"?>
<Relationships xmlns="http://schemas.openxmlformats.org/package/2006/relationships"><Relationship Id="rId3" Type="http://schemas.openxmlformats.org/officeDocument/2006/relationships/notesSlide" Target="../notesSlides/notesSlide118.xml"/><Relationship Id="rId2" Type="http://schemas.openxmlformats.org/officeDocument/2006/relationships/slideLayout" Target="../slideLayouts/slideLayout2.xml"/><Relationship Id="rId1" Type="http://schemas.openxmlformats.org/officeDocument/2006/relationships/tags" Target="../tags/tag114.xml"/></Relationships>
</file>

<file path=ppt/slides/_rels/slide120.xml.rels><?xml version="1.0" encoding="UTF-8" standalone="yes"?>
<Relationships xmlns="http://schemas.openxmlformats.org/package/2006/relationships"><Relationship Id="rId3" Type="http://schemas.openxmlformats.org/officeDocument/2006/relationships/notesSlide" Target="../notesSlides/notesSlide119.xml"/><Relationship Id="rId2" Type="http://schemas.openxmlformats.org/officeDocument/2006/relationships/slideLayout" Target="../slideLayouts/slideLayout7.xml"/><Relationship Id="rId1" Type="http://schemas.openxmlformats.org/officeDocument/2006/relationships/slide" Target="slide4.xml"/></Relationships>
</file>

<file path=ppt/slides/_rels/slide121.xml.rels><?xml version="1.0" encoding="UTF-8" standalone="yes"?>
<Relationships xmlns="http://schemas.openxmlformats.org/package/2006/relationships"><Relationship Id="rId3" Type="http://schemas.openxmlformats.org/officeDocument/2006/relationships/notesSlide" Target="../notesSlides/notesSlide120.xml"/><Relationship Id="rId2" Type="http://schemas.openxmlformats.org/officeDocument/2006/relationships/slideLayout" Target="../slideLayouts/slideLayout2.xml"/><Relationship Id="rId1" Type="http://schemas.openxmlformats.org/officeDocument/2006/relationships/tags" Target="../tags/tag115.xml"/></Relationships>
</file>

<file path=ppt/slides/_rels/slide122.xml.rels><?xml version="1.0" encoding="UTF-8" standalone="yes"?>
<Relationships xmlns="http://schemas.openxmlformats.org/package/2006/relationships"><Relationship Id="rId3" Type="http://schemas.openxmlformats.org/officeDocument/2006/relationships/notesSlide" Target="../notesSlides/notesSlide121.xml"/><Relationship Id="rId2" Type="http://schemas.openxmlformats.org/officeDocument/2006/relationships/slideLayout" Target="../slideLayouts/slideLayout2.xml"/><Relationship Id="rId1" Type="http://schemas.openxmlformats.org/officeDocument/2006/relationships/tags" Target="../tags/tag116.xml"/></Relationships>
</file>

<file path=ppt/slides/_rels/slide123.xml.rels><?xml version="1.0" encoding="UTF-8" standalone="yes"?>
<Relationships xmlns="http://schemas.openxmlformats.org/package/2006/relationships"><Relationship Id="rId3" Type="http://schemas.openxmlformats.org/officeDocument/2006/relationships/notesSlide" Target="../notesSlides/notesSlide122.xml"/><Relationship Id="rId2" Type="http://schemas.openxmlformats.org/officeDocument/2006/relationships/slideLayout" Target="../slideLayouts/slideLayout2.xml"/><Relationship Id="rId1" Type="http://schemas.openxmlformats.org/officeDocument/2006/relationships/tags" Target="../tags/tag117.xml"/></Relationships>
</file>

<file path=ppt/slides/_rels/slide124.xml.rels><?xml version="1.0" encoding="UTF-8" standalone="yes"?>
<Relationships xmlns="http://schemas.openxmlformats.org/package/2006/relationships"><Relationship Id="rId3" Type="http://schemas.openxmlformats.org/officeDocument/2006/relationships/notesSlide" Target="../notesSlides/notesSlide123.xml"/><Relationship Id="rId2" Type="http://schemas.openxmlformats.org/officeDocument/2006/relationships/slideLayout" Target="../slideLayouts/slideLayout2.xml"/><Relationship Id="rId1" Type="http://schemas.openxmlformats.org/officeDocument/2006/relationships/tags" Target="../tags/tag118.xml"/></Relationships>
</file>

<file path=ppt/slides/_rels/slide125.xml.rels><?xml version="1.0" encoding="UTF-8" standalone="yes"?>
<Relationships xmlns="http://schemas.openxmlformats.org/package/2006/relationships"><Relationship Id="rId3" Type="http://schemas.openxmlformats.org/officeDocument/2006/relationships/notesSlide" Target="../notesSlides/notesSlide124.xml"/><Relationship Id="rId2" Type="http://schemas.openxmlformats.org/officeDocument/2006/relationships/slideLayout" Target="../slideLayouts/slideLayout2.xml"/><Relationship Id="rId1" Type="http://schemas.openxmlformats.org/officeDocument/2006/relationships/tags" Target="../tags/tag119.xml"/></Relationships>
</file>

<file path=ppt/slides/_rels/slide126.xml.rels><?xml version="1.0" encoding="UTF-8" standalone="yes"?>
<Relationships xmlns="http://schemas.openxmlformats.org/package/2006/relationships"><Relationship Id="rId3" Type="http://schemas.openxmlformats.org/officeDocument/2006/relationships/notesSlide" Target="../notesSlides/notesSlide125.xml"/><Relationship Id="rId2" Type="http://schemas.openxmlformats.org/officeDocument/2006/relationships/slideLayout" Target="../slideLayouts/slideLayout2.xml"/><Relationship Id="rId1" Type="http://schemas.openxmlformats.org/officeDocument/2006/relationships/tags" Target="../tags/tag120.xml"/></Relationships>
</file>

<file path=ppt/slides/_rels/slide127.xml.rels><?xml version="1.0" encoding="UTF-8" standalone="yes"?>
<Relationships xmlns="http://schemas.openxmlformats.org/package/2006/relationships"><Relationship Id="rId3" Type="http://schemas.openxmlformats.org/officeDocument/2006/relationships/notesSlide" Target="../notesSlides/notesSlide126.xml"/><Relationship Id="rId2" Type="http://schemas.openxmlformats.org/officeDocument/2006/relationships/slideLayout" Target="../slideLayouts/slideLayout2.xml"/><Relationship Id="rId1" Type="http://schemas.openxmlformats.org/officeDocument/2006/relationships/tags" Target="../tags/tag121.xml"/></Relationships>
</file>

<file path=ppt/slides/_rels/slide128.xml.rels><?xml version="1.0" encoding="UTF-8" standalone="yes"?>
<Relationships xmlns="http://schemas.openxmlformats.org/package/2006/relationships"><Relationship Id="rId3" Type="http://schemas.openxmlformats.org/officeDocument/2006/relationships/notesSlide" Target="../notesSlides/notesSlide127.xml"/><Relationship Id="rId2" Type="http://schemas.openxmlformats.org/officeDocument/2006/relationships/slideLayout" Target="../slideLayouts/slideLayout2.xml"/><Relationship Id="rId1" Type="http://schemas.openxmlformats.org/officeDocument/2006/relationships/tags" Target="../tags/tag122.xml"/></Relationships>
</file>

<file path=ppt/slides/_rels/slide129.xml.rels><?xml version="1.0" encoding="UTF-8" standalone="yes"?>
<Relationships xmlns="http://schemas.openxmlformats.org/package/2006/relationships"><Relationship Id="rId3" Type="http://schemas.openxmlformats.org/officeDocument/2006/relationships/notesSlide" Target="../notesSlides/notesSlide128.xml"/><Relationship Id="rId2" Type="http://schemas.openxmlformats.org/officeDocument/2006/relationships/slideLayout" Target="../slideLayouts/slideLayout2.xml"/><Relationship Id="rId1" Type="http://schemas.openxmlformats.org/officeDocument/2006/relationships/tags" Target="../tags/tag123.xml"/></Relationships>
</file>

<file path=ppt/slides/_rels/slide130.xml.rels><?xml version="1.0" encoding="UTF-8" standalone="yes"?>
<Relationships xmlns="http://schemas.openxmlformats.org/package/2006/relationships"><Relationship Id="rId3" Type="http://schemas.openxmlformats.org/officeDocument/2006/relationships/notesSlide" Target="../notesSlides/notesSlide129.xml"/><Relationship Id="rId2" Type="http://schemas.openxmlformats.org/officeDocument/2006/relationships/slideLayout" Target="../slideLayouts/slideLayout2.xml"/><Relationship Id="rId1" Type="http://schemas.openxmlformats.org/officeDocument/2006/relationships/tags" Target="../tags/tag124.xml"/></Relationships>
</file>

<file path=ppt/slides/_rels/slide131.xml.rels><?xml version="1.0" encoding="UTF-8" standalone="yes"?>
<Relationships xmlns="http://schemas.openxmlformats.org/package/2006/relationships"><Relationship Id="rId3" Type="http://schemas.openxmlformats.org/officeDocument/2006/relationships/notesSlide" Target="../notesSlides/notesSlide130.xml"/><Relationship Id="rId2" Type="http://schemas.openxmlformats.org/officeDocument/2006/relationships/slideLayout" Target="../slideLayouts/slideLayout2.xml"/><Relationship Id="rId1" Type="http://schemas.openxmlformats.org/officeDocument/2006/relationships/tags" Target="../tags/tag125.xml"/></Relationships>
</file>

<file path=ppt/slides/_rels/slide132.xml.rels><?xml version="1.0" encoding="UTF-8" standalone="yes"?>
<Relationships xmlns="http://schemas.openxmlformats.org/package/2006/relationships"><Relationship Id="rId3" Type="http://schemas.openxmlformats.org/officeDocument/2006/relationships/notesSlide" Target="../notesSlides/notesSlide131.xml"/><Relationship Id="rId2" Type="http://schemas.openxmlformats.org/officeDocument/2006/relationships/slideLayout" Target="../slideLayouts/slideLayout2.xml"/><Relationship Id="rId1" Type="http://schemas.openxmlformats.org/officeDocument/2006/relationships/tags" Target="../tags/tag126.xml"/></Relationships>
</file>

<file path=ppt/slides/_rels/slide133.xml.rels><?xml version="1.0" encoding="UTF-8" standalone="yes"?>
<Relationships xmlns="http://schemas.openxmlformats.org/package/2006/relationships"><Relationship Id="rId3" Type="http://schemas.openxmlformats.org/officeDocument/2006/relationships/notesSlide" Target="../notesSlides/notesSlide132.xml"/><Relationship Id="rId2" Type="http://schemas.openxmlformats.org/officeDocument/2006/relationships/slideLayout" Target="../slideLayouts/slideLayout2.xml"/><Relationship Id="rId1" Type="http://schemas.openxmlformats.org/officeDocument/2006/relationships/tags" Target="../tags/tag127.xml"/></Relationships>
</file>

<file path=ppt/slides/_rels/slide134.xml.rels><?xml version="1.0" encoding="UTF-8" standalone="yes"?>
<Relationships xmlns="http://schemas.openxmlformats.org/package/2006/relationships"><Relationship Id="rId3" Type="http://schemas.openxmlformats.org/officeDocument/2006/relationships/notesSlide" Target="../notesSlides/notesSlide133.xml"/><Relationship Id="rId2" Type="http://schemas.openxmlformats.org/officeDocument/2006/relationships/slideLayout" Target="../slideLayouts/slideLayout2.xml"/><Relationship Id="rId1" Type="http://schemas.openxmlformats.org/officeDocument/2006/relationships/tags" Target="../tags/tag128.xml"/></Relationships>
</file>

<file path=ppt/slides/_rels/slide135.xml.rels><?xml version="1.0" encoding="UTF-8" standalone="yes"?>
<Relationships xmlns="http://schemas.openxmlformats.org/package/2006/relationships"><Relationship Id="rId3" Type="http://schemas.openxmlformats.org/officeDocument/2006/relationships/notesSlide" Target="../notesSlides/notesSlide134.xml"/><Relationship Id="rId2" Type="http://schemas.openxmlformats.org/officeDocument/2006/relationships/slideLayout" Target="../slideLayouts/slideLayout2.xml"/><Relationship Id="rId1" Type="http://schemas.openxmlformats.org/officeDocument/2006/relationships/tags" Target="../tags/tag129.xml"/></Relationships>
</file>

<file path=ppt/slides/_rels/slide136.xml.rels><?xml version="1.0" encoding="UTF-8" standalone="yes"?>
<Relationships xmlns="http://schemas.openxmlformats.org/package/2006/relationships"><Relationship Id="rId3" Type="http://schemas.openxmlformats.org/officeDocument/2006/relationships/notesSlide" Target="../notesSlides/notesSlide135.xml"/><Relationship Id="rId2" Type="http://schemas.openxmlformats.org/officeDocument/2006/relationships/slideLayout" Target="../slideLayouts/slideLayout2.xml"/><Relationship Id="rId1" Type="http://schemas.openxmlformats.org/officeDocument/2006/relationships/tags" Target="../tags/tag130.xml"/></Relationships>
</file>

<file path=ppt/slides/_rels/slide137.xml.rels><?xml version="1.0" encoding="UTF-8" standalone="yes"?>
<Relationships xmlns="http://schemas.openxmlformats.org/package/2006/relationships"><Relationship Id="rId3" Type="http://schemas.openxmlformats.org/officeDocument/2006/relationships/notesSlide" Target="../notesSlides/notesSlide136.xml"/><Relationship Id="rId2" Type="http://schemas.openxmlformats.org/officeDocument/2006/relationships/slideLayout" Target="../slideLayouts/slideLayout2.xml"/><Relationship Id="rId1" Type="http://schemas.openxmlformats.org/officeDocument/2006/relationships/tags" Target="../tags/tag131.xml"/></Relationships>
</file>

<file path=ppt/slides/_rels/slide138.xml.rels><?xml version="1.0" encoding="UTF-8" standalone="yes"?>
<Relationships xmlns="http://schemas.openxmlformats.org/package/2006/relationships"><Relationship Id="rId3" Type="http://schemas.openxmlformats.org/officeDocument/2006/relationships/notesSlide" Target="../notesSlides/notesSlide137.xml"/><Relationship Id="rId2" Type="http://schemas.openxmlformats.org/officeDocument/2006/relationships/slideLayout" Target="../slideLayouts/slideLayout2.xml"/><Relationship Id="rId1" Type="http://schemas.openxmlformats.org/officeDocument/2006/relationships/tags" Target="../tags/tag132.xml"/></Relationships>
</file>

<file path=ppt/slides/_rels/slide139.xml.rels><?xml version="1.0" encoding="UTF-8" standalone="yes"?>
<Relationships xmlns="http://schemas.openxmlformats.org/package/2006/relationships"><Relationship Id="rId5" Type="http://schemas.openxmlformats.org/officeDocument/2006/relationships/notesSlide" Target="../notesSlides/notesSlide138.xml"/><Relationship Id="rId4" Type="http://schemas.openxmlformats.org/officeDocument/2006/relationships/slideLayout" Target="../slideLayouts/slideLayout2.xml"/><Relationship Id="rId3" Type="http://schemas.openxmlformats.org/officeDocument/2006/relationships/tags" Target="../tags/tag133.xml"/><Relationship Id="rId2" Type="http://schemas.openxmlformats.org/officeDocument/2006/relationships/image" Target="../media/image60.wmf"/><Relationship Id="rId1" Type="http://schemas.openxmlformats.org/officeDocument/2006/relationships/image" Target="../media/image59.wmf"/></Relationships>
</file>

<file path=ppt/slides/_rels/slide140.xml.rels><?xml version="1.0" encoding="UTF-8" standalone="yes"?>
<Relationships xmlns="http://schemas.openxmlformats.org/package/2006/relationships"><Relationship Id="rId3" Type="http://schemas.openxmlformats.org/officeDocument/2006/relationships/notesSlide" Target="../notesSlides/notesSlide139.xml"/><Relationship Id="rId2" Type="http://schemas.openxmlformats.org/officeDocument/2006/relationships/slideLayout" Target="../slideLayouts/slideLayout2.xml"/><Relationship Id="rId1" Type="http://schemas.openxmlformats.org/officeDocument/2006/relationships/tags" Target="../tags/tag134.xml"/></Relationships>
</file>

<file path=ppt/slides/_rels/slide141.xml.rels><?xml version="1.0" encoding="UTF-8" standalone="yes"?>
<Relationships xmlns="http://schemas.openxmlformats.org/package/2006/relationships"><Relationship Id="rId3" Type="http://schemas.openxmlformats.org/officeDocument/2006/relationships/notesSlide" Target="../notesSlides/notesSlide140.xml"/><Relationship Id="rId2" Type="http://schemas.openxmlformats.org/officeDocument/2006/relationships/slideLayout" Target="../slideLayouts/slideLayout2.xml"/><Relationship Id="rId1" Type="http://schemas.openxmlformats.org/officeDocument/2006/relationships/image" Target="../media/image6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719970"/>
            <a:ext cx="9142572" cy="3704724"/>
            <a:chOff x="0" y="1610"/>
            <a:chExt cx="19207" cy="7783"/>
          </a:xfrm>
        </p:grpSpPr>
        <p:sp>
          <p:nvSpPr>
            <p:cNvPr id="60" name="Rectangle 3"/>
            <p:cNvSpPr txBox="1">
              <a:spLocks noChangeArrowheads="1"/>
            </p:cNvSpPr>
            <p:nvPr/>
          </p:nvSpPr>
          <p:spPr bwMode="auto">
            <a:xfrm>
              <a:off x="607" y="8031"/>
              <a:ext cx="17997" cy="1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44" tIns="34272" rIns="68544" bIns="34272"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sz="2625"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j-cs"/>
                </a:rPr>
                <a:t>危险化学品和陆上石油天然气长输管道安全监管执法培训</a:t>
              </a:r>
              <a:endParaRPr kumimoji="0" sz="2625"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6151" name="Freeform 5"/>
            <p:cNvSpPr/>
            <p:nvPr/>
          </p:nvSpPr>
          <p:spPr>
            <a:xfrm>
              <a:off x="0" y="2010"/>
              <a:ext cx="3845" cy="4460"/>
            </a:xfrm>
            <a:custGeom>
              <a:avLst/>
              <a:gdLst/>
              <a:ahLst/>
              <a:cxnLst>
                <a:cxn ang="0">
                  <a:pos x="2442192" y="1416220"/>
                </a:cxn>
                <a:cxn ang="0">
                  <a:pos x="2349847" y="1333774"/>
                </a:cxn>
                <a:cxn ang="0">
                  <a:pos x="2178130" y="1190457"/>
                </a:cxn>
                <a:cxn ang="0">
                  <a:pos x="1692744" y="839098"/>
                </a:cxn>
                <a:cxn ang="0">
                  <a:pos x="0" y="0"/>
                </a:cxn>
                <a:cxn ang="0">
                  <a:pos x="0" y="2832439"/>
                </a:cxn>
                <a:cxn ang="0">
                  <a:pos x="1694271" y="1992570"/>
                </a:cxn>
                <a:cxn ang="0">
                  <a:pos x="2179656" y="1641212"/>
                </a:cxn>
                <a:cxn ang="0">
                  <a:pos x="2349847" y="1498665"/>
                </a:cxn>
                <a:cxn ang="0">
                  <a:pos x="2442192" y="1416220"/>
                </a:cxn>
              </a:cxnLst>
              <a:rect l="0" t="0" r="0" b="0"/>
              <a:pathLst>
                <a:path w="3200" h="3676">
                  <a:moveTo>
                    <a:pt x="3200" y="1838"/>
                  </a:moveTo>
                  <a:cubicBezTo>
                    <a:pt x="3159" y="1803"/>
                    <a:pt x="3119" y="1767"/>
                    <a:pt x="3079" y="1731"/>
                  </a:cubicBezTo>
                  <a:cubicBezTo>
                    <a:pt x="3007" y="1667"/>
                    <a:pt x="2929" y="1604"/>
                    <a:pt x="2854" y="1545"/>
                  </a:cubicBezTo>
                  <a:cubicBezTo>
                    <a:pt x="2649" y="1384"/>
                    <a:pt x="2436" y="1232"/>
                    <a:pt x="2218" y="1089"/>
                  </a:cubicBezTo>
                  <a:cubicBezTo>
                    <a:pt x="1531" y="638"/>
                    <a:pt x="780" y="263"/>
                    <a:pt x="0" y="0"/>
                  </a:cubicBezTo>
                  <a:lnTo>
                    <a:pt x="0" y="3676"/>
                  </a:lnTo>
                  <a:cubicBezTo>
                    <a:pt x="780" y="3413"/>
                    <a:pt x="1532" y="3037"/>
                    <a:pt x="2220" y="2586"/>
                  </a:cubicBezTo>
                  <a:cubicBezTo>
                    <a:pt x="2438" y="2443"/>
                    <a:pt x="2651" y="2291"/>
                    <a:pt x="2856" y="2130"/>
                  </a:cubicBezTo>
                  <a:cubicBezTo>
                    <a:pt x="2930" y="2071"/>
                    <a:pt x="3008" y="2009"/>
                    <a:pt x="3079" y="1945"/>
                  </a:cubicBezTo>
                  <a:cubicBezTo>
                    <a:pt x="3119" y="1909"/>
                    <a:pt x="3159" y="1873"/>
                    <a:pt x="3200" y="1838"/>
                  </a:cubicBezTo>
                  <a:close/>
                </a:path>
              </a:pathLst>
            </a:custGeom>
            <a:blipFill rotWithShape="1">
              <a:blip r:embed="rId1"/>
              <a:stretch>
                <a:fillRect/>
              </a:stretch>
            </a:blipFill>
            <a:ln w="9525">
              <a:noFill/>
            </a:ln>
          </p:spPr>
          <p:txBody>
            <a:bodyPr/>
            <a:lstStyle/>
            <a:p>
              <a:endParaRPr lang="zh-CN" altLang="en-US" sz="100"/>
            </a:p>
          </p:txBody>
        </p:sp>
        <p:sp>
          <p:nvSpPr>
            <p:cNvPr id="6152" name="Freeform 6"/>
            <p:cNvSpPr/>
            <p:nvPr/>
          </p:nvSpPr>
          <p:spPr>
            <a:xfrm>
              <a:off x="123" y="1610"/>
              <a:ext cx="6545" cy="2558"/>
            </a:xfrm>
            <a:custGeom>
              <a:avLst/>
              <a:gdLst/>
              <a:ahLst/>
              <a:cxnLst>
                <a:cxn ang="0">
                  <a:pos x="4157392" y="509982"/>
                </a:cxn>
                <a:cxn ang="0">
                  <a:pos x="2268779" y="69333"/>
                </a:cxn>
                <a:cxn ang="0">
                  <a:pos x="0" y="206458"/>
                </a:cxn>
                <a:cxn ang="0">
                  <a:pos x="1655018" y="1035372"/>
                </a:cxn>
                <a:cxn ang="0">
                  <a:pos x="2145874" y="1389741"/>
                </a:cxn>
                <a:cxn ang="0">
                  <a:pos x="2319926" y="1536110"/>
                </a:cxn>
                <a:cxn ang="0">
                  <a:pos x="2419165" y="1623932"/>
                </a:cxn>
                <a:cxn ang="0">
                  <a:pos x="4157392" y="509982"/>
                </a:cxn>
              </a:cxnLst>
              <a:rect l="0" t="0" r="0" b="0"/>
              <a:pathLst>
                <a:path w="5446" h="2108">
                  <a:moveTo>
                    <a:pt x="5446" y="662"/>
                  </a:moveTo>
                  <a:cubicBezTo>
                    <a:pt x="4659" y="352"/>
                    <a:pt x="3812" y="166"/>
                    <a:pt x="2972" y="90"/>
                  </a:cubicBezTo>
                  <a:cubicBezTo>
                    <a:pt x="1979" y="0"/>
                    <a:pt x="975" y="62"/>
                    <a:pt x="0" y="268"/>
                  </a:cubicBezTo>
                  <a:cubicBezTo>
                    <a:pt x="762" y="532"/>
                    <a:pt x="1495" y="902"/>
                    <a:pt x="2168" y="1344"/>
                  </a:cubicBezTo>
                  <a:cubicBezTo>
                    <a:pt x="2388" y="1488"/>
                    <a:pt x="2604" y="1641"/>
                    <a:pt x="2811" y="1804"/>
                  </a:cubicBezTo>
                  <a:cubicBezTo>
                    <a:pt x="2887" y="1865"/>
                    <a:pt x="2966" y="1928"/>
                    <a:pt x="3039" y="1994"/>
                  </a:cubicBezTo>
                  <a:cubicBezTo>
                    <a:pt x="3081" y="2032"/>
                    <a:pt x="3125" y="2070"/>
                    <a:pt x="3169" y="2108"/>
                  </a:cubicBezTo>
                  <a:cubicBezTo>
                    <a:pt x="3853" y="1517"/>
                    <a:pt x="4613" y="1015"/>
                    <a:pt x="5446" y="662"/>
                  </a:cubicBezTo>
                  <a:close/>
                </a:path>
              </a:pathLst>
            </a:custGeom>
            <a:solidFill>
              <a:schemeClr val="tx1">
                <a:alpha val="100000"/>
              </a:schemeClr>
            </a:solidFill>
            <a:ln w="9525">
              <a:noFill/>
            </a:ln>
          </p:spPr>
          <p:txBody>
            <a:bodyPr/>
            <a:lstStyle/>
            <a:p>
              <a:endParaRPr lang="zh-CN" altLang="en-US" sz="100"/>
            </a:p>
          </p:txBody>
        </p:sp>
        <p:sp>
          <p:nvSpPr>
            <p:cNvPr id="6153" name="Freeform 7"/>
            <p:cNvSpPr/>
            <p:nvPr/>
          </p:nvSpPr>
          <p:spPr>
            <a:xfrm>
              <a:off x="135" y="4315"/>
              <a:ext cx="6528" cy="2483"/>
            </a:xfrm>
            <a:custGeom>
              <a:avLst/>
              <a:gdLst/>
              <a:ahLst/>
              <a:cxnLst>
                <a:cxn ang="0">
                  <a:pos x="4146377" y="1112801"/>
                </a:cxn>
                <a:cxn ang="0">
                  <a:pos x="2411785" y="0"/>
                </a:cxn>
                <a:cxn ang="0">
                  <a:pos x="2312535" y="87853"/>
                </a:cxn>
                <a:cxn ang="0">
                  <a:pos x="2138465" y="234274"/>
                </a:cxn>
                <a:cxn ang="0">
                  <a:pos x="1647557" y="588767"/>
                </a:cxn>
                <a:cxn ang="0">
                  <a:pos x="0" y="1415662"/>
                </a:cxn>
                <a:cxn ang="0">
                  <a:pos x="2191907" y="1519698"/>
                </a:cxn>
                <a:cxn ang="0">
                  <a:pos x="4146377" y="1112801"/>
                </a:cxn>
              </a:cxnLst>
              <a:rect l="0" t="0" r="0" b="0"/>
              <a:pathLst>
                <a:path w="5431" h="2046">
                  <a:moveTo>
                    <a:pt x="5431" y="1444"/>
                  </a:moveTo>
                  <a:cubicBezTo>
                    <a:pt x="4600" y="1091"/>
                    <a:pt x="3842" y="590"/>
                    <a:pt x="3159" y="0"/>
                  </a:cubicBezTo>
                  <a:cubicBezTo>
                    <a:pt x="3115" y="38"/>
                    <a:pt x="3071" y="76"/>
                    <a:pt x="3029" y="114"/>
                  </a:cubicBezTo>
                  <a:cubicBezTo>
                    <a:pt x="2956" y="180"/>
                    <a:pt x="2877" y="243"/>
                    <a:pt x="2801" y="304"/>
                  </a:cubicBezTo>
                  <a:cubicBezTo>
                    <a:pt x="2594" y="467"/>
                    <a:pt x="2378" y="620"/>
                    <a:pt x="2158" y="764"/>
                  </a:cubicBezTo>
                  <a:cubicBezTo>
                    <a:pt x="1488" y="1205"/>
                    <a:pt x="758" y="1573"/>
                    <a:pt x="0" y="1837"/>
                  </a:cubicBezTo>
                  <a:cubicBezTo>
                    <a:pt x="944" y="2002"/>
                    <a:pt x="1917" y="2046"/>
                    <a:pt x="2871" y="1972"/>
                  </a:cubicBezTo>
                  <a:cubicBezTo>
                    <a:pt x="3734" y="1905"/>
                    <a:pt x="4614" y="1738"/>
                    <a:pt x="5431" y="1444"/>
                  </a:cubicBezTo>
                  <a:close/>
                </a:path>
              </a:pathLst>
            </a:custGeom>
            <a:solidFill>
              <a:schemeClr val="bg1">
                <a:alpha val="100000"/>
              </a:schemeClr>
            </a:solidFill>
            <a:ln w="9525">
              <a:noFill/>
            </a:ln>
          </p:spPr>
          <p:txBody>
            <a:bodyPr/>
            <a:lstStyle/>
            <a:p>
              <a:endParaRPr lang="zh-CN" altLang="en-US" sz="100"/>
            </a:p>
          </p:txBody>
        </p:sp>
        <p:sp>
          <p:nvSpPr>
            <p:cNvPr id="6154" name="Freeform 8"/>
            <p:cNvSpPr/>
            <p:nvPr/>
          </p:nvSpPr>
          <p:spPr>
            <a:xfrm>
              <a:off x="4015" y="2473"/>
              <a:ext cx="5530" cy="3547"/>
            </a:xfrm>
            <a:custGeom>
              <a:avLst/>
              <a:gdLst/>
              <a:ahLst/>
              <a:cxnLst>
                <a:cxn ang="0">
                  <a:pos x="1777105" y="0"/>
                </a:cxn>
                <a:cxn ang="0">
                  <a:pos x="0" y="1123599"/>
                </a:cxn>
                <a:cxn ang="0">
                  <a:pos x="1793899" y="2253363"/>
                </a:cxn>
                <a:cxn ang="0">
                  <a:pos x="2991613" y="1554389"/>
                </a:cxn>
                <a:cxn ang="0">
                  <a:pos x="3321385" y="1303159"/>
                </a:cxn>
                <a:cxn ang="0">
                  <a:pos x="3435889" y="1206058"/>
                </a:cxn>
                <a:cxn ang="0">
                  <a:pos x="3512225" y="1137471"/>
                </a:cxn>
                <a:cxn ang="0">
                  <a:pos x="3404591" y="1041140"/>
                </a:cxn>
                <a:cxn ang="0">
                  <a:pos x="3290087" y="944039"/>
                </a:cxn>
                <a:cxn ang="0">
                  <a:pos x="2962605" y="695121"/>
                </a:cxn>
                <a:cxn ang="0">
                  <a:pos x="1777105" y="0"/>
                </a:cxn>
              </a:cxnLst>
              <a:rect l="0" t="0" r="0" b="0"/>
              <a:pathLst>
                <a:path w="4601" h="2924">
                  <a:moveTo>
                    <a:pt x="2328" y="0"/>
                  </a:moveTo>
                  <a:cubicBezTo>
                    <a:pt x="1474" y="350"/>
                    <a:pt x="698" y="858"/>
                    <a:pt x="0" y="1458"/>
                  </a:cubicBezTo>
                  <a:cubicBezTo>
                    <a:pt x="704" y="2064"/>
                    <a:pt x="1488" y="2574"/>
                    <a:pt x="2350" y="2924"/>
                  </a:cubicBezTo>
                  <a:cubicBezTo>
                    <a:pt x="2897" y="2671"/>
                    <a:pt x="3426" y="2365"/>
                    <a:pt x="3919" y="2017"/>
                  </a:cubicBezTo>
                  <a:cubicBezTo>
                    <a:pt x="4066" y="1913"/>
                    <a:pt x="4211" y="1805"/>
                    <a:pt x="4351" y="1691"/>
                  </a:cubicBezTo>
                  <a:cubicBezTo>
                    <a:pt x="4401" y="1650"/>
                    <a:pt x="4452" y="1608"/>
                    <a:pt x="4501" y="1565"/>
                  </a:cubicBezTo>
                  <a:cubicBezTo>
                    <a:pt x="4534" y="1535"/>
                    <a:pt x="4568" y="1505"/>
                    <a:pt x="4601" y="1476"/>
                  </a:cubicBezTo>
                  <a:cubicBezTo>
                    <a:pt x="4554" y="1435"/>
                    <a:pt x="4506" y="1393"/>
                    <a:pt x="4460" y="1351"/>
                  </a:cubicBezTo>
                  <a:cubicBezTo>
                    <a:pt x="4412" y="1308"/>
                    <a:pt x="4360" y="1266"/>
                    <a:pt x="4310" y="1225"/>
                  </a:cubicBezTo>
                  <a:cubicBezTo>
                    <a:pt x="4171" y="1112"/>
                    <a:pt x="4027" y="1005"/>
                    <a:pt x="3881" y="902"/>
                  </a:cubicBezTo>
                  <a:cubicBezTo>
                    <a:pt x="3394" y="557"/>
                    <a:pt x="2870" y="253"/>
                    <a:pt x="2328" y="0"/>
                  </a:cubicBezTo>
                  <a:close/>
                </a:path>
              </a:pathLst>
            </a:custGeom>
            <a:blipFill rotWithShape="1">
              <a:blip r:embed="rId2"/>
              <a:stretch>
                <a:fillRect/>
              </a:stretch>
            </a:blipFill>
            <a:ln w="9525">
              <a:noFill/>
            </a:ln>
          </p:spPr>
          <p:txBody>
            <a:bodyPr/>
            <a:lstStyle/>
            <a:p>
              <a:endParaRPr lang="zh-CN" altLang="en-US" sz="100"/>
            </a:p>
          </p:txBody>
        </p:sp>
        <p:sp>
          <p:nvSpPr>
            <p:cNvPr id="15" name="Freeform 9"/>
            <p:cNvSpPr/>
            <p:nvPr/>
          </p:nvSpPr>
          <p:spPr bwMode="auto">
            <a:xfrm>
              <a:off x="6955" y="4365"/>
              <a:ext cx="5298" cy="2298"/>
            </a:xfrm>
            <a:custGeom>
              <a:avLst/>
              <a:gdLst>
                <a:gd name="T0" fmla="*/ 2204 w 4407"/>
                <a:gd name="T1" fmla="*/ 0 h 1893"/>
                <a:gd name="T2" fmla="*/ 2095 w 4407"/>
                <a:gd name="T3" fmla="*/ 96 h 1893"/>
                <a:gd name="T4" fmla="*/ 1941 w 4407"/>
                <a:gd name="T5" fmla="*/ 225 h 1893"/>
                <a:gd name="T6" fmla="*/ 1504 w 4407"/>
                <a:gd name="T7" fmla="*/ 555 h 1893"/>
                <a:gd name="T8" fmla="*/ 0 w 4407"/>
                <a:gd name="T9" fmla="*/ 1433 h 1893"/>
                <a:gd name="T10" fmla="*/ 2204 w 4407"/>
                <a:gd name="T11" fmla="*/ 1893 h 1893"/>
                <a:gd name="T12" fmla="*/ 4407 w 4407"/>
                <a:gd name="T13" fmla="*/ 1433 h 1893"/>
                <a:gd name="T14" fmla="*/ 2904 w 4407"/>
                <a:gd name="T15" fmla="*/ 555 h 1893"/>
                <a:gd name="T16" fmla="*/ 2467 w 4407"/>
                <a:gd name="T17" fmla="*/ 225 h 1893"/>
                <a:gd name="T18" fmla="*/ 2313 w 4407"/>
                <a:gd name="T19" fmla="*/ 96 h 1893"/>
                <a:gd name="T20" fmla="*/ 2204 w 4407"/>
                <a:gd name="T21" fmla="*/ 0 h 18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07" h="1893">
                  <a:moveTo>
                    <a:pt x="2204" y="0"/>
                  </a:moveTo>
                  <a:cubicBezTo>
                    <a:pt x="2167" y="31"/>
                    <a:pt x="2130" y="63"/>
                    <a:pt x="2095" y="96"/>
                  </a:cubicBezTo>
                  <a:cubicBezTo>
                    <a:pt x="2045" y="140"/>
                    <a:pt x="1992" y="183"/>
                    <a:pt x="1941" y="225"/>
                  </a:cubicBezTo>
                  <a:cubicBezTo>
                    <a:pt x="1799" y="340"/>
                    <a:pt x="1653" y="450"/>
                    <a:pt x="1504" y="555"/>
                  </a:cubicBezTo>
                  <a:cubicBezTo>
                    <a:pt x="1031" y="889"/>
                    <a:pt x="524" y="1185"/>
                    <a:pt x="0" y="1433"/>
                  </a:cubicBezTo>
                  <a:cubicBezTo>
                    <a:pt x="725" y="1713"/>
                    <a:pt x="1463" y="1862"/>
                    <a:pt x="2204" y="1893"/>
                  </a:cubicBezTo>
                  <a:cubicBezTo>
                    <a:pt x="2945" y="1862"/>
                    <a:pt x="3682" y="1713"/>
                    <a:pt x="4407" y="1433"/>
                  </a:cubicBezTo>
                  <a:cubicBezTo>
                    <a:pt x="3883" y="1185"/>
                    <a:pt x="3377" y="889"/>
                    <a:pt x="2904" y="555"/>
                  </a:cubicBezTo>
                  <a:cubicBezTo>
                    <a:pt x="2755" y="450"/>
                    <a:pt x="2608" y="340"/>
                    <a:pt x="2467" y="225"/>
                  </a:cubicBezTo>
                  <a:cubicBezTo>
                    <a:pt x="2415" y="183"/>
                    <a:pt x="2362" y="140"/>
                    <a:pt x="2313" y="96"/>
                  </a:cubicBezTo>
                  <a:cubicBezTo>
                    <a:pt x="2277" y="63"/>
                    <a:pt x="2240" y="31"/>
                    <a:pt x="2204" y="0"/>
                  </a:cubicBezTo>
                  <a:close/>
                </a:path>
              </a:pathLst>
            </a:custGeom>
            <a:solidFill>
              <a:schemeClr val="bg2">
                <a:lumMod val="60000"/>
                <a:lumOff val="40000"/>
              </a:schemeClr>
            </a:solidFill>
            <a:ln>
              <a:noFill/>
            </a:ln>
          </p:spPr>
          <p:txBody>
            <a:bodyPr vert="horz" wrap="square" lIns="68544" tIns="34272" rIns="68544" bIns="34272"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35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156" name="Freeform 10"/>
            <p:cNvSpPr/>
            <p:nvPr/>
          </p:nvSpPr>
          <p:spPr>
            <a:xfrm>
              <a:off x="15363" y="2010"/>
              <a:ext cx="3845" cy="4460"/>
            </a:xfrm>
            <a:custGeom>
              <a:avLst/>
              <a:gdLst/>
              <a:ahLst/>
              <a:cxnLst>
                <a:cxn ang="0">
                  <a:pos x="0" y="1416220"/>
                </a:cxn>
                <a:cxn ang="0">
                  <a:pos x="93109" y="1333774"/>
                </a:cxn>
                <a:cxn ang="0">
                  <a:pos x="264062" y="1190457"/>
                </a:cxn>
                <a:cxn ang="0">
                  <a:pos x="749448" y="839098"/>
                </a:cxn>
                <a:cxn ang="0">
                  <a:pos x="2442192" y="0"/>
                </a:cxn>
                <a:cxn ang="0">
                  <a:pos x="2442192" y="2832439"/>
                </a:cxn>
                <a:cxn ang="0">
                  <a:pos x="747921" y="1992570"/>
                </a:cxn>
                <a:cxn ang="0">
                  <a:pos x="263299" y="1641212"/>
                </a:cxn>
                <a:cxn ang="0">
                  <a:pos x="93109" y="1498665"/>
                </a:cxn>
                <a:cxn ang="0">
                  <a:pos x="0" y="1416220"/>
                </a:cxn>
              </a:cxnLst>
              <a:rect l="0" t="0" r="0" b="0"/>
              <a:pathLst>
                <a:path w="3200" h="3676">
                  <a:moveTo>
                    <a:pt x="0" y="1838"/>
                  </a:moveTo>
                  <a:cubicBezTo>
                    <a:pt x="41" y="1803"/>
                    <a:pt x="82" y="1767"/>
                    <a:pt x="122" y="1731"/>
                  </a:cubicBezTo>
                  <a:cubicBezTo>
                    <a:pt x="193" y="1667"/>
                    <a:pt x="271" y="1604"/>
                    <a:pt x="346" y="1545"/>
                  </a:cubicBezTo>
                  <a:cubicBezTo>
                    <a:pt x="551" y="1384"/>
                    <a:pt x="765" y="1232"/>
                    <a:pt x="982" y="1089"/>
                  </a:cubicBezTo>
                  <a:cubicBezTo>
                    <a:pt x="1670" y="638"/>
                    <a:pt x="2421" y="263"/>
                    <a:pt x="3200" y="0"/>
                  </a:cubicBezTo>
                  <a:lnTo>
                    <a:pt x="3200" y="3676"/>
                  </a:lnTo>
                  <a:cubicBezTo>
                    <a:pt x="2420" y="3413"/>
                    <a:pt x="1668" y="3037"/>
                    <a:pt x="980" y="2586"/>
                  </a:cubicBezTo>
                  <a:cubicBezTo>
                    <a:pt x="762" y="2443"/>
                    <a:pt x="549" y="2291"/>
                    <a:pt x="345" y="2130"/>
                  </a:cubicBezTo>
                  <a:cubicBezTo>
                    <a:pt x="270" y="2071"/>
                    <a:pt x="193" y="2009"/>
                    <a:pt x="122" y="1945"/>
                  </a:cubicBezTo>
                  <a:cubicBezTo>
                    <a:pt x="82" y="1909"/>
                    <a:pt x="41" y="1873"/>
                    <a:pt x="0" y="1838"/>
                  </a:cubicBezTo>
                  <a:close/>
                </a:path>
              </a:pathLst>
            </a:custGeom>
            <a:blipFill rotWithShape="1">
              <a:blip r:embed="rId3"/>
              <a:stretch>
                <a:fillRect/>
              </a:stretch>
            </a:blipFill>
            <a:ln w="9525">
              <a:noFill/>
            </a:ln>
          </p:spPr>
          <p:txBody>
            <a:bodyPr/>
            <a:lstStyle/>
            <a:p>
              <a:endParaRPr lang="zh-CN" altLang="en-US" sz="100"/>
            </a:p>
          </p:txBody>
        </p:sp>
        <p:sp>
          <p:nvSpPr>
            <p:cNvPr id="17" name="Freeform 11"/>
            <p:cNvSpPr/>
            <p:nvPr/>
          </p:nvSpPr>
          <p:spPr bwMode="auto">
            <a:xfrm>
              <a:off x="12540" y="1610"/>
              <a:ext cx="6545" cy="2558"/>
            </a:xfrm>
            <a:custGeom>
              <a:avLst/>
              <a:gdLst>
                <a:gd name="T0" fmla="*/ 0 w 5446"/>
                <a:gd name="T1" fmla="*/ 662 h 2108"/>
                <a:gd name="T2" fmla="*/ 2474 w 5446"/>
                <a:gd name="T3" fmla="*/ 90 h 2108"/>
                <a:gd name="T4" fmla="*/ 5446 w 5446"/>
                <a:gd name="T5" fmla="*/ 268 h 2108"/>
                <a:gd name="T6" fmla="*/ 3278 w 5446"/>
                <a:gd name="T7" fmla="*/ 1344 h 2108"/>
                <a:gd name="T8" fmla="*/ 2636 w 5446"/>
                <a:gd name="T9" fmla="*/ 1804 h 2108"/>
                <a:gd name="T10" fmla="*/ 2408 w 5446"/>
                <a:gd name="T11" fmla="*/ 1994 h 2108"/>
                <a:gd name="T12" fmla="*/ 2278 w 5446"/>
                <a:gd name="T13" fmla="*/ 2108 h 2108"/>
                <a:gd name="T14" fmla="*/ 0 w 5446"/>
                <a:gd name="T15" fmla="*/ 662 h 21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46" h="2108">
                  <a:moveTo>
                    <a:pt x="0" y="662"/>
                  </a:moveTo>
                  <a:cubicBezTo>
                    <a:pt x="787" y="352"/>
                    <a:pt x="1634" y="166"/>
                    <a:pt x="2474" y="90"/>
                  </a:cubicBezTo>
                  <a:cubicBezTo>
                    <a:pt x="3467" y="0"/>
                    <a:pt x="4471" y="62"/>
                    <a:pt x="5446" y="268"/>
                  </a:cubicBezTo>
                  <a:cubicBezTo>
                    <a:pt x="4685" y="532"/>
                    <a:pt x="3951" y="902"/>
                    <a:pt x="3278" y="1344"/>
                  </a:cubicBezTo>
                  <a:cubicBezTo>
                    <a:pt x="3058" y="1488"/>
                    <a:pt x="2842" y="1641"/>
                    <a:pt x="2636" y="1804"/>
                  </a:cubicBezTo>
                  <a:cubicBezTo>
                    <a:pt x="2559" y="1865"/>
                    <a:pt x="2480" y="1928"/>
                    <a:pt x="2408" y="1994"/>
                  </a:cubicBezTo>
                  <a:cubicBezTo>
                    <a:pt x="2365" y="2032"/>
                    <a:pt x="2321" y="2070"/>
                    <a:pt x="2278" y="2108"/>
                  </a:cubicBezTo>
                  <a:cubicBezTo>
                    <a:pt x="1593" y="1517"/>
                    <a:pt x="834" y="1015"/>
                    <a:pt x="0" y="662"/>
                  </a:cubicBezTo>
                  <a:close/>
                </a:path>
              </a:pathLst>
            </a:custGeom>
            <a:solidFill>
              <a:schemeClr val="accent5">
                <a:lumMod val="40000"/>
                <a:lumOff val="60000"/>
              </a:schemeClr>
            </a:solidFill>
            <a:ln>
              <a:noFill/>
            </a:ln>
          </p:spPr>
          <p:txBody>
            <a:bodyPr vert="horz" wrap="square" lIns="68544" tIns="34272" rIns="68544" bIns="34272"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35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158" name="Freeform 12"/>
            <p:cNvSpPr/>
            <p:nvPr/>
          </p:nvSpPr>
          <p:spPr>
            <a:xfrm>
              <a:off x="12548" y="4315"/>
              <a:ext cx="6525" cy="2483"/>
            </a:xfrm>
            <a:custGeom>
              <a:avLst/>
              <a:gdLst/>
              <a:ahLst/>
              <a:cxnLst>
                <a:cxn ang="0">
                  <a:pos x="0" y="1112801"/>
                </a:cxn>
                <a:cxn ang="0">
                  <a:pos x="1734377" y="0"/>
                </a:cxn>
                <a:cxn ang="0">
                  <a:pos x="1833572" y="87853"/>
                </a:cxn>
                <a:cxn ang="0">
                  <a:pos x="2007544" y="234274"/>
                </a:cxn>
                <a:cxn ang="0">
                  <a:pos x="2497412" y="588767"/>
                </a:cxn>
                <a:cxn ang="0">
                  <a:pos x="4144803" y="1415662"/>
                </a:cxn>
                <a:cxn ang="0">
                  <a:pos x="1953368" y="1519698"/>
                </a:cxn>
                <a:cxn ang="0">
                  <a:pos x="0" y="1112801"/>
                </a:cxn>
              </a:cxnLst>
              <a:rect l="0" t="0" r="0" b="0"/>
              <a:pathLst>
                <a:path w="5432" h="2046">
                  <a:moveTo>
                    <a:pt x="0" y="1444"/>
                  </a:moveTo>
                  <a:cubicBezTo>
                    <a:pt x="832" y="1091"/>
                    <a:pt x="1589" y="590"/>
                    <a:pt x="2273" y="0"/>
                  </a:cubicBezTo>
                  <a:cubicBezTo>
                    <a:pt x="2316" y="38"/>
                    <a:pt x="2360" y="76"/>
                    <a:pt x="2403" y="114"/>
                  </a:cubicBezTo>
                  <a:cubicBezTo>
                    <a:pt x="2475" y="180"/>
                    <a:pt x="2554" y="243"/>
                    <a:pt x="2631" y="304"/>
                  </a:cubicBezTo>
                  <a:cubicBezTo>
                    <a:pt x="2837" y="467"/>
                    <a:pt x="3053" y="620"/>
                    <a:pt x="3273" y="764"/>
                  </a:cubicBezTo>
                  <a:cubicBezTo>
                    <a:pt x="3943" y="1205"/>
                    <a:pt x="4673" y="1573"/>
                    <a:pt x="5432" y="1837"/>
                  </a:cubicBezTo>
                  <a:cubicBezTo>
                    <a:pt x="4488" y="2002"/>
                    <a:pt x="3515" y="2046"/>
                    <a:pt x="2560" y="1972"/>
                  </a:cubicBezTo>
                  <a:cubicBezTo>
                    <a:pt x="1697" y="1905"/>
                    <a:pt x="817" y="1738"/>
                    <a:pt x="0" y="1444"/>
                  </a:cubicBezTo>
                  <a:close/>
                </a:path>
              </a:pathLst>
            </a:custGeom>
            <a:solidFill>
              <a:srgbClr val="DF4916">
                <a:alpha val="100000"/>
              </a:srgbClr>
            </a:solidFill>
            <a:ln w="9525">
              <a:noFill/>
            </a:ln>
          </p:spPr>
          <p:txBody>
            <a:bodyPr/>
            <a:lstStyle/>
            <a:p>
              <a:endParaRPr lang="zh-CN" altLang="en-US" sz="100"/>
            </a:p>
          </p:txBody>
        </p:sp>
        <p:sp>
          <p:nvSpPr>
            <p:cNvPr id="6159" name="Freeform 13"/>
            <p:cNvSpPr/>
            <p:nvPr/>
          </p:nvSpPr>
          <p:spPr>
            <a:xfrm>
              <a:off x="9663" y="2473"/>
              <a:ext cx="5530" cy="3547"/>
            </a:xfrm>
            <a:custGeom>
              <a:avLst/>
              <a:gdLst/>
              <a:ahLst/>
              <a:cxnLst>
                <a:cxn ang="0">
                  <a:pos x="1735120" y="0"/>
                </a:cxn>
                <a:cxn ang="0">
                  <a:pos x="3512225" y="1123599"/>
                </a:cxn>
                <a:cxn ang="0">
                  <a:pos x="1718326" y="2253363"/>
                </a:cxn>
                <a:cxn ang="0">
                  <a:pos x="521376" y="1554389"/>
                </a:cxn>
                <a:cxn ang="0">
                  <a:pos x="191604" y="1303159"/>
                </a:cxn>
                <a:cxn ang="0">
                  <a:pos x="77099" y="1206058"/>
                </a:cxn>
                <a:cxn ang="0">
                  <a:pos x="0" y="1137471"/>
                </a:cxn>
                <a:cxn ang="0">
                  <a:pos x="108397" y="1041140"/>
                </a:cxn>
                <a:cxn ang="0">
                  <a:pos x="222138" y="944039"/>
                </a:cxn>
                <a:cxn ang="0">
                  <a:pos x="549620" y="695121"/>
                </a:cxn>
                <a:cxn ang="0">
                  <a:pos x="1735120" y="0"/>
                </a:cxn>
              </a:cxnLst>
              <a:rect l="0" t="0" r="0" b="0"/>
              <a:pathLst>
                <a:path w="4601" h="2924">
                  <a:moveTo>
                    <a:pt x="2273" y="0"/>
                  </a:moveTo>
                  <a:cubicBezTo>
                    <a:pt x="3127" y="350"/>
                    <a:pt x="3903" y="858"/>
                    <a:pt x="4601" y="1458"/>
                  </a:cubicBezTo>
                  <a:cubicBezTo>
                    <a:pt x="3897" y="2064"/>
                    <a:pt x="3114" y="2574"/>
                    <a:pt x="2251" y="2924"/>
                  </a:cubicBezTo>
                  <a:cubicBezTo>
                    <a:pt x="1704" y="2671"/>
                    <a:pt x="1175" y="2365"/>
                    <a:pt x="683" y="2017"/>
                  </a:cubicBezTo>
                  <a:cubicBezTo>
                    <a:pt x="536" y="1913"/>
                    <a:pt x="391" y="1805"/>
                    <a:pt x="251" y="1691"/>
                  </a:cubicBezTo>
                  <a:cubicBezTo>
                    <a:pt x="200" y="1650"/>
                    <a:pt x="149" y="1608"/>
                    <a:pt x="101" y="1565"/>
                  </a:cubicBezTo>
                  <a:cubicBezTo>
                    <a:pt x="68" y="1535"/>
                    <a:pt x="34" y="1505"/>
                    <a:pt x="0" y="1476"/>
                  </a:cubicBezTo>
                  <a:cubicBezTo>
                    <a:pt x="48" y="1435"/>
                    <a:pt x="95" y="1393"/>
                    <a:pt x="142" y="1351"/>
                  </a:cubicBezTo>
                  <a:cubicBezTo>
                    <a:pt x="190" y="1308"/>
                    <a:pt x="241" y="1266"/>
                    <a:pt x="291" y="1225"/>
                  </a:cubicBezTo>
                  <a:cubicBezTo>
                    <a:pt x="430" y="1112"/>
                    <a:pt x="574" y="1005"/>
                    <a:pt x="720" y="902"/>
                  </a:cubicBezTo>
                  <a:cubicBezTo>
                    <a:pt x="1208" y="557"/>
                    <a:pt x="1732" y="253"/>
                    <a:pt x="2273" y="0"/>
                  </a:cubicBezTo>
                  <a:close/>
                </a:path>
              </a:pathLst>
            </a:custGeom>
            <a:blipFill rotWithShape="1">
              <a:blip r:embed="rId4"/>
              <a:stretch>
                <a:fillRect/>
              </a:stretch>
            </a:blipFill>
            <a:ln w="9525">
              <a:noFill/>
            </a:ln>
          </p:spPr>
          <p:txBody>
            <a:bodyPr/>
            <a:lstStyle/>
            <a:p>
              <a:endParaRPr lang="zh-CN" altLang="en-US" sz="100"/>
            </a:p>
          </p:txBody>
        </p:sp>
        <p:sp>
          <p:nvSpPr>
            <p:cNvPr id="6160" name="Freeform 14"/>
            <p:cNvSpPr/>
            <p:nvPr/>
          </p:nvSpPr>
          <p:spPr>
            <a:xfrm>
              <a:off x="6955" y="1858"/>
              <a:ext cx="5298" cy="2297"/>
            </a:xfrm>
            <a:custGeom>
              <a:avLst/>
              <a:gdLst/>
              <a:ahLst/>
              <a:cxnLst>
                <a:cxn ang="0">
                  <a:pos x="1681749" y="0"/>
                </a:cxn>
                <a:cxn ang="0">
                  <a:pos x="3362735" y="354466"/>
                </a:cxn>
                <a:cxn ang="0">
                  <a:pos x="2215880" y="1031035"/>
                </a:cxn>
                <a:cxn ang="0">
                  <a:pos x="1882430" y="1285326"/>
                </a:cxn>
                <a:cxn ang="0">
                  <a:pos x="1764921" y="1384730"/>
                </a:cxn>
                <a:cxn ang="0">
                  <a:pos x="1681749" y="1458706"/>
                </a:cxn>
                <a:cxn ang="0">
                  <a:pos x="1598577" y="1384730"/>
                </a:cxn>
                <a:cxn ang="0">
                  <a:pos x="1481068" y="1285326"/>
                </a:cxn>
                <a:cxn ang="0">
                  <a:pos x="1147618" y="1031035"/>
                </a:cxn>
                <a:cxn ang="0">
                  <a:pos x="0" y="354466"/>
                </a:cxn>
                <a:cxn ang="0">
                  <a:pos x="1681749" y="0"/>
                </a:cxn>
              </a:cxnLst>
              <a:rect l="0" t="0" r="0" b="0"/>
              <a:pathLst>
                <a:path w="4407" h="1893">
                  <a:moveTo>
                    <a:pt x="2204" y="0"/>
                  </a:moveTo>
                  <a:cubicBezTo>
                    <a:pt x="2945" y="31"/>
                    <a:pt x="3682" y="180"/>
                    <a:pt x="4407" y="460"/>
                  </a:cubicBezTo>
                  <a:cubicBezTo>
                    <a:pt x="3883" y="708"/>
                    <a:pt x="3377" y="1004"/>
                    <a:pt x="2904" y="1338"/>
                  </a:cubicBezTo>
                  <a:cubicBezTo>
                    <a:pt x="2755" y="1443"/>
                    <a:pt x="2608" y="1553"/>
                    <a:pt x="2467" y="1668"/>
                  </a:cubicBezTo>
                  <a:cubicBezTo>
                    <a:pt x="2415" y="1710"/>
                    <a:pt x="2362" y="1753"/>
                    <a:pt x="2313" y="1797"/>
                  </a:cubicBezTo>
                  <a:cubicBezTo>
                    <a:pt x="2277" y="1830"/>
                    <a:pt x="2240" y="1861"/>
                    <a:pt x="2204" y="1893"/>
                  </a:cubicBezTo>
                  <a:cubicBezTo>
                    <a:pt x="2167" y="1861"/>
                    <a:pt x="2130" y="1830"/>
                    <a:pt x="2095" y="1797"/>
                  </a:cubicBezTo>
                  <a:cubicBezTo>
                    <a:pt x="2045" y="1753"/>
                    <a:pt x="1992" y="1710"/>
                    <a:pt x="1941" y="1668"/>
                  </a:cubicBezTo>
                  <a:cubicBezTo>
                    <a:pt x="1799" y="1553"/>
                    <a:pt x="1653" y="1443"/>
                    <a:pt x="1504" y="1338"/>
                  </a:cubicBezTo>
                  <a:cubicBezTo>
                    <a:pt x="1031" y="1004"/>
                    <a:pt x="524" y="708"/>
                    <a:pt x="0" y="460"/>
                  </a:cubicBezTo>
                  <a:cubicBezTo>
                    <a:pt x="725" y="180"/>
                    <a:pt x="1463" y="31"/>
                    <a:pt x="2204" y="0"/>
                  </a:cubicBezTo>
                  <a:close/>
                </a:path>
              </a:pathLst>
            </a:custGeom>
            <a:solidFill>
              <a:schemeClr val="accent1">
                <a:alpha val="100000"/>
              </a:schemeClr>
            </a:solidFill>
            <a:ln w="9525">
              <a:noFill/>
            </a:ln>
          </p:spPr>
          <p:txBody>
            <a:bodyPr/>
            <a:lstStyle/>
            <a:p>
              <a:endParaRPr lang="zh-CN" altLang="en-US" sz="100"/>
            </a:p>
          </p:txBody>
        </p:sp>
      </p:grpSp>
    </p:spTree>
  </p:cSld>
  <p:clrMapOvr>
    <a:masterClrMapping/>
  </p:clrMapOvr>
  <p:transition spd="slow" advTm="6184"/>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472036" y="1140875"/>
            <a:ext cx="6199451" cy="2862439"/>
            <a:chOff x="5048" y="1808"/>
            <a:chExt cx="13024" cy="6014"/>
          </a:xfrm>
        </p:grpSpPr>
        <p:sp>
          <p:nvSpPr>
            <p:cNvPr id="88" name="Freeform 11"/>
            <p:cNvSpPr/>
            <p:nvPr/>
          </p:nvSpPr>
          <p:spPr bwMode="auto">
            <a:xfrm>
              <a:off x="5305" y="1808"/>
              <a:ext cx="1405" cy="178"/>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solidFill>
              <a:schemeClr val="accent3"/>
            </a:solidFill>
            <a:ln>
              <a:noFill/>
            </a:ln>
          </p:spPr>
          <p:txBody>
            <a:bodyPr vert="horz" wrap="square" lIns="68544" tIns="34272" rIns="68544" bIns="34272"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35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9" name="Freeform 10"/>
            <p:cNvSpPr/>
            <p:nvPr/>
          </p:nvSpPr>
          <p:spPr>
            <a:xfrm>
              <a:off x="5048" y="1949"/>
              <a:ext cx="13024" cy="1105"/>
            </a:xfrm>
            <a:custGeom>
              <a:avLst/>
              <a:gdLst/>
              <a:ahLst/>
              <a:cxnLst>
                <a:cxn ang="0">
                  <a:pos x="72795" y="0"/>
                </a:cxn>
                <a:cxn ang="0">
                  <a:pos x="6360149" y="0"/>
                </a:cxn>
                <a:cxn ang="0">
                  <a:pos x="6510991" y="160338"/>
                </a:cxn>
                <a:cxn ang="0">
                  <a:pos x="6510991" y="625475"/>
                </a:cxn>
                <a:cxn ang="0">
                  <a:pos x="6438196" y="701675"/>
                </a:cxn>
                <a:cxn ang="0">
                  <a:pos x="72795" y="701675"/>
                </a:cxn>
                <a:cxn ang="0">
                  <a:pos x="0" y="625475"/>
                </a:cxn>
                <a:cxn ang="0">
                  <a:pos x="0" y="76200"/>
                </a:cxn>
                <a:cxn ang="0">
                  <a:pos x="72795" y="0"/>
                </a:cxn>
              </a:cxnLst>
              <a:rect l="0" t="0" r="0" b="0"/>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solidFill>
              <a:srgbClr val="FFFFFF">
                <a:alpha val="100000"/>
              </a:srgbClr>
            </a:solidFill>
            <a:ln w="10" cap="flat" cmpd="sng">
              <a:solidFill>
                <a:srgbClr val="A8A9AD">
                  <a:alpha val="100000"/>
                </a:srgbClr>
              </a:solidFill>
              <a:prstDash val="solid"/>
              <a:miter lim="800000"/>
              <a:headEnd type="none" w="med" len="med"/>
              <a:tailEnd type="none" w="med" len="med"/>
            </a:ln>
          </p:spPr>
          <p:txBody>
            <a:bodyPr/>
            <a:lstStyle/>
            <a:p>
              <a:endParaRPr lang="zh-CN" altLang="en-US" sz="100"/>
            </a:p>
          </p:txBody>
        </p:sp>
        <p:sp>
          <p:nvSpPr>
            <p:cNvPr id="90" name="Rectangle 12"/>
            <p:cNvSpPr/>
            <p:nvPr/>
          </p:nvSpPr>
          <p:spPr>
            <a:xfrm>
              <a:off x="5440" y="1808"/>
              <a:ext cx="1135" cy="1162"/>
            </a:xfrm>
            <a:prstGeom prst="rect">
              <a:avLst/>
            </a:prstGeom>
            <a:solidFill>
              <a:schemeClr val="tx1"/>
            </a:solidFill>
            <a:ln w="9525">
              <a:noFill/>
            </a:ln>
          </p:spPr>
          <p:txBody>
            <a:bodyPr/>
            <a:lstStyle/>
            <a:p>
              <a:endParaRPr lang="zh-CN" altLang="en-US" sz="100" dirty="0">
                <a:latin typeface="Arial" panose="020B0604020202020204" pitchFamily="34" charset="0"/>
                <a:ea typeface="宋体" panose="02010600030101010101" pitchFamily="2" charset="-122"/>
              </a:endParaRPr>
            </a:p>
          </p:txBody>
        </p:sp>
        <p:sp>
          <p:nvSpPr>
            <p:cNvPr id="91" name="Freeform 11"/>
            <p:cNvSpPr/>
            <p:nvPr/>
          </p:nvSpPr>
          <p:spPr bwMode="auto">
            <a:xfrm>
              <a:off x="5305" y="3415"/>
              <a:ext cx="1405" cy="178"/>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solidFill>
              <a:schemeClr val="accent3"/>
            </a:solidFill>
            <a:ln>
              <a:noFill/>
            </a:ln>
          </p:spPr>
          <p:txBody>
            <a:bodyPr vert="horz" wrap="square" lIns="68544" tIns="34272" rIns="68544" bIns="34272"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35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2" name="Freeform 10"/>
            <p:cNvSpPr/>
            <p:nvPr/>
          </p:nvSpPr>
          <p:spPr>
            <a:xfrm>
              <a:off x="5048" y="3558"/>
              <a:ext cx="13024" cy="1105"/>
            </a:xfrm>
            <a:custGeom>
              <a:avLst/>
              <a:gdLst/>
              <a:ahLst/>
              <a:cxnLst>
                <a:cxn ang="0">
                  <a:pos x="72795" y="0"/>
                </a:cxn>
                <a:cxn ang="0">
                  <a:pos x="6360149" y="0"/>
                </a:cxn>
                <a:cxn ang="0">
                  <a:pos x="6510991" y="160338"/>
                </a:cxn>
                <a:cxn ang="0">
                  <a:pos x="6510991" y="625475"/>
                </a:cxn>
                <a:cxn ang="0">
                  <a:pos x="6438196" y="701675"/>
                </a:cxn>
                <a:cxn ang="0">
                  <a:pos x="72795" y="701675"/>
                </a:cxn>
                <a:cxn ang="0">
                  <a:pos x="0" y="625475"/>
                </a:cxn>
                <a:cxn ang="0">
                  <a:pos x="0" y="76200"/>
                </a:cxn>
                <a:cxn ang="0">
                  <a:pos x="72795" y="0"/>
                </a:cxn>
              </a:cxnLst>
              <a:rect l="0" t="0" r="0" b="0"/>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solidFill>
              <a:srgbClr val="FFFFFF">
                <a:alpha val="100000"/>
              </a:srgbClr>
            </a:solidFill>
            <a:ln w="10" cap="flat" cmpd="sng">
              <a:solidFill>
                <a:srgbClr val="A8A9AD">
                  <a:alpha val="100000"/>
                </a:srgbClr>
              </a:solidFill>
              <a:prstDash val="solid"/>
              <a:miter lim="800000"/>
              <a:headEnd type="none" w="med" len="med"/>
              <a:tailEnd type="none" w="med" len="med"/>
            </a:ln>
          </p:spPr>
          <p:txBody>
            <a:bodyPr/>
            <a:lstStyle/>
            <a:p>
              <a:endParaRPr lang="zh-CN" altLang="en-US" sz="100"/>
            </a:p>
          </p:txBody>
        </p:sp>
        <p:sp>
          <p:nvSpPr>
            <p:cNvPr id="93" name="Rectangle 12"/>
            <p:cNvSpPr/>
            <p:nvPr/>
          </p:nvSpPr>
          <p:spPr>
            <a:xfrm>
              <a:off x="5440" y="3415"/>
              <a:ext cx="1135" cy="1163"/>
            </a:xfrm>
            <a:prstGeom prst="rect">
              <a:avLst/>
            </a:prstGeom>
            <a:solidFill>
              <a:schemeClr val="bg1"/>
            </a:solidFill>
            <a:ln w="9525">
              <a:noFill/>
            </a:ln>
          </p:spPr>
          <p:txBody>
            <a:bodyPr/>
            <a:lstStyle/>
            <a:p>
              <a:endParaRPr lang="zh-CN" altLang="en-US" sz="100" dirty="0">
                <a:latin typeface="Arial" panose="020B0604020202020204" pitchFamily="34" charset="0"/>
                <a:ea typeface="宋体" panose="02010600030101010101" pitchFamily="2" charset="-122"/>
              </a:endParaRPr>
            </a:p>
          </p:txBody>
        </p:sp>
        <p:sp>
          <p:nvSpPr>
            <p:cNvPr id="94" name="Freeform 11"/>
            <p:cNvSpPr/>
            <p:nvPr/>
          </p:nvSpPr>
          <p:spPr bwMode="auto">
            <a:xfrm>
              <a:off x="5305" y="4988"/>
              <a:ext cx="1405" cy="178"/>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solidFill>
              <a:schemeClr val="accent3"/>
            </a:solidFill>
            <a:ln>
              <a:noFill/>
            </a:ln>
          </p:spPr>
          <p:txBody>
            <a:bodyPr vert="horz" wrap="square" lIns="68544" tIns="34272" rIns="68544" bIns="34272"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35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5" name="Freeform 10"/>
            <p:cNvSpPr/>
            <p:nvPr/>
          </p:nvSpPr>
          <p:spPr>
            <a:xfrm>
              <a:off x="5048" y="5127"/>
              <a:ext cx="13024" cy="1105"/>
            </a:xfrm>
            <a:custGeom>
              <a:avLst/>
              <a:gdLst/>
              <a:ahLst/>
              <a:cxnLst>
                <a:cxn ang="0">
                  <a:pos x="72795" y="0"/>
                </a:cxn>
                <a:cxn ang="0">
                  <a:pos x="6360149" y="0"/>
                </a:cxn>
                <a:cxn ang="0">
                  <a:pos x="6510991" y="160338"/>
                </a:cxn>
                <a:cxn ang="0">
                  <a:pos x="6510991" y="625475"/>
                </a:cxn>
                <a:cxn ang="0">
                  <a:pos x="6438196" y="701675"/>
                </a:cxn>
                <a:cxn ang="0">
                  <a:pos x="72795" y="701675"/>
                </a:cxn>
                <a:cxn ang="0">
                  <a:pos x="0" y="625475"/>
                </a:cxn>
                <a:cxn ang="0">
                  <a:pos x="0" y="76200"/>
                </a:cxn>
                <a:cxn ang="0">
                  <a:pos x="72795" y="0"/>
                </a:cxn>
              </a:cxnLst>
              <a:rect l="0" t="0" r="0" b="0"/>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solidFill>
              <a:srgbClr val="FFFFFF">
                <a:alpha val="100000"/>
              </a:srgbClr>
            </a:solidFill>
            <a:ln w="10" cap="flat" cmpd="sng">
              <a:solidFill>
                <a:srgbClr val="A8A9AD">
                  <a:alpha val="100000"/>
                </a:srgbClr>
              </a:solidFill>
              <a:prstDash val="solid"/>
              <a:miter lim="800000"/>
              <a:headEnd type="none" w="med" len="med"/>
              <a:tailEnd type="none" w="med" len="med"/>
            </a:ln>
          </p:spPr>
          <p:txBody>
            <a:bodyPr/>
            <a:lstStyle/>
            <a:p>
              <a:endParaRPr lang="zh-CN" altLang="en-US" sz="100"/>
            </a:p>
          </p:txBody>
        </p:sp>
        <p:sp>
          <p:nvSpPr>
            <p:cNvPr id="96" name="Rectangle 12"/>
            <p:cNvSpPr/>
            <p:nvPr/>
          </p:nvSpPr>
          <p:spPr>
            <a:xfrm>
              <a:off x="5440" y="4988"/>
              <a:ext cx="1135" cy="1162"/>
            </a:xfrm>
            <a:prstGeom prst="rect">
              <a:avLst/>
            </a:prstGeom>
            <a:solidFill>
              <a:schemeClr val="accent1"/>
            </a:solidFill>
            <a:ln w="9525">
              <a:noFill/>
            </a:ln>
          </p:spPr>
          <p:txBody>
            <a:bodyPr/>
            <a:lstStyle/>
            <a:p>
              <a:endParaRPr lang="zh-CN" altLang="en-US" sz="100" dirty="0">
                <a:latin typeface="Arial" panose="020B0604020202020204" pitchFamily="34" charset="0"/>
                <a:ea typeface="宋体" panose="02010600030101010101" pitchFamily="2" charset="-122"/>
              </a:endParaRPr>
            </a:p>
          </p:txBody>
        </p:sp>
        <p:sp>
          <p:nvSpPr>
            <p:cNvPr id="97" name="Freeform 11"/>
            <p:cNvSpPr/>
            <p:nvPr/>
          </p:nvSpPr>
          <p:spPr bwMode="auto">
            <a:xfrm>
              <a:off x="5305" y="6578"/>
              <a:ext cx="1405" cy="178"/>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solidFill>
              <a:schemeClr val="accent3"/>
            </a:solidFill>
            <a:ln>
              <a:noFill/>
            </a:ln>
          </p:spPr>
          <p:txBody>
            <a:bodyPr vert="horz" wrap="square" lIns="68544" tIns="34272" rIns="68544" bIns="34272"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35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8" name="Freeform 10"/>
            <p:cNvSpPr/>
            <p:nvPr/>
          </p:nvSpPr>
          <p:spPr>
            <a:xfrm>
              <a:off x="5048" y="6717"/>
              <a:ext cx="13024" cy="1105"/>
            </a:xfrm>
            <a:custGeom>
              <a:avLst/>
              <a:gdLst/>
              <a:ahLst/>
              <a:cxnLst>
                <a:cxn ang="0">
                  <a:pos x="72795" y="0"/>
                </a:cxn>
                <a:cxn ang="0">
                  <a:pos x="6360149" y="0"/>
                </a:cxn>
                <a:cxn ang="0">
                  <a:pos x="6510991" y="160338"/>
                </a:cxn>
                <a:cxn ang="0">
                  <a:pos x="6510991" y="625475"/>
                </a:cxn>
                <a:cxn ang="0">
                  <a:pos x="6438196" y="701675"/>
                </a:cxn>
                <a:cxn ang="0">
                  <a:pos x="72795" y="701675"/>
                </a:cxn>
                <a:cxn ang="0">
                  <a:pos x="0" y="625475"/>
                </a:cxn>
                <a:cxn ang="0">
                  <a:pos x="0" y="76200"/>
                </a:cxn>
                <a:cxn ang="0">
                  <a:pos x="72795" y="0"/>
                </a:cxn>
              </a:cxnLst>
              <a:rect l="0" t="0" r="0" b="0"/>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solidFill>
              <a:srgbClr val="FFFFFF">
                <a:alpha val="100000"/>
              </a:srgbClr>
            </a:solidFill>
            <a:ln w="10" cap="flat" cmpd="sng">
              <a:solidFill>
                <a:srgbClr val="A8A9AD">
                  <a:alpha val="100000"/>
                </a:srgbClr>
              </a:solidFill>
              <a:prstDash val="solid"/>
              <a:miter lim="800000"/>
              <a:headEnd type="none" w="med" len="med"/>
              <a:tailEnd type="none" w="med" len="med"/>
            </a:ln>
          </p:spPr>
          <p:txBody>
            <a:bodyPr/>
            <a:lstStyle/>
            <a:p>
              <a:endParaRPr lang="zh-CN" altLang="en-US" sz="100"/>
            </a:p>
          </p:txBody>
        </p:sp>
        <p:sp>
          <p:nvSpPr>
            <p:cNvPr id="99" name="Rectangle 12"/>
            <p:cNvSpPr/>
            <p:nvPr/>
          </p:nvSpPr>
          <p:spPr>
            <a:xfrm>
              <a:off x="5440" y="6578"/>
              <a:ext cx="1135" cy="1162"/>
            </a:xfrm>
            <a:prstGeom prst="rect">
              <a:avLst/>
            </a:prstGeom>
            <a:solidFill>
              <a:schemeClr val="tx2"/>
            </a:solidFill>
            <a:ln w="9525">
              <a:noFill/>
            </a:ln>
          </p:spPr>
          <p:txBody>
            <a:bodyPr/>
            <a:lstStyle/>
            <a:p>
              <a:endParaRPr lang="zh-CN" altLang="en-US" sz="100" dirty="0">
                <a:latin typeface="Arial" panose="020B0604020202020204" pitchFamily="34" charset="0"/>
                <a:ea typeface="宋体" panose="02010600030101010101" pitchFamily="2" charset="-122"/>
              </a:endParaRPr>
            </a:p>
          </p:txBody>
        </p:sp>
        <p:sp>
          <p:nvSpPr>
            <p:cNvPr id="103" name="TextBox 102"/>
            <p:cNvSpPr txBox="1"/>
            <p:nvPr/>
          </p:nvSpPr>
          <p:spPr>
            <a:xfrm>
              <a:off x="6679" y="1980"/>
              <a:ext cx="11270" cy="967"/>
            </a:xfrm>
            <a:prstGeom prst="rect">
              <a:avLst/>
            </a:prstGeom>
            <a:noFill/>
          </p:spPr>
          <p:txBody>
            <a:bodyPr wrap="none" rtlCol="0">
              <a:spAutoFit/>
            </a:bodyPr>
            <a:lstStyle/>
            <a:p>
              <a:pPr marR="0" algn="l" defTabSz="914400">
                <a:buClrTx/>
                <a:buSzTx/>
                <a:buFont typeface="Arial" panose="020B0604020202020204" pitchFamily="34" charset="0"/>
                <a:buNone/>
                <a:defRPr/>
              </a:pPr>
              <a:r>
                <a:rPr kumimoji="0" lang="zh-CN" altLang="en-US" sz="2400" b="1" kern="1200" cap="none" spc="0" normalizeH="0" baseline="0" noProof="0" dirty="0" smtClean="0">
                  <a:solidFill>
                    <a:schemeClr val="bg2"/>
                  </a:solidFill>
                  <a:latin typeface="微软雅黑" panose="020B0503020204020204" pitchFamily="34" charset="-122"/>
                  <a:ea typeface="微软雅黑" panose="020B0503020204020204" pitchFamily="34" charset="-122"/>
                  <a:cs typeface="+mn-cs"/>
                </a:rPr>
                <a:t>危化品和陆上油气管道安全生产的特点</a:t>
              </a:r>
              <a:endParaRPr kumimoji="0" lang="zh-CN" altLang="en-US" sz="2400" b="1" kern="1200" cap="none" spc="0" normalizeH="0" baseline="0" noProof="0" dirty="0" smtClean="0">
                <a:solidFill>
                  <a:schemeClr val="bg2"/>
                </a:solidFill>
                <a:latin typeface="微软雅黑" panose="020B0503020204020204" pitchFamily="34" charset="-122"/>
                <a:ea typeface="微软雅黑" panose="020B0503020204020204" pitchFamily="34" charset="-122"/>
                <a:cs typeface="+mn-cs"/>
              </a:endParaRPr>
            </a:p>
          </p:txBody>
        </p:sp>
        <p:sp>
          <p:nvSpPr>
            <p:cNvPr id="104" name="TextBox 103"/>
            <p:cNvSpPr txBox="1"/>
            <p:nvPr/>
          </p:nvSpPr>
          <p:spPr>
            <a:xfrm>
              <a:off x="5610" y="1875"/>
              <a:ext cx="878" cy="1162"/>
            </a:xfrm>
            <a:prstGeom prst="rect">
              <a:avLst/>
            </a:prstGeom>
            <a:noFill/>
          </p:spPr>
          <p:txBody>
            <a:bodyPr wrap="none" rtlCol="0">
              <a:spAutoFit/>
            </a:bodyPr>
            <a:lstStyle/>
            <a:p>
              <a:pPr marR="0" defTabSz="914400">
                <a:buClrTx/>
                <a:buSzTx/>
                <a:buFont typeface="Arial" panose="020B0604020202020204" pitchFamily="34" charset="0"/>
                <a:buNone/>
                <a:defRPr/>
              </a:pPr>
              <a:r>
                <a:rPr kumimoji="0" lang="en-US" altLang="zh-CN" sz="3000" b="1" kern="1200" cap="none" spc="0" normalizeH="0" baseline="0" noProof="0" dirty="0" smtClean="0">
                  <a:solidFill>
                    <a:srgbClr val="F8F8F8"/>
                  </a:solidFill>
                  <a:latin typeface="+mn-ea"/>
                  <a:ea typeface="+mn-ea"/>
                  <a:cs typeface="+mn-cs"/>
                </a:rPr>
                <a:t>1</a:t>
              </a:r>
              <a:endParaRPr kumimoji="0" lang="zh-CN" altLang="en-US" sz="3000" b="1" kern="1200" cap="none" spc="0" normalizeH="0" baseline="0" noProof="0" dirty="0">
                <a:solidFill>
                  <a:srgbClr val="F8F8F8"/>
                </a:solidFill>
                <a:latin typeface="+mn-ea"/>
                <a:ea typeface="+mn-ea"/>
                <a:cs typeface="+mn-cs"/>
              </a:endParaRPr>
            </a:p>
          </p:txBody>
        </p:sp>
        <p:sp>
          <p:nvSpPr>
            <p:cNvPr id="105" name="TextBox 104"/>
            <p:cNvSpPr txBox="1"/>
            <p:nvPr/>
          </p:nvSpPr>
          <p:spPr>
            <a:xfrm>
              <a:off x="6679" y="3589"/>
              <a:ext cx="8068" cy="967"/>
            </a:xfrm>
            <a:prstGeom prst="rect">
              <a:avLst/>
            </a:prstGeom>
            <a:noFill/>
            <a:ln w="9525">
              <a:noFill/>
            </a:ln>
          </p:spPr>
          <p:txBody>
            <a:bodyPr wrap="none">
              <a:spAutoFit/>
            </a:bodyPr>
            <a:lstStyle/>
            <a:p>
              <a:pPr algn="l"/>
              <a:r>
                <a:rPr lang="zh-CN" altLang="en-US" sz="2400" b="1" dirty="0">
                  <a:solidFill>
                    <a:schemeClr val="bg2"/>
                  </a:solidFill>
                  <a:latin typeface="微软雅黑" panose="020B0503020204020204" pitchFamily="34" charset="-122"/>
                  <a:ea typeface="微软雅黑" panose="020B0503020204020204" pitchFamily="34" charset="-122"/>
                </a:rPr>
                <a:t>安全监管法律法规基础知识</a:t>
              </a:r>
              <a:endParaRPr lang="zh-CN" altLang="en-US" sz="2400" b="1" dirty="0">
                <a:solidFill>
                  <a:schemeClr val="bg2"/>
                </a:solidFill>
                <a:latin typeface="微软雅黑" panose="020B0503020204020204" pitchFamily="34" charset="-122"/>
                <a:ea typeface="微软雅黑" panose="020B0503020204020204" pitchFamily="34" charset="-122"/>
              </a:endParaRPr>
            </a:p>
          </p:txBody>
        </p:sp>
        <p:sp>
          <p:nvSpPr>
            <p:cNvPr id="106" name="TextBox 105"/>
            <p:cNvSpPr txBox="1"/>
            <p:nvPr/>
          </p:nvSpPr>
          <p:spPr>
            <a:xfrm>
              <a:off x="5610" y="3448"/>
              <a:ext cx="878" cy="1162"/>
            </a:xfrm>
            <a:prstGeom prst="rect">
              <a:avLst/>
            </a:prstGeom>
            <a:noFill/>
          </p:spPr>
          <p:txBody>
            <a:bodyPr wrap="none" rtlCol="0">
              <a:spAutoFit/>
            </a:bodyPr>
            <a:lstStyle/>
            <a:p>
              <a:pPr marR="0" defTabSz="914400">
                <a:buClrTx/>
                <a:buSzTx/>
                <a:buFont typeface="Arial" panose="020B0604020202020204" pitchFamily="34" charset="0"/>
                <a:buNone/>
                <a:defRPr/>
              </a:pPr>
              <a:r>
                <a:rPr kumimoji="0" lang="en-US" altLang="zh-CN" sz="3000" b="1" kern="1200" cap="none" spc="0" normalizeH="0" baseline="0" noProof="0" dirty="0" smtClean="0">
                  <a:solidFill>
                    <a:srgbClr val="F8F8F8"/>
                  </a:solidFill>
                  <a:latin typeface="+mn-ea"/>
                  <a:ea typeface="+mn-ea"/>
                  <a:cs typeface="+mn-cs"/>
                </a:rPr>
                <a:t>2</a:t>
              </a:r>
              <a:endParaRPr kumimoji="0" lang="zh-CN" altLang="en-US" sz="3000" b="1" kern="1200" cap="none" spc="0" normalizeH="0" baseline="0" noProof="0" dirty="0">
                <a:solidFill>
                  <a:srgbClr val="F8F8F8"/>
                </a:solidFill>
                <a:latin typeface="+mn-ea"/>
                <a:ea typeface="+mn-ea"/>
                <a:cs typeface="+mn-cs"/>
              </a:endParaRPr>
            </a:p>
          </p:txBody>
        </p:sp>
        <p:sp>
          <p:nvSpPr>
            <p:cNvPr id="107" name="TextBox 106"/>
            <p:cNvSpPr txBox="1"/>
            <p:nvPr/>
          </p:nvSpPr>
          <p:spPr>
            <a:xfrm>
              <a:off x="6680" y="5177"/>
              <a:ext cx="9602" cy="967"/>
            </a:xfrm>
            <a:prstGeom prst="rect">
              <a:avLst/>
            </a:prstGeom>
            <a:noFill/>
            <a:ln w="9525">
              <a:noFill/>
            </a:ln>
          </p:spPr>
          <p:txBody>
            <a:bodyPr wrap="square">
              <a:spAutoFit/>
            </a:bodyPr>
            <a:lstStyle/>
            <a:p>
              <a:pPr algn="l"/>
              <a:r>
                <a:rPr lang="zh-CN" altLang="en-US" sz="2400" b="1" dirty="0">
                  <a:solidFill>
                    <a:schemeClr val="bg2"/>
                  </a:solidFill>
                  <a:latin typeface="微软雅黑" panose="020B0503020204020204" pitchFamily="34" charset="-122"/>
                  <a:ea typeface="微软雅黑" panose="020B0503020204020204" pitchFamily="34" charset="-122"/>
                </a:rPr>
                <a:t>危化品企业安全监管与执法规范</a:t>
              </a:r>
              <a:endParaRPr lang="zh-CN" altLang="en-US" sz="2400" b="1" dirty="0">
                <a:solidFill>
                  <a:schemeClr val="bg2"/>
                </a:solidFill>
                <a:latin typeface="微软雅黑" panose="020B0503020204020204" pitchFamily="34" charset="-122"/>
                <a:ea typeface="微软雅黑" panose="020B0503020204020204" pitchFamily="34" charset="-122"/>
              </a:endParaRPr>
            </a:p>
          </p:txBody>
        </p:sp>
        <p:sp>
          <p:nvSpPr>
            <p:cNvPr id="108" name="TextBox 107"/>
            <p:cNvSpPr txBox="1"/>
            <p:nvPr/>
          </p:nvSpPr>
          <p:spPr>
            <a:xfrm>
              <a:off x="5610" y="5018"/>
              <a:ext cx="878" cy="1162"/>
            </a:xfrm>
            <a:prstGeom prst="rect">
              <a:avLst/>
            </a:prstGeom>
            <a:noFill/>
          </p:spPr>
          <p:txBody>
            <a:bodyPr wrap="none" rtlCol="0">
              <a:spAutoFit/>
            </a:bodyPr>
            <a:lstStyle/>
            <a:p>
              <a:pPr marR="0" defTabSz="914400">
                <a:buClrTx/>
                <a:buSzTx/>
                <a:buFont typeface="Arial" panose="020B0604020202020204" pitchFamily="34" charset="0"/>
                <a:buNone/>
                <a:defRPr/>
              </a:pPr>
              <a:r>
                <a:rPr kumimoji="0" lang="en-US" altLang="zh-CN" sz="3000" b="1" kern="1200" cap="none" spc="0" normalizeH="0" baseline="0" noProof="0" dirty="0" smtClean="0">
                  <a:solidFill>
                    <a:srgbClr val="F8F8F8"/>
                  </a:solidFill>
                  <a:latin typeface="+mn-ea"/>
                  <a:ea typeface="+mn-ea"/>
                  <a:cs typeface="+mn-cs"/>
                </a:rPr>
                <a:t>3</a:t>
              </a:r>
              <a:endParaRPr kumimoji="0" lang="zh-CN" altLang="en-US" sz="3000" b="1" kern="1200" cap="none" spc="0" normalizeH="0" baseline="0" noProof="0" dirty="0">
                <a:solidFill>
                  <a:srgbClr val="F8F8F8"/>
                </a:solidFill>
                <a:latin typeface="+mn-ea"/>
                <a:ea typeface="+mn-ea"/>
                <a:cs typeface="+mn-cs"/>
              </a:endParaRPr>
            </a:p>
          </p:txBody>
        </p:sp>
        <p:sp>
          <p:nvSpPr>
            <p:cNvPr id="109" name="TextBox 108"/>
            <p:cNvSpPr txBox="1"/>
            <p:nvPr/>
          </p:nvSpPr>
          <p:spPr>
            <a:xfrm>
              <a:off x="6679" y="6750"/>
              <a:ext cx="9989" cy="967"/>
            </a:xfrm>
            <a:prstGeom prst="rect">
              <a:avLst/>
            </a:prstGeom>
            <a:noFill/>
            <a:ln w="9525">
              <a:noFill/>
            </a:ln>
          </p:spPr>
          <p:txBody>
            <a:bodyPr wrap="none">
              <a:spAutoFit/>
            </a:bodyPr>
            <a:lstStyle/>
            <a:p>
              <a:pPr algn="l"/>
              <a:r>
                <a:rPr lang="zh-CN" altLang="en-US" sz="2400" b="1" dirty="0">
                  <a:solidFill>
                    <a:schemeClr val="bg2"/>
                  </a:solidFill>
                  <a:latin typeface="微软雅黑" panose="020B0503020204020204" pitchFamily="34" charset="-122"/>
                  <a:ea typeface="微软雅黑" panose="020B0503020204020204" pitchFamily="34" charset="-122"/>
                </a:rPr>
                <a:t>陆上油气管道企业安全监管与执法</a:t>
              </a:r>
              <a:endParaRPr lang="zh-CN" altLang="en-US" sz="2400" b="1" dirty="0">
                <a:solidFill>
                  <a:schemeClr val="bg2"/>
                </a:solidFill>
                <a:latin typeface="微软雅黑" panose="020B0503020204020204" pitchFamily="34" charset="-122"/>
                <a:ea typeface="微软雅黑" panose="020B0503020204020204" pitchFamily="34" charset="-122"/>
              </a:endParaRPr>
            </a:p>
          </p:txBody>
        </p:sp>
        <p:sp>
          <p:nvSpPr>
            <p:cNvPr id="110" name="TextBox 109"/>
            <p:cNvSpPr txBox="1"/>
            <p:nvPr/>
          </p:nvSpPr>
          <p:spPr>
            <a:xfrm>
              <a:off x="5610" y="6625"/>
              <a:ext cx="878" cy="1162"/>
            </a:xfrm>
            <a:prstGeom prst="rect">
              <a:avLst/>
            </a:prstGeom>
            <a:noFill/>
          </p:spPr>
          <p:txBody>
            <a:bodyPr wrap="none" rtlCol="0">
              <a:spAutoFit/>
            </a:bodyPr>
            <a:lstStyle/>
            <a:p>
              <a:pPr marR="0" defTabSz="914400">
                <a:buClrTx/>
                <a:buSzTx/>
                <a:buFont typeface="Arial" panose="020B0604020202020204" pitchFamily="34" charset="0"/>
                <a:buNone/>
                <a:defRPr/>
              </a:pPr>
              <a:r>
                <a:rPr kumimoji="0" lang="en-US" altLang="zh-CN" sz="3000" b="1" kern="1200" cap="none" spc="0" normalizeH="0" baseline="0" noProof="0" dirty="0" smtClean="0">
                  <a:solidFill>
                    <a:srgbClr val="F8F8F8"/>
                  </a:solidFill>
                  <a:latin typeface="+mn-ea"/>
                  <a:ea typeface="+mn-ea"/>
                  <a:cs typeface="+mn-cs"/>
                </a:rPr>
                <a:t>4</a:t>
              </a:r>
              <a:endParaRPr kumimoji="0" lang="zh-CN" altLang="en-US" sz="3000" b="1" kern="1200" cap="none" spc="0" normalizeH="0" baseline="0" noProof="0" dirty="0">
                <a:solidFill>
                  <a:srgbClr val="F8F8F8"/>
                </a:solidFill>
                <a:latin typeface="+mn-ea"/>
                <a:ea typeface="+mn-ea"/>
                <a:cs typeface="+mn-cs"/>
              </a:endParaRPr>
            </a:p>
          </p:txBody>
        </p:sp>
      </p:grpSp>
      <p:pic>
        <p:nvPicPr>
          <p:cNvPr id="7195" name="图片 1"/>
          <p:cNvPicPr>
            <a:picLocks noChangeAspect="1"/>
          </p:cNvPicPr>
          <p:nvPr/>
        </p:nvPicPr>
        <p:blipFill>
          <a:blip r:embed="rId1"/>
          <a:stretch>
            <a:fillRect/>
          </a:stretch>
        </p:blipFill>
        <p:spPr>
          <a:xfrm>
            <a:off x="7284022" y="4532271"/>
            <a:ext cx="1859978" cy="609283"/>
          </a:xfrm>
          <a:prstGeom prst="rect">
            <a:avLst/>
          </a:prstGeom>
          <a:noFill/>
          <a:ln w="9525">
            <a:noFill/>
          </a:ln>
        </p:spPr>
      </p:pic>
      <p:pic>
        <p:nvPicPr>
          <p:cNvPr id="7196" name="图片 2"/>
          <p:cNvPicPr>
            <a:picLocks noChangeAspect="1"/>
          </p:cNvPicPr>
          <p:nvPr/>
        </p:nvPicPr>
        <p:blipFill>
          <a:blip r:embed="rId2"/>
          <a:stretch>
            <a:fillRect/>
          </a:stretch>
        </p:blipFill>
        <p:spPr>
          <a:xfrm>
            <a:off x="0" y="4575111"/>
            <a:ext cx="2422851" cy="566442"/>
          </a:xfrm>
          <a:prstGeom prst="rect">
            <a:avLst/>
          </a:prstGeom>
          <a:noFill/>
          <a:ln w="9525">
            <a:noFill/>
          </a:ln>
        </p:spPr>
      </p:pic>
      <p:pic>
        <p:nvPicPr>
          <p:cNvPr id="7197" name="图片 3"/>
          <p:cNvPicPr>
            <a:picLocks noChangeAspect="1"/>
          </p:cNvPicPr>
          <p:nvPr/>
        </p:nvPicPr>
        <p:blipFill>
          <a:blip r:embed="rId3"/>
          <a:stretch>
            <a:fillRect/>
          </a:stretch>
        </p:blipFill>
        <p:spPr>
          <a:xfrm>
            <a:off x="6353438" y="1921"/>
            <a:ext cx="2790562" cy="930584"/>
          </a:xfrm>
          <a:prstGeom prst="rect">
            <a:avLst/>
          </a:prstGeom>
          <a:noFill/>
          <a:ln w="9525">
            <a:noFill/>
          </a:ln>
        </p:spPr>
      </p:pic>
      <p:sp>
        <p:nvSpPr>
          <p:cNvPr id="35" name="Rectangle 5"/>
          <p:cNvSpPr/>
          <p:nvPr/>
        </p:nvSpPr>
        <p:spPr>
          <a:xfrm>
            <a:off x="0" y="194701"/>
            <a:ext cx="521222" cy="624753"/>
          </a:xfrm>
          <a:prstGeom prst="rect">
            <a:avLst/>
          </a:prstGeom>
          <a:solidFill>
            <a:schemeClr val="tx2"/>
          </a:solidFill>
          <a:ln w="9525">
            <a:noFill/>
          </a:ln>
        </p:spPr>
        <p:txBody>
          <a:bodyPr/>
          <a:lstStyle/>
          <a:p>
            <a:endParaRPr lang="zh-CN" altLang="en-US" sz="100" dirty="0">
              <a:latin typeface="Arial" panose="020B0604020202020204" pitchFamily="34" charset="0"/>
              <a:ea typeface="宋体" panose="02010600030101010101" pitchFamily="2" charset="-122"/>
            </a:endParaRPr>
          </a:p>
        </p:txBody>
      </p:sp>
      <p:sp>
        <p:nvSpPr>
          <p:cNvPr id="36" name="Freeform 6"/>
          <p:cNvSpPr/>
          <p:nvPr/>
        </p:nvSpPr>
        <p:spPr>
          <a:xfrm>
            <a:off x="105911" y="283952"/>
            <a:ext cx="397462" cy="500992"/>
          </a:xfrm>
          <a:custGeom>
            <a:avLst/>
            <a:gdLst/>
            <a:ahLst/>
            <a:cxnLst>
              <a:cxn ang="0">
                <a:pos x="230858066" y="110128663"/>
              </a:cxn>
              <a:cxn ang="0">
                <a:pos x="223509953" y="9675010"/>
              </a:cxn>
              <a:cxn ang="0">
                <a:pos x="217794552" y="11115660"/>
              </a:cxn>
              <a:cxn ang="0">
                <a:pos x="204731038" y="13997867"/>
              </a:cxn>
              <a:cxn ang="0">
                <a:pos x="187584836" y="11115660"/>
              </a:cxn>
              <a:cxn ang="0">
                <a:pos x="128390842" y="1029295"/>
              </a:cxn>
              <a:cxn ang="0">
                <a:pos x="0" y="158091449"/>
              </a:cxn>
              <a:cxn ang="0">
                <a:pos x="131248090" y="301978900"/>
              </a:cxn>
              <a:cxn ang="0">
                <a:pos x="239431167" y="223550888"/>
              </a:cxn>
              <a:cxn ang="0">
                <a:pos x="222081102" y="213258392"/>
              </a:cxn>
              <a:cxn ang="0">
                <a:pos x="141250041" y="281805717"/>
              </a:cxn>
              <a:cxn ang="0">
                <a:pos x="59194446" y="149239603"/>
              </a:cxn>
              <a:cxn ang="0">
                <a:pos x="131248090" y="21408156"/>
              </a:cxn>
              <a:cxn ang="0">
                <a:pos x="213508002" y="117333274"/>
              </a:cxn>
              <a:cxn ang="0">
                <a:pos x="230858066" y="110128663"/>
              </a:cxn>
            </a:cxnLst>
            <a:rect l="0" t="0" r="0" b="0"/>
            <a:pathLst>
              <a:path w="1173" h="1472">
                <a:moveTo>
                  <a:pt x="1131" y="535"/>
                </a:moveTo>
                <a:lnTo>
                  <a:pt x="1095" y="47"/>
                </a:lnTo>
                <a:cubicBezTo>
                  <a:pt x="1090" y="47"/>
                  <a:pt x="1081" y="49"/>
                  <a:pt x="1067" y="54"/>
                </a:cubicBezTo>
                <a:cubicBezTo>
                  <a:pt x="1043" y="64"/>
                  <a:pt x="1022" y="68"/>
                  <a:pt x="1003" y="68"/>
                </a:cubicBezTo>
                <a:cubicBezTo>
                  <a:pt x="975" y="68"/>
                  <a:pt x="947" y="64"/>
                  <a:pt x="919" y="54"/>
                </a:cubicBezTo>
                <a:cubicBezTo>
                  <a:pt x="810" y="17"/>
                  <a:pt x="714" y="0"/>
                  <a:pt x="629" y="5"/>
                </a:cubicBezTo>
                <a:cubicBezTo>
                  <a:pt x="214" y="24"/>
                  <a:pt x="5" y="278"/>
                  <a:pt x="0" y="768"/>
                </a:cubicBezTo>
                <a:cubicBezTo>
                  <a:pt x="5" y="1225"/>
                  <a:pt x="219" y="1458"/>
                  <a:pt x="643" y="1467"/>
                </a:cubicBezTo>
                <a:cubicBezTo>
                  <a:pt x="912" y="1472"/>
                  <a:pt x="1088" y="1345"/>
                  <a:pt x="1173" y="1086"/>
                </a:cubicBezTo>
                <a:lnTo>
                  <a:pt x="1088" y="1036"/>
                </a:lnTo>
                <a:cubicBezTo>
                  <a:pt x="999" y="1258"/>
                  <a:pt x="867" y="1369"/>
                  <a:pt x="692" y="1369"/>
                </a:cubicBezTo>
                <a:cubicBezTo>
                  <a:pt x="424" y="1359"/>
                  <a:pt x="290" y="1145"/>
                  <a:pt x="290" y="725"/>
                </a:cubicBezTo>
                <a:cubicBezTo>
                  <a:pt x="290" y="316"/>
                  <a:pt x="408" y="108"/>
                  <a:pt x="643" y="104"/>
                </a:cubicBezTo>
                <a:cubicBezTo>
                  <a:pt x="827" y="94"/>
                  <a:pt x="961" y="250"/>
                  <a:pt x="1046" y="570"/>
                </a:cubicBezTo>
                <a:lnTo>
                  <a:pt x="1131" y="535"/>
                </a:lnTo>
                <a:close/>
              </a:path>
            </a:pathLst>
          </a:custGeom>
          <a:solidFill>
            <a:schemeClr val="accent2">
              <a:alpha val="100000"/>
            </a:schemeClr>
          </a:solidFill>
          <a:ln w="9525">
            <a:noFill/>
          </a:ln>
        </p:spPr>
        <p:txBody>
          <a:bodyPr/>
          <a:lstStyle/>
          <a:p>
            <a:endParaRPr lang="zh-CN" altLang="en-US" sz="100"/>
          </a:p>
        </p:txBody>
      </p:sp>
      <p:sp>
        <p:nvSpPr>
          <p:cNvPr id="37" name="Freeform 7"/>
          <p:cNvSpPr>
            <a:spLocks noEditPoints="1"/>
          </p:cNvSpPr>
          <p:nvPr/>
        </p:nvSpPr>
        <p:spPr>
          <a:xfrm>
            <a:off x="566442" y="640954"/>
            <a:ext cx="742563" cy="151130"/>
          </a:xfrm>
          <a:custGeom>
            <a:avLst/>
            <a:gdLst/>
            <a:ahLst/>
            <a:cxnLst>
              <a:cxn ang="0">
                <a:pos x="9992198" y="57089100"/>
              </a:cxn>
              <a:cxn ang="0">
                <a:pos x="51389349" y="56678625"/>
              </a:cxn>
              <a:cxn ang="0">
                <a:pos x="30996980" y="90972769"/>
              </a:cxn>
              <a:cxn ang="0">
                <a:pos x="31812476" y="21562624"/>
              </a:cxn>
              <a:cxn ang="0">
                <a:pos x="30996980" y="90972769"/>
              </a:cxn>
              <a:cxn ang="0">
                <a:pos x="135610658" y="89124726"/>
              </a:cxn>
              <a:cxn ang="0">
                <a:pos x="126026434" y="48053666"/>
              </a:cxn>
              <a:cxn ang="0">
                <a:pos x="90951070" y="48464141"/>
              </a:cxn>
              <a:cxn ang="0">
                <a:pos x="81570382" y="89535654"/>
              </a:cxn>
              <a:cxn ang="0">
                <a:pos x="90951070" y="22794502"/>
              </a:cxn>
              <a:cxn ang="0">
                <a:pos x="112770897" y="20946458"/>
              </a:cxn>
              <a:cxn ang="0">
                <a:pos x="182921624" y="83580142"/>
              </a:cxn>
              <a:cxn ang="0">
                <a:pos x="174764405" y="90562294"/>
              </a:cxn>
              <a:cxn ang="0">
                <a:pos x="161101346" y="31008986"/>
              </a:cxn>
              <a:cxn ang="0">
                <a:pos x="151925095" y="22794502"/>
              </a:cxn>
              <a:cxn ang="0">
                <a:pos x="161101346" y="4928418"/>
              </a:cxn>
              <a:cxn ang="0">
                <a:pos x="170686021" y="22794502"/>
              </a:cxn>
              <a:cxn ang="0">
                <a:pos x="182921624" y="31008986"/>
              </a:cxn>
              <a:cxn ang="0">
                <a:pos x="170686021" y="75981823"/>
              </a:cxn>
              <a:cxn ang="0">
                <a:pos x="182921624" y="83580142"/>
              </a:cxn>
              <a:cxn ang="0">
                <a:pos x="247566058" y="51133587"/>
              </a:cxn>
              <a:cxn ang="0">
                <a:pos x="208004338" y="51133587"/>
              </a:cxn>
              <a:cxn ang="0">
                <a:pos x="257558708" y="71258642"/>
              </a:cxn>
              <a:cxn ang="0">
                <a:pos x="196992657" y="57089100"/>
              </a:cxn>
              <a:cxn ang="0">
                <a:pos x="257966230" y="57089100"/>
              </a:cxn>
              <a:cxn ang="0">
                <a:pos x="207596815" y="59348071"/>
              </a:cxn>
              <a:cxn ang="0">
                <a:pos x="247566058" y="68589196"/>
              </a:cxn>
              <a:cxn ang="0">
                <a:pos x="331583831" y="89124726"/>
              </a:cxn>
              <a:cxn ang="0">
                <a:pos x="322203143" y="48053666"/>
              </a:cxn>
              <a:cxn ang="0">
                <a:pos x="287127779" y="48464141"/>
              </a:cxn>
              <a:cxn ang="0">
                <a:pos x="277543104" y="89535654"/>
              </a:cxn>
              <a:cxn ang="0">
                <a:pos x="287127779" y="22794502"/>
              </a:cxn>
              <a:cxn ang="0">
                <a:pos x="308948057" y="20946458"/>
              </a:cxn>
              <a:cxn ang="0">
                <a:pos x="379098333" y="83580142"/>
              </a:cxn>
              <a:cxn ang="0">
                <a:pos x="370737578" y="90562294"/>
              </a:cxn>
              <a:cxn ang="0">
                <a:pos x="357278506" y="31008986"/>
              </a:cxn>
              <a:cxn ang="0">
                <a:pos x="348101804" y="22794502"/>
              </a:cxn>
              <a:cxn ang="0">
                <a:pos x="357278506" y="4928418"/>
              </a:cxn>
              <a:cxn ang="0">
                <a:pos x="366659195" y="22794502"/>
              </a:cxn>
              <a:cxn ang="0">
                <a:pos x="379098333" y="31008986"/>
              </a:cxn>
              <a:cxn ang="0">
                <a:pos x="366659195" y="75981823"/>
              </a:cxn>
              <a:cxn ang="0">
                <a:pos x="379098333" y="83580142"/>
              </a:cxn>
              <a:cxn ang="0">
                <a:pos x="444558715" y="38812541"/>
              </a:cxn>
              <a:cxn ang="0">
                <a:pos x="395004796" y="39839182"/>
              </a:cxn>
              <a:cxn ang="0">
                <a:pos x="437217444" y="72285736"/>
              </a:cxn>
              <a:cxn ang="0">
                <a:pos x="401734107" y="68589196"/>
              </a:cxn>
              <a:cxn ang="0">
                <a:pos x="420495484" y="90972769"/>
              </a:cxn>
              <a:cxn ang="0">
                <a:pos x="423146411" y="51749753"/>
              </a:cxn>
              <a:cxn ang="0">
                <a:pos x="419476001" y="29776654"/>
              </a:cxn>
            </a:cxnLst>
            <a:rect l="0" t="0" r="0" b="0"/>
            <a:pathLst>
              <a:path w="2195" h="445">
                <a:moveTo>
                  <a:pt x="154" y="142"/>
                </a:moveTo>
                <a:cubicBezTo>
                  <a:pt x="86" y="144"/>
                  <a:pt x="51" y="189"/>
                  <a:pt x="49" y="278"/>
                </a:cubicBezTo>
                <a:cubicBezTo>
                  <a:pt x="51" y="361"/>
                  <a:pt x="86" y="405"/>
                  <a:pt x="154" y="407"/>
                </a:cubicBezTo>
                <a:cubicBezTo>
                  <a:pt x="218" y="405"/>
                  <a:pt x="251" y="361"/>
                  <a:pt x="252" y="276"/>
                </a:cubicBezTo>
                <a:cubicBezTo>
                  <a:pt x="248" y="193"/>
                  <a:pt x="215" y="148"/>
                  <a:pt x="154" y="142"/>
                </a:cubicBezTo>
                <a:close/>
                <a:moveTo>
                  <a:pt x="152" y="443"/>
                </a:moveTo>
                <a:cubicBezTo>
                  <a:pt x="55" y="437"/>
                  <a:pt x="5" y="383"/>
                  <a:pt x="0" y="280"/>
                </a:cubicBezTo>
                <a:cubicBezTo>
                  <a:pt x="3" y="166"/>
                  <a:pt x="55" y="107"/>
                  <a:pt x="156" y="105"/>
                </a:cubicBezTo>
                <a:cubicBezTo>
                  <a:pt x="250" y="109"/>
                  <a:pt x="299" y="165"/>
                  <a:pt x="303" y="274"/>
                </a:cubicBezTo>
                <a:cubicBezTo>
                  <a:pt x="302" y="385"/>
                  <a:pt x="251" y="442"/>
                  <a:pt x="152" y="443"/>
                </a:cubicBezTo>
                <a:close/>
                <a:moveTo>
                  <a:pt x="665" y="227"/>
                </a:moveTo>
                <a:lnTo>
                  <a:pt x="665" y="434"/>
                </a:lnTo>
                <a:lnTo>
                  <a:pt x="618" y="434"/>
                </a:lnTo>
                <a:lnTo>
                  <a:pt x="618" y="234"/>
                </a:lnTo>
                <a:cubicBezTo>
                  <a:pt x="616" y="174"/>
                  <a:pt x="591" y="144"/>
                  <a:pt x="542" y="142"/>
                </a:cubicBezTo>
                <a:cubicBezTo>
                  <a:pt x="484" y="150"/>
                  <a:pt x="452" y="181"/>
                  <a:pt x="446" y="236"/>
                </a:cubicBezTo>
                <a:lnTo>
                  <a:pt x="446" y="434"/>
                </a:lnTo>
                <a:lnTo>
                  <a:pt x="400" y="436"/>
                </a:lnTo>
                <a:lnTo>
                  <a:pt x="400" y="111"/>
                </a:lnTo>
                <a:lnTo>
                  <a:pt x="446" y="111"/>
                </a:lnTo>
                <a:lnTo>
                  <a:pt x="446" y="160"/>
                </a:lnTo>
                <a:cubicBezTo>
                  <a:pt x="472" y="123"/>
                  <a:pt x="507" y="104"/>
                  <a:pt x="553" y="102"/>
                </a:cubicBezTo>
                <a:cubicBezTo>
                  <a:pt x="628" y="102"/>
                  <a:pt x="665" y="144"/>
                  <a:pt x="665" y="227"/>
                </a:cubicBezTo>
                <a:close/>
                <a:moveTo>
                  <a:pt x="897" y="407"/>
                </a:moveTo>
                <a:lnTo>
                  <a:pt x="906" y="432"/>
                </a:lnTo>
                <a:cubicBezTo>
                  <a:pt x="891" y="438"/>
                  <a:pt x="875" y="441"/>
                  <a:pt x="857" y="441"/>
                </a:cubicBezTo>
                <a:cubicBezTo>
                  <a:pt x="811" y="442"/>
                  <a:pt x="788" y="419"/>
                  <a:pt x="790" y="370"/>
                </a:cubicBezTo>
                <a:lnTo>
                  <a:pt x="790" y="151"/>
                </a:lnTo>
                <a:lnTo>
                  <a:pt x="745" y="151"/>
                </a:lnTo>
                <a:lnTo>
                  <a:pt x="745" y="111"/>
                </a:lnTo>
                <a:lnTo>
                  <a:pt x="790" y="111"/>
                </a:lnTo>
                <a:lnTo>
                  <a:pt x="790" y="24"/>
                </a:lnTo>
                <a:lnTo>
                  <a:pt x="837" y="0"/>
                </a:lnTo>
                <a:lnTo>
                  <a:pt x="837" y="111"/>
                </a:lnTo>
                <a:lnTo>
                  <a:pt x="897" y="111"/>
                </a:lnTo>
                <a:lnTo>
                  <a:pt x="897" y="151"/>
                </a:lnTo>
                <a:lnTo>
                  <a:pt x="837" y="151"/>
                </a:lnTo>
                <a:lnTo>
                  <a:pt x="837" y="370"/>
                </a:lnTo>
                <a:cubicBezTo>
                  <a:pt x="835" y="398"/>
                  <a:pt x="847" y="411"/>
                  <a:pt x="872" y="410"/>
                </a:cubicBezTo>
                <a:cubicBezTo>
                  <a:pt x="881" y="410"/>
                  <a:pt x="890" y="409"/>
                  <a:pt x="897" y="407"/>
                </a:cubicBezTo>
                <a:close/>
                <a:moveTo>
                  <a:pt x="1020" y="249"/>
                </a:moveTo>
                <a:lnTo>
                  <a:pt x="1214" y="249"/>
                </a:lnTo>
                <a:cubicBezTo>
                  <a:pt x="1211" y="184"/>
                  <a:pt x="1179" y="150"/>
                  <a:pt x="1118" y="147"/>
                </a:cubicBezTo>
                <a:cubicBezTo>
                  <a:pt x="1057" y="153"/>
                  <a:pt x="1024" y="187"/>
                  <a:pt x="1020" y="249"/>
                </a:cubicBezTo>
                <a:close/>
                <a:moveTo>
                  <a:pt x="1214" y="334"/>
                </a:moveTo>
                <a:lnTo>
                  <a:pt x="1263" y="347"/>
                </a:lnTo>
                <a:cubicBezTo>
                  <a:pt x="1245" y="413"/>
                  <a:pt x="1198" y="445"/>
                  <a:pt x="1120" y="443"/>
                </a:cubicBezTo>
                <a:cubicBezTo>
                  <a:pt x="1021" y="439"/>
                  <a:pt x="969" y="384"/>
                  <a:pt x="966" y="278"/>
                </a:cubicBezTo>
                <a:cubicBezTo>
                  <a:pt x="971" y="167"/>
                  <a:pt x="1021" y="109"/>
                  <a:pt x="1118" y="105"/>
                </a:cubicBezTo>
                <a:cubicBezTo>
                  <a:pt x="1213" y="107"/>
                  <a:pt x="1262" y="165"/>
                  <a:pt x="1265" y="278"/>
                </a:cubicBezTo>
                <a:cubicBezTo>
                  <a:pt x="1265" y="284"/>
                  <a:pt x="1265" y="288"/>
                  <a:pt x="1265" y="289"/>
                </a:cubicBezTo>
                <a:lnTo>
                  <a:pt x="1018" y="289"/>
                </a:lnTo>
                <a:cubicBezTo>
                  <a:pt x="1021" y="362"/>
                  <a:pt x="1054" y="401"/>
                  <a:pt x="1118" y="405"/>
                </a:cubicBezTo>
                <a:cubicBezTo>
                  <a:pt x="1169" y="405"/>
                  <a:pt x="1200" y="382"/>
                  <a:pt x="1214" y="334"/>
                </a:cubicBezTo>
                <a:close/>
                <a:moveTo>
                  <a:pt x="1626" y="227"/>
                </a:moveTo>
                <a:lnTo>
                  <a:pt x="1626" y="434"/>
                </a:lnTo>
                <a:lnTo>
                  <a:pt x="1580" y="434"/>
                </a:lnTo>
                <a:lnTo>
                  <a:pt x="1580" y="234"/>
                </a:lnTo>
                <a:cubicBezTo>
                  <a:pt x="1578" y="174"/>
                  <a:pt x="1553" y="144"/>
                  <a:pt x="1504" y="142"/>
                </a:cubicBezTo>
                <a:cubicBezTo>
                  <a:pt x="1446" y="150"/>
                  <a:pt x="1414" y="181"/>
                  <a:pt x="1408" y="236"/>
                </a:cubicBezTo>
                <a:lnTo>
                  <a:pt x="1408" y="434"/>
                </a:lnTo>
                <a:lnTo>
                  <a:pt x="1361" y="436"/>
                </a:lnTo>
                <a:lnTo>
                  <a:pt x="1361" y="111"/>
                </a:lnTo>
                <a:lnTo>
                  <a:pt x="1408" y="111"/>
                </a:lnTo>
                <a:lnTo>
                  <a:pt x="1408" y="160"/>
                </a:lnTo>
                <a:cubicBezTo>
                  <a:pt x="1433" y="123"/>
                  <a:pt x="1469" y="104"/>
                  <a:pt x="1515" y="102"/>
                </a:cubicBezTo>
                <a:cubicBezTo>
                  <a:pt x="1589" y="102"/>
                  <a:pt x="1626" y="144"/>
                  <a:pt x="1626" y="227"/>
                </a:cubicBezTo>
                <a:close/>
                <a:moveTo>
                  <a:pt x="1859" y="407"/>
                </a:moveTo>
                <a:lnTo>
                  <a:pt x="1868" y="432"/>
                </a:lnTo>
                <a:cubicBezTo>
                  <a:pt x="1853" y="438"/>
                  <a:pt x="1836" y="441"/>
                  <a:pt x="1818" y="441"/>
                </a:cubicBezTo>
                <a:cubicBezTo>
                  <a:pt x="1772" y="442"/>
                  <a:pt x="1750" y="419"/>
                  <a:pt x="1752" y="370"/>
                </a:cubicBezTo>
                <a:lnTo>
                  <a:pt x="1752" y="151"/>
                </a:lnTo>
                <a:lnTo>
                  <a:pt x="1707" y="151"/>
                </a:lnTo>
                <a:lnTo>
                  <a:pt x="1707" y="111"/>
                </a:lnTo>
                <a:lnTo>
                  <a:pt x="1752" y="111"/>
                </a:lnTo>
                <a:lnTo>
                  <a:pt x="1752" y="24"/>
                </a:lnTo>
                <a:lnTo>
                  <a:pt x="1798" y="0"/>
                </a:lnTo>
                <a:lnTo>
                  <a:pt x="1798" y="111"/>
                </a:lnTo>
                <a:lnTo>
                  <a:pt x="1859" y="111"/>
                </a:lnTo>
                <a:lnTo>
                  <a:pt x="1859" y="151"/>
                </a:lnTo>
                <a:lnTo>
                  <a:pt x="1798" y="151"/>
                </a:lnTo>
                <a:lnTo>
                  <a:pt x="1798" y="370"/>
                </a:lnTo>
                <a:cubicBezTo>
                  <a:pt x="1797" y="398"/>
                  <a:pt x="1809" y="411"/>
                  <a:pt x="1834" y="410"/>
                </a:cubicBezTo>
                <a:cubicBezTo>
                  <a:pt x="1843" y="410"/>
                  <a:pt x="1851" y="409"/>
                  <a:pt x="1859" y="407"/>
                </a:cubicBezTo>
                <a:close/>
                <a:moveTo>
                  <a:pt x="2131" y="203"/>
                </a:moveTo>
                <a:lnTo>
                  <a:pt x="2180" y="189"/>
                </a:lnTo>
                <a:cubicBezTo>
                  <a:pt x="2167" y="133"/>
                  <a:pt x="2125" y="104"/>
                  <a:pt x="2055" y="102"/>
                </a:cubicBezTo>
                <a:cubicBezTo>
                  <a:pt x="1982" y="105"/>
                  <a:pt x="1943" y="136"/>
                  <a:pt x="1937" y="194"/>
                </a:cubicBezTo>
                <a:cubicBezTo>
                  <a:pt x="1934" y="249"/>
                  <a:pt x="1976" y="281"/>
                  <a:pt x="2062" y="292"/>
                </a:cubicBezTo>
                <a:cubicBezTo>
                  <a:pt x="2118" y="302"/>
                  <a:pt x="2146" y="322"/>
                  <a:pt x="2144" y="352"/>
                </a:cubicBezTo>
                <a:cubicBezTo>
                  <a:pt x="2143" y="387"/>
                  <a:pt x="2115" y="406"/>
                  <a:pt x="2062" y="407"/>
                </a:cubicBezTo>
                <a:cubicBezTo>
                  <a:pt x="2013" y="409"/>
                  <a:pt x="1982" y="384"/>
                  <a:pt x="1970" y="334"/>
                </a:cubicBezTo>
                <a:lnTo>
                  <a:pt x="1924" y="347"/>
                </a:lnTo>
                <a:cubicBezTo>
                  <a:pt x="1941" y="413"/>
                  <a:pt x="1988" y="445"/>
                  <a:pt x="2062" y="443"/>
                </a:cubicBezTo>
                <a:cubicBezTo>
                  <a:pt x="2148" y="442"/>
                  <a:pt x="2192" y="410"/>
                  <a:pt x="2193" y="350"/>
                </a:cubicBezTo>
                <a:cubicBezTo>
                  <a:pt x="2195" y="298"/>
                  <a:pt x="2155" y="265"/>
                  <a:pt x="2075" y="252"/>
                </a:cubicBezTo>
                <a:cubicBezTo>
                  <a:pt x="2014" y="241"/>
                  <a:pt x="1985" y="222"/>
                  <a:pt x="1986" y="194"/>
                </a:cubicBezTo>
                <a:cubicBezTo>
                  <a:pt x="1990" y="162"/>
                  <a:pt x="2014" y="146"/>
                  <a:pt x="2057" y="145"/>
                </a:cubicBezTo>
                <a:cubicBezTo>
                  <a:pt x="2097" y="145"/>
                  <a:pt x="2122" y="164"/>
                  <a:pt x="2131" y="203"/>
                </a:cubicBezTo>
                <a:close/>
              </a:path>
            </a:pathLst>
          </a:custGeom>
          <a:solidFill>
            <a:schemeClr val="tx1">
              <a:alpha val="100000"/>
            </a:schemeClr>
          </a:solidFill>
          <a:ln w="9525">
            <a:noFill/>
          </a:ln>
        </p:spPr>
        <p:txBody>
          <a:bodyPr/>
          <a:lstStyle/>
          <a:p>
            <a:endParaRPr lang="zh-CN" altLang="en-US" sz="100"/>
          </a:p>
        </p:txBody>
      </p:sp>
      <p:sp>
        <p:nvSpPr>
          <p:cNvPr id="38" name="Freeform 8"/>
          <p:cNvSpPr>
            <a:spLocks noEditPoints="1"/>
          </p:cNvSpPr>
          <p:nvPr/>
        </p:nvSpPr>
        <p:spPr>
          <a:xfrm>
            <a:off x="595003" y="293472"/>
            <a:ext cx="714003" cy="335581"/>
          </a:xfrm>
          <a:custGeom>
            <a:avLst/>
            <a:gdLst/>
            <a:ahLst/>
            <a:cxnLst>
              <a:cxn ang="0">
                <a:pos x="155817980" y="0"/>
              </a:cxn>
              <a:cxn ang="0">
                <a:pos x="137870423" y="203066924"/>
              </a:cxn>
              <a:cxn ang="0">
                <a:pos x="17131903" y="185766964"/>
              </a:cxn>
              <a:cxn ang="0">
                <a:pos x="0" y="203066924"/>
              </a:cxn>
              <a:cxn ang="0">
                <a:pos x="17131903" y="16475893"/>
              </a:cxn>
              <a:cxn ang="0">
                <a:pos x="137870423" y="57459949"/>
              </a:cxn>
              <a:cxn ang="0">
                <a:pos x="17131903" y="16475893"/>
              </a:cxn>
              <a:cxn ang="0">
                <a:pos x="17131903" y="171144427"/>
              </a:cxn>
              <a:cxn ang="0">
                <a:pos x="137870423" y="129336758"/>
              </a:cxn>
              <a:cxn ang="0">
                <a:pos x="17131903" y="72906553"/>
              </a:cxn>
              <a:cxn ang="0">
                <a:pos x="137870423" y="114714222"/>
              </a:cxn>
              <a:cxn ang="0">
                <a:pos x="17131903" y="72906553"/>
              </a:cxn>
              <a:cxn ang="0">
                <a:pos x="412183197" y="113890609"/>
              </a:cxn>
              <a:cxn ang="0">
                <a:pos x="365274491" y="142929551"/>
              </a:cxn>
              <a:cxn ang="0">
                <a:pos x="418505647" y="188444387"/>
              </a:cxn>
              <a:cxn ang="0">
                <a:pos x="330195032" y="168467458"/>
              </a:cxn>
              <a:cxn ang="0">
                <a:pos x="273292980" y="200389500"/>
              </a:cxn>
              <a:cxn ang="0">
                <a:pos x="297562987" y="183089540"/>
              </a:cxn>
              <a:cxn ang="0">
                <a:pos x="313879235" y="92059869"/>
              </a:cxn>
              <a:cxn ang="0">
                <a:pos x="215575274" y="77437332"/>
              </a:cxn>
              <a:cxn ang="0">
                <a:pos x="377103738" y="53753236"/>
              </a:cxn>
              <a:cxn ang="0">
                <a:pos x="242700523" y="39130700"/>
              </a:cxn>
              <a:cxn ang="0">
                <a:pos x="377103738" y="15446150"/>
              </a:cxn>
              <a:cxn ang="0">
                <a:pos x="239029627" y="1029743"/>
              </a:cxn>
              <a:cxn ang="0">
                <a:pos x="394031501" y="77437332"/>
              </a:cxn>
              <a:cxn ang="0">
                <a:pos x="428498994" y="92059869"/>
              </a:cxn>
              <a:cxn ang="0">
                <a:pos x="330195032" y="99268072"/>
              </a:cxn>
              <a:cxn ang="0">
                <a:pos x="400353951" y="99268072"/>
              </a:cxn>
              <a:cxn ang="0">
                <a:pos x="304905231" y="133043925"/>
              </a:cxn>
              <a:cxn ang="0">
                <a:pos x="219246170" y="183089540"/>
              </a:cxn>
              <a:cxn ang="0">
                <a:pos x="242700523" y="97414262"/>
              </a:cxn>
              <a:cxn ang="0">
                <a:pos x="285122226" y="125629591"/>
              </a:cxn>
              <a:cxn ang="0">
                <a:pos x="248003179" y="121098812"/>
              </a:cxn>
              <a:cxn ang="0">
                <a:pos x="242700523" y="97414262"/>
              </a:cxn>
            </a:cxnLst>
            <a:rect l="0" t="0" r="0" b="0"/>
            <a:pathLst>
              <a:path w="2109" h="986">
                <a:moveTo>
                  <a:pt x="0" y="0"/>
                </a:moveTo>
                <a:lnTo>
                  <a:pt x="764" y="0"/>
                </a:lnTo>
                <a:lnTo>
                  <a:pt x="764" y="986"/>
                </a:lnTo>
                <a:lnTo>
                  <a:pt x="676" y="986"/>
                </a:lnTo>
                <a:lnTo>
                  <a:pt x="676" y="902"/>
                </a:lnTo>
                <a:lnTo>
                  <a:pt x="84" y="902"/>
                </a:lnTo>
                <a:lnTo>
                  <a:pt x="84" y="986"/>
                </a:lnTo>
                <a:lnTo>
                  <a:pt x="0" y="986"/>
                </a:lnTo>
                <a:lnTo>
                  <a:pt x="0" y="0"/>
                </a:lnTo>
                <a:close/>
                <a:moveTo>
                  <a:pt x="84" y="80"/>
                </a:moveTo>
                <a:lnTo>
                  <a:pt x="84" y="279"/>
                </a:lnTo>
                <a:lnTo>
                  <a:pt x="676" y="279"/>
                </a:lnTo>
                <a:lnTo>
                  <a:pt x="676" y="80"/>
                </a:lnTo>
                <a:lnTo>
                  <a:pt x="84" y="80"/>
                </a:lnTo>
                <a:close/>
                <a:moveTo>
                  <a:pt x="84" y="628"/>
                </a:moveTo>
                <a:lnTo>
                  <a:pt x="84" y="831"/>
                </a:lnTo>
                <a:lnTo>
                  <a:pt x="676" y="831"/>
                </a:lnTo>
                <a:lnTo>
                  <a:pt x="676" y="628"/>
                </a:lnTo>
                <a:lnTo>
                  <a:pt x="84" y="628"/>
                </a:lnTo>
                <a:close/>
                <a:moveTo>
                  <a:pt x="84" y="354"/>
                </a:moveTo>
                <a:lnTo>
                  <a:pt x="84" y="557"/>
                </a:lnTo>
                <a:lnTo>
                  <a:pt x="676" y="557"/>
                </a:lnTo>
                <a:lnTo>
                  <a:pt x="676" y="354"/>
                </a:lnTo>
                <a:lnTo>
                  <a:pt x="84" y="354"/>
                </a:lnTo>
                <a:close/>
                <a:moveTo>
                  <a:pt x="1963" y="482"/>
                </a:moveTo>
                <a:lnTo>
                  <a:pt x="2021" y="553"/>
                </a:lnTo>
                <a:cubicBezTo>
                  <a:pt x="2000" y="568"/>
                  <a:pt x="1958" y="594"/>
                  <a:pt x="1893" y="632"/>
                </a:cubicBezTo>
                <a:cubicBezTo>
                  <a:pt x="1849" y="659"/>
                  <a:pt x="1815" y="679"/>
                  <a:pt x="1791" y="694"/>
                </a:cubicBezTo>
                <a:cubicBezTo>
                  <a:pt x="1859" y="753"/>
                  <a:pt x="1965" y="800"/>
                  <a:pt x="2109" y="836"/>
                </a:cubicBezTo>
                <a:cubicBezTo>
                  <a:pt x="2089" y="856"/>
                  <a:pt x="2070" y="883"/>
                  <a:pt x="2052" y="915"/>
                </a:cubicBezTo>
                <a:cubicBezTo>
                  <a:pt x="1849" y="856"/>
                  <a:pt x="1704" y="756"/>
                  <a:pt x="1619" y="615"/>
                </a:cubicBezTo>
                <a:lnTo>
                  <a:pt x="1619" y="818"/>
                </a:lnTo>
                <a:cubicBezTo>
                  <a:pt x="1624" y="924"/>
                  <a:pt x="1573" y="976"/>
                  <a:pt x="1464" y="973"/>
                </a:cubicBezTo>
                <a:cubicBezTo>
                  <a:pt x="1423" y="973"/>
                  <a:pt x="1381" y="973"/>
                  <a:pt x="1340" y="973"/>
                </a:cubicBezTo>
                <a:cubicBezTo>
                  <a:pt x="1337" y="937"/>
                  <a:pt x="1331" y="908"/>
                  <a:pt x="1322" y="884"/>
                </a:cubicBezTo>
                <a:cubicBezTo>
                  <a:pt x="1358" y="887"/>
                  <a:pt x="1403" y="889"/>
                  <a:pt x="1459" y="889"/>
                </a:cubicBezTo>
                <a:cubicBezTo>
                  <a:pt x="1515" y="892"/>
                  <a:pt x="1542" y="867"/>
                  <a:pt x="1539" y="814"/>
                </a:cubicBezTo>
                <a:lnTo>
                  <a:pt x="1539" y="447"/>
                </a:lnTo>
                <a:lnTo>
                  <a:pt x="1057" y="447"/>
                </a:lnTo>
                <a:lnTo>
                  <a:pt x="1057" y="376"/>
                </a:lnTo>
                <a:lnTo>
                  <a:pt x="1849" y="376"/>
                </a:lnTo>
                <a:lnTo>
                  <a:pt x="1849" y="261"/>
                </a:lnTo>
                <a:lnTo>
                  <a:pt x="1190" y="261"/>
                </a:lnTo>
                <a:lnTo>
                  <a:pt x="1190" y="190"/>
                </a:lnTo>
                <a:lnTo>
                  <a:pt x="1849" y="190"/>
                </a:lnTo>
                <a:lnTo>
                  <a:pt x="1849" y="75"/>
                </a:lnTo>
                <a:lnTo>
                  <a:pt x="1172" y="75"/>
                </a:lnTo>
                <a:lnTo>
                  <a:pt x="1172" y="5"/>
                </a:lnTo>
                <a:lnTo>
                  <a:pt x="1932" y="5"/>
                </a:lnTo>
                <a:lnTo>
                  <a:pt x="1932" y="376"/>
                </a:lnTo>
                <a:lnTo>
                  <a:pt x="2101" y="376"/>
                </a:lnTo>
                <a:lnTo>
                  <a:pt x="2101" y="447"/>
                </a:lnTo>
                <a:lnTo>
                  <a:pt x="1619" y="447"/>
                </a:lnTo>
                <a:lnTo>
                  <a:pt x="1619" y="482"/>
                </a:lnTo>
                <a:cubicBezTo>
                  <a:pt x="1654" y="544"/>
                  <a:pt x="1692" y="597"/>
                  <a:pt x="1733" y="641"/>
                </a:cubicBezTo>
                <a:cubicBezTo>
                  <a:pt x="1822" y="582"/>
                  <a:pt x="1899" y="529"/>
                  <a:pt x="1963" y="482"/>
                </a:cubicBezTo>
                <a:close/>
                <a:moveTo>
                  <a:pt x="1044" y="814"/>
                </a:moveTo>
                <a:cubicBezTo>
                  <a:pt x="1168" y="772"/>
                  <a:pt x="1318" y="716"/>
                  <a:pt x="1495" y="646"/>
                </a:cubicBezTo>
                <a:cubicBezTo>
                  <a:pt x="1501" y="672"/>
                  <a:pt x="1507" y="699"/>
                  <a:pt x="1513" y="725"/>
                </a:cubicBezTo>
                <a:cubicBezTo>
                  <a:pt x="1351" y="784"/>
                  <a:pt x="1205" y="839"/>
                  <a:pt x="1075" y="889"/>
                </a:cubicBezTo>
                <a:lnTo>
                  <a:pt x="1044" y="814"/>
                </a:lnTo>
                <a:close/>
                <a:moveTo>
                  <a:pt x="1190" y="473"/>
                </a:moveTo>
                <a:cubicBezTo>
                  <a:pt x="1202" y="482"/>
                  <a:pt x="1218" y="492"/>
                  <a:pt x="1238" y="504"/>
                </a:cubicBezTo>
                <a:cubicBezTo>
                  <a:pt x="1303" y="545"/>
                  <a:pt x="1356" y="581"/>
                  <a:pt x="1398" y="610"/>
                </a:cubicBezTo>
                <a:lnTo>
                  <a:pt x="1349" y="681"/>
                </a:lnTo>
                <a:cubicBezTo>
                  <a:pt x="1317" y="658"/>
                  <a:pt x="1272" y="627"/>
                  <a:pt x="1216" y="588"/>
                </a:cubicBezTo>
                <a:cubicBezTo>
                  <a:pt x="1184" y="565"/>
                  <a:pt x="1159" y="547"/>
                  <a:pt x="1141" y="535"/>
                </a:cubicBezTo>
                <a:lnTo>
                  <a:pt x="1190" y="473"/>
                </a:lnTo>
                <a:close/>
              </a:path>
            </a:pathLst>
          </a:custGeom>
          <a:solidFill>
            <a:schemeClr val="tx1">
              <a:alpha val="100000"/>
            </a:schemeClr>
          </a:solidFill>
          <a:ln w="9525">
            <a:noFill/>
          </a:ln>
        </p:spPr>
        <p:txBody>
          <a:bodyPr/>
          <a:lstStyle/>
          <a:p>
            <a:endParaRPr lang="zh-CN" altLang="en-US" sz="10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3" name="Freeform 5"/>
          <p:cNvSpPr/>
          <p:nvPr/>
        </p:nvSpPr>
        <p:spPr>
          <a:xfrm>
            <a:off x="8233646" y="1702438"/>
            <a:ext cx="909164" cy="1856408"/>
          </a:xfrm>
          <a:custGeom>
            <a:avLst/>
            <a:gdLst/>
            <a:ahLst/>
            <a:cxnLst>
              <a:cxn ang="0">
                <a:pos x="1212850" y="2476500"/>
              </a:cxn>
              <a:cxn ang="0">
                <a:pos x="19017" y="1273020"/>
              </a:cxn>
              <a:cxn ang="0">
                <a:pos x="19017" y="1202770"/>
              </a:cxn>
              <a:cxn ang="0">
                <a:pos x="1212850" y="0"/>
              </a:cxn>
              <a:cxn ang="0">
                <a:pos x="1212850" y="2476500"/>
              </a:cxn>
            </a:cxnLst>
            <a:rect l="0" t="0" r="0" b="0"/>
            <a:pathLst>
              <a:path w="1722" h="3490">
                <a:moveTo>
                  <a:pt x="1722" y="3490"/>
                </a:moveTo>
                <a:lnTo>
                  <a:pt x="27" y="1794"/>
                </a:lnTo>
                <a:cubicBezTo>
                  <a:pt x="0" y="1767"/>
                  <a:pt x="0" y="1723"/>
                  <a:pt x="27" y="1695"/>
                </a:cubicBezTo>
                <a:lnTo>
                  <a:pt x="1722" y="0"/>
                </a:lnTo>
                <a:lnTo>
                  <a:pt x="1722" y="3490"/>
                </a:lnTo>
                <a:close/>
              </a:path>
            </a:pathLst>
          </a:custGeom>
          <a:solidFill>
            <a:schemeClr val="accent1">
              <a:alpha val="100000"/>
            </a:schemeClr>
          </a:solidFill>
          <a:ln w="9525">
            <a:noFill/>
          </a:ln>
        </p:spPr>
        <p:txBody>
          <a:bodyPr/>
          <a:lstStyle/>
          <a:p>
            <a:endParaRPr lang="zh-CN" altLang="en-US" sz="100"/>
          </a:p>
        </p:txBody>
      </p:sp>
      <p:sp>
        <p:nvSpPr>
          <p:cNvPr id="14" name="Freeform 6"/>
          <p:cNvSpPr/>
          <p:nvPr/>
        </p:nvSpPr>
        <p:spPr>
          <a:xfrm>
            <a:off x="8236026" y="1331157"/>
            <a:ext cx="906784" cy="1856408"/>
          </a:xfrm>
          <a:custGeom>
            <a:avLst/>
            <a:gdLst/>
            <a:ahLst/>
            <a:cxnLst>
              <a:cxn ang="0">
                <a:pos x="1209675" y="2476500"/>
              </a:cxn>
              <a:cxn ang="0">
                <a:pos x="22532" y="1279407"/>
              </a:cxn>
              <a:cxn ang="0">
                <a:pos x="22532" y="1197093"/>
              </a:cxn>
              <a:cxn ang="0">
                <a:pos x="1209675" y="0"/>
              </a:cxn>
              <a:cxn ang="0">
                <a:pos x="1209675" y="2476500"/>
              </a:cxn>
            </a:cxnLst>
            <a:rect l="0" t="0" r="0" b="0"/>
            <a:pathLst>
              <a:path w="1718" h="3490">
                <a:moveTo>
                  <a:pt x="1718" y="3490"/>
                </a:moveTo>
                <a:lnTo>
                  <a:pt x="32" y="1803"/>
                </a:lnTo>
                <a:cubicBezTo>
                  <a:pt x="0" y="1771"/>
                  <a:pt x="0" y="1719"/>
                  <a:pt x="32" y="1687"/>
                </a:cubicBezTo>
                <a:lnTo>
                  <a:pt x="1718" y="0"/>
                </a:lnTo>
                <a:lnTo>
                  <a:pt x="1718" y="3490"/>
                </a:lnTo>
                <a:close/>
              </a:path>
            </a:pathLst>
          </a:custGeom>
          <a:solidFill>
            <a:schemeClr val="bg1">
              <a:alpha val="100000"/>
            </a:schemeClr>
          </a:solidFill>
          <a:ln w="9525">
            <a:noFill/>
          </a:ln>
        </p:spPr>
        <p:txBody>
          <a:bodyPr/>
          <a:lstStyle/>
          <a:p>
            <a:endParaRPr lang="zh-CN" altLang="en-US" sz="100"/>
          </a:p>
        </p:txBody>
      </p:sp>
      <p:grpSp>
        <p:nvGrpSpPr>
          <p:cNvPr id="4" name="组合 3"/>
          <p:cNvGrpSpPr/>
          <p:nvPr/>
        </p:nvGrpSpPr>
        <p:grpSpPr>
          <a:xfrm>
            <a:off x="758629" y="972463"/>
            <a:ext cx="7626743" cy="3199210"/>
            <a:chOff x="2258" y="3728"/>
            <a:chExt cx="16022" cy="6721"/>
          </a:xfrm>
        </p:grpSpPr>
        <p:sp>
          <p:nvSpPr>
            <p:cNvPr id="16" name="矩形 15"/>
            <p:cNvSpPr/>
            <p:nvPr/>
          </p:nvSpPr>
          <p:spPr>
            <a:xfrm>
              <a:off x="5813" y="4189"/>
              <a:ext cx="10275" cy="2424"/>
            </a:xfrm>
            <a:prstGeom prst="rect">
              <a:avLst/>
            </a:prstGeom>
            <a:noFill/>
            <a:ln w="9525">
              <a:noFill/>
            </a:ln>
          </p:spPr>
          <p:txBody>
            <a:bodyPr lIns="0" tIns="0" rIns="0" bIns="0">
              <a:spAutoFit/>
            </a:bodyPr>
            <a:lstStyle/>
            <a:p>
              <a:r>
                <a:rPr lang="zh-CN" altLang="en-US" sz="3750" b="1" dirty="0">
                  <a:solidFill>
                    <a:srgbClr val="FFFFFF"/>
                  </a:solidFill>
                  <a:latin typeface="微软雅黑" panose="020B0503020204020204" pitchFamily="34" charset="-122"/>
                  <a:ea typeface="微软雅黑" panose="020B0503020204020204" pitchFamily="34" charset="-122"/>
                </a:rPr>
                <a:t>危化品和陆上油气管道安全生产的特点</a:t>
              </a:r>
              <a:endParaRPr lang="zh-CN" altLang="en-US" sz="3750" b="1" dirty="0">
                <a:solidFill>
                  <a:srgbClr val="FFFFFF"/>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2258" y="3728"/>
              <a:ext cx="3035" cy="3346"/>
              <a:chOff x="2258" y="3620"/>
              <a:chExt cx="3035" cy="3346"/>
            </a:xfrm>
          </p:grpSpPr>
          <p:sp>
            <p:nvSpPr>
              <p:cNvPr id="15" name="Rectangle 9"/>
              <p:cNvSpPr>
                <a:spLocks noChangeArrowheads="1"/>
              </p:cNvSpPr>
              <p:nvPr/>
            </p:nvSpPr>
            <p:spPr bwMode="auto">
              <a:xfrm>
                <a:off x="2923" y="3620"/>
                <a:ext cx="1704" cy="3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zh-CN" sz="10345" b="1" i="0" u="none" strike="noStrike" kern="1200" cap="none" spc="0" normalizeH="0" baseline="0" noProof="0" dirty="0" smtClean="0">
                    <a:ln>
                      <a:noFill/>
                    </a:ln>
                    <a:solidFill>
                      <a:schemeClr val="accent2"/>
                    </a:solidFill>
                    <a:effectLst/>
                    <a:uLnTx/>
                    <a:uFillTx/>
                    <a:latin typeface="+mj-ea"/>
                    <a:ea typeface="+mj-ea"/>
                    <a:cs typeface="宋体" panose="02010600030101010101" pitchFamily="2" charset="-122"/>
                  </a:rPr>
                  <a:t>1</a:t>
                </a:r>
                <a:endParaRPr kumimoji="0" lang="zh-CN" altLang="zh-CN" sz="1500" b="1" i="0" u="none" strike="noStrike" kern="1200" cap="none" spc="0" normalizeH="0" baseline="0" noProof="0" dirty="0" smtClean="0">
                  <a:ln>
                    <a:noFill/>
                  </a:ln>
                  <a:solidFill>
                    <a:schemeClr val="accent2"/>
                  </a:solidFill>
                  <a:effectLst/>
                  <a:uLnTx/>
                  <a:uFillTx/>
                  <a:latin typeface="+mj-ea"/>
                  <a:ea typeface="+mj-ea"/>
                  <a:cs typeface="宋体" panose="02010600030101010101" pitchFamily="2" charset="-122"/>
                </a:endParaRPr>
              </a:p>
            </p:txBody>
          </p:sp>
          <p:sp>
            <p:nvSpPr>
              <p:cNvPr id="17" name="Freeform 5"/>
              <p:cNvSpPr/>
              <p:nvPr/>
            </p:nvSpPr>
            <p:spPr>
              <a:xfrm>
                <a:off x="2258" y="3768"/>
                <a:ext cx="3035" cy="3037"/>
              </a:xfrm>
              <a:custGeom>
                <a:avLst/>
                <a:gdLst/>
                <a:ahLst/>
                <a:cxnLst>
                  <a:cxn ang="0">
                    <a:pos x="0" y="0"/>
                  </a:cxn>
                  <a:cxn ang="0">
                    <a:pos x="1926594" y="0"/>
                  </a:cxn>
                  <a:cxn ang="0">
                    <a:pos x="1926594" y="461131"/>
                  </a:cxn>
                  <a:cxn ang="0">
                    <a:pos x="1887930" y="461131"/>
                  </a:cxn>
                  <a:cxn ang="0">
                    <a:pos x="1887930" y="38702"/>
                  </a:cxn>
                  <a:cxn ang="0">
                    <a:pos x="38664" y="38702"/>
                  </a:cxn>
                  <a:cxn ang="0">
                    <a:pos x="38664" y="1889814"/>
                  </a:cxn>
                  <a:cxn ang="0">
                    <a:pos x="1887930" y="1889814"/>
                  </a:cxn>
                  <a:cxn ang="0">
                    <a:pos x="1887930" y="1343044"/>
                  </a:cxn>
                  <a:cxn ang="0">
                    <a:pos x="1926594" y="1343044"/>
                  </a:cxn>
                  <a:cxn ang="0">
                    <a:pos x="1926594" y="1928516"/>
                  </a:cxn>
                  <a:cxn ang="0">
                    <a:pos x="0" y="1928516"/>
                  </a:cxn>
                  <a:cxn ang="0">
                    <a:pos x="0" y="0"/>
                  </a:cxn>
                </a:cxnLst>
                <a:rect l="0" t="0" r="0" b="0"/>
                <a:pathLst>
                  <a:path w="2342" h="2342">
                    <a:moveTo>
                      <a:pt x="0" y="0"/>
                    </a:moveTo>
                    <a:lnTo>
                      <a:pt x="2342" y="0"/>
                    </a:lnTo>
                    <a:lnTo>
                      <a:pt x="2342" y="560"/>
                    </a:lnTo>
                    <a:lnTo>
                      <a:pt x="2295" y="560"/>
                    </a:lnTo>
                    <a:lnTo>
                      <a:pt x="2295" y="47"/>
                    </a:lnTo>
                    <a:lnTo>
                      <a:pt x="47" y="47"/>
                    </a:lnTo>
                    <a:lnTo>
                      <a:pt x="47" y="2295"/>
                    </a:lnTo>
                    <a:lnTo>
                      <a:pt x="2295" y="2295"/>
                    </a:lnTo>
                    <a:lnTo>
                      <a:pt x="2295" y="1631"/>
                    </a:lnTo>
                    <a:lnTo>
                      <a:pt x="2342" y="1631"/>
                    </a:lnTo>
                    <a:lnTo>
                      <a:pt x="2342" y="2342"/>
                    </a:lnTo>
                    <a:lnTo>
                      <a:pt x="0" y="2342"/>
                    </a:lnTo>
                    <a:lnTo>
                      <a:pt x="0" y="0"/>
                    </a:lnTo>
                    <a:close/>
                  </a:path>
                </a:pathLst>
              </a:custGeom>
              <a:solidFill>
                <a:srgbClr val="FFFFFF">
                  <a:alpha val="100000"/>
                </a:srgbClr>
              </a:solidFill>
              <a:ln w="9525">
                <a:noFill/>
              </a:ln>
            </p:spPr>
            <p:txBody>
              <a:bodyPr/>
              <a:lstStyle/>
              <a:p>
                <a:endParaRPr lang="zh-CN" altLang="en-US" sz="100"/>
              </a:p>
            </p:txBody>
          </p:sp>
        </p:grpSp>
        <p:sp>
          <p:nvSpPr>
            <p:cNvPr id="3" name="文本框 2"/>
            <p:cNvSpPr txBox="1"/>
            <p:nvPr/>
          </p:nvSpPr>
          <p:spPr>
            <a:xfrm>
              <a:off x="5672" y="6612"/>
              <a:ext cx="12608" cy="3837"/>
            </a:xfrm>
            <a:prstGeom prst="rect">
              <a:avLst/>
            </a:prstGeom>
            <a:noFill/>
          </p:spPr>
          <p:txBody>
            <a:bodyPr wrap="square" rtlCol="0" anchor="t">
              <a:spAutoFit/>
            </a:bodyPr>
            <a:lstStyle/>
            <a:p>
              <a:pPr algn="just" eaLnBrk="0" latinLnBrk="1" hangingPunct="0">
                <a:lnSpc>
                  <a:spcPct val="200000"/>
                </a:lnSpc>
              </a:pPr>
              <a:r>
                <a:rPr lang="zh-CN" altLang="en-US" sz="1875" b="1">
                  <a:solidFill>
                    <a:schemeClr val="accent2"/>
                  </a:solidFill>
                  <a:latin typeface="微软雅黑" panose="020B0503020204020204" pitchFamily="34" charset="-122"/>
                  <a:ea typeface="微软雅黑" panose="020B0503020204020204" pitchFamily="34" charset="-122"/>
                  <a:sym typeface="+mn-ea"/>
                  <a:hlinkClick r:id="rId1" action="ppaction://hlinksldjump"/>
                </a:rPr>
                <a:t>（一）</a:t>
              </a:r>
              <a:r>
                <a:rPr lang="zh-CN" altLang="zh-CN" sz="1875" b="1">
                  <a:solidFill>
                    <a:schemeClr val="accent2"/>
                  </a:solidFill>
                  <a:latin typeface="微软雅黑" panose="020B0503020204020204" pitchFamily="34" charset="-122"/>
                  <a:ea typeface="微软雅黑" panose="020B0503020204020204" pitchFamily="34" charset="-122"/>
                  <a:sym typeface="+mn-ea"/>
                  <a:hlinkClick r:id="rId1" action="ppaction://hlinksldjump"/>
                </a:rPr>
                <a:t>危险化学品安全生产的特点</a:t>
              </a:r>
              <a:r>
                <a:rPr lang="zh-CN" altLang="en-US" sz="1875" b="1">
                  <a:solidFill>
                    <a:schemeClr val="accent2"/>
                  </a:solidFill>
                  <a:latin typeface="微软雅黑" panose="020B0503020204020204" pitchFamily="34" charset="-122"/>
                  <a:ea typeface="微软雅黑" panose="020B0503020204020204" pitchFamily="34" charset="-122"/>
                  <a:sym typeface="+mn-ea"/>
                  <a:hlinkClick r:id="rId1" action="ppaction://hlinksldjump"/>
                </a:rPr>
                <a:t>。</a:t>
              </a:r>
              <a:endParaRPr lang="zh-CN" altLang="en-US" sz="1875" b="1">
                <a:solidFill>
                  <a:schemeClr val="accent2"/>
                </a:solidFill>
                <a:latin typeface="微软雅黑" panose="020B0503020204020204" pitchFamily="34" charset="-122"/>
                <a:ea typeface="微软雅黑" panose="020B0503020204020204" pitchFamily="34" charset="-122"/>
              </a:endParaRPr>
            </a:p>
            <a:p>
              <a:pPr algn="just" eaLnBrk="0" latinLnBrk="1" hangingPunct="0">
                <a:lnSpc>
                  <a:spcPct val="200000"/>
                </a:lnSpc>
              </a:pPr>
              <a:r>
                <a:rPr lang="zh-CN" altLang="en-US" sz="1875" b="1">
                  <a:solidFill>
                    <a:schemeClr val="accent2"/>
                  </a:solidFill>
                  <a:latin typeface="微软雅黑" panose="020B0503020204020204" pitchFamily="34" charset="-122"/>
                  <a:ea typeface="微软雅黑" panose="020B0503020204020204" pitchFamily="34" charset="-122"/>
                  <a:sym typeface="+mn-ea"/>
                  <a:hlinkClick r:id="rId2" action="ppaction://hlinksldjump"/>
                </a:rPr>
                <a:t>（二）</a:t>
              </a:r>
              <a:r>
                <a:rPr lang="zh-CN" altLang="zh-CN" sz="1875" b="1">
                  <a:solidFill>
                    <a:schemeClr val="accent2"/>
                  </a:solidFill>
                  <a:latin typeface="微软雅黑" panose="020B0503020204020204" pitchFamily="34" charset="-122"/>
                  <a:ea typeface="微软雅黑" panose="020B0503020204020204" pitchFamily="34" charset="-122"/>
                  <a:sym typeface="+mn-ea"/>
                  <a:hlinkClick r:id="rId2" action="ppaction://hlinksldjump"/>
                </a:rPr>
                <a:t>陆上油气输送管道企业安全生产特点。</a:t>
              </a:r>
              <a:endParaRPr lang="zh-CN" altLang="zh-CN" sz="1875" b="1">
                <a:solidFill>
                  <a:schemeClr val="accent2"/>
                </a:solidFill>
                <a:latin typeface="微软雅黑" panose="020B0503020204020204" pitchFamily="34" charset="-122"/>
                <a:ea typeface="微软雅黑" panose="020B0503020204020204" pitchFamily="34" charset="-122"/>
              </a:endParaRPr>
            </a:p>
            <a:p>
              <a:pPr algn="just" eaLnBrk="0" latinLnBrk="1" hangingPunct="0">
                <a:lnSpc>
                  <a:spcPct val="200000"/>
                </a:lnSpc>
              </a:pPr>
              <a:r>
                <a:rPr lang="zh-CN" altLang="en-US" sz="1875" b="1">
                  <a:solidFill>
                    <a:schemeClr val="accent2"/>
                  </a:solidFill>
                  <a:latin typeface="微软雅黑" panose="020B0503020204020204" pitchFamily="34" charset="-122"/>
                  <a:ea typeface="微软雅黑" panose="020B0503020204020204" pitchFamily="34" charset="-122"/>
                  <a:sym typeface="+mn-ea"/>
                  <a:hlinkClick r:id="" action="ppaction://noaction"/>
                </a:rPr>
                <a:t>（三）</a:t>
              </a:r>
              <a:r>
                <a:rPr lang="zh-CN" altLang="zh-CN" sz="1875" b="1">
                  <a:solidFill>
                    <a:schemeClr val="accent2"/>
                  </a:solidFill>
                  <a:latin typeface="微软雅黑" panose="020B0503020204020204" pitchFamily="34" charset="-122"/>
                  <a:ea typeface="微软雅黑" panose="020B0503020204020204" pitchFamily="34" charset="-122"/>
                  <a:sym typeface="+mn-ea"/>
                  <a:hlinkClick r:id="" action="ppaction://noaction"/>
                </a:rPr>
                <a:t>危险化学品、陆上油气输送管道安全监管职责。</a:t>
              </a:r>
              <a:endParaRPr lang="zh-CN" altLang="en-US" sz="1875">
                <a:latin typeface="微软雅黑" panose="020B0503020204020204" pitchFamily="34" charset="-122"/>
                <a:ea typeface="微软雅黑" panose="020B0503020204020204" pitchFamily="34" charset="-122"/>
              </a:endParaRPr>
            </a:p>
          </p:txBody>
        </p:sp>
      </p:grpSp>
    </p:spTree>
  </p:cSld>
  <p:clrMapOvr>
    <a:masterClrMapping/>
  </p:clrMapOvr>
  <p:transition spd="slow" advTm="5769"/>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71974" y="744987"/>
            <a:ext cx="7200053" cy="3784600"/>
          </a:xfrm>
          <a:prstGeom prst="rect">
            <a:avLst/>
          </a:prstGeom>
          <a:noFill/>
        </p:spPr>
        <p:txBody>
          <a:bodyPr wrap="square" rtlCol="0" anchor="t">
            <a:spAutoFit/>
          </a:bodyPr>
          <a:lstStyle/>
          <a:p>
            <a:pPr indent="533400" algn="just">
              <a:lnSpc>
                <a:spcPct val="150000"/>
              </a:lnSpc>
              <a:extLst>
                <a:ext uri="{35155182-B16C-46BC-9424-99874614C6A1}">
                  <wpsdc:indentchars xmlns:wpsdc="http://www.wps.cn/officeDocument/2017/drawingmlCustomData" val="200" checksum="171596010"/>
                </a:ext>
              </a:extLst>
            </a:pP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党中央、国务院历来高度重视危险化学品安全生产工作。习近平总书记、李克强总理、马凯副总理、王勇国务委员等中央领导同志去年对危化品、油气管道和烟花爆竹安全生产工作做出了近百次重要批示指示。</a:t>
            </a:r>
            <a:endPar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indent="533400" algn="just">
              <a:lnSpc>
                <a:spcPct val="150000"/>
              </a:lnSpc>
              <a:extLst>
                <a:ext uri="{35155182-B16C-46BC-9424-99874614C6A1}">
                  <wpsdc:indentchars xmlns:wpsdc="http://www.wps.cn/officeDocument/2017/drawingmlCustomData" val="200" checksum="171596010"/>
                </a:ext>
              </a:extLst>
            </a:pP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在</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3</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月</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24</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日召开国务院危化品综合整治电视电话会上，王勇国务委员再次对进一步加强危化品安全生产工作提出要求，要求采取坚决措施，防范和遏制重特大生产安全事故发生，切实保护人民群众生命财产安全。</a:t>
            </a:r>
            <a:endPar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grpSp>
        <p:nvGrpSpPr>
          <p:cNvPr id="4" name="组合 3"/>
          <p:cNvGrpSpPr/>
          <p:nvPr/>
        </p:nvGrpSpPr>
        <p:grpSpPr>
          <a:xfrm>
            <a:off x="102235" y="62230"/>
            <a:ext cx="6035675" cy="616535"/>
            <a:chOff x="147" y="225"/>
            <a:chExt cx="9505" cy="971"/>
          </a:xfrm>
        </p:grpSpPr>
        <p:sp>
          <p:nvSpPr>
            <p:cNvPr id="32" name="TextBox 31"/>
            <p:cNvSpPr txBox="1"/>
            <p:nvPr/>
          </p:nvSpPr>
          <p:spPr>
            <a:xfrm>
              <a:off x="1118" y="310"/>
              <a:ext cx="8534" cy="725"/>
            </a:xfrm>
            <a:prstGeom prst="rect">
              <a:avLst/>
            </a:prstGeom>
            <a:noFill/>
            <a:ln w="9525">
              <a:noFill/>
            </a:ln>
          </p:spPr>
          <p:txBody>
            <a:bodyPr wrap="square">
              <a:spAutoFit/>
            </a:bodyPr>
            <a:lstStyle/>
            <a:p>
              <a:r>
                <a:rPr lang="zh-CN" altLang="en-US" sz="2400" b="1" dirty="0">
                  <a:solidFill>
                    <a:schemeClr val="tx1"/>
                  </a:solidFill>
                  <a:latin typeface="微软雅黑" panose="020B0503020204020204" pitchFamily="34" charset="-122"/>
                  <a:ea typeface="微软雅黑" panose="020B0503020204020204" pitchFamily="34" charset="-122"/>
                </a:rPr>
                <a:t>危化品和陆上油气管道安全生产的特点</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523875" y="572902"/>
            <a:ext cx="4564380" cy="429895"/>
          </a:xfrm>
          <a:prstGeom prst="rect">
            <a:avLst/>
          </a:prstGeom>
          <a:noFill/>
        </p:spPr>
        <p:txBody>
          <a:bodyPr wrap="none" rtlCol="0" anchor="t">
            <a:spAutoFit/>
          </a:bodyPr>
          <a:lstStyle/>
          <a:p>
            <a:pPr defTabSz="685800" eaLnBrk="0" hangingPunct="0"/>
            <a:r>
              <a:rPr lang="zh-CN" altLang="zh-CN" sz="2200" b="1" spc="100">
                <a:uFillTx/>
                <a:latin typeface="微软雅黑" panose="020B0503020204020204" pitchFamily="34" charset="-122"/>
                <a:ea typeface="微软雅黑" panose="020B0503020204020204" pitchFamily="34" charset="-122"/>
                <a:sym typeface="+mn-ea"/>
              </a:rPr>
              <a:t>（一）危险化学品安全生产的特点</a:t>
            </a:r>
            <a:endParaRPr lang="zh-CN" altLang="zh-CN" sz="2200" b="1" spc="100">
              <a:solidFill>
                <a:schemeClr val="bg2"/>
              </a:solidFill>
              <a:uFillTx/>
              <a:latin typeface="微软雅黑" panose="020B0503020204020204" pitchFamily="34" charset="-122"/>
              <a:ea typeface="微软雅黑" panose="020B0503020204020204" pitchFamily="34" charset="-122"/>
              <a:sym typeface="+mn-ea"/>
            </a:endParaRPr>
          </a:p>
        </p:txBody>
      </p:sp>
      <p:sp>
        <p:nvSpPr>
          <p:cNvPr id="5" name="文本框 4"/>
          <p:cNvSpPr txBox="1"/>
          <p:nvPr/>
        </p:nvSpPr>
        <p:spPr>
          <a:xfrm>
            <a:off x="953135" y="1002797"/>
            <a:ext cx="4352925" cy="398780"/>
          </a:xfrm>
          <a:prstGeom prst="rect">
            <a:avLst/>
          </a:prstGeom>
          <a:noFill/>
        </p:spPr>
        <p:txBody>
          <a:bodyPr wrap="none" rtlCol="0" anchor="t">
            <a:spAutoFit/>
          </a:bodyPr>
          <a:lstStyle/>
          <a:p>
            <a:pPr algn="l"/>
            <a:r>
              <a:rPr sz="2000" b="1" spc="100" smtClean="0">
                <a:solidFill>
                  <a:schemeClr val="tx1"/>
                </a:solidFill>
                <a:uFillTx/>
                <a:latin typeface="微软雅黑" panose="020B0503020204020204" pitchFamily="34" charset="-122"/>
                <a:ea typeface="微软雅黑" panose="020B0503020204020204" pitchFamily="34" charset="-122"/>
                <a:sym typeface="+mn-ea"/>
              </a:rPr>
              <a:t>1、近年来危险化学品安全生产形势</a:t>
            </a:r>
            <a:endParaRPr sz="2000" b="1" spc="100" smtClean="0">
              <a:solidFill>
                <a:schemeClr val="tx1"/>
              </a:solidFill>
              <a:uFillTx/>
              <a:latin typeface="微软雅黑" panose="020B0503020204020204" pitchFamily="34" charset="-122"/>
              <a:ea typeface="微软雅黑" panose="020B0503020204020204" pitchFamily="34" charset="-122"/>
              <a:sym typeface="+mn-ea"/>
            </a:endParaRPr>
          </a:p>
        </p:txBody>
      </p:sp>
      <p:sp>
        <p:nvSpPr>
          <p:cNvPr id="6" name="文本框 5"/>
          <p:cNvSpPr txBox="1"/>
          <p:nvPr/>
        </p:nvSpPr>
        <p:spPr>
          <a:xfrm>
            <a:off x="971974" y="1329822"/>
            <a:ext cx="7200053" cy="3476625"/>
          </a:xfrm>
          <a:prstGeom prst="rect">
            <a:avLst/>
          </a:prstGeom>
          <a:noFill/>
        </p:spPr>
        <p:txBody>
          <a:bodyPr wrap="square" rtlCol="0" anchor="t">
            <a:spAutoFit/>
          </a:bodyPr>
          <a:lstStyle/>
          <a:p>
            <a:pPr indent="457200" algn="just">
              <a:lnSpc>
                <a:spcPct val="110000"/>
              </a:lnSpc>
              <a:spcBef>
                <a:spcPts val="0"/>
              </a:spcBef>
              <a:spcAft>
                <a:spcPts val="0"/>
              </a:spcAft>
            </a:pPr>
            <a:r>
              <a:rPr lang="zh-CN" altLang="zh-CN" sz="2000" spc="100" smtClean="0">
                <a:latin typeface="微软雅黑" panose="020B0503020204020204" pitchFamily="34" charset="-122"/>
                <a:ea typeface="微软雅黑" panose="020B0503020204020204" pitchFamily="34" charset="-122"/>
                <a:sym typeface="+mn-ea"/>
              </a:rPr>
              <a:t>我国是危险化学品生产、使用、进出口和消费大国</a:t>
            </a:r>
            <a:endParaRPr lang="en-US" altLang="zh-CN" sz="2000" b="0" spc="100" smtClean="0">
              <a:solidFill>
                <a:schemeClr val="tx1"/>
              </a:solidFill>
              <a:latin typeface="微软雅黑" panose="020B0503020204020204" pitchFamily="34" charset="-122"/>
              <a:ea typeface="微软雅黑" panose="020B0503020204020204" pitchFamily="34" charset="-122"/>
            </a:endParaRPr>
          </a:p>
          <a:p>
            <a:pPr indent="457200" algn="just">
              <a:lnSpc>
                <a:spcPct val="110000"/>
              </a:lnSpc>
              <a:spcBef>
                <a:spcPts val="0"/>
              </a:spcBef>
              <a:spcAft>
                <a:spcPts val="0"/>
              </a:spcAft>
            </a:pPr>
            <a:r>
              <a:rPr lang="zh-CN" altLang="zh-CN" sz="2000" spc="100" smtClean="0">
                <a:latin typeface="微软雅黑" panose="020B0503020204020204" pitchFamily="34" charset="-122"/>
                <a:ea typeface="微软雅黑" panose="020B0503020204020204" pitchFamily="34" charset="-122"/>
                <a:sym typeface="+mn-ea"/>
              </a:rPr>
              <a:t>截至</a:t>
            </a:r>
            <a:r>
              <a:rPr lang="en-US" altLang="zh-CN" sz="2000" spc="100" smtClean="0">
                <a:latin typeface="微软雅黑" panose="020B0503020204020204" pitchFamily="34" charset="-122"/>
                <a:ea typeface="微软雅黑" panose="020B0503020204020204" pitchFamily="34" charset="-122"/>
                <a:sym typeface="+mn-ea"/>
              </a:rPr>
              <a:t>2016</a:t>
            </a:r>
            <a:r>
              <a:rPr lang="zh-CN" altLang="zh-CN" sz="2000" spc="100" smtClean="0">
                <a:latin typeface="微软雅黑" panose="020B0503020204020204" pitchFamily="34" charset="-122"/>
                <a:ea typeface="微软雅黑" panose="020B0503020204020204" pitchFamily="34" charset="-122"/>
                <a:sym typeface="+mn-ea"/>
              </a:rPr>
              <a:t>年底，全国现有危险化学品企业近</a:t>
            </a:r>
            <a:r>
              <a:rPr lang="en-US" altLang="zh-CN" sz="2000" spc="100" smtClean="0">
                <a:latin typeface="微软雅黑" panose="020B0503020204020204" pitchFamily="34" charset="-122"/>
                <a:ea typeface="微软雅黑" panose="020B0503020204020204" pitchFamily="34" charset="-122"/>
                <a:sym typeface="+mn-ea"/>
              </a:rPr>
              <a:t>30</a:t>
            </a:r>
            <a:r>
              <a:rPr lang="zh-CN" altLang="zh-CN" sz="2000" spc="100" smtClean="0">
                <a:latin typeface="微软雅黑" panose="020B0503020204020204" pitchFamily="34" charset="-122"/>
                <a:ea typeface="微软雅黑" panose="020B0503020204020204" pitchFamily="34" charset="-122"/>
                <a:sym typeface="+mn-ea"/>
              </a:rPr>
              <a:t>万家（其中生产企业</a:t>
            </a:r>
            <a:r>
              <a:rPr lang="en-US" altLang="zh-CN" sz="2000" spc="100" smtClean="0">
                <a:latin typeface="微软雅黑" panose="020B0503020204020204" pitchFamily="34" charset="-122"/>
                <a:ea typeface="微软雅黑" panose="020B0503020204020204" pitchFamily="34" charset="-122"/>
                <a:sym typeface="+mn-ea"/>
              </a:rPr>
              <a:t>1.9</a:t>
            </a:r>
            <a:r>
              <a:rPr lang="zh-CN" altLang="zh-CN" sz="2000" spc="100" smtClean="0">
                <a:latin typeface="微软雅黑" panose="020B0503020204020204" pitchFamily="34" charset="-122"/>
                <a:ea typeface="微软雅黑" panose="020B0503020204020204" pitchFamily="34" charset="-122"/>
                <a:sym typeface="+mn-ea"/>
              </a:rPr>
              <a:t>万家、经营企业</a:t>
            </a:r>
            <a:r>
              <a:rPr lang="en-US" altLang="zh-CN" sz="2000" spc="100" smtClean="0">
                <a:latin typeface="微软雅黑" panose="020B0503020204020204" pitchFamily="34" charset="-122"/>
                <a:ea typeface="微软雅黑" panose="020B0503020204020204" pitchFamily="34" charset="-122"/>
                <a:sym typeface="+mn-ea"/>
              </a:rPr>
              <a:t>26.5</a:t>
            </a:r>
            <a:r>
              <a:rPr lang="zh-CN" altLang="zh-CN" sz="2000" spc="100" smtClean="0">
                <a:latin typeface="微软雅黑" panose="020B0503020204020204" pitchFamily="34" charset="-122"/>
                <a:ea typeface="微软雅黑" panose="020B0503020204020204" pitchFamily="34" charset="-122"/>
                <a:sym typeface="+mn-ea"/>
              </a:rPr>
              <a:t>万家，储存企业</a:t>
            </a:r>
            <a:r>
              <a:rPr lang="en-US" altLang="zh-CN" sz="2000" spc="100" smtClean="0">
                <a:latin typeface="微软雅黑" panose="020B0503020204020204" pitchFamily="34" charset="-122"/>
                <a:ea typeface="微软雅黑" panose="020B0503020204020204" pitchFamily="34" charset="-122"/>
                <a:sym typeface="+mn-ea"/>
              </a:rPr>
              <a:t>0.55</a:t>
            </a:r>
            <a:r>
              <a:rPr lang="zh-CN" altLang="zh-CN" sz="2000" spc="100" smtClean="0">
                <a:latin typeface="微软雅黑" panose="020B0503020204020204" pitchFamily="34" charset="-122"/>
                <a:ea typeface="微软雅黑" panose="020B0503020204020204" pitchFamily="34" charset="-122"/>
                <a:sym typeface="+mn-ea"/>
              </a:rPr>
              <a:t>万家），从业人员近千万，陆上油气输送管道总里程超过</a:t>
            </a:r>
            <a:r>
              <a:rPr lang="en-US" altLang="zh-CN" sz="2000" spc="100" smtClean="0">
                <a:latin typeface="微软雅黑" panose="020B0503020204020204" pitchFamily="34" charset="-122"/>
                <a:ea typeface="微软雅黑" panose="020B0503020204020204" pitchFamily="34" charset="-122"/>
                <a:sym typeface="+mn-ea"/>
              </a:rPr>
              <a:t>12</a:t>
            </a:r>
            <a:r>
              <a:rPr lang="zh-CN" altLang="zh-CN" sz="2000" spc="100" smtClean="0">
                <a:latin typeface="微软雅黑" panose="020B0503020204020204" pitchFamily="34" charset="-122"/>
                <a:ea typeface="微软雅黑" panose="020B0503020204020204" pitchFamily="34" charset="-122"/>
                <a:sym typeface="+mn-ea"/>
              </a:rPr>
              <a:t>万公里。</a:t>
            </a:r>
            <a:endParaRPr lang="zh-CN" altLang="zh-CN" sz="2000" spc="100" smtClean="0">
              <a:latin typeface="微软雅黑" panose="020B0503020204020204" pitchFamily="34" charset="-122"/>
              <a:ea typeface="微软雅黑" panose="020B0503020204020204" pitchFamily="34" charset="-122"/>
              <a:sym typeface="+mn-ea"/>
            </a:endParaRPr>
          </a:p>
          <a:p>
            <a:pPr indent="457200" algn="just">
              <a:lnSpc>
                <a:spcPct val="110000"/>
              </a:lnSpc>
              <a:spcBef>
                <a:spcPts val="0"/>
              </a:spcBef>
              <a:spcAft>
                <a:spcPts val="0"/>
              </a:spcAft>
            </a:pPr>
            <a:r>
              <a:rPr lang="zh-CN" altLang="en-US" sz="2000" spc="100">
                <a:latin typeface="微软雅黑" panose="020B0503020204020204" pitchFamily="34" charset="-122"/>
                <a:ea typeface="微软雅黑" panose="020B0503020204020204" pitchFamily="34" charset="-122"/>
                <a:sym typeface="+mn-ea"/>
              </a:rPr>
              <a:t>巴斯夫</a:t>
            </a:r>
            <a:r>
              <a:rPr lang="en-US" altLang="zh-CN" sz="2000" spc="100">
                <a:latin typeface="微软雅黑" panose="020B0503020204020204" pitchFamily="34" charset="-122"/>
                <a:ea typeface="微软雅黑" panose="020B0503020204020204" pitchFamily="34" charset="-122"/>
                <a:sym typeface="+mn-ea"/>
              </a:rPr>
              <a:t>2012</a:t>
            </a:r>
            <a:r>
              <a:rPr lang="zh-CN" altLang="en-US" sz="2000" spc="100">
                <a:latin typeface="微软雅黑" panose="020B0503020204020204" pitchFamily="34" charset="-122"/>
                <a:ea typeface="微软雅黑" panose="020B0503020204020204" pitchFamily="34" charset="-122"/>
                <a:sym typeface="+mn-ea"/>
              </a:rPr>
              <a:t>年资料显示：</a:t>
            </a:r>
            <a:r>
              <a:rPr lang="en-US" altLang="zh-CN" sz="2000" spc="100">
                <a:solidFill>
                  <a:schemeClr val="tx2"/>
                </a:solidFill>
                <a:latin typeface="微软雅黑" panose="020B0503020204020204" pitchFamily="34" charset="-122"/>
                <a:ea typeface="微软雅黑" panose="020B0503020204020204" pitchFamily="34" charset="-122"/>
                <a:sym typeface="+mn-ea"/>
              </a:rPr>
              <a:t>2011</a:t>
            </a:r>
            <a:r>
              <a:rPr lang="zh-CN" altLang="en-US" sz="2000" spc="100">
                <a:solidFill>
                  <a:schemeClr val="tx2"/>
                </a:solidFill>
                <a:latin typeface="微软雅黑" panose="020B0503020204020204" pitchFamily="34" charset="-122"/>
                <a:ea typeface="微软雅黑" panose="020B0503020204020204" pitchFamily="34" charset="-122"/>
                <a:sym typeface="+mn-ea"/>
              </a:rPr>
              <a:t>年中国化工产品总产值为</a:t>
            </a:r>
            <a:r>
              <a:rPr lang="en-US" altLang="zh-CN" sz="2000" spc="100">
                <a:solidFill>
                  <a:schemeClr val="tx2"/>
                </a:solidFill>
                <a:latin typeface="微软雅黑" panose="020B0503020204020204" pitchFamily="34" charset="-122"/>
                <a:ea typeface="微软雅黑" panose="020B0503020204020204" pitchFamily="34" charset="-122"/>
                <a:sym typeface="+mn-ea"/>
              </a:rPr>
              <a:t>8930</a:t>
            </a:r>
            <a:r>
              <a:rPr lang="zh-CN" altLang="en-US" sz="2000" spc="100">
                <a:solidFill>
                  <a:schemeClr val="tx2"/>
                </a:solidFill>
                <a:latin typeface="微软雅黑" panose="020B0503020204020204" pitchFamily="34" charset="-122"/>
                <a:ea typeface="微软雅黑" panose="020B0503020204020204" pitchFamily="34" charset="-122"/>
                <a:sym typeface="+mn-ea"/>
              </a:rPr>
              <a:t>亿欧元，排在全球第一位</a:t>
            </a:r>
            <a:r>
              <a:rPr lang="zh-CN" altLang="en-US" sz="2000" spc="100">
                <a:latin typeface="微软雅黑" panose="020B0503020204020204" pitchFamily="34" charset="-122"/>
                <a:ea typeface="微软雅黑" panose="020B0503020204020204" pitchFamily="34" charset="-122"/>
                <a:sym typeface="+mn-ea"/>
              </a:rPr>
              <a:t>，美国</a:t>
            </a:r>
            <a:r>
              <a:rPr lang="en-US" altLang="zh-CN" sz="2000" spc="100">
                <a:latin typeface="微软雅黑" panose="020B0503020204020204" pitchFamily="34" charset="-122"/>
                <a:ea typeface="微软雅黑" panose="020B0503020204020204" pitchFamily="34" charset="-122"/>
                <a:sym typeface="+mn-ea"/>
              </a:rPr>
              <a:t>5840</a:t>
            </a:r>
            <a:r>
              <a:rPr lang="zh-CN" altLang="en-US" sz="2000" spc="100">
                <a:latin typeface="微软雅黑" panose="020B0503020204020204" pitchFamily="34" charset="-122"/>
                <a:ea typeface="微软雅黑" panose="020B0503020204020204" pitchFamily="34" charset="-122"/>
                <a:sym typeface="+mn-ea"/>
              </a:rPr>
              <a:t>亿欧元排在第二位，日本</a:t>
            </a:r>
            <a:r>
              <a:rPr lang="en-US" altLang="zh-CN" sz="2000" spc="100">
                <a:latin typeface="微软雅黑" panose="020B0503020204020204" pitchFamily="34" charset="-122"/>
                <a:ea typeface="微软雅黑" panose="020B0503020204020204" pitchFamily="34" charset="-122"/>
                <a:sym typeface="+mn-ea"/>
              </a:rPr>
              <a:t>2410</a:t>
            </a:r>
            <a:r>
              <a:rPr lang="zh-CN" altLang="en-US" sz="2000" spc="100">
                <a:latin typeface="微软雅黑" panose="020B0503020204020204" pitchFamily="34" charset="-122"/>
                <a:ea typeface="微软雅黑" panose="020B0503020204020204" pitchFamily="34" charset="-122"/>
                <a:sym typeface="+mn-ea"/>
              </a:rPr>
              <a:t>亿欧元排名第三，德国则以</a:t>
            </a:r>
            <a:r>
              <a:rPr lang="en-US" altLang="zh-CN" sz="2000" spc="100">
                <a:latin typeface="微软雅黑" panose="020B0503020204020204" pitchFamily="34" charset="-122"/>
                <a:ea typeface="微软雅黑" panose="020B0503020204020204" pitchFamily="34" charset="-122"/>
                <a:sym typeface="+mn-ea"/>
              </a:rPr>
              <a:t>1970</a:t>
            </a:r>
            <a:r>
              <a:rPr lang="zh-CN" altLang="en-US" sz="2000" spc="100">
                <a:latin typeface="微软雅黑" panose="020B0503020204020204" pitchFamily="34" charset="-122"/>
                <a:ea typeface="微软雅黑" panose="020B0503020204020204" pitchFamily="34" charset="-122"/>
                <a:sym typeface="+mn-ea"/>
              </a:rPr>
              <a:t>亿欧元排名第四位。中国化工产品总产值占世界化工产品总产值份额已达到四分之一。</a:t>
            </a:r>
            <a:endParaRPr lang="zh-CN" altLang="en-US" sz="2000" spc="100">
              <a:latin typeface="微软雅黑" panose="020B0503020204020204" pitchFamily="34" charset="-122"/>
              <a:ea typeface="微软雅黑" panose="020B0503020204020204" pitchFamily="34" charset="-122"/>
            </a:endParaRPr>
          </a:p>
        </p:txBody>
      </p:sp>
      <p:grpSp>
        <p:nvGrpSpPr>
          <p:cNvPr id="12" name="组合 11"/>
          <p:cNvGrpSpPr/>
          <p:nvPr/>
        </p:nvGrpSpPr>
        <p:grpSpPr>
          <a:xfrm>
            <a:off x="102235" y="62230"/>
            <a:ext cx="6035675" cy="616535"/>
            <a:chOff x="147" y="225"/>
            <a:chExt cx="9505" cy="971"/>
          </a:xfrm>
        </p:grpSpPr>
        <p:sp>
          <p:nvSpPr>
            <p:cNvPr id="13" name="TextBox 31"/>
            <p:cNvSpPr txBox="1"/>
            <p:nvPr/>
          </p:nvSpPr>
          <p:spPr>
            <a:xfrm>
              <a:off x="1118" y="310"/>
              <a:ext cx="8534" cy="725"/>
            </a:xfrm>
            <a:prstGeom prst="rect">
              <a:avLst/>
            </a:prstGeom>
            <a:noFill/>
            <a:ln w="9525">
              <a:noFill/>
            </a:ln>
          </p:spPr>
          <p:txBody>
            <a:bodyPr wrap="square">
              <a:spAutoFit/>
            </a:bodyPr>
            <a:lstStyle/>
            <a:p>
              <a:r>
                <a:rPr lang="zh-CN" altLang="en-US" sz="2400" b="1" dirty="0">
                  <a:solidFill>
                    <a:schemeClr val="tx1"/>
                  </a:solidFill>
                  <a:latin typeface="微软雅黑" panose="020B0503020204020204" pitchFamily="34" charset="-122"/>
                  <a:ea typeface="微软雅黑" panose="020B0503020204020204" pitchFamily="34" charset="-122"/>
                </a:rPr>
                <a:t>危化品和陆上油气管道安全生产的特点</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4"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213610" y="898657"/>
            <a:ext cx="4716780" cy="398780"/>
          </a:xfrm>
          <a:prstGeom prst="rect">
            <a:avLst/>
          </a:prstGeom>
          <a:noFill/>
        </p:spPr>
        <p:txBody>
          <a:bodyPr wrap="none" rtlCol="0" anchor="t">
            <a:spAutoFit/>
          </a:bodyPr>
          <a:lstStyle/>
          <a:p>
            <a:pPr algn="ctr" eaLnBrk="0" latinLnBrk="1" hangingPunct="0">
              <a:spcBef>
                <a:spcPts val="0"/>
              </a:spcBef>
            </a:pPr>
            <a:r>
              <a:rPr lang="zh-CN" altLang="en-US" sz="2000" b="1" spc="100">
                <a:solidFill>
                  <a:schemeClr val="tx2">
                    <a:lumMod val="75000"/>
                  </a:schemeClr>
                </a:solidFill>
                <a:uFillTx/>
                <a:latin typeface="微软雅黑" panose="020B0503020204020204" pitchFamily="34" charset="-122"/>
                <a:ea typeface="微软雅黑" panose="020B0503020204020204" pitchFamily="34" charset="-122"/>
                <a:sym typeface="+mn-ea"/>
              </a:rPr>
              <a:t>我国基础化工产品产量世界第一的品种</a:t>
            </a:r>
            <a:endParaRPr lang="zh-CN" altLang="en-US" sz="2000" b="1" spc="100">
              <a:solidFill>
                <a:schemeClr val="tx2">
                  <a:lumMod val="75000"/>
                </a:schemeClr>
              </a:solidFill>
              <a:uFillTx/>
              <a:latin typeface="微软雅黑" panose="020B0503020204020204" pitchFamily="34" charset="-122"/>
              <a:ea typeface="微软雅黑" panose="020B0503020204020204" pitchFamily="34" charset="-122"/>
              <a:sym typeface="+mn-ea"/>
            </a:endParaRPr>
          </a:p>
        </p:txBody>
      </p:sp>
      <p:graphicFrame>
        <p:nvGraphicFramePr>
          <p:cNvPr id="8" name="表格 7"/>
          <p:cNvGraphicFramePr>
            <a:graphicFrameLocks noGrp="1"/>
          </p:cNvGraphicFramePr>
          <p:nvPr/>
        </p:nvGraphicFramePr>
        <p:xfrm>
          <a:off x="1780858" y="1551437"/>
          <a:ext cx="5582285" cy="2918460"/>
        </p:xfrm>
        <a:graphic>
          <a:graphicData uri="http://schemas.openxmlformats.org/drawingml/2006/table">
            <a:tbl>
              <a:tblPr/>
              <a:tblGrid>
                <a:gridCol w="531495"/>
                <a:gridCol w="1129030"/>
                <a:gridCol w="1131570"/>
                <a:gridCol w="532130"/>
                <a:gridCol w="1128395"/>
                <a:gridCol w="1129665"/>
              </a:tblGrid>
              <a:tr h="337820">
                <a:tc>
                  <a:txBody>
                    <a:body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300" b="1" i="0" spc="100" baseline="0" smtClean="0">
                          <a:ln>
                            <a:noFill/>
                          </a:ln>
                          <a:solidFill>
                            <a:srgbClr val="000000"/>
                          </a:solidFill>
                          <a:effectLst/>
                          <a:latin typeface="微软雅黑" panose="020B0503020204020204" pitchFamily="34" charset="-122"/>
                          <a:ea typeface="微软雅黑" panose="020B0503020204020204" pitchFamily="34" charset="-122"/>
                        </a:rPr>
                        <a:t>序号</a:t>
                      </a:r>
                      <a:endParaRPr kumimoji="0" lang="zh-CN" altLang="en-US" sz="1300" b="1" i="0" spc="100" baseline="0" smtClean="0">
                        <a:ln>
                          <a:noFill/>
                        </a:ln>
                        <a:solidFill>
                          <a:srgbClr val="000000"/>
                        </a:solidFill>
                        <a:effectLst/>
                        <a:latin typeface="微软雅黑" panose="020B0503020204020204" pitchFamily="34" charset="-122"/>
                        <a:ea typeface="微软雅黑" panose="020B0503020204020204" pitchFamily="34" charset="-122"/>
                      </a:endParaRPr>
                    </a:p>
                  </a:txBody>
                  <a:tcPr marL="4510" marR="4510" marT="450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300" b="1" i="0" spc="100" baseline="0" smtClean="0">
                          <a:ln>
                            <a:noFill/>
                          </a:ln>
                          <a:solidFill>
                            <a:srgbClr val="000000"/>
                          </a:solidFill>
                          <a:effectLst/>
                          <a:latin typeface="微软雅黑" panose="020B0503020204020204" pitchFamily="34" charset="-122"/>
                          <a:ea typeface="微软雅黑" panose="020B0503020204020204" pitchFamily="34" charset="-122"/>
                        </a:rPr>
                        <a:t>名称</a:t>
                      </a:r>
                      <a:endParaRPr kumimoji="0" lang="zh-CN" altLang="en-US" sz="1300" b="1" i="0" spc="100" baseline="0" smtClean="0">
                        <a:ln>
                          <a:noFill/>
                        </a:ln>
                        <a:solidFill>
                          <a:srgbClr val="000000"/>
                        </a:solidFill>
                        <a:effectLst/>
                        <a:latin typeface="微软雅黑" panose="020B0503020204020204" pitchFamily="34" charset="-122"/>
                        <a:ea typeface="微软雅黑" panose="020B0503020204020204" pitchFamily="34" charset="-122"/>
                      </a:endParaRPr>
                    </a:p>
                  </a:txBody>
                  <a:tcPr marL="4510" marR="4510" marT="450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300" b="1" i="0" spc="100" baseline="0" smtClean="0">
                          <a:ln>
                            <a:noFill/>
                          </a:ln>
                          <a:solidFill>
                            <a:srgbClr val="000000"/>
                          </a:solidFill>
                          <a:effectLst/>
                          <a:latin typeface="微软雅黑" panose="020B0503020204020204" pitchFamily="34" charset="-122"/>
                          <a:ea typeface="微软雅黑" panose="020B0503020204020204" pitchFamily="34" charset="-122"/>
                        </a:rPr>
                        <a:t>产量</a:t>
                      </a:r>
                      <a:endParaRPr kumimoji="0" lang="zh-CN" altLang="en-US" sz="1300" b="1" i="0" spc="100" baseline="0" smtClean="0">
                        <a:ln>
                          <a:noFill/>
                        </a:ln>
                        <a:solidFill>
                          <a:srgbClr val="000000"/>
                        </a:solidFill>
                        <a:effectLst/>
                        <a:latin typeface="微软雅黑" panose="020B0503020204020204" pitchFamily="34" charset="-122"/>
                        <a:ea typeface="微软雅黑" panose="020B0503020204020204" pitchFamily="34" charset="-122"/>
                      </a:endParaRPr>
                    </a:p>
                  </a:txBody>
                  <a:tcPr marL="4510" marR="4510" marT="450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300" b="1" i="0" spc="100" baseline="0" smtClean="0">
                          <a:ln>
                            <a:noFill/>
                          </a:ln>
                          <a:solidFill>
                            <a:srgbClr val="000000"/>
                          </a:solidFill>
                          <a:effectLst/>
                          <a:latin typeface="微软雅黑" panose="020B0503020204020204" pitchFamily="34" charset="-122"/>
                          <a:ea typeface="微软雅黑" panose="020B0503020204020204" pitchFamily="34" charset="-122"/>
                        </a:rPr>
                        <a:t>序号</a:t>
                      </a:r>
                      <a:endParaRPr kumimoji="0" lang="zh-CN" altLang="en-US" sz="1300" b="1" i="0" spc="100" baseline="0" smtClean="0">
                        <a:ln>
                          <a:noFill/>
                        </a:ln>
                        <a:solidFill>
                          <a:srgbClr val="000000"/>
                        </a:solidFill>
                        <a:effectLst/>
                        <a:latin typeface="微软雅黑" panose="020B0503020204020204" pitchFamily="34" charset="-122"/>
                        <a:ea typeface="微软雅黑" panose="020B0503020204020204" pitchFamily="34" charset="-122"/>
                      </a:endParaRPr>
                    </a:p>
                  </a:txBody>
                  <a:tcPr marL="4510" marR="4510" marT="450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300" b="1" i="0" spc="100" baseline="0" smtClean="0">
                          <a:ln>
                            <a:noFill/>
                          </a:ln>
                          <a:solidFill>
                            <a:srgbClr val="000000"/>
                          </a:solidFill>
                          <a:effectLst/>
                          <a:latin typeface="微软雅黑" panose="020B0503020204020204" pitchFamily="34" charset="-122"/>
                          <a:ea typeface="微软雅黑" panose="020B0503020204020204" pitchFamily="34" charset="-122"/>
                        </a:rPr>
                        <a:t>名称</a:t>
                      </a:r>
                      <a:endParaRPr kumimoji="0" lang="zh-CN" altLang="en-US" sz="1300" b="1" i="0" spc="100" baseline="0" smtClean="0">
                        <a:ln>
                          <a:noFill/>
                        </a:ln>
                        <a:solidFill>
                          <a:srgbClr val="000000"/>
                        </a:solidFill>
                        <a:effectLst/>
                        <a:latin typeface="微软雅黑" panose="020B0503020204020204" pitchFamily="34" charset="-122"/>
                        <a:ea typeface="微软雅黑" panose="020B0503020204020204" pitchFamily="34" charset="-122"/>
                      </a:endParaRPr>
                    </a:p>
                  </a:txBody>
                  <a:tcPr marL="4510" marR="4510" marT="450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300" b="1" i="0" spc="100" baseline="0" smtClean="0">
                          <a:ln>
                            <a:noFill/>
                          </a:ln>
                          <a:solidFill>
                            <a:srgbClr val="000000"/>
                          </a:solidFill>
                          <a:effectLst/>
                          <a:latin typeface="微软雅黑" panose="020B0503020204020204" pitchFamily="34" charset="-122"/>
                          <a:ea typeface="微软雅黑" panose="020B0503020204020204" pitchFamily="34" charset="-122"/>
                        </a:rPr>
                        <a:t>产量</a:t>
                      </a:r>
                      <a:endParaRPr kumimoji="0" lang="zh-CN" altLang="en-US" sz="1300" b="1" i="0" spc="100" baseline="0" smtClean="0">
                        <a:ln>
                          <a:noFill/>
                        </a:ln>
                        <a:solidFill>
                          <a:srgbClr val="000000"/>
                        </a:solidFill>
                        <a:effectLst/>
                        <a:latin typeface="微软雅黑" panose="020B0503020204020204" pitchFamily="34" charset="-122"/>
                        <a:ea typeface="微软雅黑" panose="020B0503020204020204" pitchFamily="34" charset="-122"/>
                      </a:endParaRPr>
                    </a:p>
                  </a:txBody>
                  <a:tcPr marL="4510" marR="4510" marT="450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430530">
                <a:tc>
                  <a:txBody>
                    <a:body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spc="100" baseline="0" smtClean="0">
                          <a:ln>
                            <a:noFill/>
                          </a:ln>
                          <a:solidFill>
                            <a:srgbClr val="000000"/>
                          </a:solidFill>
                          <a:effectLst/>
                          <a:latin typeface="微软雅黑" panose="020B0503020204020204" pitchFamily="34" charset="-122"/>
                          <a:ea typeface="微软雅黑" panose="020B0503020204020204" pitchFamily="34" charset="-122"/>
                        </a:rPr>
                        <a:t>1</a:t>
                      </a:r>
                      <a:endParaRPr kumimoji="0" lang="en-US" altLang="zh-CN" sz="1300" b="1" i="0" spc="100" baseline="0" smtClean="0">
                        <a:ln>
                          <a:noFill/>
                        </a:ln>
                        <a:solidFill>
                          <a:srgbClr val="000000"/>
                        </a:solidFill>
                        <a:effectLst/>
                        <a:latin typeface="微软雅黑" panose="020B0503020204020204" pitchFamily="34" charset="-122"/>
                        <a:ea typeface="微软雅黑" panose="020B0503020204020204" pitchFamily="34" charset="-122"/>
                      </a:endParaRPr>
                    </a:p>
                  </a:txBody>
                  <a:tcPr marL="4510" marR="4510" marT="450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300" b="1" i="0" spc="100" baseline="0" smtClean="0">
                          <a:ln>
                            <a:noFill/>
                          </a:ln>
                          <a:solidFill>
                            <a:srgbClr val="000000"/>
                          </a:solidFill>
                          <a:effectLst/>
                          <a:latin typeface="微软雅黑" panose="020B0503020204020204" pitchFamily="34" charset="-122"/>
                          <a:ea typeface="微软雅黑" panose="020B0503020204020204" pitchFamily="34" charset="-122"/>
                        </a:rPr>
                        <a:t>合成氨</a:t>
                      </a:r>
                      <a:endParaRPr kumimoji="0" lang="zh-CN" altLang="en-US" sz="1300" b="1" i="0" spc="100" baseline="0" smtClean="0">
                        <a:ln>
                          <a:noFill/>
                        </a:ln>
                        <a:solidFill>
                          <a:srgbClr val="000000"/>
                        </a:solidFill>
                        <a:effectLst/>
                        <a:latin typeface="微软雅黑" panose="020B0503020204020204" pitchFamily="34" charset="-122"/>
                        <a:ea typeface="微软雅黑" panose="020B0503020204020204" pitchFamily="34" charset="-122"/>
                      </a:endParaRPr>
                    </a:p>
                  </a:txBody>
                  <a:tcPr marL="4510" marR="4510" marT="450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spc="100" baseline="0" smtClean="0">
                          <a:ln>
                            <a:noFill/>
                          </a:ln>
                          <a:solidFill>
                            <a:srgbClr val="000000"/>
                          </a:solidFill>
                          <a:effectLst/>
                          <a:latin typeface="微软雅黑" panose="020B0503020204020204" pitchFamily="34" charset="-122"/>
                          <a:ea typeface="微软雅黑" panose="020B0503020204020204" pitchFamily="34" charset="-122"/>
                        </a:rPr>
                        <a:t>5791.4</a:t>
                      </a:r>
                      <a:r>
                        <a:rPr kumimoji="0" lang="zh-CN" altLang="en-US" sz="1300" b="1" i="0" spc="100" baseline="0" smtClean="0">
                          <a:ln>
                            <a:noFill/>
                          </a:ln>
                          <a:solidFill>
                            <a:srgbClr val="000000"/>
                          </a:solidFill>
                          <a:effectLst/>
                          <a:latin typeface="微软雅黑" panose="020B0503020204020204" pitchFamily="34" charset="-122"/>
                          <a:ea typeface="微软雅黑" panose="020B0503020204020204" pitchFamily="34" charset="-122"/>
                        </a:rPr>
                        <a:t>万吨</a:t>
                      </a:r>
                      <a:endParaRPr kumimoji="0" lang="zh-CN" altLang="en-US" sz="1300" b="1" i="0" spc="100" baseline="0" smtClean="0">
                        <a:ln>
                          <a:noFill/>
                        </a:ln>
                        <a:solidFill>
                          <a:srgbClr val="000000"/>
                        </a:solidFill>
                        <a:effectLst/>
                        <a:latin typeface="微软雅黑" panose="020B0503020204020204" pitchFamily="34" charset="-122"/>
                        <a:ea typeface="微软雅黑" panose="020B0503020204020204" pitchFamily="34" charset="-122"/>
                      </a:endParaRPr>
                    </a:p>
                  </a:txBody>
                  <a:tcPr marL="4510" marR="4510" marT="450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spc="100" baseline="0" smtClean="0">
                          <a:ln>
                            <a:noFill/>
                          </a:ln>
                          <a:solidFill>
                            <a:srgbClr val="000000"/>
                          </a:solidFill>
                          <a:effectLst/>
                          <a:latin typeface="微软雅黑" panose="020B0503020204020204" pitchFamily="34" charset="-122"/>
                          <a:ea typeface="微软雅黑" panose="020B0503020204020204" pitchFamily="34" charset="-122"/>
                        </a:rPr>
                        <a:t>6</a:t>
                      </a:r>
                      <a:endParaRPr kumimoji="0" lang="en-US" altLang="zh-CN" sz="1300" b="1" i="0" spc="100" baseline="0" smtClean="0">
                        <a:ln>
                          <a:noFill/>
                        </a:ln>
                        <a:solidFill>
                          <a:srgbClr val="000000"/>
                        </a:solidFill>
                        <a:effectLst/>
                        <a:latin typeface="微软雅黑" panose="020B0503020204020204" pitchFamily="34" charset="-122"/>
                        <a:ea typeface="微软雅黑" panose="020B0503020204020204" pitchFamily="34" charset="-122"/>
                      </a:endParaRPr>
                    </a:p>
                  </a:txBody>
                  <a:tcPr marL="4510" marR="4510" marT="450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spc="100" baseline="0" smtClean="0">
                          <a:ln>
                            <a:noFill/>
                          </a:ln>
                          <a:solidFill>
                            <a:srgbClr val="000000"/>
                          </a:solidFill>
                          <a:effectLst/>
                          <a:latin typeface="微软雅黑" panose="020B0503020204020204" pitchFamily="34" charset="-122"/>
                          <a:ea typeface="微软雅黑" panose="020B0503020204020204" pitchFamily="34" charset="-122"/>
                        </a:rPr>
                        <a:t>PVC</a:t>
                      </a:r>
                      <a:endParaRPr kumimoji="0" lang="en-US" altLang="zh-CN" sz="1300" b="1" i="0" spc="100" baseline="0" smtClean="0">
                        <a:ln>
                          <a:noFill/>
                        </a:ln>
                        <a:solidFill>
                          <a:srgbClr val="000000"/>
                        </a:solidFill>
                        <a:effectLst/>
                        <a:latin typeface="微软雅黑" panose="020B0503020204020204" pitchFamily="34" charset="-122"/>
                        <a:ea typeface="微软雅黑" panose="020B0503020204020204" pitchFamily="34" charset="-122"/>
                      </a:endParaRPr>
                    </a:p>
                  </a:txBody>
                  <a:tcPr marL="4510" marR="4510" marT="450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spc="100" baseline="0" smtClean="0">
                          <a:ln>
                            <a:noFill/>
                          </a:ln>
                          <a:solidFill>
                            <a:srgbClr val="000000"/>
                          </a:solidFill>
                          <a:effectLst/>
                          <a:latin typeface="微软雅黑" panose="020B0503020204020204" pitchFamily="34" charset="-122"/>
                          <a:ea typeface="微软雅黑" panose="020B0503020204020204" pitchFamily="34" charset="-122"/>
                        </a:rPr>
                        <a:t>1500</a:t>
                      </a:r>
                      <a:r>
                        <a:rPr kumimoji="0" lang="zh-CN" altLang="en-US" sz="1300" b="1" i="0" spc="100" baseline="0" smtClean="0">
                          <a:ln>
                            <a:noFill/>
                          </a:ln>
                          <a:solidFill>
                            <a:srgbClr val="000000"/>
                          </a:solidFill>
                          <a:effectLst/>
                          <a:latin typeface="微软雅黑" panose="020B0503020204020204" pitchFamily="34" charset="-122"/>
                          <a:ea typeface="微软雅黑" panose="020B0503020204020204" pitchFamily="34" charset="-122"/>
                        </a:rPr>
                        <a:t>万吨</a:t>
                      </a:r>
                      <a:endParaRPr kumimoji="0" lang="zh-CN" altLang="en-US" sz="1300" b="1" i="0" spc="100" baseline="0" smtClean="0">
                        <a:ln>
                          <a:noFill/>
                        </a:ln>
                        <a:solidFill>
                          <a:srgbClr val="000000"/>
                        </a:solidFill>
                        <a:effectLst/>
                        <a:latin typeface="微软雅黑" panose="020B0503020204020204" pitchFamily="34" charset="-122"/>
                        <a:ea typeface="微软雅黑" panose="020B0503020204020204" pitchFamily="34" charset="-122"/>
                      </a:endParaRPr>
                    </a:p>
                  </a:txBody>
                  <a:tcPr marL="4510" marR="4510" marT="450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429260">
                <a:tc>
                  <a:txBody>
                    <a:body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spc="100" baseline="0" smtClean="0">
                          <a:ln>
                            <a:noFill/>
                          </a:ln>
                          <a:solidFill>
                            <a:srgbClr val="000000"/>
                          </a:solidFill>
                          <a:effectLst/>
                          <a:latin typeface="微软雅黑" panose="020B0503020204020204" pitchFamily="34" charset="-122"/>
                          <a:ea typeface="微软雅黑" panose="020B0503020204020204" pitchFamily="34" charset="-122"/>
                        </a:rPr>
                        <a:t>2</a:t>
                      </a:r>
                      <a:endParaRPr kumimoji="0" lang="en-US" altLang="zh-CN" sz="1300" b="1" i="0" spc="100" baseline="0" smtClean="0">
                        <a:ln>
                          <a:noFill/>
                        </a:ln>
                        <a:solidFill>
                          <a:srgbClr val="000000"/>
                        </a:solidFill>
                        <a:effectLst/>
                        <a:latin typeface="微软雅黑" panose="020B0503020204020204" pitchFamily="34" charset="-122"/>
                        <a:ea typeface="微软雅黑" panose="020B0503020204020204" pitchFamily="34" charset="-122"/>
                      </a:endParaRPr>
                    </a:p>
                  </a:txBody>
                  <a:tcPr marL="4510" marR="4510" marT="450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300" b="1" i="0" spc="100" baseline="0" smtClean="0">
                          <a:ln>
                            <a:noFill/>
                          </a:ln>
                          <a:solidFill>
                            <a:srgbClr val="000000"/>
                          </a:solidFill>
                          <a:effectLst/>
                          <a:latin typeface="微软雅黑" panose="020B0503020204020204" pitchFamily="34" charset="-122"/>
                          <a:ea typeface="微软雅黑" panose="020B0503020204020204" pitchFamily="34" charset="-122"/>
                        </a:rPr>
                        <a:t>硫酸</a:t>
                      </a:r>
                      <a:endParaRPr kumimoji="0" lang="zh-CN" altLang="en-US" sz="1300" b="1" i="0" spc="100" baseline="0" smtClean="0">
                        <a:ln>
                          <a:noFill/>
                        </a:ln>
                        <a:solidFill>
                          <a:srgbClr val="000000"/>
                        </a:solidFill>
                        <a:effectLst/>
                        <a:latin typeface="微软雅黑" panose="020B0503020204020204" pitchFamily="34" charset="-122"/>
                        <a:ea typeface="微软雅黑" panose="020B0503020204020204" pitchFamily="34" charset="-122"/>
                      </a:endParaRPr>
                    </a:p>
                  </a:txBody>
                  <a:tcPr marL="4510" marR="4510" marT="450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spc="100" baseline="0" smtClean="0">
                          <a:ln>
                            <a:noFill/>
                          </a:ln>
                          <a:solidFill>
                            <a:srgbClr val="000000"/>
                          </a:solidFill>
                          <a:effectLst/>
                          <a:latin typeface="微软雅黑" panose="020B0503020204020204" pitchFamily="34" charset="-122"/>
                          <a:ea typeface="微软雅黑" panose="020B0503020204020204" pitchFamily="34" charset="-122"/>
                        </a:rPr>
                        <a:t>8975.5</a:t>
                      </a:r>
                      <a:r>
                        <a:rPr kumimoji="0" lang="zh-CN" altLang="en-US" sz="1300" b="1" i="0" spc="100" baseline="0" smtClean="0">
                          <a:ln>
                            <a:noFill/>
                          </a:ln>
                          <a:solidFill>
                            <a:srgbClr val="000000"/>
                          </a:solidFill>
                          <a:effectLst/>
                          <a:latin typeface="微软雅黑" panose="020B0503020204020204" pitchFamily="34" charset="-122"/>
                          <a:ea typeface="微软雅黑" panose="020B0503020204020204" pitchFamily="34" charset="-122"/>
                        </a:rPr>
                        <a:t>万吨</a:t>
                      </a:r>
                      <a:endParaRPr kumimoji="0" lang="zh-CN" altLang="en-US" sz="1300" b="1" i="0" spc="100" baseline="0" smtClean="0">
                        <a:ln>
                          <a:noFill/>
                        </a:ln>
                        <a:solidFill>
                          <a:srgbClr val="000000"/>
                        </a:solidFill>
                        <a:effectLst/>
                        <a:latin typeface="微软雅黑" panose="020B0503020204020204" pitchFamily="34" charset="-122"/>
                        <a:ea typeface="微软雅黑" panose="020B0503020204020204" pitchFamily="34" charset="-122"/>
                      </a:endParaRPr>
                    </a:p>
                  </a:txBody>
                  <a:tcPr marL="4510" marR="4510" marT="450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spc="100" baseline="0" smtClean="0">
                          <a:ln>
                            <a:noFill/>
                          </a:ln>
                          <a:solidFill>
                            <a:srgbClr val="000000"/>
                          </a:solidFill>
                          <a:effectLst/>
                          <a:latin typeface="微软雅黑" panose="020B0503020204020204" pitchFamily="34" charset="-122"/>
                          <a:ea typeface="微软雅黑" panose="020B0503020204020204" pitchFamily="34" charset="-122"/>
                        </a:rPr>
                        <a:t>7</a:t>
                      </a:r>
                      <a:endParaRPr kumimoji="0" lang="en-US" altLang="zh-CN" sz="1300" b="1" i="0" spc="100" baseline="0" smtClean="0">
                        <a:ln>
                          <a:noFill/>
                        </a:ln>
                        <a:solidFill>
                          <a:srgbClr val="000000"/>
                        </a:solidFill>
                        <a:effectLst/>
                        <a:latin typeface="微软雅黑" panose="020B0503020204020204" pitchFamily="34" charset="-122"/>
                        <a:ea typeface="微软雅黑" panose="020B0503020204020204" pitchFamily="34" charset="-122"/>
                      </a:endParaRPr>
                    </a:p>
                  </a:txBody>
                  <a:tcPr marL="4510" marR="4510" marT="450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300" b="1" i="0" spc="100" baseline="0" smtClean="0">
                          <a:ln>
                            <a:noFill/>
                          </a:ln>
                          <a:solidFill>
                            <a:srgbClr val="000000"/>
                          </a:solidFill>
                          <a:effectLst/>
                          <a:latin typeface="微软雅黑" panose="020B0503020204020204" pitchFamily="34" charset="-122"/>
                          <a:ea typeface="微软雅黑" panose="020B0503020204020204" pitchFamily="34" charset="-122"/>
                        </a:rPr>
                        <a:t>电石</a:t>
                      </a:r>
                      <a:endParaRPr kumimoji="0" lang="zh-CN" altLang="en-US" sz="1300" b="1" i="0" spc="100" baseline="0" smtClean="0">
                        <a:ln>
                          <a:noFill/>
                        </a:ln>
                        <a:solidFill>
                          <a:srgbClr val="000000"/>
                        </a:solidFill>
                        <a:effectLst/>
                        <a:latin typeface="微软雅黑" panose="020B0503020204020204" pitchFamily="34" charset="-122"/>
                        <a:ea typeface="微软雅黑" panose="020B0503020204020204" pitchFamily="34" charset="-122"/>
                      </a:endParaRPr>
                    </a:p>
                  </a:txBody>
                  <a:tcPr marL="4510" marR="4510" marT="450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spc="100" baseline="0" smtClean="0">
                          <a:ln>
                            <a:noFill/>
                          </a:ln>
                          <a:solidFill>
                            <a:srgbClr val="000000"/>
                          </a:solidFill>
                          <a:effectLst/>
                          <a:latin typeface="微软雅黑" panose="020B0503020204020204" pitchFamily="34" charset="-122"/>
                          <a:ea typeface="微软雅黑" panose="020B0503020204020204" pitchFamily="34" charset="-122"/>
                        </a:rPr>
                        <a:t>2482.4</a:t>
                      </a:r>
                      <a:r>
                        <a:rPr kumimoji="0" lang="zh-CN" altLang="en-US" sz="1300" b="1" i="0" spc="100" baseline="0" smtClean="0">
                          <a:ln>
                            <a:noFill/>
                          </a:ln>
                          <a:solidFill>
                            <a:srgbClr val="000000"/>
                          </a:solidFill>
                          <a:effectLst/>
                          <a:latin typeface="微软雅黑" panose="020B0503020204020204" pitchFamily="34" charset="-122"/>
                          <a:ea typeface="微软雅黑" panose="020B0503020204020204" pitchFamily="34" charset="-122"/>
                        </a:rPr>
                        <a:t>万吨</a:t>
                      </a:r>
                      <a:endParaRPr kumimoji="0" lang="zh-CN" altLang="en-US" sz="1300" b="1" i="0" spc="100" baseline="0" smtClean="0">
                        <a:ln>
                          <a:noFill/>
                        </a:ln>
                        <a:solidFill>
                          <a:srgbClr val="000000"/>
                        </a:solidFill>
                        <a:effectLst/>
                        <a:latin typeface="微软雅黑" panose="020B0503020204020204" pitchFamily="34" charset="-122"/>
                        <a:ea typeface="微软雅黑" panose="020B0503020204020204" pitchFamily="34" charset="-122"/>
                      </a:endParaRPr>
                    </a:p>
                  </a:txBody>
                  <a:tcPr marL="4510" marR="4510" marT="450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430530">
                <a:tc>
                  <a:txBody>
                    <a:body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spc="100" baseline="0" smtClean="0">
                          <a:ln>
                            <a:noFill/>
                          </a:ln>
                          <a:solidFill>
                            <a:srgbClr val="000000"/>
                          </a:solidFill>
                          <a:effectLst/>
                          <a:latin typeface="微软雅黑" panose="020B0503020204020204" pitchFamily="34" charset="-122"/>
                          <a:ea typeface="微软雅黑" panose="020B0503020204020204" pitchFamily="34" charset="-122"/>
                        </a:rPr>
                        <a:t>3</a:t>
                      </a:r>
                      <a:endParaRPr kumimoji="0" lang="en-US" altLang="zh-CN" sz="1300" b="1" i="0" spc="100" baseline="0" smtClean="0">
                        <a:ln>
                          <a:noFill/>
                        </a:ln>
                        <a:solidFill>
                          <a:srgbClr val="000000"/>
                        </a:solidFill>
                        <a:effectLst/>
                        <a:latin typeface="微软雅黑" panose="020B0503020204020204" pitchFamily="34" charset="-122"/>
                        <a:ea typeface="微软雅黑" panose="020B0503020204020204" pitchFamily="34" charset="-122"/>
                      </a:endParaRPr>
                    </a:p>
                  </a:txBody>
                  <a:tcPr marL="4510" marR="4510" marT="450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300" b="1" i="0" spc="100" baseline="0" smtClean="0">
                          <a:ln>
                            <a:noFill/>
                          </a:ln>
                          <a:solidFill>
                            <a:srgbClr val="000000"/>
                          </a:solidFill>
                          <a:effectLst/>
                          <a:latin typeface="微软雅黑" panose="020B0503020204020204" pitchFamily="34" charset="-122"/>
                          <a:ea typeface="微软雅黑" panose="020B0503020204020204" pitchFamily="34" charset="-122"/>
                        </a:rPr>
                        <a:t>纯碱</a:t>
                      </a:r>
                      <a:endParaRPr kumimoji="0" lang="zh-CN" altLang="en-US" sz="1300" b="1" i="0" spc="100" baseline="0" smtClean="0">
                        <a:ln>
                          <a:noFill/>
                        </a:ln>
                        <a:solidFill>
                          <a:srgbClr val="000000"/>
                        </a:solidFill>
                        <a:effectLst/>
                        <a:latin typeface="微软雅黑" panose="020B0503020204020204" pitchFamily="34" charset="-122"/>
                        <a:ea typeface="微软雅黑" panose="020B0503020204020204" pitchFamily="34" charset="-122"/>
                      </a:endParaRPr>
                    </a:p>
                  </a:txBody>
                  <a:tcPr marL="4510" marR="4510" marT="450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spc="100" baseline="0" smtClean="0">
                          <a:ln>
                            <a:noFill/>
                          </a:ln>
                          <a:solidFill>
                            <a:srgbClr val="000000"/>
                          </a:solidFill>
                          <a:effectLst/>
                          <a:latin typeface="微软雅黑" panose="020B0503020204020204" pitchFamily="34" charset="-122"/>
                          <a:ea typeface="微软雅黑" panose="020B0503020204020204" pitchFamily="34" charset="-122"/>
                        </a:rPr>
                        <a:t>2591.7</a:t>
                      </a:r>
                      <a:r>
                        <a:rPr kumimoji="0" lang="zh-CN" altLang="en-US" sz="1300" b="1" i="0" spc="100" baseline="0" smtClean="0">
                          <a:ln>
                            <a:noFill/>
                          </a:ln>
                          <a:solidFill>
                            <a:srgbClr val="000000"/>
                          </a:solidFill>
                          <a:effectLst/>
                          <a:latin typeface="微软雅黑" panose="020B0503020204020204" pitchFamily="34" charset="-122"/>
                          <a:ea typeface="微软雅黑" panose="020B0503020204020204" pitchFamily="34" charset="-122"/>
                        </a:rPr>
                        <a:t>万吨</a:t>
                      </a:r>
                      <a:endParaRPr kumimoji="0" lang="zh-CN" altLang="en-US" sz="1300" b="1" i="0" spc="100" baseline="0" smtClean="0">
                        <a:ln>
                          <a:noFill/>
                        </a:ln>
                        <a:solidFill>
                          <a:srgbClr val="000000"/>
                        </a:solidFill>
                        <a:effectLst/>
                        <a:latin typeface="微软雅黑" panose="020B0503020204020204" pitchFamily="34" charset="-122"/>
                        <a:ea typeface="微软雅黑" panose="020B0503020204020204" pitchFamily="34" charset="-122"/>
                      </a:endParaRPr>
                    </a:p>
                  </a:txBody>
                  <a:tcPr marL="4510" marR="4510" marT="450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spc="100" baseline="0" smtClean="0">
                          <a:ln>
                            <a:noFill/>
                          </a:ln>
                          <a:solidFill>
                            <a:srgbClr val="000000"/>
                          </a:solidFill>
                          <a:effectLst/>
                          <a:latin typeface="微软雅黑" panose="020B0503020204020204" pitchFamily="34" charset="-122"/>
                          <a:ea typeface="微软雅黑" panose="020B0503020204020204" pitchFamily="34" charset="-122"/>
                        </a:rPr>
                        <a:t>8</a:t>
                      </a:r>
                      <a:endParaRPr kumimoji="0" lang="en-US" altLang="zh-CN" sz="1300" b="1" i="0" spc="100" baseline="0" smtClean="0">
                        <a:ln>
                          <a:noFill/>
                        </a:ln>
                        <a:solidFill>
                          <a:srgbClr val="000000"/>
                        </a:solidFill>
                        <a:effectLst/>
                        <a:latin typeface="微软雅黑" panose="020B0503020204020204" pitchFamily="34" charset="-122"/>
                        <a:ea typeface="微软雅黑" panose="020B0503020204020204" pitchFamily="34" charset="-122"/>
                      </a:endParaRPr>
                    </a:p>
                  </a:txBody>
                  <a:tcPr marL="4510" marR="4510" marT="450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300" b="1" i="0" spc="100" baseline="0" smtClean="0">
                          <a:ln>
                            <a:noFill/>
                          </a:ln>
                          <a:solidFill>
                            <a:srgbClr val="000000"/>
                          </a:solidFill>
                          <a:effectLst/>
                          <a:latin typeface="微软雅黑" panose="020B0503020204020204" pitchFamily="34" charset="-122"/>
                          <a:ea typeface="微软雅黑" panose="020B0503020204020204" pitchFamily="34" charset="-122"/>
                        </a:rPr>
                        <a:t>农药</a:t>
                      </a:r>
                      <a:endParaRPr kumimoji="0" lang="zh-CN" altLang="en-US" sz="1300" b="1" i="0" spc="100" baseline="0" smtClean="0">
                        <a:ln>
                          <a:noFill/>
                        </a:ln>
                        <a:solidFill>
                          <a:srgbClr val="000000"/>
                        </a:solidFill>
                        <a:effectLst/>
                        <a:latin typeface="微软雅黑" panose="020B0503020204020204" pitchFamily="34" charset="-122"/>
                        <a:ea typeface="微软雅黑" panose="020B0503020204020204" pitchFamily="34" charset="-122"/>
                      </a:endParaRPr>
                    </a:p>
                  </a:txBody>
                  <a:tcPr marL="4510" marR="4510" marT="450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spc="100" baseline="0" smtClean="0">
                          <a:ln>
                            <a:noFill/>
                          </a:ln>
                          <a:solidFill>
                            <a:srgbClr val="000000"/>
                          </a:solidFill>
                          <a:effectLst/>
                          <a:latin typeface="微软雅黑" panose="020B0503020204020204" pitchFamily="34" charset="-122"/>
                          <a:ea typeface="微软雅黑" panose="020B0503020204020204" pitchFamily="34" charset="-122"/>
                        </a:rPr>
                        <a:t>374.1</a:t>
                      </a:r>
                      <a:r>
                        <a:rPr kumimoji="0" lang="zh-CN" altLang="en-US" sz="1300" b="1" i="0" spc="100" baseline="0" smtClean="0">
                          <a:ln>
                            <a:noFill/>
                          </a:ln>
                          <a:solidFill>
                            <a:srgbClr val="000000"/>
                          </a:solidFill>
                          <a:effectLst/>
                          <a:latin typeface="微软雅黑" panose="020B0503020204020204" pitchFamily="34" charset="-122"/>
                          <a:ea typeface="微软雅黑" panose="020B0503020204020204" pitchFamily="34" charset="-122"/>
                        </a:rPr>
                        <a:t>万吨</a:t>
                      </a:r>
                      <a:endParaRPr kumimoji="0" lang="zh-CN" altLang="en-US" sz="1300" b="1" i="0" spc="100" baseline="0" smtClean="0">
                        <a:ln>
                          <a:noFill/>
                        </a:ln>
                        <a:solidFill>
                          <a:srgbClr val="000000"/>
                        </a:solidFill>
                        <a:effectLst/>
                        <a:latin typeface="微软雅黑" panose="020B0503020204020204" pitchFamily="34" charset="-122"/>
                        <a:ea typeface="微软雅黑" panose="020B0503020204020204" pitchFamily="34" charset="-122"/>
                      </a:endParaRPr>
                    </a:p>
                  </a:txBody>
                  <a:tcPr marL="4510" marR="4510" marT="450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429895">
                <a:tc>
                  <a:txBody>
                    <a:body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spc="100" baseline="0" smtClean="0">
                          <a:ln>
                            <a:noFill/>
                          </a:ln>
                          <a:solidFill>
                            <a:srgbClr val="000000"/>
                          </a:solidFill>
                          <a:effectLst/>
                          <a:latin typeface="微软雅黑" panose="020B0503020204020204" pitchFamily="34" charset="-122"/>
                          <a:ea typeface="微软雅黑" panose="020B0503020204020204" pitchFamily="34" charset="-122"/>
                        </a:rPr>
                        <a:t>4</a:t>
                      </a:r>
                      <a:endParaRPr kumimoji="0" lang="en-US" altLang="zh-CN" sz="1300" b="1" i="0" spc="100" baseline="0" smtClean="0">
                        <a:ln>
                          <a:noFill/>
                        </a:ln>
                        <a:solidFill>
                          <a:srgbClr val="000000"/>
                        </a:solidFill>
                        <a:effectLst/>
                        <a:latin typeface="微软雅黑" panose="020B0503020204020204" pitchFamily="34" charset="-122"/>
                        <a:ea typeface="微软雅黑" panose="020B0503020204020204" pitchFamily="34" charset="-122"/>
                      </a:endParaRPr>
                    </a:p>
                  </a:txBody>
                  <a:tcPr marL="4510" marR="4510" marT="450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300" b="1" i="0" spc="100" baseline="0" smtClean="0">
                          <a:ln>
                            <a:noFill/>
                          </a:ln>
                          <a:solidFill>
                            <a:srgbClr val="000000"/>
                          </a:solidFill>
                          <a:effectLst/>
                          <a:latin typeface="微软雅黑" panose="020B0503020204020204" pitchFamily="34" charset="-122"/>
                          <a:ea typeface="微软雅黑" panose="020B0503020204020204" pitchFamily="34" charset="-122"/>
                        </a:rPr>
                        <a:t>甲醇</a:t>
                      </a:r>
                      <a:endParaRPr kumimoji="0" lang="zh-CN" altLang="en-US" sz="1300" b="1" i="0" spc="100" baseline="0" smtClean="0">
                        <a:ln>
                          <a:noFill/>
                        </a:ln>
                        <a:solidFill>
                          <a:srgbClr val="000000"/>
                        </a:solidFill>
                        <a:effectLst/>
                        <a:latin typeface="微软雅黑" panose="020B0503020204020204" pitchFamily="34" charset="-122"/>
                        <a:ea typeface="微软雅黑" panose="020B0503020204020204" pitchFamily="34" charset="-122"/>
                      </a:endParaRPr>
                    </a:p>
                  </a:txBody>
                  <a:tcPr marL="4510" marR="4510" marT="450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spc="100" baseline="0" smtClean="0">
                          <a:ln>
                            <a:noFill/>
                          </a:ln>
                          <a:solidFill>
                            <a:srgbClr val="000000"/>
                          </a:solidFill>
                          <a:effectLst/>
                          <a:latin typeface="微软雅黑" panose="020B0503020204020204" pitchFamily="34" charset="-122"/>
                          <a:ea typeface="微软雅黑" panose="020B0503020204020204" pitchFamily="34" charset="-122"/>
                        </a:rPr>
                        <a:t>4010.5</a:t>
                      </a:r>
                      <a:r>
                        <a:rPr kumimoji="0" lang="zh-CN" altLang="en-US" sz="1300" b="1" i="0" spc="100" baseline="0" smtClean="0">
                          <a:ln>
                            <a:noFill/>
                          </a:ln>
                          <a:solidFill>
                            <a:srgbClr val="000000"/>
                          </a:solidFill>
                          <a:effectLst/>
                          <a:latin typeface="微软雅黑" panose="020B0503020204020204" pitchFamily="34" charset="-122"/>
                          <a:ea typeface="微软雅黑" panose="020B0503020204020204" pitchFamily="34" charset="-122"/>
                        </a:rPr>
                        <a:t>万吨</a:t>
                      </a:r>
                      <a:endParaRPr kumimoji="0" lang="zh-CN" altLang="en-US" sz="1300" b="1" i="0" spc="100" baseline="0" smtClean="0">
                        <a:ln>
                          <a:noFill/>
                        </a:ln>
                        <a:solidFill>
                          <a:srgbClr val="000000"/>
                        </a:solidFill>
                        <a:effectLst/>
                        <a:latin typeface="微软雅黑" panose="020B0503020204020204" pitchFamily="34" charset="-122"/>
                        <a:ea typeface="微软雅黑" panose="020B0503020204020204" pitchFamily="34" charset="-122"/>
                      </a:endParaRPr>
                    </a:p>
                  </a:txBody>
                  <a:tcPr marL="4510" marR="4510" marT="450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spc="100" baseline="0" smtClean="0">
                          <a:ln>
                            <a:noFill/>
                          </a:ln>
                          <a:solidFill>
                            <a:srgbClr val="000000"/>
                          </a:solidFill>
                          <a:effectLst/>
                          <a:latin typeface="微软雅黑" panose="020B0503020204020204" pitchFamily="34" charset="-122"/>
                          <a:ea typeface="微软雅黑" panose="020B0503020204020204" pitchFamily="34" charset="-122"/>
                        </a:rPr>
                        <a:t>9</a:t>
                      </a:r>
                      <a:endParaRPr kumimoji="0" lang="en-US" altLang="zh-CN" sz="1300" b="1" i="0" spc="100" baseline="0" smtClean="0">
                        <a:ln>
                          <a:noFill/>
                        </a:ln>
                        <a:solidFill>
                          <a:srgbClr val="000000"/>
                        </a:solidFill>
                        <a:effectLst/>
                        <a:latin typeface="微软雅黑" panose="020B0503020204020204" pitchFamily="34" charset="-122"/>
                        <a:ea typeface="微软雅黑" panose="020B0503020204020204" pitchFamily="34" charset="-122"/>
                      </a:endParaRPr>
                    </a:p>
                  </a:txBody>
                  <a:tcPr marL="4510" marR="4510" marT="450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300" b="1" i="0" spc="100" baseline="0" smtClean="0">
                          <a:ln>
                            <a:noFill/>
                          </a:ln>
                          <a:solidFill>
                            <a:srgbClr val="000000"/>
                          </a:solidFill>
                          <a:effectLst/>
                          <a:latin typeface="微软雅黑" panose="020B0503020204020204" pitchFamily="34" charset="-122"/>
                          <a:ea typeface="微软雅黑" panose="020B0503020204020204" pitchFamily="34" charset="-122"/>
                        </a:rPr>
                        <a:t>合成橡胶</a:t>
                      </a:r>
                      <a:endParaRPr kumimoji="0" lang="zh-CN" altLang="en-US" sz="1300" b="1" i="0" spc="100" baseline="0" smtClean="0">
                        <a:ln>
                          <a:noFill/>
                        </a:ln>
                        <a:solidFill>
                          <a:srgbClr val="000000"/>
                        </a:solidFill>
                        <a:effectLst/>
                        <a:latin typeface="微软雅黑" panose="020B0503020204020204" pitchFamily="34" charset="-122"/>
                        <a:ea typeface="微软雅黑" panose="020B0503020204020204" pitchFamily="34" charset="-122"/>
                      </a:endParaRPr>
                    </a:p>
                  </a:txBody>
                  <a:tcPr marL="4510" marR="4510" marT="450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spc="100" baseline="0" smtClean="0">
                          <a:ln>
                            <a:noFill/>
                          </a:ln>
                          <a:solidFill>
                            <a:srgbClr val="000000"/>
                          </a:solidFill>
                          <a:effectLst/>
                          <a:latin typeface="微软雅黑" panose="020B0503020204020204" pitchFamily="34" charset="-122"/>
                          <a:ea typeface="微软雅黑" panose="020B0503020204020204" pitchFamily="34" charset="-122"/>
                        </a:rPr>
                        <a:t>516.6</a:t>
                      </a:r>
                      <a:r>
                        <a:rPr kumimoji="0" lang="zh-CN" altLang="en-US" sz="1300" b="1" i="0" spc="100" baseline="0" smtClean="0">
                          <a:ln>
                            <a:noFill/>
                          </a:ln>
                          <a:solidFill>
                            <a:srgbClr val="000000"/>
                          </a:solidFill>
                          <a:effectLst/>
                          <a:latin typeface="微软雅黑" panose="020B0503020204020204" pitchFamily="34" charset="-122"/>
                          <a:ea typeface="微软雅黑" panose="020B0503020204020204" pitchFamily="34" charset="-122"/>
                        </a:rPr>
                        <a:t>万吨</a:t>
                      </a:r>
                      <a:endParaRPr kumimoji="0" lang="zh-CN" altLang="en-US" sz="1300" b="1" i="0" spc="100" baseline="0" smtClean="0">
                        <a:ln>
                          <a:noFill/>
                        </a:ln>
                        <a:solidFill>
                          <a:srgbClr val="000000"/>
                        </a:solidFill>
                        <a:effectLst/>
                        <a:latin typeface="微软雅黑" panose="020B0503020204020204" pitchFamily="34" charset="-122"/>
                        <a:ea typeface="微软雅黑" panose="020B0503020204020204" pitchFamily="34" charset="-122"/>
                      </a:endParaRPr>
                    </a:p>
                  </a:txBody>
                  <a:tcPr marL="4510" marR="4510" marT="450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430530">
                <a:tc>
                  <a:txBody>
                    <a:body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spc="100" baseline="0" smtClean="0">
                          <a:ln>
                            <a:noFill/>
                          </a:ln>
                          <a:solidFill>
                            <a:srgbClr val="000000"/>
                          </a:solidFill>
                          <a:effectLst/>
                          <a:latin typeface="微软雅黑" panose="020B0503020204020204" pitchFamily="34" charset="-122"/>
                          <a:ea typeface="微软雅黑" panose="020B0503020204020204" pitchFamily="34" charset="-122"/>
                        </a:rPr>
                        <a:t>5</a:t>
                      </a:r>
                      <a:endParaRPr kumimoji="0" lang="en-US" altLang="zh-CN" sz="1300" b="1" i="0" spc="100" baseline="0" smtClean="0">
                        <a:ln>
                          <a:noFill/>
                        </a:ln>
                        <a:solidFill>
                          <a:srgbClr val="000000"/>
                        </a:solidFill>
                        <a:effectLst/>
                        <a:latin typeface="微软雅黑" panose="020B0503020204020204" pitchFamily="34" charset="-122"/>
                        <a:ea typeface="微软雅黑" panose="020B0503020204020204" pitchFamily="34" charset="-122"/>
                      </a:endParaRPr>
                    </a:p>
                  </a:txBody>
                  <a:tcPr marL="4510" marR="4510" marT="450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300" b="1" i="0" spc="100" baseline="0" smtClean="0">
                          <a:ln>
                            <a:noFill/>
                          </a:ln>
                          <a:solidFill>
                            <a:srgbClr val="000000"/>
                          </a:solidFill>
                          <a:effectLst/>
                          <a:latin typeface="微软雅黑" panose="020B0503020204020204" pitchFamily="34" charset="-122"/>
                          <a:ea typeface="微软雅黑" panose="020B0503020204020204" pitchFamily="34" charset="-122"/>
                        </a:rPr>
                        <a:t>烧碱</a:t>
                      </a:r>
                      <a:endParaRPr kumimoji="0" lang="zh-CN" altLang="en-US" sz="1300" b="1" i="0" spc="100" baseline="0" smtClean="0">
                        <a:ln>
                          <a:noFill/>
                        </a:ln>
                        <a:solidFill>
                          <a:srgbClr val="000000"/>
                        </a:solidFill>
                        <a:effectLst/>
                        <a:latin typeface="微软雅黑" panose="020B0503020204020204" pitchFamily="34" charset="-122"/>
                        <a:ea typeface="微软雅黑" panose="020B0503020204020204" pitchFamily="34" charset="-122"/>
                      </a:endParaRPr>
                    </a:p>
                  </a:txBody>
                  <a:tcPr marL="4510" marR="4510" marT="450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spc="100" baseline="0" smtClean="0">
                          <a:ln>
                            <a:noFill/>
                          </a:ln>
                          <a:solidFill>
                            <a:srgbClr val="000000"/>
                          </a:solidFill>
                          <a:effectLst/>
                          <a:latin typeface="微软雅黑" panose="020B0503020204020204" pitchFamily="34" charset="-122"/>
                          <a:ea typeface="微软雅黑" panose="020B0503020204020204" pitchFamily="34" charset="-122"/>
                        </a:rPr>
                        <a:t>3028.1</a:t>
                      </a:r>
                      <a:r>
                        <a:rPr kumimoji="0" lang="zh-CN" altLang="en-US" sz="1300" b="1" i="0" spc="100" baseline="0" smtClean="0">
                          <a:ln>
                            <a:noFill/>
                          </a:ln>
                          <a:solidFill>
                            <a:srgbClr val="000000"/>
                          </a:solidFill>
                          <a:effectLst/>
                          <a:latin typeface="微软雅黑" panose="020B0503020204020204" pitchFamily="34" charset="-122"/>
                          <a:ea typeface="微软雅黑" panose="020B0503020204020204" pitchFamily="34" charset="-122"/>
                        </a:rPr>
                        <a:t>万吨</a:t>
                      </a:r>
                      <a:endParaRPr kumimoji="0" lang="zh-CN" altLang="en-US" sz="1300" b="1" i="0" spc="100" baseline="0" smtClean="0">
                        <a:ln>
                          <a:noFill/>
                        </a:ln>
                        <a:solidFill>
                          <a:srgbClr val="000000"/>
                        </a:solidFill>
                        <a:effectLst/>
                        <a:latin typeface="微软雅黑" panose="020B0503020204020204" pitchFamily="34" charset="-122"/>
                        <a:ea typeface="微软雅黑" panose="020B0503020204020204" pitchFamily="34" charset="-122"/>
                      </a:endParaRPr>
                    </a:p>
                  </a:txBody>
                  <a:tcPr marL="4510" marR="4510" marT="450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spc="100" baseline="0" smtClean="0">
                          <a:ln>
                            <a:noFill/>
                          </a:ln>
                          <a:solidFill>
                            <a:srgbClr val="000000"/>
                          </a:solidFill>
                          <a:effectLst/>
                          <a:latin typeface="微软雅黑" panose="020B0503020204020204" pitchFamily="34" charset="-122"/>
                          <a:ea typeface="微软雅黑" panose="020B0503020204020204" pitchFamily="34" charset="-122"/>
                        </a:rPr>
                        <a:t>10</a:t>
                      </a:r>
                      <a:endParaRPr kumimoji="0" lang="en-US" altLang="zh-CN" sz="1300" b="1" i="0" spc="100" baseline="0" smtClean="0">
                        <a:ln>
                          <a:noFill/>
                        </a:ln>
                        <a:solidFill>
                          <a:srgbClr val="000000"/>
                        </a:solidFill>
                        <a:effectLst/>
                        <a:latin typeface="微软雅黑" panose="020B0503020204020204" pitchFamily="34" charset="-122"/>
                        <a:ea typeface="微软雅黑" panose="020B0503020204020204" pitchFamily="34" charset="-122"/>
                      </a:endParaRPr>
                    </a:p>
                  </a:txBody>
                  <a:tcPr marL="4510" marR="4510" marT="450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300" b="1" i="0" spc="100" baseline="0" smtClean="0">
                          <a:ln>
                            <a:noFill/>
                          </a:ln>
                          <a:solidFill>
                            <a:srgbClr val="000000"/>
                          </a:solidFill>
                          <a:effectLst/>
                          <a:latin typeface="微软雅黑" panose="020B0503020204020204" pitchFamily="34" charset="-122"/>
                          <a:ea typeface="微软雅黑" panose="020B0503020204020204" pitchFamily="34" charset="-122"/>
                        </a:rPr>
                        <a:t>合成树脂</a:t>
                      </a:r>
                      <a:endParaRPr kumimoji="0" lang="zh-CN" altLang="en-US" sz="1300" b="1" i="0" spc="100" baseline="0" smtClean="0">
                        <a:ln>
                          <a:noFill/>
                        </a:ln>
                        <a:solidFill>
                          <a:srgbClr val="000000"/>
                        </a:solidFill>
                        <a:effectLst/>
                        <a:latin typeface="微软雅黑" panose="020B0503020204020204" pitchFamily="34" charset="-122"/>
                        <a:ea typeface="微软雅黑" panose="020B0503020204020204" pitchFamily="34" charset="-122"/>
                      </a:endParaRPr>
                    </a:p>
                  </a:txBody>
                  <a:tcPr marL="4510" marR="4510" marT="450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spc="100" baseline="0" smtClean="0">
                          <a:ln>
                            <a:noFill/>
                          </a:ln>
                          <a:solidFill>
                            <a:srgbClr val="000000"/>
                          </a:solidFill>
                          <a:effectLst/>
                          <a:latin typeface="微软雅黑" panose="020B0503020204020204" pitchFamily="34" charset="-122"/>
                          <a:ea typeface="微软雅黑" panose="020B0503020204020204" pitchFamily="34" charset="-122"/>
                        </a:rPr>
                        <a:t>7691</a:t>
                      </a:r>
                      <a:r>
                        <a:rPr kumimoji="0" lang="zh-CN" altLang="en-US" sz="1300" b="1" i="0" spc="100" baseline="0" smtClean="0">
                          <a:ln>
                            <a:noFill/>
                          </a:ln>
                          <a:solidFill>
                            <a:srgbClr val="000000"/>
                          </a:solidFill>
                          <a:effectLst/>
                          <a:latin typeface="微软雅黑" panose="020B0503020204020204" pitchFamily="34" charset="-122"/>
                          <a:ea typeface="微软雅黑" panose="020B0503020204020204" pitchFamily="34" charset="-122"/>
                        </a:rPr>
                        <a:t>万吨</a:t>
                      </a:r>
                      <a:endParaRPr kumimoji="0" lang="zh-CN" altLang="en-US" sz="1300" b="1" i="0" spc="100" baseline="0" smtClean="0">
                        <a:ln>
                          <a:noFill/>
                        </a:ln>
                        <a:solidFill>
                          <a:srgbClr val="000000"/>
                        </a:solidFill>
                        <a:effectLst/>
                        <a:latin typeface="微软雅黑" panose="020B0503020204020204" pitchFamily="34" charset="-122"/>
                        <a:ea typeface="微软雅黑" panose="020B0503020204020204" pitchFamily="34" charset="-122"/>
                      </a:endParaRPr>
                    </a:p>
                  </a:txBody>
                  <a:tcPr marL="4510" marR="4510" marT="450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lnTlToBr>
                      <a:noFill/>
                    </a:lnTlToBr>
                    <a:lnBlToTr>
                      <a:noFill/>
                    </a:lnBlToTr>
                    <a:noFill/>
                  </a:tcPr>
                </a:tc>
              </a:tr>
              <a:tr h="429895">
                <a:tc gridSpan="2">
                  <a:txBody>
                    <a:body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300" b="1" i="0" spc="100" baseline="0" smtClean="0">
                          <a:ln>
                            <a:noFill/>
                          </a:ln>
                          <a:solidFill>
                            <a:schemeClr val="tx2"/>
                          </a:solidFill>
                          <a:effectLst/>
                          <a:latin typeface="微软雅黑" panose="020B0503020204020204" pitchFamily="34" charset="-122"/>
                          <a:ea typeface="微软雅黑" panose="020B0503020204020204" pitchFamily="34" charset="-122"/>
                        </a:rPr>
                        <a:t>原油加工量</a:t>
                      </a:r>
                      <a:endParaRPr kumimoji="0" lang="zh-CN" altLang="en-US" sz="1300" b="1" i="0" spc="100" baseline="0" smtClean="0">
                        <a:ln>
                          <a:noFill/>
                        </a:ln>
                        <a:solidFill>
                          <a:schemeClr val="tx2"/>
                        </a:solidFill>
                        <a:effectLst/>
                        <a:latin typeface="微软雅黑" panose="020B0503020204020204" pitchFamily="34" charset="-122"/>
                        <a:ea typeface="微软雅黑" panose="020B0503020204020204" pitchFamily="34" charset="-122"/>
                      </a:endParaRPr>
                    </a:p>
                  </a:txBody>
                  <a:tcPr marL="4510" marR="4510" marT="450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cPr/>
                </a:tc>
                <a:tc>
                  <a:txBody>
                    <a:body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spc="100" baseline="0" smtClean="0">
                          <a:ln>
                            <a:noFill/>
                          </a:ln>
                          <a:solidFill>
                            <a:srgbClr val="000000"/>
                          </a:solidFill>
                          <a:effectLst/>
                          <a:latin typeface="微软雅黑" panose="020B0503020204020204" pitchFamily="34" charset="-122"/>
                          <a:ea typeface="微软雅黑" panose="020B0503020204020204" pitchFamily="34" charset="-122"/>
                        </a:rPr>
                        <a:t>5.22</a:t>
                      </a:r>
                      <a:r>
                        <a:rPr kumimoji="0" lang="zh-CN" altLang="en-US" sz="1300" b="1" i="0" spc="100" baseline="0" smtClean="0">
                          <a:ln>
                            <a:noFill/>
                          </a:ln>
                          <a:solidFill>
                            <a:srgbClr val="000000"/>
                          </a:solidFill>
                          <a:effectLst/>
                          <a:latin typeface="微软雅黑" panose="020B0503020204020204" pitchFamily="34" charset="-122"/>
                          <a:ea typeface="微软雅黑" panose="020B0503020204020204" pitchFamily="34" charset="-122"/>
                        </a:rPr>
                        <a:t>亿吨</a:t>
                      </a:r>
                      <a:endParaRPr kumimoji="0" lang="zh-CN" altLang="en-US" sz="1300" b="1" i="0" spc="100" baseline="0" smtClean="0">
                        <a:ln>
                          <a:noFill/>
                        </a:ln>
                        <a:solidFill>
                          <a:srgbClr val="000000"/>
                        </a:solidFill>
                        <a:effectLst/>
                        <a:latin typeface="微软雅黑" panose="020B0503020204020204" pitchFamily="34" charset="-122"/>
                        <a:ea typeface="微软雅黑" panose="020B0503020204020204" pitchFamily="34" charset="-122"/>
                      </a:endParaRPr>
                    </a:p>
                  </a:txBody>
                  <a:tcPr marL="4510" marR="4510" marT="450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300" b="1" i="0" spc="100" baseline="0" smtClean="0">
                          <a:ln>
                            <a:noFill/>
                          </a:ln>
                          <a:solidFill>
                            <a:schemeClr val="tx2"/>
                          </a:solidFill>
                          <a:effectLst/>
                          <a:latin typeface="微软雅黑" panose="020B0503020204020204" pitchFamily="34" charset="-122"/>
                          <a:ea typeface="微软雅黑" panose="020B0503020204020204" pitchFamily="34" charset="-122"/>
                        </a:rPr>
                        <a:t>乙烯</a:t>
                      </a:r>
                      <a:endParaRPr kumimoji="0" lang="zh-CN" altLang="en-US" sz="1300" b="1" i="0" spc="100" baseline="0" smtClean="0">
                        <a:ln>
                          <a:noFill/>
                        </a:ln>
                        <a:solidFill>
                          <a:schemeClr val="tx2"/>
                        </a:solidFill>
                        <a:effectLst/>
                        <a:latin typeface="微软雅黑" panose="020B0503020204020204" pitchFamily="34" charset="-122"/>
                        <a:ea typeface="微软雅黑" panose="020B0503020204020204" pitchFamily="34" charset="-122"/>
                      </a:endParaRPr>
                    </a:p>
                  </a:txBody>
                  <a:tcPr marL="4510" marR="4510" marT="450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cPr/>
                </a:tc>
                <a:tc>
                  <a:txBody>
                    <a:body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spc="100" baseline="0" smtClean="0">
                          <a:ln>
                            <a:noFill/>
                          </a:ln>
                          <a:solidFill>
                            <a:srgbClr val="000000"/>
                          </a:solidFill>
                          <a:effectLst/>
                          <a:latin typeface="微软雅黑" panose="020B0503020204020204" pitchFamily="34" charset="-122"/>
                          <a:ea typeface="微软雅黑" panose="020B0503020204020204" pitchFamily="34" charset="-122"/>
                        </a:rPr>
                        <a:t>1714.5</a:t>
                      </a:r>
                      <a:r>
                        <a:rPr kumimoji="0" lang="zh-CN" altLang="en-US" sz="1300" b="1" i="0" spc="100" baseline="0" smtClean="0">
                          <a:ln>
                            <a:noFill/>
                          </a:ln>
                          <a:solidFill>
                            <a:srgbClr val="000000"/>
                          </a:solidFill>
                          <a:effectLst/>
                          <a:latin typeface="微软雅黑" panose="020B0503020204020204" pitchFamily="34" charset="-122"/>
                          <a:ea typeface="微软雅黑" panose="020B0503020204020204" pitchFamily="34" charset="-122"/>
                        </a:rPr>
                        <a:t>万吨</a:t>
                      </a:r>
                      <a:endParaRPr kumimoji="0" lang="zh-CN" altLang="en-US" sz="1300" b="1" i="0" spc="100" baseline="0" smtClean="0">
                        <a:ln>
                          <a:noFill/>
                        </a:ln>
                        <a:solidFill>
                          <a:srgbClr val="000000"/>
                        </a:solidFill>
                        <a:effectLst/>
                        <a:latin typeface="微软雅黑" panose="020B0503020204020204" pitchFamily="34" charset="-122"/>
                        <a:ea typeface="微软雅黑" panose="020B0503020204020204" pitchFamily="34" charset="-122"/>
                      </a:endParaRPr>
                    </a:p>
                  </a:txBody>
                  <a:tcPr marL="4510" marR="4510" marT="450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grpSp>
        <p:nvGrpSpPr>
          <p:cNvPr id="14" name="组合 13"/>
          <p:cNvGrpSpPr/>
          <p:nvPr/>
        </p:nvGrpSpPr>
        <p:grpSpPr>
          <a:xfrm>
            <a:off x="102235" y="62230"/>
            <a:ext cx="6035675" cy="616535"/>
            <a:chOff x="147" y="225"/>
            <a:chExt cx="9505" cy="971"/>
          </a:xfrm>
        </p:grpSpPr>
        <p:sp>
          <p:nvSpPr>
            <p:cNvPr id="15" name="TextBox 31"/>
            <p:cNvSpPr txBox="1"/>
            <p:nvPr/>
          </p:nvSpPr>
          <p:spPr>
            <a:xfrm>
              <a:off x="1118" y="310"/>
              <a:ext cx="8534" cy="725"/>
            </a:xfrm>
            <a:prstGeom prst="rect">
              <a:avLst/>
            </a:prstGeom>
            <a:noFill/>
            <a:ln w="9525">
              <a:noFill/>
            </a:ln>
          </p:spPr>
          <p:txBody>
            <a:bodyPr wrap="square">
              <a:spAutoFit/>
            </a:bodyPr>
            <a:lstStyle/>
            <a:p>
              <a:r>
                <a:rPr lang="zh-CN" altLang="en-US" sz="2400" b="1" dirty="0">
                  <a:solidFill>
                    <a:schemeClr val="tx1"/>
                  </a:solidFill>
                  <a:latin typeface="微软雅黑" panose="020B0503020204020204" pitchFamily="34" charset="-122"/>
                  <a:ea typeface="微软雅黑" panose="020B0503020204020204" pitchFamily="34" charset="-122"/>
                </a:rPr>
                <a:t>危化品和陆上油气管道安全生产的特点</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971974" y="827537"/>
            <a:ext cx="7200053" cy="1753235"/>
          </a:xfrm>
          <a:prstGeom prst="rect">
            <a:avLst/>
          </a:prstGeom>
          <a:noFill/>
        </p:spPr>
        <p:txBody>
          <a:bodyPr wrap="square" rtlCol="0" anchor="t">
            <a:spAutoFit/>
          </a:bodyPr>
          <a:lstStyle/>
          <a:p>
            <a:pPr indent="539750" algn="just">
              <a:lnSpc>
                <a:spcPct val="150000"/>
              </a:lnSpc>
              <a:spcBef>
                <a:spcPts val="0"/>
              </a:spcBef>
              <a:spcAft>
                <a:spcPts val="0"/>
              </a:spcAft>
            </a:pPr>
            <a:r>
              <a:rPr lang="zh-CN" altLang="en-US" spc="100">
                <a:solidFill>
                  <a:schemeClr val="tx1">
                    <a:lumMod val="75000"/>
                  </a:schemeClr>
                </a:solidFill>
                <a:uFillTx/>
                <a:latin typeface="微软雅黑" panose="020B0503020204020204" pitchFamily="34" charset="-122"/>
                <a:ea typeface="微软雅黑" panose="020B0503020204020204" pitchFamily="34" charset="-122"/>
                <a:sym typeface="黑体" panose="02010609060101010101" pitchFamily="49" charset="-122"/>
              </a:rPr>
              <a:t>在化工产值保持增长的情况，全国化工（危化品）安全生产形势保持持续稳定好转趋势。危险化学品事故总量由：</a:t>
            </a:r>
            <a:endParaRPr lang="zh-CN" altLang="en-US" spc="100">
              <a:solidFill>
                <a:schemeClr val="tx1">
                  <a:lumMod val="75000"/>
                </a:schemeClr>
              </a:solidFill>
              <a:uFillTx/>
              <a:latin typeface="微软雅黑" panose="020B0503020204020204" pitchFamily="34" charset="-122"/>
              <a:ea typeface="微软雅黑" panose="020B0503020204020204" pitchFamily="34" charset="-122"/>
              <a:sym typeface="黑体" panose="02010609060101010101" pitchFamily="49" charset="-122"/>
            </a:endParaRPr>
          </a:p>
          <a:p>
            <a:pPr indent="539750" algn="just">
              <a:lnSpc>
                <a:spcPct val="150000"/>
              </a:lnSpc>
              <a:spcBef>
                <a:spcPts val="0"/>
              </a:spcBef>
              <a:spcAft>
                <a:spcPts val="0"/>
              </a:spcAft>
            </a:pPr>
            <a:r>
              <a:rPr lang="en-US" altLang="zh-CN" spc="100">
                <a:solidFill>
                  <a:schemeClr val="tx2"/>
                </a:solidFill>
                <a:uFillTx/>
                <a:latin typeface="微软雅黑" panose="020B0503020204020204" pitchFamily="34" charset="-122"/>
                <a:ea typeface="微软雅黑" panose="020B0503020204020204" pitchFamily="34" charset="-122"/>
                <a:sym typeface="黑体" panose="02010609060101010101" pitchFamily="49" charset="-122"/>
              </a:rPr>
              <a:t>2006</a:t>
            </a:r>
            <a:r>
              <a:rPr lang="zh-CN" altLang="en-US" spc="100">
                <a:solidFill>
                  <a:schemeClr val="tx2"/>
                </a:solidFill>
                <a:uFillTx/>
                <a:latin typeface="微软雅黑" panose="020B0503020204020204" pitchFamily="34" charset="-122"/>
                <a:ea typeface="微软雅黑" panose="020B0503020204020204" pitchFamily="34" charset="-122"/>
                <a:sym typeface="黑体" panose="02010609060101010101" pitchFamily="49" charset="-122"/>
              </a:rPr>
              <a:t>年的</a:t>
            </a:r>
            <a:r>
              <a:rPr lang="en-US" altLang="zh-CN" spc="100">
                <a:solidFill>
                  <a:schemeClr val="tx2"/>
                </a:solidFill>
                <a:uFillTx/>
                <a:latin typeface="微软雅黑" panose="020B0503020204020204" pitchFamily="34" charset="-122"/>
                <a:ea typeface="微软雅黑" panose="020B0503020204020204" pitchFamily="34" charset="-122"/>
                <a:sym typeface="黑体" panose="02010609060101010101" pitchFamily="49" charset="-122"/>
              </a:rPr>
              <a:t>158</a:t>
            </a:r>
            <a:r>
              <a:rPr lang="zh-CN" altLang="en-US" spc="100">
                <a:solidFill>
                  <a:schemeClr val="tx2"/>
                </a:solidFill>
                <a:uFillTx/>
                <a:latin typeface="微软雅黑" panose="020B0503020204020204" pitchFamily="34" charset="-122"/>
                <a:ea typeface="微软雅黑" panose="020B0503020204020204" pitchFamily="34" charset="-122"/>
                <a:sym typeface="黑体" panose="02010609060101010101" pitchFamily="49" charset="-122"/>
              </a:rPr>
              <a:t>起、</a:t>
            </a:r>
            <a:r>
              <a:rPr lang="en-US" altLang="zh-CN" spc="100">
                <a:solidFill>
                  <a:schemeClr val="tx2"/>
                </a:solidFill>
                <a:uFillTx/>
                <a:latin typeface="微软雅黑" panose="020B0503020204020204" pitchFamily="34" charset="-122"/>
                <a:ea typeface="微软雅黑" panose="020B0503020204020204" pitchFamily="34" charset="-122"/>
                <a:sym typeface="黑体" panose="02010609060101010101" pitchFamily="49" charset="-122"/>
              </a:rPr>
              <a:t>277</a:t>
            </a:r>
            <a:r>
              <a:rPr lang="zh-CN" altLang="en-US" spc="100">
                <a:solidFill>
                  <a:schemeClr val="tx2"/>
                </a:solidFill>
                <a:uFillTx/>
                <a:latin typeface="微软雅黑" panose="020B0503020204020204" pitchFamily="34" charset="-122"/>
                <a:ea typeface="微软雅黑" panose="020B0503020204020204" pitchFamily="34" charset="-122"/>
                <a:sym typeface="黑体" panose="02010609060101010101" pitchFamily="49" charset="-122"/>
              </a:rPr>
              <a:t>人减少至</a:t>
            </a:r>
            <a:r>
              <a:rPr lang="en-US" altLang="zh-CN" spc="100">
                <a:solidFill>
                  <a:schemeClr val="tx2"/>
                </a:solidFill>
                <a:uFillTx/>
                <a:latin typeface="微软雅黑" panose="020B0503020204020204" pitchFamily="34" charset="-122"/>
                <a:ea typeface="微软雅黑" panose="020B0503020204020204" pitchFamily="34" charset="-122"/>
                <a:sym typeface="黑体" panose="02010609060101010101" pitchFamily="49" charset="-122"/>
              </a:rPr>
              <a:t>2015</a:t>
            </a:r>
            <a:r>
              <a:rPr lang="zh-CN" altLang="en-US" spc="100">
                <a:solidFill>
                  <a:schemeClr val="tx2"/>
                </a:solidFill>
                <a:uFillTx/>
                <a:latin typeface="微软雅黑" panose="020B0503020204020204" pitchFamily="34" charset="-122"/>
                <a:ea typeface="微软雅黑" panose="020B0503020204020204" pitchFamily="34" charset="-122"/>
                <a:sym typeface="黑体" panose="02010609060101010101" pitchFamily="49" charset="-122"/>
              </a:rPr>
              <a:t>年的</a:t>
            </a:r>
            <a:r>
              <a:rPr lang="en-US" altLang="zh-CN" spc="100">
                <a:solidFill>
                  <a:schemeClr val="tx2"/>
                </a:solidFill>
                <a:uFillTx/>
                <a:latin typeface="微软雅黑" panose="020B0503020204020204" pitchFamily="34" charset="-122"/>
                <a:ea typeface="微软雅黑" panose="020B0503020204020204" pitchFamily="34" charset="-122"/>
                <a:sym typeface="黑体" panose="02010609060101010101" pitchFamily="49" charset="-122"/>
              </a:rPr>
              <a:t>23</a:t>
            </a:r>
            <a:r>
              <a:rPr lang="zh-CN" altLang="en-US" spc="100">
                <a:solidFill>
                  <a:schemeClr val="tx2"/>
                </a:solidFill>
                <a:uFillTx/>
                <a:latin typeface="微软雅黑" panose="020B0503020204020204" pitchFamily="34" charset="-122"/>
                <a:ea typeface="微软雅黑" panose="020B0503020204020204" pitchFamily="34" charset="-122"/>
                <a:sym typeface="黑体" panose="02010609060101010101" pitchFamily="49" charset="-122"/>
              </a:rPr>
              <a:t>起、</a:t>
            </a:r>
            <a:r>
              <a:rPr lang="en-US" altLang="zh-CN" spc="100">
                <a:solidFill>
                  <a:schemeClr val="tx2"/>
                </a:solidFill>
                <a:uFillTx/>
                <a:latin typeface="微软雅黑" panose="020B0503020204020204" pitchFamily="34" charset="-122"/>
                <a:ea typeface="微软雅黑" panose="020B0503020204020204" pitchFamily="34" charset="-122"/>
                <a:sym typeface="黑体" panose="02010609060101010101" pitchFamily="49" charset="-122"/>
              </a:rPr>
              <a:t>45</a:t>
            </a:r>
            <a:r>
              <a:rPr lang="zh-CN" altLang="en-US" spc="100">
                <a:solidFill>
                  <a:schemeClr val="tx2"/>
                </a:solidFill>
                <a:uFillTx/>
                <a:latin typeface="微软雅黑" panose="020B0503020204020204" pitchFamily="34" charset="-122"/>
                <a:ea typeface="微软雅黑" panose="020B0503020204020204" pitchFamily="34" charset="-122"/>
                <a:sym typeface="黑体" panose="02010609060101010101" pitchFamily="49" charset="-122"/>
              </a:rPr>
              <a:t>人，分别下降了</a:t>
            </a:r>
            <a:r>
              <a:rPr lang="en-US" altLang="zh-CN" spc="100">
                <a:solidFill>
                  <a:schemeClr val="tx2"/>
                </a:solidFill>
                <a:uFillTx/>
                <a:latin typeface="微软雅黑" panose="020B0503020204020204" pitchFamily="34" charset="-122"/>
                <a:ea typeface="微软雅黑" panose="020B0503020204020204" pitchFamily="34" charset="-122"/>
                <a:sym typeface="黑体" panose="02010609060101010101" pitchFamily="49" charset="-122"/>
              </a:rPr>
              <a:t>85.4%</a:t>
            </a:r>
            <a:r>
              <a:rPr lang="zh-CN" altLang="en-US" spc="100">
                <a:solidFill>
                  <a:schemeClr val="tx2"/>
                </a:solidFill>
                <a:uFillTx/>
                <a:latin typeface="微软雅黑" panose="020B0503020204020204" pitchFamily="34" charset="-122"/>
                <a:ea typeface="微软雅黑" panose="020B0503020204020204" pitchFamily="34" charset="-122"/>
                <a:sym typeface="黑体" panose="02010609060101010101" pitchFamily="49" charset="-122"/>
              </a:rPr>
              <a:t>和</a:t>
            </a:r>
            <a:r>
              <a:rPr lang="en-US" altLang="zh-CN" spc="100">
                <a:solidFill>
                  <a:schemeClr val="tx2"/>
                </a:solidFill>
                <a:uFillTx/>
                <a:latin typeface="微软雅黑" panose="020B0503020204020204" pitchFamily="34" charset="-122"/>
                <a:ea typeface="微软雅黑" panose="020B0503020204020204" pitchFamily="34" charset="-122"/>
                <a:sym typeface="黑体" panose="02010609060101010101" pitchFamily="49" charset="-122"/>
              </a:rPr>
              <a:t>83.8%</a:t>
            </a:r>
            <a:r>
              <a:rPr lang="zh-CN" altLang="en-US" spc="100">
                <a:solidFill>
                  <a:schemeClr val="tx2"/>
                </a:solidFill>
                <a:uFillTx/>
                <a:latin typeface="微软雅黑" panose="020B0503020204020204" pitchFamily="34" charset="-122"/>
                <a:ea typeface="微软雅黑" panose="020B0503020204020204" pitchFamily="34" charset="-122"/>
                <a:sym typeface="黑体" panose="02010609060101010101" pitchFamily="49" charset="-122"/>
              </a:rPr>
              <a:t>。</a:t>
            </a:r>
            <a:endParaRPr lang="zh-CN" altLang="en-US" spc="100">
              <a:solidFill>
                <a:schemeClr val="tx2"/>
              </a:solidFill>
              <a:uFillTx/>
              <a:latin typeface="微软雅黑" panose="020B0503020204020204" pitchFamily="34" charset="-122"/>
              <a:ea typeface="微软雅黑" panose="020B0503020204020204" pitchFamily="34" charset="-122"/>
              <a:sym typeface="黑体" panose="02010609060101010101" pitchFamily="49" charset="-122"/>
            </a:endParaRPr>
          </a:p>
        </p:txBody>
      </p:sp>
      <p:graphicFrame>
        <p:nvGraphicFramePr>
          <p:cNvPr id="55" name="图表 54"/>
          <p:cNvGraphicFramePr/>
          <p:nvPr/>
        </p:nvGraphicFramePr>
        <p:xfrm>
          <a:off x="649605" y="2656972"/>
          <a:ext cx="7844790" cy="1851660"/>
        </p:xfrm>
        <a:graphic>
          <a:graphicData uri="http://schemas.openxmlformats.org/drawingml/2006/chart">
            <c:chart xmlns:c="http://schemas.openxmlformats.org/drawingml/2006/chart" xmlns:r="http://schemas.openxmlformats.org/officeDocument/2006/relationships" r:id="rId1"/>
          </a:graphicData>
        </a:graphic>
      </p:graphicFrame>
      <p:grpSp>
        <p:nvGrpSpPr>
          <p:cNvPr id="7" name="组合 6"/>
          <p:cNvGrpSpPr/>
          <p:nvPr/>
        </p:nvGrpSpPr>
        <p:grpSpPr>
          <a:xfrm>
            <a:off x="102235" y="62230"/>
            <a:ext cx="6035675" cy="616535"/>
            <a:chOff x="147" y="225"/>
            <a:chExt cx="9505" cy="971"/>
          </a:xfrm>
        </p:grpSpPr>
        <p:sp>
          <p:nvSpPr>
            <p:cNvPr id="8" name="TextBox 31"/>
            <p:cNvSpPr txBox="1"/>
            <p:nvPr/>
          </p:nvSpPr>
          <p:spPr>
            <a:xfrm>
              <a:off x="1118" y="310"/>
              <a:ext cx="8534" cy="725"/>
            </a:xfrm>
            <a:prstGeom prst="rect">
              <a:avLst/>
            </a:prstGeom>
            <a:noFill/>
            <a:ln w="9525">
              <a:noFill/>
            </a:ln>
          </p:spPr>
          <p:txBody>
            <a:bodyPr wrap="square">
              <a:spAutoFit/>
            </a:bodyPr>
            <a:lstStyle/>
            <a:p>
              <a:r>
                <a:rPr lang="zh-CN" altLang="en-US" sz="2400" b="1" dirty="0">
                  <a:solidFill>
                    <a:schemeClr val="tx1"/>
                  </a:solidFill>
                  <a:latin typeface="微软雅黑" panose="020B0503020204020204" pitchFamily="34" charset="-122"/>
                  <a:ea typeface="微软雅黑" panose="020B0503020204020204" pitchFamily="34" charset="-122"/>
                </a:rPr>
                <a:t>危化品和陆上油气管道安全生产的特点</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9" name="MH_Number_1"/>
            <p:cNvSpPr/>
            <p:nvPr>
              <p:custDataLst>
                <p:tags r:id="rId2"/>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550035" y="1130300"/>
            <a:ext cx="6043930" cy="3239770"/>
            <a:chOff x="2450" y="1780"/>
            <a:chExt cx="9518" cy="5102"/>
          </a:xfrm>
        </p:grpSpPr>
        <p:sp>
          <p:nvSpPr>
            <p:cNvPr id="13" name="Freeform 6"/>
            <p:cNvSpPr/>
            <p:nvPr/>
          </p:nvSpPr>
          <p:spPr bwMode="auto">
            <a:xfrm>
              <a:off x="2450" y="1780"/>
              <a:ext cx="9518" cy="5103"/>
            </a:xfrm>
            <a:custGeom>
              <a:avLst/>
              <a:gdLst>
                <a:gd name="T0" fmla="*/ 125 w 3149"/>
                <a:gd name="T1" fmla="*/ 0 h 5005"/>
                <a:gd name="T2" fmla="*/ 3024 w 3149"/>
                <a:gd name="T3" fmla="*/ 0 h 5005"/>
                <a:gd name="T4" fmla="*/ 3149 w 3149"/>
                <a:gd name="T5" fmla="*/ 125 h 5005"/>
                <a:gd name="T6" fmla="*/ 3149 w 3149"/>
                <a:gd name="T7" fmla="*/ 4880 h 5005"/>
                <a:gd name="T8" fmla="*/ 3024 w 3149"/>
                <a:gd name="T9" fmla="*/ 5005 h 5005"/>
                <a:gd name="T10" fmla="*/ 125 w 3149"/>
                <a:gd name="T11" fmla="*/ 5005 h 5005"/>
                <a:gd name="T12" fmla="*/ 0 w 3149"/>
                <a:gd name="T13" fmla="*/ 4880 h 5005"/>
                <a:gd name="T14" fmla="*/ 0 w 3149"/>
                <a:gd name="T15" fmla="*/ 125 h 5005"/>
                <a:gd name="T16" fmla="*/ 125 w 3149"/>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9" h="5005">
                  <a:moveTo>
                    <a:pt x="125" y="0"/>
                  </a:moveTo>
                  <a:lnTo>
                    <a:pt x="3024" y="0"/>
                  </a:lnTo>
                  <a:cubicBezTo>
                    <a:pt x="3092" y="0"/>
                    <a:pt x="3149" y="56"/>
                    <a:pt x="3149" y="125"/>
                  </a:cubicBezTo>
                  <a:lnTo>
                    <a:pt x="3149" y="4880"/>
                  </a:lnTo>
                  <a:cubicBezTo>
                    <a:pt x="3149" y="4949"/>
                    <a:pt x="3092" y="5005"/>
                    <a:pt x="3024" y="5005"/>
                  </a:cubicBezTo>
                  <a:lnTo>
                    <a:pt x="125" y="5005"/>
                  </a:lnTo>
                  <a:cubicBezTo>
                    <a:pt x="56" y="5005"/>
                    <a:pt x="0" y="4949"/>
                    <a:pt x="0" y="4880"/>
                  </a:cubicBezTo>
                  <a:lnTo>
                    <a:pt x="0" y="125"/>
                  </a:lnTo>
                  <a:cubicBezTo>
                    <a:pt x="0" y="56"/>
                    <a:pt x="56" y="0"/>
                    <a:pt x="125" y="0"/>
                  </a:cubicBezTo>
                  <a:close/>
                </a:path>
              </a:pathLst>
            </a:custGeom>
            <a:solidFill>
              <a:schemeClr val="accent2"/>
            </a:solidFill>
            <a:ln w="10" cap="flat">
              <a:solidFill>
                <a:schemeClr val="accent2">
                  <a:lumMod val="75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文本框 5"/>
            <p:cNvSpPr txBox="1"/>
            <p:nvPr/>
          </p:nvSpPr>
          <p:spPr>
            <a:xfrm>
              <a:off x="2674" y="1780"/>
              <a:ext cx="9071" cy="4993"/>
            </a:xfrm>
            <a:prstGeom prst="rect">
              <a:avLst/>
            </a:prstGeom>
            <a:noFill/>
          </p:spPr>
          <p:txBody>
            <a:bodyPr wrap="square" rtlCol="0" anchor="t">
              <a:spAutoFit/>
            </a:bodyPr>
            <a:lstStyle/>
            <a:p>
              <a:pPr indent="539750" algn="just">
                <a:lnSpc>
                  <a:spcPct val="130000"/>
                </a:lnSpc>
                <a:spcBef>
                  <a:spcPts val="0"/>
                </a:spcBef>
                <a:spcAft>
                  <a:spcPts val="0"/>
                </a:spcAft>
              </a:pPr>
              <a:r>
                <a:rPr lang="en-US" altLang="zh-CN" sz="2200" spc="100">
                  <a:solidFill>
                    <a:schemeClr val="tx1">
                      <a:lumMod val="75000"/>
                    </a:schemeClr>
                  </a:solidFill>
                  <a:uFillTx/>
                  <a:latin typeface="微软雅黑" panose="020B0503020204020204" pitchFamily="34" charset="-122"/>
                  <a:ea typeface="微软雅黑" panose="020B0503020204020204" pitchFamily="34" charset="-122"/>
                  <a:sym typeface="黑体" panose="02010609060101010101" pitchFamily="49" charset="-122"/>
                </a:rPr>
                <a:t>2016</a:t>
              </a:r>
              <a:r>
                <a:rPr lang="zh-CN" altLang="en-US" sz="2200" spc="100">
                  <a:solidFill>
                    <a:schemeClr val="tx1">
                      <a:lumMod val="75000"/>
                    </a:schemeClr>
                  </a:solidFill>
                  <a:uFillTx/>
                  <a:latin typeface="微软雅黑" panose="020B0503020204020204" pitchFamily="34" charset="-122"/>
                  <a:ea typeface="微软雅黑" panose="020B0503020204020204" pitchFamily="34" charset="-122"/>
                  <a:sym typeface="黑体" panose="02010609060101010101" pitchFamily="49" charset="-122"/>
                </a:rPr>
                <a:t>年起，事故统计采用了直报系统，无人员死亡的事故也被列入统计范畴。化工事故中涉及危险化学品的事故为</a:t>
              </a:r>
              <a:r>
                <a:rPr lang="en-US" altLang="zh-CN" sz="2200" spc="100">
                  <a:solidFill>
                    <a:schemeClr val="tx1">
                      <a:lumMod val="75000"/>
                    </a:schemeClr>
                  </a:solidFill>
                  <a:uFillTx/>
                  <a:latin typeface="微软雅黑" panose="020B0503020204020204" pitchFamily="34" charset="-122"/>
                  <a:ea typeface="微软雅黑" panose="020B0503020204020204" pitchFamily="34" charset="-122"/>
                  <a:sym typeface="黑体" panose="02010609060101010101" pitchFamily="49" charset="-122"/>
                </a:rPr>
                <a:t>72</a:t>
              </a:r>
              <a:r>
                <a:rPr lang="zh-CN" altLang="en-US" sz="2200" spc="100">
                  <a:solidFill>
                    <a:schemeClr val="tx1">
                      <a:lumMod val="75000"/>
                    </a:schemeClr>
                  </a:solidFill>
                  <a:uFillTx/>
                  <a:latin typeface="微软雅黑" panose="020B0503020204020204" pitchFamily="34" charset="-122"/>
                  <a:ea typeface="微软雅黑" panose="020B0503020204020204" pitchFamily="34" charset="-122"/>
                  <a:sym typeface="黑体" panose="02010609060101010101" pitchFamily="49" charset="-122"/>
                </a:rPr>
                <a:t>起、死亡</a:t>
              </a:r>
              <a:r>
                <a:rPr lang="en-US" altLang="zh-CN" sz="2200" spc="100">
                  <a:solidFill>
                    <a:schemeClr val="tx1">
                      <a:lumMod val="75000"/>
                    </a:schemeClr>
                  </a:solidFill>
                  <a:uFillTx/>
                  <a:latin typeface="微软雅黑" panose="020B0503020204020204" pitchFamily="34" charset="-122"/>
                  <a:ea typeface="微软雅黑" panose="020B0503020204020204" pitchFamily="34" charset="-122"/>
                  <a:sym typeface="黑体" panose="02010609060101010101" pitchFamily="49" charset="-122"/>
                </a:rPr>
                <a:t>97</a:t>
              </a:r>
              <a:r>
                <a:rPr lang="zh-CN" altLang="en-US" sz="2200" spc="100">
                  <a:solidFill>
                    <a:schemeClr val="tx1">
                      <a:lumMod val="75000"/>
                    </a:schemeClr>
                  </a:solidFill>
                  <a:uFillTx/>
                  <a:latin typeface="微软雅黑" panose="020B0503020204020204" pitchFamily="34" charset="-122"/>
                  <a:ea typeface="微软雅黑" panose="020B0503020204020204" pitchFamily="34" charset="-122"/>
                  <a:sym typeface="黑体" panose="02010609060101010101" pitchFamily="49" charset="-122"/>
                </a:rPr>
                <a:t>人。</a:t>
              </a:r>
              <a:endParaRPr lang="zh-CN" altLang="en-US" sz="2200" spc="100">
                <a:solidFill>
                  <a:schemeClr val="tx1">
                    <a:lumMod val="75000"/>
                  </a:schemeClr>
                </a:solidFill>
                <a:uFillTx/>
                <a:latin typeface="微软雅黑" panose="020B0503020204020204" pitchFamily="34" charset="-122"/>
                <a:ea typeface="微软雅黑" panose="020B0503020204020204" pitchFamily="34" charset="-122"/>
                <a:sym typeface="黑体" panose="02010609060101010101" pitchFamily="49" charset="-122"/>
              </a:endParaRPr>
            </a:p>
            <a:p>
              <a:pPr indent="539750" algn="just">
                <a:lnSpc>
                  <a:spcPct val="130000"/>
                </a:lnSpc>
                <a:spcBef>
                  <a:spcPts val="0"/>
                </a:spcBef>
                <a:spcAft>
                  <a:spcPts val="0"/>
                </a:spcAft>
              </a:pPr>
              <a:r>
                <a:rPr lang="zh-CN" altLang="en-US" sz="2200" b="1" spc="100">
                  <a:solidFill>
                    <a:schemeClr val="bg2"/>
                  </a:solidFill>
                  <a:uFillTx/>
                  <a:latin typeface="微软雅黑" panose="020B0503020204020204" pitchFamily="34" charset="-122"/>
                  <a:ea typeface="微软雅黑" panose="020B0503020204020204" pitchFamily="34" charset="-122"/>
                  <a:sym typeface="黑体" panose="02010609060101010101" pitchFamily="49" charset="-122"/>
                </a:rPr>
                <a:t>全年，化工全行业和危化品生产经营单位未发生重特大事故；较大以上事故起数和死亡人数同比</a:t>
              </a:r>
              <a:r>
                <a:rPr lang="en-US" altLang="zh-CN" sz="2200" b="1" spc="100">
                  <a:solidFill>
                    <a:schemeClr val="bg2"/>
                  </a:solidFill>
                  <a:uFillTx/>
                  <a:latin typeface="微软雅黑" panose="020B0503020204020204" pitchFamily="34" charset="-122"/>
                  <a:ea typeface="微软雅黑" panose="020B0503020204020204" pitchFamily="34" charset="-122"/>
                  <a:sym typeface="黑体" panose="02010609060101010101" pitchFamily="49" charset="-122"/>
                </a:rPr>
                <a:t>2015</a:t>
              </a:r>
              <a:r>
                <a:rPr lang="zh-CN" altLang="en-US" sz="2200" b="1" spc="100">
                  <a:solidFill>
                    <a:schemeClr val="bg2"/>
                  </a:solidFill>
                  <a:uFillTx/>
                  <a:latin typeface="微软雅黑" panose="020B0503020204020204" pitchFamily="34" charset="-122"/>
                  <a:ea typeface="微软雅黑" panose="020B0503020204020204" pitchFamily="34" charset="-122"/>
                  <a:sym typeface="黑体" panose="02010609060101010101" pitchFamily="49" charset="-122"/>
                </a:rPr>
                <a:t>年，下降</a:t>
              </a:r>
              <a:r>
                <a:rPr lang="en-US" altLang="zh-CN" sz="2200" b="1" spc="100">
                  <a:solidFill>
                    <a:schemeClr val="bg2"/>
                  </a:solidFill>
                  <a:uFillTx/>
                  <a:latin typeface="微软雅黑" panose="020B0503020204020204" pitchFamily="34" charset="-122"/>
                  <a:ea typeface="微软雅黑" panose="020B0503020204020204" pitchFamily="34" charset="-122"/>
                  <a:sym typeface="黑体" panose="02010609060101010101" pitchFamily="49" charset="-122"/>
                </a:rPr>
                <a:t>25%</a:t>
              </a:r>
              <a:r>
                <a:rPr lang="zh-CN" altLang="en-US" sz="2200" b="1" spc="100">
                  <a:solidFill>
                    <a:schemeClr val="bg2"/>
                  </a:solidFill>
                  <a:uFillTx/>
                  <a:latin typeface="微软雅黑" panose="020B0503020204020204" pitchFamily="34" charset="-122"/>
                  <a:ea typeface="微软雅黑" panose="020B0503020204020204" pitchFamily="34" charset="-122"/>
                  <a:sym typeface="黑体" panose="02010609060101010101" pitchFamily="49" charset="-122"/>
                </a:rPr>
                <a:t>和</a:t>
              </a:r>
              <a:r>
                <a:rPr lang="en-US" altLang="zh-CN" sz="2200" b="1" spc="100">
                  <a:solidFill>
                    <a:schemeClr val="bg2"/>
                  </a:solidFill>
                  <a:uFillTx/>
                  <a:latin typeface="微软雅黑" panose="020B0503020204020204" pitchFamily="34" charset="-122"/>
                  <a:ea typeface="微软雅黑" panose="020B0503020204020204" pitchFamily="34" charset="-122"/>
                  <a:sym typeface="黑体" panose="02010609060101010101" pitchFamily="49" charset="-122"/>
                </a:rPr>
                <a:t>36%</a:t>
              </a:r>
              <a:r>
                <a:rPr lang="zh-CN" altLang="en-US" sz="2200" b="1" spc="100">
                  <a:solidFill>
                    <a:schemeClr val="bg2"/>
                  </a:solidFill>
                  <a:uFillTx/>
                  <a:latin typeface="微软雅黑" panose="020B0503020204020204" pitchFamily="34" charset="-122"/>
                  <a:ea typeface="微软雅黑" panose="020B0503020204020204" pitchFamily="34" charset="-122"/>
                  <a:sym typeface="黑体" panose="02010609060101010101" pitchFamily="49" charset="-122"/>
                </a:rPr>
                <a:t>。</a:t>
              </a:r>
              <a:endParaRPr lang="zh-CN" altLang="en-US" sz="2200" b="1" spc="100">
                <a:solidFill>
                  <a:schemeClr val="bg2"/>
                </a:solidFill>
                <a:uFillTx/>
                <a:latin typeface="微软雅黑" panose="020B0503020204020204" pitchFamily="34" charset="-122"/>
                <a:ea typeface="微软雅黑" panose="020B0503020204020204" pitchFamily="34" charset="-122"/>
                <a:sym typeface="黑体" panose="02010609060101010101" pitchFamily="49" charset="-122"/>
              </a:endParaRPr>
            </a:p>
          </p:txBody>
        </p:sp>
      </p:grpSp>
      <p:grpSp>
        <p:nvGrpSpPr>
          <p:cNvPr id="7" name="组合 6"/>
          <p:cNvGrpSpPr/>
          <p:nvPr/>
        </p:nvGrpSpPr>
        <p:grpSpPr>
          <a:xfrm>
            <a:off x="102235" y="62230"/>
            <a:ext cx="6035675" cy="616535"/>
            <a:chOff x="147" y="225"/>
            <a:chExt cx="9505" cy="971"/>
          </a:xfrm>
        </p:grpSpPr>
        <p:sp>
          <p:nvSpPr>
            <p:cNvPr id="8" name="TextBox 31"/>
            <p:cNvSpPr txBox="1"/>
            <p:nvPr/>
          </p:nvSpPr>
          <p:spPr>
            <a:xfrm>
              <a:off x="1118" y="310"/>
              <a:ext cx="8534" cy="725"/>
            </a:xfrm>
            <a:prstGeom prst="rect">
              <a:avLst/>
            </a:prstGeom>
            <a:noFill/>
            <a:ln w="9525">
              <a:noFill/>
            </a:ln>
          </p:spPr>
          <p:txBody>
            <a:bodyPr wrap="square">
              <a:spAutoFit/>
            </a:bodyPr>
            <a:lstStyle/>
            <a:p>
              <a:r>
                <a:rPr lang="zh-CN" altLang="en-US" sz="2400" b="1" dirty="0">
                  <a:solidFill>
                    <a:schemeClr val="tx1"/>
                  </a:solidFill>
                  <a:latin typeface="微软雅黑" panose="020B0503020204020204" pitchFamily="34" charset="-122"/>
                  <a:ea typeface="微软雅黑" panose="020B0503020204020204" pitchFamily="34" charset="-122"/>
                </a:rPr>
                <a:t>危化品和陆上油气管道安全生产的特点</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9"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72185" y="644022"/>
            <a:ext cx="3286125" cy="398780"/>
          </a:xfrm>
          <a:prstGeom prst="rect">
            <a:avLst/>
          </a:prstGeom>
          <a:noFill/>
        </p:spPr>
        <p:txBody>
          <a:bodyPr wrap="none" rtlCol="0" anchor="t">
            <a:spAutoFit/>
          </a:bodyPr>
          <a:lstStyle/>
          <a:p>
            <a:pPr algn="l"/>
            <a:r>
              <a:rPr sz="2000" b="1" spc="100" smtClean="0">
                <a:solidFill>
                  <a:schemeClr val="tx1"/>
                </a:solidFill>
                <a:uFillTx/>
                <a:latin typeface="微软雅黑" panose="020B0503020204020204" pitchFamily="34" charset="-122"/>
                <a:ea typeface="微软雅黑" panose="020B0503020204020204" pitchFamily="34" charset="-122"/>
                <a:sym typeface="+mn-ea"/>
              </a:rPr>
              <a:t>2</a:t>
            </a:r>
            <a:r>
              <a:rPr lang="zh-CN" sz="2000" b="1" spc="100" smtClean="0">
                <a:solidFill>
                  <a:schemeClr val="tx1"/>
                </a:solidFill>
                <a:uFillTx/>
                <a:latin typeface="微软雅黑" panose="020B0503020204020204" pitchFamily="34" charset="-122"/>
                <a:ea typeface="微软雅黑" panose="020B0503020204020204" pitchFamily="34" charset="-122"/>
                <a:sym typeface="+mn-ea"/>
              </a:rPr>
              <a:t>、</a:t>
            </a:r>
            <a:r>
              <a:rPr sz="2000" b="1" spc="100" smtClean="0">
                <a:solidFill>
                  <a:schemeClr val="tx1"/>
                </a:solidFill>
                <a:uFillTx/>
                <a:latin typeface="微软雅黑" panose="020B0503020204020204" pitchFamily="34" charset="-122"/>
                <a:ea typeface="微软雅黑" panose="020B0503020204020204" pitchFamily="34" charset="-122"/>
                <a:sym typeface="+mn-ea"/>
              </a:rPr>
              <a:t>危险化学品的相关概念</a:t>
            </a:r>
            <a:endParaRPr sz="2000" b="1" spc="100" smtClean="0">
              <a:solidFill>
                <a:schemeClr val="tx1"/>
              </a:solidFill>
              <a:uFillTx/>
              <a:latin typeface="微软雅黑" panose="020B0503020204020204" pitchFamily="34" charset="-122"/>
              <a:ea typeface="微软雅黑" panose="020B0503020204020204" pitchFamily="34" charset="-122"/>
              <a:sym typeface="+mn-ea"/>
            </a:endParaRPr>
          </a:p>
        </p:txBody>
      </p:sp>
      <p:sp>
        <p:nvSpPr>
          <p:cNvPr id="5" name="文本框 4"/>
          <p:cNvSpPr txBox="1"/>
          <p:nvPr/>
        </p:nvSpPr>
        <p:spPr>
          <a:xfrm>
            <a:off x="1109345" y="1073917"/>
            <a:ext cx="3011805" cy="398780"/>
          </a:xfrm>
          <a:prstGeom prst="rect">
            <a:avLst/>
          </a:prstGeom>
          <a:noFill/>
        </p:spPr>
        <p:txBody>
          <a:bodyPr wrap="none" rtlCol="0" anchor="t">
            <a:spAutoFit/>
          </a:bodyPr>
          <a:lstStyle/>
          <a:p>
            <a:r>
              <a:rPr lang="zh-CN" altLang="en-US" sz="2000" spc="100">
                <a:solidFill>
                  <a:schemeClr val="tx1"/>
                </a:solidFill>
                <a:uFillTx/>
                <a:latin typeface="微软雅黑" panose="020B0503020204020204" pitchFamily="34" charset="-122"/>
                <a:ea typeface="微软雅黑" panose="020B0503020204020204" pitchFamily="34" charset="-122"/>
                <a:sym typeface="+mn-ea"/>
              </a:rPr>
              <a:t>（</a:t>
            </a:r>
            <a:r>
              <a:rPr lang="en-US" altLang="zh-CN" sz="2000" spc="100">
                <a:solidFill>
                  <a:schemeClr val="tx1"/>
                </a:solidFill>
                <a:uFillTx/>
                <a:latin typeface="微软雅黑" panose="020B0503020204020204" pitchFamily="34" charset="-122"/>
                <a:ea typeface="微软雅黑" panose="020B0503020204020204" pitchFamily="34" charset="-122"/>
                <a:sym typeface="+mn-ea"/>
              </a:rPr>
              <a:t>1</a:t>
            </a:r>
            <a:r>
              <a:rPr lang="zh-CN" altLang="en-US" sz="2000" spc="100">
                <a:solidFill>
                  <a:schemeClr val="tx1"/>
                </a:solidFill>
                <a:uFillTx/>
                <a:latin typeface="微软雅黑" panose="020B0503020204020204" pitchFamily="34" charset="-122"/>
                <a:ea typeface="微软雅黑" panose="020B0503020204020204" pitchFamily="34" charset="-122"/>
                <a:sym typeface="+mn-ea"/>
              </a:rPr>
              <a:t>）</a:t>
            </a:r>
            <a:r>
              <a:rPr lang="zh-CN" altLang="zh-CN" sz="2000" spc="100">
                <a:solidFill>
                  <a:schemeClr val="tx1"/>
                </a:solidFill>
                <a:uFillTx/>
                <a:latin typeface="微软雅黑" panose="020B0503020204020204" pitchFamily="34" charset="-122"/>
                <a:ea typeface="微软雅黑" panose="020B0503020204020204" pitchFamily="34" charset="-122"/>
                <a:sym typeface="+mn-ea"/>
              </a:rPr>
              <a:t>危险化学品</a:t>
            </a:r>
            <a:r>
              <a:rPr lang="zh-CN" altLang="en-US" sz="2000" spc="100">
                <a:solidFill>
                  <a:schemeClr val="tx1"/>
                </a:solidFill>
                <a:uFillTx/>
                <a:latin typeface="微软雅黑" panose="020B0503020204020204" pitchFamily="34" charset="-122"/>
                <a:ea typeface="微软雅黑" panose="020B0503020204020204" pitchFamily="34" charset="-122"/>
                <a:sym typeface="+mn-ea"/>
              </a:rPr>
              <a:t>的定义</a:t>
            </a:r>
            <a:endParaRPr lang="zh-CN" altLang="en-US" sz="2000" spc="100">
              <a:solidFill>
                <a:schemeClr val="tx1"/>
              </a:solidFill>
              <a:uFillTx/>
              <a:latin typeface="微软雅黑" panose="020B0503020204020204" pitchFamily="34" charset="-122"/>
              <a:ea typeface="微软雅黑" panose="020B0503020204020204" pitchFamily="34" charset="-122"/>
              <a:sym typeface="+mn-ea"/>
            </a:endParaRPr>
          </a:p>
        </p:txBody>
      </p:sp>
      <p:sp>
        <p:nvSpPr>
          <p:cNvPr id="7" name="文本框 6"/>
          <p:cNvSpPr txBox="1"/>
          <p:nvPr/>
        </p:nvSpPr>
        <p:spPr>
          <a:xfrm>
            <a:off x="971974" y="1451107"/>
            <a:ext cx="7200053" cy="1291590"/>
          </a:xfrm>
          <a:prstGeom prst="rect">
            <a:avLst/>
          </a:prstGeom>
          <a:noFill/>
        </p:spPr>
        <p:txBody>
          <a:bodyPr wrap="square" rtlCol="0" anchor="t">
            <a:spAutoFit/>
          </a:bodyPr>
          <a:lstStyle/>
          <a:p>
            <a:pPr indent="457200" algn="just">
              <a:lnSpc>
                <a:spcPct val="130000"/>
              </a:lnSpc>
              <a:spcBef>
                <a:spcPts val="0"/>
              </a:spcBef>
              <a:spcAft>
                <a:spcPts val="0"/>
              </a:spcAft>
            </a:pPr>
            <a:r>
              <a:rPr lang="zh-CN" altLang="en-US" sz="2000" spc="100">
                <a:solidFill>
                  <a:schemeClr val="tx1"/>
                </a:solidFill>
                <a:uFillTx/>
                <a:latin typeface="微软雅黑" panose="020B0503020204020204" pitchFamily="34" charset="-122"/>
                <a:ea typeface="微软雅黑" panose="020B0503020204020204" pitchFamily="34" charset="-122"/>
                <a:sym typeface="+mn-ea"/>
              </a:rPr>
              <a:t>危险化学品，是指具有毒害、腐蚀、爆炸、燃烧、助燃等性质，对人体、设施、环境具有危害的剧毒化学品和其他化学品。（</a:t>
            </a:r>
            <a:r>
              <a:rPr lang="zh-CN" altLang="en-US" sz="2000" spc="100">
                <a:solidFill>
                  <a:schemeClr val="tx2"/>
                </a:solidFill>
                <a:uFillTx/>
                <a:latin typeface="微软雅黑" panose="020B0503020204020204" pitchFamily="34" charset="-122"/>
                <a:ea typeface="微软雅黑" panose="020B0503020204020204" pitchFamily="34" charset="-122"/>
                <a:sym typeface="+mn-ea"/>
              </a:rPr>
              <a:t>易燃、易爆、有毒、有害</a:t>
            </a:r>
            <a:r>
              <a:rPr lang="zh-CN" altLang="en-US" sz="2000" spc="100">
                <a:solidFill>
                  <a:schemeClr val="tx1"/>
                </a:solidFill>
                <a:uFillTx/>
                <a:latin typeface="微软雅黑" panose="020B0503020204020204" pitchFamily="34" charset="-122"/>
                <a:ea typeface="微软雅黑" panose="020B0503020204020204" pitchFamily="34" charset="-122"/>
                <a:sym typeface="+mn-ea"/>
              </a:rPr>
              <a:t>）</a:t>
            </a:r>
            <a:endParaRPr lang="zh-CN" altLang="en-US" sz="2000" spc="100">
              <a:solidFill>
                <a:schemeClr val="tx1"/>
              </a:solidFill>
              <a:uFillTx/>
              <a:latin typeface="微软雅黑" panose="020B0503020204020204" pitchFamily="34" charset="-122"/>
              <a:ea typeface="微软雅黑" panose="020B0503020204020204" pitchFamily="34" charset="-122"/>
              <a:sym typeface="+mn-ea"/>
            </a:endParaRPr>
          </a:p>
        </p:txBody>
      </p:sp>
      <p:sp>
        <p:nvSpPr>
          <p:cNvPr id="8" name="文本框 7"/>
          <p:cNvSpPr txBox="1"/>
          <p:nvPr/>
        </p:nvSpPr>
        <p:spPr>
          <a:xfrm>
            <a:off x="611971" y="2793497"/>
            <a:ext cx="7920058" cy="2091690"/>
          </a:xfrm>
          <a:prstGeom prst="rect">
            <a:avLst/>
          </a:prstGeom>
          <a:noFill/>
        </p:spPr>
        <p:txBody>
          <a:bodyPr wrap="square" rtlCol="0" anchor="t">
            <a:spAutoFit/>
          </a:bodyPr>
          <a:lstStyle/>
          <a:p>
            <a:pPr marL="342900" indent="-342900" algn="just" eaLnBrk="0" hangingPunct="0">
              <a:lnSpc>
                <a:spcPct val="130000"/>
              </a:lnSpc>
              <a:spcBef>
                <a:spcPts val="0"/>
              </a:spcBef>
              <a:spcAft>
                <a:spcPts val="0"/>
              </a:spcAft>
              <a:buClr>
                <a:srgbClr val="E34B07"/>
              </a:buClr>
              <a:buSzPct val="75000"/>
              <a:buFont typeface="Wingdings" panose="05000000000000000000" charset="0"/>
              <a:buChar char=""/>
            </a:pPr>
            <a:r>
              <a:rPr lang="en-US" altLang="zh-CN" sz="2000" spc="100">
                <a:solidFill>
                  <a:schemeClr val="tx1"/>
                </a:solidFill>
                <a:uFillTx/>
                <a:latin typeface="微软雅黑" panose="020B0503020204020204" pitchFamily="34" charset="-122"/>
                <a:ea typeface="微软雅黑" panose="020B0503020204020204" pitchFamily="34" charset="-122"/>
                <a:sym typeface="+mn-ea"/>
              </a:rPr>
              <a:t>2828</a:t>
            </a:r>
            <a:r>
              <a:rPr lang="zh-CN" altLang="zh-CN" sz="2000" spc="100">
                <a:solidFill>
                  <a:schemeClr val="tx1"/>
                </a:solidFill>
                <a:uFillTx/>
                <a:latin typeface="微软雅黑" panose="020B0503020204020204" pitchFamily="34" charset="-122"/>
                <a:ea typeface="微软雅黑" panose="020B0503020204020204" pitchFamily="34" charset="-122"/>
                <a:sym typeface="+mn-ea"/>
              </a:rPr>
              <a:t>类属</a:t>
            </a:r>
            <a:r>
              <a:rPr lang="zh-CN" altLang="en-US" sz="2000" spc="100">
                <a:solidFill>
                  <a:schemeClr val="tx1"/>
                </a:solidFill>
                <a:uFillTx/>
                <a:latin typeface="微软雅黑" panose="020B0503020204020204" pitchFamily="34" charset="-122"/>
                <a:ea typeface="微软雅黑" panose="020B0503020204020204" pitchFamily="34" charset="-122"/>
                <a:sym typeface="+mn-ea"/>
              </a:rPr>
              <a:t>（</a:t>
            </a:r>
            <a:r>
              <a:rPr lang="zh-CN" altLang="zh-CN" sz="2000" spc="100">
                <a:solidFill>
                  <a:schemeClr val="tx1"/>
                </a:solidFill>
                <a:uFillTx/>
                <a:latin typeface="微软雅黑" panose="020B0503020204020204" pitchFamily="34" charset="-122"/>
                <a:ea typeface="微软雅黑" panose="020B0503020204020204" pitchFamily="34" charset="-122"/>
                <a:sym typeface="+mn-ea"/>
              </a:rPr>
              <a:t>含有剧毒化学品条目</a:t>
            </a:r>
            <a:r>
              <a:rPr lang="en-US" altLang="zh-CN" sz="2000" spc="100">
                <a:solidFill>
                  <a:schemeClr val="tx1"/>
                </a:solidFill>
                <a:uFillTx/>
                <a:latin typeface="微软雅黑" panose="020B0503020204020204" pitchFamily="34" charset="-122"/>
                <a:ea typeface="微软雅黑" panose="020B0503020204020204" pitchFamily="34" charset="-122"/>
                <a:sym typeface="+mn-ea"/>
              </a:rPr>
              <a:t>148</a:t>
            </a:r>
            <a:r>
              <a:rPr lang="zh-CN" altLang="zh-CN" sz="2000" spc="100">
                <a:solidFill>
                  <a:schemeClr val="tx1"/>
                </a:solidFill>
                <a:uFillTx/>
                <a:latin typeface="微软雅黑" panose="020B0503020204020204" pitchFamily="34" charset="-122"/>
                <a:ea typeface="微软雅黑" panose="020B0503020204020204" pitchFamily="34" charset="-122"/>
                <a:sym typeface="+mn-ea"/>
              </a:rPr>
              <a:t>种</a:t>
            </a:r>
            <a:r>
              <a:rPr lang="zh-CN" altLang="en-US" sz="2000" spc="100">
                <a:solidFill>
                  <a:schemeClr val="tx1"/>
                </a:solidFill>
                <a:uFillTx/>
                <a:latin typeface="微软雅黑" panose="020B0503020204020204" pitchFamily="34" charset="-122"/>
                <a:ea typeface="微软雅黑" panose="020B0503020204020204" pitchFamily="34" charset="-122"/>
                <a:sym typeface="+mn-ea"/>
              </a:rPr>
              <a:t>）：</a:t>
            </a:r>
            <a:r>
              <a:rPr lang="zh-CN" altLang="zh-CN" sz="2000" spc="100">
                <a:solidFill>
                  <a:schemeClr val="tx1"/>
                </a:solidFill>
                <a:uFillTx/>
                <a:latin typeface="微软雅黑" panose="020B0503020204020204" pitchFamily="34" charset="-122"/>
                <a:ea typeface="微软雅黑" panose="020B0503020204020204" pitchFamily="34" charset="-122"/>
                <a:sym typeface="+mn-ea"/>
              </a:rPr>
              <a:t>《危险化学品目录》中除列明的条目外，</a:t>
            </a:r>
            <a:r>
              <a:rPr lang="zh-CN" altLang="zh-CN" sz="2000" spc="100">
                <a:solidFill>
                  <a:schemeClr val="tx2"/>
                </a:solidFill>
                <a:uFillTx/>
                <a:latin typeface="微软雅黑" panose="020B0503020204020204" pitchFamily="34" charset="-122"/>
                <a:ea typeface="微软雅黑" panose="020B0503020204020204" pitchFamily="34" charset="-122"/>
                <a:sym typeface="+mn-ea"/>
              </a:rPr>
              <a:t>符合相应条件的</a:t>
            </a:r>
            <a:r>
              <a:rPr lang="zh-CN" altLang="zh-CN" sz="2000" spc="100">
                <a:solidFill>
                  <a:schemeClr val="tx1"/>
                </a:solidFill>
                <a:uFillTx/>
                <a:latin typeface="微软雅黑" panose="020B0503020204020204" pitchFamily="34" charset="-122"/>
                <a:ea typeface="微软雅黑" panose="020B0503020204020204" pitchFamily="34" charset="-122"/>
                <a:sym typeface="+mn-ea"/>
              </a:rPr>
              <a:t>，属于</a:t>
            </a:r>
            <a:r>
              <a:rPr lang="zh-CN" altLang="zh-CN" sz="2000" spc="100">
                <a:solidFill>
                  <a:schemeClr val="tx2"/>
                </a:solidFill>
                <a:uFillTx/>
                <a:latin typeface="微软雅黑" panose="020B0503020204020204" pitchFamily="34" charset="-122"/>
                <a:ea typeface="微软雅黑" panose="020B0503020204020204" pitchFamily="34" charset="-122"/>
                <a:sym typeface="+mn-ea"/>
              </a:rPr>
              <a:t>危险化学品</a:t>
            </a:r>
            <a:r>
              <a:rPr lang="zh-CN" altLang="en-US" sz="2000" spc="100">
                <a:solidFill>
                  <a:schemeClr val="tx1"/>
                </a:solidFill>
                <a:uFillTx/>
                <a:latin typeface="微软雅黑" panose="020B0503020204020204" pitchFamily="34" charset="-122"/>
                <a:ea typeface="微软雅黑" panose="020B0503020204020204" pitchFamily="34" charset="-122"/>
                <a:sym typeface="+mn-ea"/>
              </a:rPr>
              <a:t>。</a:t>
            </a:r>
            <a:endParaRPr lang="zh-CN" altLang="en-US" sz="2000" spc="100">
              <a:solidFill>
                <a:schemeClr val="tx1"/>
              </a:solidFill>
              <a:uFillTx/>
              <a:latin typeface="微软雅黑" panose="020B0503020204020204" pitchFamily="34" charset="-122"/>
              <a:ea typeface="微软雅黑" panose="020B0503020204020204" pitchFamily="34" charset="-122"/>
              <a:sym typeface="+mn-ea"/>
            </a:endParaRPr>
          </a:p>
          <a:p>
            <a:pPr marL="342900" indent="-342900" algn="just" eaLnBrk="0" hangingPunct="0">
              <a:lnSpc>
                <a:spcPct val="130000"/>
              </a:lnSpc>
              <a:spcBef>
                <a:spcPts val="0"/>
              </a:spcBef>
              <a:spcAft>
                <a:spcPts val="0"/>
              </a:spcAft>
              <a:buClr>
                <a:srgbClr val="E34B07"/>
              </a:buClr>
              <a:buSzPct val="75000"/>
              <a:buFont typeface="Wingdings" panose="05000000000000000000" charset="0"/>
              <a:buChar char=""/>
            </a:pPr>
            <a:r>
              <a:rPr lang="zh-CN" altLang="zh-CN" sz="2000" spc="100">
                <a:solidFill>
                  <a:schemeClr val="tx1"/>
                </a:solidFill>
                <a:uFillTx/>
                <a:latin typeface="微软雅黑" panose="020B0503020204020204" pitchFamily="34" charset="-122"/>
                <a:ea typeface="微软雅黑" panose="020B0503020204020204" pitchFamily="34" charset="-122"/>
                <a:sym typeface="+mn-ea"/>
              </a:rPr>
              <a:t>联合国《全球化学品统一分类和标签制度》（</a:t>
            </a:r>
            <a:r>
              <a:rPr lang="en-US" altLang="zh-CN" sz="2000" spc="100">
                <a:solidFill>
                  <a:schemeClr val="tx1"/>
                </a:solidFill>
                <a:uFillTx/>
                <a:latin typeface="微软雅黑" panose="020B0503020204020204" pitchFamily="34" charset="-122"/>
                <a:ea typeface="微软雅黑" panose="020B0503020204020204" pitchFamily="34" charset="-122"/>
                <a:sym typeface="+mn-ea"/>
              </a:rPr>
              <a:t>GHS</a:t>
            </a:r>
            <a:r>
              <a:rPr lang="zh-CN" altLang="en-US" sz="2000" spc="100">
                <a:solidFill>
                  <a:schemeClr val="tx1"/>
                </a:solidFill>
                <a:uFillTx/>
                <a:latin typeface="微软雅黑" panose="020B0503020204020204" pitchFamily="34" charset="-122"/>
                <a:ea typeface="微软雅黑" panose="020B0503020204020204" pitchFamily="34" charset="-122"/>
                <a:sym typeface="+mn-ea"/>
              </a:rPr>
              <a:t>）的</a:t>
            </a:r>
            <a:r>
              <a:rPr lang="en-US" altLang="zh-CN" sz="2000" spc="100">
                <a:solidFill>
                  <a:schemeClr val="tx1"/>
                </a:solidFill>
                <a:uFillTx/>
                <a:latin typeface="微软雅黑" panose="020B0503020204020204" pitchFamily="34" charset="-122"/>
                <a:ea typeface="微软雅黑" panose="020B0503020204020204" pitchFamily="34" charset="-122"/>
                <a:sym typeface="+mn-ea"/>
              </a:rPr>
              <a:t>28</a:t>
            </a:r>
            <a:r>
              <a:rPr lang="zh-CN" altLang="zh-CN" sz="2000" spc="100">
                <a:solidFill>
                  <a:schemeClr val="tx1"/>
                </a:solidFill>
                <a:uFillTx/>
                <a:latin typeface="微软雅黑" panose="020B0503020204020204" pitchFamily="34" charset="-122"/>
                <a:ea typeface="微软雅黑" panose="020B0503020204020204" pitchFamily="34" charset="-122"/>
                <a:sym typeface="+mn-ea"/>
              </a:rPr>
              <a:t>类</a:t>
            </a:r>
            <a:r>
              <a:rPr lang="en-US" altLang="zh-CN" sz="2000" spc="100">
                <a:solidFill>
                  <a:schemeClr val="tx1"/>
                </a:solidFill>
                <a:uFillTx/>
                <a:latin typeface="微软雅黑" panose="020B0503020204020204" pitchFamily="34" charset="-122"/>
                <a:ea typeface="微软雅黑" panose="020B0503020204020204" pitchFamily="34" charset="-122"/>
                <a:sym typeface="+mn-ea"/>
              </a:rPr>
              <a:t>95</a:t>
            </a:r>
            <a:r>
              <a:rPr lang="zh-CN" altLang="zh-CN" sz="2000" spc="100">
                <a:solidFill>
                  <a:schemeClr val="tx1"/>
                </a:solidFill>
                <a:uFillTx/>
                <a:latin typeface="微软雅黑" panose="020B0503020204020204" pitchFamily="34" charset="-122"/>
                <a:ea typeface="微软雅黑" panose="020B0503020204020204" pitchFamily="34" charset="-122"/>
                <a:sym typeface="+mn-ea"/>
              </a:rPr>
              <a:t>个危险类别中，选取了其中危险性较大的</a:t>
            </a:r>
            <a:r>
              <a:rPr lang="en-US" altLang="zh-CN" sz="2000" spc="100">
                <a:solidFill>
                  <a:schemeClr val="tx1"/>
                </a:solidFill>
                <a:uFillTx/>
                <a:latin typeface="微软雅黑" panose="020B0503020204020204" pitchFamily="34" charset="-122"/>
                <a:ea typeface="微软雅黑" panose="020B0503020204020204" pitchFamily="34" charset="-122"/>
                <a:sym typeface="+mn-ea"/>
              </a:rPr>
              <a:t>81</a:t>
            </a:r>
            <a:r>
              <a:rPr lang="zh-CN" altLang="zh-CN" sz="2000" spc="100">
                <a:solidFill>
                  <a:schemeClr val="tx1"/>
                </a:solidFill>
                <a:uFillTx/>
                <a:latin typeface="微软雅黑" panose="020B0503020204020204" pitchFamily="34" charset="-122"/>
                <a:ea typeface="微软雅黑" panose="020B0503020204020204" pitchFamily="34" charset="-122"/>
                <a:sym typeface="+mn-ea"/>
              </a:rPr>
              <a:t>个类别作为危险化学品</a:t>
            </a:r>
            <a:r>
              <a:rPr lang="zh-CN" altLang="en-US" sz="2000" spc="100">
                <a:solidFill>
                  <a:schemeClr val="tx1"/>
                </a:solidFill>
                <a:uFillTx/>
                <a:latin typeface="微软雅黑" panose="020B0503020204020204" pitchFamily="34" charset="-122"/>
                <a:ea typeface="微软雅黑" panose="020B0503020204020204" pitchFamily="34" charset="-122"/>
                <a:sym typeface="+mn-ea"/>
              </a:rPr>
              <a:t>。</a:t>
            </a:r>
            <a:endParaRPr lang="zh-CN" altLang="en-US" sz="2000" spc="100">
              <a:solidFill>
                <a:schemeClr val="tx1"/>
              </a:solidFill>
              <a:uFillTx/>
              <a:latin typeface="微软雅黑" panose="020B0503020204020204" pitchFamily="34" charset="-122"/>
              <a:ea typeface="微软雅黑" panose="020B0503020204020204" pitchFamily="34" charset="-122"/>
              <a:sym typeface="+mn-ea"/>
            </a:endParaRPr>
          </a:p>
        </p:txBody>
      </p:sp>
      <p:grpSp>
        <p:nvGrpSpPr>
          <p:cNvPr id="10" name="组合 9"/>
          <p:cNvGrpSpPr/>
          <p:nvPr/>
        </p:nvGrpSpPr>
        <p:grpSpPr>
          <a:xfrm>
            <a:off x="102235" y="62230"/>
            <a:ext cx="6035675" cy="616535"/>
            <a:chOff x="147" y="225"/>
            <a:chExt cx="9505" cy="971"/>
          </a:xfrm>
        </p:grpSpPr>
        <p:sp>
          <p:nvSpPr>
            <p:cNvPr id="11" name="TextBox 31"/>
            <p:cNvSpPr txBox="1"/>
            <p:nvPr/>
          </p:nvSpPr>
          <p:spPr>
            <a:xfrm>
              <a:off x="1118" y="310"/>
              <a:ext cx="8534" cy="725"/>
            </a:xfrm>
            <a:prstGeom prst="rect">
              <a:avLst/>
            </a:prstGeom>
            <a:noFill/>
            <a:ln w="9525">
              <a:noFill/>
            </a:ln>
          </p:spPr>
          <p:txBody>
            <a:bodyPr wrap="square">
              <a:spAutoFit/>
            </a:bodyPr>
            <a:lstStyle/>
            <a:p>
              <a:r>
                <a:rPr lang="zh-CN" altLang="en-US" sz="2400" b="1" dirty="0">
                  <a:solidFill>
                    <a:schemeClr val="tx1"/>
                  </a:solidFill>
                  <a:latin typeface="微软雅黑" panose="020B0503020204020204" pitchFamily="34" charset="-122"/>
                  <a:ea typeface="微软雅黑" panose="020B0503020204020204" pitchFamily="34" charset="-122"/>
                </a:rPr>
                <a:t>危化品和陆上油气管道安全生产的特点</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2"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971974" y="652277"/>
            <a:ext cx="7200053" cy="4154170"/>
          </a:xfrm>
          <a:prstGeom prst="rect">
            <a:avLst/>
          </a:prstGeom>
          <a:noFill/>
        </p:spPr>
        <p:txBody>
          <a:bodyPr wrap="square" rtlCol="0" anchor="t">
            <a:spAutoFit/>
          </a:bodyPr>
          <a:lstStyle/>
          <a:p>
            <a:pPr indent="457200" algn="just" eaLnBrk="0" hangingPunct="0">
              <a:lnSpc>
                <a:spcPct val="110000"/>
              </a:lnSpc>
              <a:spcBef>
                <a:spcPts val="0"/>
              </a:spcBef>
              <a:spcAft>
                <a:spcPts val="0"/>
              </a:spcAft>
            </a:pP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我国对危险化学品的管理实行</a:t>
            </a:r>
            <a:r>
              <a:rPr lang="zh-CN" altLang="en-US" sz="2000" spc="100">
                <a:solidFill>
                  <a:schemeClr val="tx2"/>
                </a:solidFill>
                <a:uFillTx/>
                <a:latin typeface="微软雅黑" panose="020B0503020204020204" pitchFamily="34" charset="-122"/>
                <a:ea typeface="微软雅黑" panose="020B0503020204020204" pitchFamily="34" charset="-122"/>
                <a:sym typeface="+mn-ea"/>
              </a:rPr>
              <a:t>目录管理制度</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，列入</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目录</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的危险化学品将依据国家的有关法律法规采取</a:t>
            </a:r>
            <a:r>
              <a:rPr lang="zh-CN" altLang="en-US" sz="2000" spc="100">
                <a:solidFill>
                  <a:schemeClr val="tx2"/>
                </a:solidFill>
                <a:uFillTx/>
                <a:latin typeface="微软雅黑" panose="020B0503020204020204" pitchFamily="34" charset="-122"/>
                <a:ea typeface="微软雅黑" panose="020B0503020204020204" pitchFamily="34" charset="-122"/>
                <a:sym typeface="+mn-ea"/>
              </a:rPr>
              <a:t>行政许可</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等手段进行重点管理。</a:t>
            </a:r>
            <a:endPar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indent="457200" algn="just" eaLnBrk="0" hangingPunct="0">
              <a:lnSpc>
                <a:spcPct val="110000"/>
              </a:lnSpc>
              <a:spcBef>
                <a:spcPts val="0"/>
              </a:spcBef>
              <a:spcAft>
                <a:spcPts val="0"/>
              </a:spcAft>
            </a:pP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对于混合物和未列入</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目录</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的危险化学品，为了全面掌握我国境内危险化学品的危险特性，我国实行危险化学品登记制度和鉴别分类制度，企业应该根据</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化学品物理危险性鉴定与分类管理办法</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（总局</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60</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号令）及其他相关规定进行鉴定分类，如果经鉴定分类属于危险化学品的，应该根据</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危险化学品登记管理办法</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（总局令第</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53</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号）进行危险化学品登记。</a:t>
            </a:r>
            <a:endPar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indent="457200" algn="just" eaLnBrk="0" hangingPunct="0">
              <a:lnSpc>
                <a:spcPct val="110000"/>
              </a:lnSpc>
              <a:spcBef>
                <a:spcPts val="0"/>
              </a:spcBef>
              <a:spcAft>
                <a:spcPts val="0"/>
              </a:spcAft>
            </a:pP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通过目录管理与鉴别分类等管理方式的结合，形成对危险化学品安全管理的全覆盖。</a:t>
            </a:r>
            <a:endPar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grpSp>
        <p:nvGrpSpPr>
          <p:cNvPr id="7" name="组合 6"/>
          <p:cNvGrpSpPr/>
          <p:nvPr/>
        </p:nvGrpSpPr>
        <p:grpSpPr>
          <a:xfrm>
            <a:off x="102235" y="62230"/>
            <a:ext cx="6035675" cy="616535"/>
            <a:chOff x="147" y="225"/>
            <a:chExt cx="9505" cy="971"/>
          </a:xfrm>
        </p:grpSpPr>
        <p:sp>
          <p:nvSpPr>
            <p:cNvPr id="8" name="TextBox 31"/>
            <p:cNvSpPr txBox="1"/>
            <p:nvPr/>
          </p:nvSpPr>
          <p:spPr>
            <a:xfrm>
              <a:off x="1118" y="310"/>
              <a:ext cx="8534" cy="725"/>
            </a:xfrm>
            <a:prstGeom prst="rect">
              <a:avLst/>
            </a:prstGeom>
            <a:noFill/>
            <a:ln w="9525">
              <a:noFill/>
            </a:ln>
          </p:spPr>
          <p:txBody>
            <a:bodyPr wrap="square">
              <a:spAutoFit/>
            </a:bodyPr>
            <a:lstStyle/>
            <a:p>
              <a:r>
                <a:rPr lang="zh-CN" altLang="en-US" sz="2400" b="1" dirty="0">
                  <a:solidFill>
                    <a:schemeClr val="tx1"/>
                  </a:solidFill>
                  <a:latin typeface="微软雅黑" panose="020B0503020204020204" pitchFamily="34" charset="-122"/>
                  <a:ea typeface="微软雅黑" panose="020B0503020204020204" pitchFamily="34" charset="-122"/>
                </a:rPr>
                <a:t>危化品和陆上油气管道安全生产的特点</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9"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054100" y="1401577"/>
            <a:ext cx="309880" cy="398780"/>
          </a:xfrm>
          <a:prstGeom prst="rect">
            <a:avLst/>
          </a:prstGeom>
          <a:noFill/>
        </p:spPr>
        <p:txBody>
          <a:bodyPr wrap="none" rtlCol="0" anchor="t">
            <a:spAutoFit/>
          </a:bodyPr>
          <a:lstStyle/>
          <a:p>
            <a:pPr algn="l"/>
            <a:endParaRPr sz="2000" spc="100">
              <a:solidFill>
                <a:schemeClr val="tx1"/>
              </a:solidFill>
              <a:uFillTx/>
              <a:latin typeface="微软雅黑" panose="020B0503020204020204" pitchFamily="34" charset="-122"/>
              <a:ea typeface="微软雅黑" panose="020B0503020204020204" pitchFamily="34" charset="-122"/>
              <a:sym typeface="+mn-ea"/>
            </a:endParaRPr>
          </a:p>
        </p:txBody>
      </p:sp>
      <p:sp>
        <p:nvSpPr>
          <p:cNvPr id="7" name="文本框 6"/>
          <p:cNvSpPr txBox="1"/>
          <p:nvPr/>
        </p:nvSpPr>
        <p:spPr>
          <a:xfrm>
            <a:off x="971974" y="1463172"/>
            <a:ext cx="7200053" cy="755650"/>
          </a:xfrm>
          <a:prstGeom prst="rect">
            <a:avLst/>
          </a:prstGeom>
          <a:noFill/>
        </p:spPr>
        <p:txBody>
          <a:bodyPr wrap="square" rtlCol="0" anchor="t">
            <a:spAutoFit/>
          </a:bodyPr>
          <a:lstStyle/>
          <a:p>
            <a:pPr indent="457200" algn="just" defTabSz="685800" eaLnBrk="0" hangingPunct="0">
              <a:lnSpc>
                <a:spcPct val="120000"/>
              </a:lnSpc>
              <a:spcBef>
                <a:spcPts val="0"/>
              </a:spcBef>
              <a:spcAft>
                <a:spcPts val="0"/>
              </a:spcAft>
              <a:buClr>
                <a:schemeClr val="accent1"/>
              </a:buClr>
              <a:buSzPct val="50000"/>
            </a:pPr>
            <a:r>
              <a:rPr lang="zh-CN" altLang="zh-CN" spc="100">
                <a:solidFill>
                  <a:schemeClr val="tx1">
                    <a:lumMod val="75000"/>
                  </a:schemeClr>
                </a:solidFill>
                <a:uFillTx/>
                <a:latin typeface="微软雅黑" panose="020B0503020204020204" pitchFamily="34" charset="-122"/>
                <a:ea typeface="微软雅黑" panose="020B0503020204020204" pitchFamily="34" charset="-122"/>
                <a:sym typeface="+mn-ea"/>
              </a:rPr>
              <a:t>是指易燃易爆物品、危险化学品、放射性物品等能够危及人身安全和财产安全的物品。</a:t>
            </a:r>
            <a:r>
              <a:rPr lang="zh-CN" altLang="en-US" spc="100">
                <a:solidFill>
                  <a:schemeClr val="tx1">
                    <a:lumMod val="75000"/>
                  </a:schemeClr>
                </a:solidFill>
                <a:uFillTx/>
                <a:latin typeface="微软雅黑" panose="020B0503020204020204" pitchFamily="34" charset="-122"/>
                <a:ea typeface="微软雅黑" panose="020B0503020204020204" pitchFamily="34" charset="-122"/>
                <a:sym typeface="+mn-ea"/>
              </a:rPr>
              <a:t>（安全生产法 </a:t>
            </a:r>
            <a:r>
              <a:rPr lang="zh-CN" altLang="zh-CN" spc="100">
                <a:solidFill>
                  <a:schemeClr val="tx1">
                    <a:lumMod val="75000"/>
                  </a:schemeClr>
                </a:solidFill>
                <a:uFillTx/>
                <a:latin typeface="微软雅黑" panose="020B0503020204020204" pitchFamily="34" charset="-122"/>
                <a:ea typeface="微软雅黑" panose="020B0503020204020204" pitchFamily="34" charset="-122"/>
                <a:sym typeface="+mn-ea"/>
              </a:rPr>
              <a:t>第</a:t>
            </a:r>
            <a:r>
              <a:rPr lang="en-US" altLang="zh-CN" spc="100">
                <a:solidFill>
                  <a:schemeClr val="tx1">
                    <a:lumMod val="75000"/>
                  </a:schemeClr>
                </a:solidFill>
                <a:uFillTx/>
                <a:latin typeface="微软雅黑" panose="020B0503020204020204" pitchFamily="34" charset="-122"/>
                <a:ea typeface="微软雅黑" panose="020B0503020204020204" pitchFamily="34" charset="-122"/>
                <a:sym typeface="+mn-ea"/>
              </a:rPr>
              <a:t>112</a:t>
            </a:r>
            <a:r>
              <a:rPr lang="zh-CN" altLang="zh-CN" spc="100">
                <a:solidFill>
                  <a:schemeClr val="tx1">
                    <a:lumMod val="75000"/>
                  </a:schemeClr>
                </a:solidFill>
                <a:uFillTx/>
                <a:latin typeface="微软雅黑" panose="020B0503020204020204" pitchFamily="34" charset="-122"/>
                <a:ea typeface="微软雅黑" panose="020B0503020204020204" pitchFamily="34" charset="-122"/>
                <a:sym typeface="+mn-ea"/>
              </a:rPr>
              <a:t>条</a:t>
            </a:r>
            <a:r>
              <a:rPr lang="zh-CN" altLang="en-US" spc="100">
                <a:solidFill>
                  <a:schemeClr val="tx1">
                    <a:lumMod val="75000"/>
                  </a:schemeClr>
                </a:solidFill>
                <a:uFillTx/>
                <a:latin typeface="微软雅黑" panose="020B0503020204020204" pitchFamily="34" charset="-122"/>
                <a:ea typeface="微软雅黑" panose="020B0503020204020204" pitchFamily="34" charset="-122"/>
                <a:sym typeface="+mn-ea"/>
              </a:rPr>
              <a:t>）</a:t>
            </a:r>
            <a:endParaRPr lang="zh-CN" altLang="en-US" spc="10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sp>
        <p:nvSpPr>
          <p:cNvPr id="8" name="文本框 7"/>
          <p:cNvSpPr txBox="1"/>
          <p:nvPr/>
        </p:nvSpPr>
        <p:spPr>
          <a:xfrm>
            <a:off x="611336" y="2199137"/>
            <a:ext cx="7920058" cy="2748280"/>
          </a:xfrm>
          <a:prstGeom prst="rect">
            <a:avLst/>
          </a:prstGeom>
          <a:noFill/>
        </p:spPr>
        <p:txBody>
          <a:bodyPr wrap="square" rtlCol="0" anchor="t">
            <a:spAutoFit/>
          </a:bodyPr>
          <a:lstStyle/>
          <a:p>
            <a:pPr indent="457200" algn="just">
              <a:lnSpc>
                <a:spcPct val="120000"/>
              </a:lnSpc>
              <a:spcBef>
                <a:spcPts val="0"/>
              </a:spcBef>
              <a:spcAft>
                <a:spcPts val="0"/>
              </a:spcAft>
            </a:pPr>
            <a:r>
              <a:rPr lang="zh-CN" altLang="zh-CN" spc="100" smtClean="0">
                <a:solidFill>
                  <a:schemeClr val="tx1">
                    <a:lumMod val="75000"/>
                  </a:schemeClr>
                </a:solidFill>
                <a:uFillTx/>
                <a:latin typeface="微软雅黑" panose="020B0503020204020204" pitchFamily="34" charset="-122"/>
                <a:ea typeface="微软雅黑" panose="020B0503020204020204" pitchFamily="34" charset="-122"/>
                <a:sym typeface="+mn-ea"/>
              </a:rPr>
              <a:t>危险货物</a:t>
            </a:r>
            <a:r>
              <a:rPr lang="zh-CN" altLang="en-US" spc="100" smtClean="0">
                <a:solidFill>
                  <a:schemeClr val="tx1">
                    <a:lumMod val="75000"/>
                  </a:schemeClr>
                </a:solidFill>
                <a:uFillTx/>
                <a:latin typeface="微软雅黑" panose="020B0503020204020204" pitchFamily="34" charset="-122"/>
                <a:ea typeface="微软雅黑" panose="020B0503020204020204" pitchFamily="34" charset="-122"/>
                <a:sym typeface="+mn-ea"/>
              </a:rPr>
              <a:t>（</a:t>
            </a:r>
            <a:r>
              <a:rPr lang="en-US" altLang="zh-CN" spc="100" smtClean="0">
                <a:solidFill>
                  <a:schemeClr val="tx1">
                    <a:lumMod val="75000"/>
                  </a:schemeClr>
                </a:solidFill>
                <a:uFillTx/>
                <a:latin typeface="微软雅黑" panose="020B0503020204020204" pitchFamily="34" charset="-122"/>
                <a:ea typeface="微软雅黑" panose="020B0503020204020204" pitchFamily="34" charset="-122"/>
                <a:sym typeface="+mn-ea"/>
              </a:rPr>
              <a:t>dangerous  goods</a:t>
            </a:r>
            <a:r>
              <a:rPr lang="zh-CN" altLang="en-US" spc="100" smtClean="0">
                <a:solidFill>
                  <a:schemeClr val="tx1">
                    <a:lumMod val="75000"/>
                  </a:schemeClr>
                </a:solidFill>
                <a:uFillTx/>
                <a:latin typeface="微软雅黑" panose="020B0503020204020204" pitchFamily="34" charset="-122"/>
                <a:ea typeface="微软雅黑" panose="020B0503020204020204" pitchFamily="34" charset="-122"/>
                <a:sym typeface="+mn-ea"/>
              </a:rPr>
              <a:t>） ：</a:t>
            </a:r>
            <a:endParaRPr lang="zh-CN" altLang="en-US" b="0" spc="100" smtClean="0">
              <a:solidFill>
                <a:schemeClr val="tx1">
                  <a:lumMod val="75000"/>
                </a:schemeClr>
              </a:solidFill>
              <a:uFillTx/>
              <a:latin typeface="微软雅黑" panose="020B0503020204020204" pitchFamily="34" charset="-122"/>
              <a:ea typeface="微软雅黑" panose="020B0503020204020204" pitchFamily="34" charset="-122"/>
              <a:sym typeface="+mn-ea"/>
            </a:endParaRPr>
          </a:p>
          <a:p>
            <a:pPr indent="457200" algn="just">
              <a:lnSpc>
                <a:spcPct val="120000"/>
              </a:lnSpc>
              <a:spcBef>
                <a:spcPts val="0"/>
              </a:spcBef>
              <a:spcAft>
                <a:spcPts val="0"/>
              </a:spcAft>
            </a:pPr>
            <a:r>
              <a:rPr lang="zh-CN" altLang="en-US" spc="100" smtClean="0">
                <a:solidFill>
                  <a:schemeClr val="tx1">
                    <a:lumMod val="75000"/>
                  </a:schemeClr>
                </a:solidFill>
                <a:uFillTx/>
                <a:latin typeface="微软雅黑" panose="020B0503020204020204" pitchFamily="34" charset="-122"/>
                <a:ea typeface="微软雅黑" panose="020B0503020204020204" pitchFamily="34" charset="-122"/>
                <a:sym typeface="+mn-ea"/>
              </a:rPr>
              <a:t>具有爆炸、易燃、毒害、感染、腐蚀、放射性等危险特性，在运输、储存、生产、经营、使用和处置中，容易造成人身伤亡、财产损毁或环境污染而需要特别防护的物质和物品。</a:t>
            </a:r>
            <a:endParaRPr lang="zh-CN" altLang="en-US" b="0" spc="100" smtClean="0">
              <a:solidFill>
                <a:schemeClr val="tx1">
                  <a:lumMod val="75000"/>
                </a:schemeClr>
              </a:solidFill>
              <a:uFillTx/>
              <a:latin typeface="微软雅黑" panose="020B0503020204020204" pitchFamily="34" charset="-122"/>
              <a:ea typeface="微软雅黑" panose="020B0503020204020204" pitchFamily="34" charset="-122"/>
              <a:sym typeface="+mn-ea"/>
            </a:endParaRPr>
          </a:p>
          <a:p>
            <a:pPr indent="457200" algn="just">
              <a:lnSpc>
                <a:spcPct val="120000"/>
              </a:lnSpc>
              <a:spcBef>
                <a:spcPts val="0"/>
              </a:spcBef>
              <a:spcAft>
                <a:spcPts val="0"/>
              </a:spcAft>
            </a:pPr>
            <a:r>
              <a:rPr lang="zh-CN" altLang="en-US" spc="100" smtClean="0">
                <a:solidFill>
                  <a:schemeClr val="tx2"/>
                </a:solidFill>
                <a:uFillTx/>
                <a:latin typeface="微软雅黑" panose="020B0503020204020204" pitchFamily="34" charset="-122"/>
                <a:ea typeface="微软雅黑" panose="020B0503020204020204" pitchFamily="34" charset="-122"/>
                <a:sym typeface="+mn-ea"/>
              </a:rPr>
              <a:t>联合国</a:t>
            </a:r>
            <a:r>
              <a:rPr lang="en-US" altLang="zh-CN" spc="100" smtClean="0">
                <a:solidFill>
                  <a:schemeClr val="tx2"/>
                </a:solidFill>
                <a:uFillTx/>
                <a:latin typeface="微软雅黑" panose="020B0503020204020204" pitchFamily="34" charset="-122"/>
                <a:ea typeface="微软雅黑" panose="020B0503020204020204" pitchFamily="34" charset="-122"/>
                <a:sym typeface="+mn-ea"/>
              </a:rPr>
              <a:t>《</a:t>
            </a:r>
            <a:r>
              <a:rPr lang="zh-CN" altLang="en-US" spc="100" smtClean="0">
                <a:solidFill>
                  <a:schemeClr val="tx2"/>
                </a:solidFill>
                <a:uFillTx/>
                <a:latin typeface="微软雅黑" panose="020B0503020204020204" pitchFamily="34" charset="-122"/>
                <a:ea typeface="微软雅黑" panose="020B0503020204020204" pitchFamily="34" charset="-122"/>
                <a:sym typeface="+mn-ea"/>
              </a:rPr>
              <a:t>关于危险货物运输的建议书 规章范本</a:t>
            </a:r>
            <a:r>
              <a:rPr lang="en-US" altLang="zh-CN" spc="100" smtClean="0">
                <a:solidFill>
                  <a:schemeClr val="tx2"/>
                </a:solidFill>
                <a:uFillTx/>
                <a:latin typeface="微软雅黑" panose="020B0503020204020204" pitchFamily="34" charset="-122"/>
                <a:ea typeface="微软雅黑" panose="020B0503020204020204" pitchFamily="34" charset="-122"/>
                <a:sym typeface="+mn-ea"/>
              </a:rPr>
              <a:t>》</a:t>
            </a:r>
            <a:r>
              <a:rPr lang="zh-CN" altLang="en-US" spc="100" smtClean="0">
                <a:solidFill>
                  <a:schemeClr val="tx2"/>
                </a:solidFill>
                <a:uFillTx/>
                <a:latin typeface="微软雅黑" panose="020B0503020204020204" pitchFamily="34" charset="-122"/>
                <a:ea typeface="微软雅黑" panose="020B0503020204020204" pitchFamily="34" charset="-122"/>
                <a:sym typeface="+mn-ea"/>
              </a:rPr>
              <a:t>（第</a:t>
            </a:r>
            <a:r>
              <a:rPr lang="en-US" altLang="zh-CN" spc="100" smtClean="0">
                <a:solidFill>
                  <a:schemeClr val="tx2"/>
                </a:solidFill>
                <a:uFillTx/>
                <a:latin typeface="微软雅黑" panose="020B0503020204020204" pitchFamily="34" charset="-122"/>
                <a:ea typeface="微软雅黑" panose="020B0503020204020204" pitchFamily="34" charset="-122"/>
                <a:sym typeface="+mn-ea"/>
              </a:rPr>
              <a:t>16</a:t>
            </a:r>
            <a:r>
              <a:rPr lang="zh-CN" altLang="en-US" spc="100" smtClean="0">
                <a:solidFill>
                  <a:schemeClr val="tx2"/>
                </a:solidFill>
                <a:uFillTx/>
                <a:latin typeface="微软雅黑" panose="020B0503020204020204" pitchFamily="34" charset="-122"/>
                <a:ea typeface="微软雅黑" panose="020B0503020204020204" pitchFamily="34" charset="-122"/>
                <a:sym typeface="+mn-ea"/>
              </a:rPr>
              <a:t>修订版）</a:t>
            </a:r>
            <a:endParaRPr lang="zh-CN" altLang="en-US" spc="100" smtClean="0">
              <a:solidFill>
                <a:schemeClr val="tx2"/>
              </a:solidFill>
              <a:uFillTx/>
              <a:latin typeface="微软雅黑" panose="020B0503020204020204" pitchFamily="34" charset="-122"/>
              <a:ea typeface="微软雅黑" panose="020B0503020204020204" pitchFamily="34" charset="-122"/>
              <a:sym typeface="+mn-ea"/>
            </a:endParaRPr>
          </a:p>
          <a:p>
            <a:pPr indent="457200" algn="just">
              <a:lnSpc>
                <a:spcPct val="120000"/>
              </a:lnSpc>
              <a:spcBef>
                <a:spcPts val="0"/>
              </a:spcBef>
              <a:spcAft>
                <a:spcPts val="0"/>
              </a:spcAft>
            </a:pPr>
            <a:r>
              <a:rPr lang="zh-CN" altLang="en-US" spc="100" smtClean="0">
                <a:solidFill>
                  <a:schemeClr val="tx2"/>
                </a:solidFill>
                <a:uFillTx/>
                <a:latin typeface="微软雅黑" panose="020B0503020204020204" pitchFamily="34" charset="-122"/>
                <a:ea typeface="微软雅黑" panose="020B0503020204020204" pitchFamily="34" charset="-122"/>
                <a:sym typeface="+mn-ea"/>
              </a:rPr>
              <a:t>联合国</a:t>
            </a:r>
            <a:r>
              <a:rPr lang="en-US" altLang="zh-CN" spc="100" smtClean="0">
                <a:solidFill>
                  <a:schemeClr val="tx2"/>
                </a:solidFill>
                <a:uFillTx/>
                <a:latin typeface="微软雅黑" panose="020B0503020204020204" pitchFamily="34" charset="-122"/>
                <a:ea typeface="微软雅黑" panose="020B0503020204020204" pitchFamily="34" charset="-122"/>
                <a:sym typeface="+mn-ea"/>
              </a:rPr>
              <a:t>《</a:t>
            </a:r>
            <a:r>
              <a:rPr lang="zh-CN" altLang="en-US" spc="100" smtClean="0">
                <a:solidFill>
                  <a:schemeClr val="tx2"/>
                </a:solidFill>
                <a:uFillTx/>
                <a:latin typeface="微软雅黑" panose="020B0503020204020204" pitchFamily="34" charset="-122"/>
                <a:ea typeface="微软雅黑" panose="020B0503020204020204" pitchFamily="34" charset="-122"/>
                <a:sym typeface="+mn-ea"/>
              </a:rPr>
              <a:t>关于危险货物运输的建议书 试验和标准手册</a:t>
            </a:r>
            <a:r>
              <a:rPr lang="en-US" altLang="zh-CN" spc="100" smtClean="0">
                <a:solidFill>
                  <a:schemeClr val="tx2"/>
                </a:solidFill>
                <a:uFillTx/>
                <a:latin typeface="微软雅黑" panose="020B0503020204020204" pitchFamily="34" charset="-122"/>
                <a:ea typeface="微软雅黑" panose="020B0503020204020204" pitchFamily="34" charset="-122"/>
                <a:sym typeface="+mn-ea"/>
              </a:rPr>
              <a:t>》</a:t>
            </a:r>
            <a:r>
              <a:rPr lang="zh-CN" altLang="en-US" spc="100" smtClean="0">
                <a:solidFill>
                  <a:schemeClr val="tx2"/>
                </a:solidFill>
                <a:uFillTx/>
                <a:latin typeface="微软雅黑" panose="020B0503020204020204" pitchFamily="34" charset="-122"/>
                <a:ea typeface="微软雅黑" panose="020B0503020204020204" pitchFamily="34" charset="-122"/>
                <a:sym typeface="+mn-ea"/>
              </a:rPr>
              <a:t>（第</a:t>
            </a:r>
            <a:r>
              <a:rPr lang="en-US" altLang="zh-CN" spc="100" smtClean="0">
                <a:solidFill>
                  <a:schemeClr val="tx2"/>
                </a:solidFill>
                <a:uFillTx/>
                <a:latin typeface="微软雅黑" panose="020B0503020204020204" pitchFamily="34" charset="-122"/>
                <a:ea typeface="微软雅黑" panose="020B0503020204020204" pitchFamily="34" charset="-122"/>
                <a:sym typeface="+mn-ea"/>
              </a:rPr>
              <a:t>5</a:t>
            </a:r>
            <a:r>
              <a:rPr lang="zh-CN" altLang="en-US" spc="100" smtClean="0">
                <a:solidFill>
                  <a:schemeClr val="tx2"/>
                </a:solidFill>
                <a:uFillTx/>
                <a:latin typeface="微软雅黑" panose="020B0503020204020204" pitchFamily="34" charset="-122"/>
                <a:ea typeface="微软雅黑" panose="020B0503020204020204" pitchFamily="34" charset="-122"/>
                <a:sym typeface="+mn-ea"/>
              </a:rPr>
              <a:t>修订版）</a:t>
            </a:r>
            <a:endParaRPr lang="zh-CN" altLang="en-US" spc="100" smtClean="0">
              <a:solidFill>
                <a:schemeClr val="tx2"/>
              </a:solidFill>
              <a:uFillTx/>
              <a:latin typeface="微软雅黑" panose="020B0503020204020204" pitchFamily="34" charset="-122"/>
              <a:ea typeface="微软雅黑" panose="020B0503020204020204" pitchFamily="34" charset="-122"/>
              <a:sym typeface="+mn-ea"/>
            </a:endParaRPr>
          </a:p>
          <a:p>
            <a:pPr indent="457200" algn="just">
              <a:lnSpc>
                <a:spcPct val="120000"/>
              </a:lnSpc>
              <a:spcBef>
                <a:spcPts val="0"/>
              </a:spcBef>
              <a:spcAft>
                <a:spcPts val="0"/>
              </a:spcAft>
            </a:pPr>
            <a:r>
              <a:rPr lang="zh-CN" altLang="en-US" spc="100" smtClean="0">
                <a:solidFill>
                  <a:schemeClr val="tx2"/>
                </a:solidFill>
                <a:uFillTx/>
                <a:latin typeface="微软雅黑" panose="020B0503020204020204" pitchFamily="34" charset="-122"/>
                <a:ea typeface="微软雅黑" panose="020B0503020204020204" pitchFamily="34" charset="-122"/>
                <a:sym typeface="+mn-ea"/>
              </a:rPr>
              <a:t>危险货物分类和品名编号（</a:t>
            </a:r>
            <a:r>
              <a:rPr lang="en-US" altLang="zh-CN" spc="100" smtClean="0">
                <a:solidFill>
                  <a:schemeClr val="tx2"/>
                </a:solidFill>
                <a:uFillTx/>
                <a:latin typeface="微软雅黑" panose="020B0503020204020204" pitchFamily="34" charset="-122"/>
                <a:ea typeface="微软雅黑" panose="020B0503020204020204" pitchFamily="34" charset="-122"/>
                <a:sym typeface="+mn-ea"/>
              </a:rPr>
              <a:t>GB 6944-2012</a:t>
            </a:r>
            <a:r>
              <a:rPr lang="zh-CN" altLang="en-US" spc="100" smtClean="0">
                <a:solidFill>
                  <a:schemeClr val="tx2"/>
                </a:solidFill>
                <a:uFillTx/>
                <a:latin typeface="微软雅黑" panose="020B0503020204020204" pitchFamily="34" charset="-122"/>
                <a:ea typeface="微软雅黑" panose="020B0503020204020204" pitchFamily="34" charset="-122"/>
                <a:sym typeface="+mn-ea"/>
              </a:rPr>
              <a:t>）</a:t>
            </a:r>
            <a:endParaRPr lang="zh-CN" altLang="en-US" spc="100" smtClean="0">
              <a:solidFill>
                <a:schemeClr val="tx2"/>
              </a:solidFill>
              <a:uFillTx/>
              <a:latin typeface="微软雅黑" panose="020B0503020204020204" pitchFamily="34" charset="-122"/>
              <a:ea typeface="微软雅黑" panose="020B0503020204020204" pitchFamily="34" charset="-122"/>
              <a:sym typeface="+mn-ea"/>
            </a:endParaRPr>
          </a:p>
          <a:p>
            <a:pPr indent="457200" algn="just">
              <a:lnSpc>
                <a:spcPct val="120000"/>
              </a:lnSpc>
              <a:spcBef>
                <a:spcPts val="0"/>
              </a:spcBef>
              <a:spcAft>
                <a:spcPts val="0"/>
              </a:spcAft>
            </a:pPr>
            <a:r>
              <a:rPr lang="zh-CN" altLang="en-US" spc="100" smtClean="0">
                <a:solidFill>
                  <a:schemeClr val="tx2"/>
                </a:solidFill>
                <a:uFillTx/>
                <a:latin typeface="微软雅黑" panose="020B0503020204020204" pitchFamily="34" charset="-122"/>
                <a:ea typeface="微软雅黑" panose="020B0503020204020204" pitchFamily="34" charset="-122"/>
                <a:sym typeface="+mn-ea"/>
              </a:rPr>
              <a:t>危险货物品名表（</a:t>
            </a:r>
            <a:r>
              <a:rPr lang="en-US" altLang="zh-CN" spc="100" smtClean="0">
                <a:solidFill>
                  <a:schemeClr val="tx2"/>
                </a:solidFill>
                <a:uFillTx/>
                <a:latin typeface="微软雅黑" panose="020B0503020204020204" pitchFamily="34" charset="-122"/>
                <a:ea typeface="微软雅黑" panose="020B0503020204020204" pitchFamily="34" charset="-122"/>
                <a:sym typeface="+mn-ea"/>
              </a:rPr>
              <a:t>GB 12268-2012</a:t>
            </a:r>
            <a:r>
              <a:rPr lang="zh-CN" altLang="en-US" spc="100" smtClean="0">
                <a:solidFill>
                  <a:schemeClr val="tx2"/>
                </a:solidFill>
                <a:uFillTx/>
                <a:latin typeface="微软雅黑" panose="020B0503020204020204" pitchFamily="34" charset="-122"/>
                <a:ea typeface="微软雅黑" panose="020B0503020204020204" pitchFamily="34" charset="-122"/>
                <a:sym typeface="+mn-ea"/>
              </a:rPr>
              <a:t>）</a:t>
            </a:r>
            <a:endParaRPr lang="zh-CN" altLang="en-US" spc="100" smtClean="0">
              <a:solidFill>
                <a:schemeClr val="tx2"/>
              </a:solidFill>
              <a:uFillTx/>
              <a:latin typeface="微软雅黑" panose="020B0503020204020204" pitchFamily="34" charset="-122"/>
              <a:ea typeface="微软雅黑" panose="020B0503020204020204" pitchFamily="34" charset="-122"/>
              <a:sym typeface="+mn-ea"/>
            </a:endParaRPr>
          </a:p>
        </p:txBody>
      </p:sp>
      <p:sp>
        <p:nvSpPr>
          <p:cNvPr id="6" name="文本框 5"/>
          <p:cNvSpPr txBox="1"/>
          <p:nvPr/>
        </p:nvSpPr>
        <p:spPr>
          <a:xfrm>
            <a:off x="972185" y="644022"/>
            <a:ext cx="3286125" cy="398780"/>
          </a:xfrm>
          <a:prstGeom prst="rect">
            <a:avLst/>
          </a:prstGeom>
          <a:noFill/>
        </p:spPr>
        <p:txBody>
          <a:bodyPr wrap="none" rtlCol="0" anchor="t">
            <a:spAutoFit/>
          </a:bodyPr>
          <a:lstStyle/>
          <a:p>
            <a:pPr algn="l"/>
            <a:r>
              <a:rPr sz="2000" b="1" spc="100" smtClean="0">
                <a:solidFill>
                  <a:schemeClr val="tx1"/>
                </a:solidFill>
                <a:uFillTx/>
                <a:latin typeface="微软雅黑" panose="020B0503020204020204" pitchFamily="34" charset="-122"/>
                <a:ea typeface="微软雅黑" panose="020B0503020204020204" pitchFamily="34" charset="-122"/>
                <a:sym typeface="+mn-ea"/>
              </a:rPr>
              <a:t>2</a:t>
            </a:r>
            <a:r>
              <a:rPr lang="zh-CN" sz="2000" b="1" spc="100" smtClean="0">
                <a:solidFill>
                  <a:schemeClr val="tx1"/>
                </a:solidFill>
                <a:uFillTx/>
                <a:latin typeface="微软雅黑" panose="020B0503020204020204" pitchFamily="34" charset="-122"/>
                <a:ea typeface="微软雅黑" panose="020B0503020204020204" pitchFamily="34" charset="-122"/>
                <a:sym typeface="+mn-ea"/>
              </a:rPr>
              <a:t>、</a:t>
            </a:r>
            <a:r>
              <a:rPr sz="2000" b="1" spc="100" smtClean="0">
                <a:solidFill>
                  <a:schemeClr val="tx1"/>
                </a:solidFill>
                <a:uFillTx/>
                <a:latin typeface="微软雅黑" panose="020B0503020204020204" pitchFamily="34" charset="-122"/>
                <a:ea typeface="微软雅黑" panose="020B0503020204020204" pitchFamily="34" charset="-122"/>
                <a:sym typeface="+mn-ea"/>
              </a:rPr>
              <a:t>危险化学品的相关概念</a:t>
            </a:r>
            <a:endParaRPr sz="2000" b="1" spc="100" smtClean="0">
              <a:solidFill>
                <a:schemeClr val="tx1"/>
              </a:solidFill>
              <a:uFillTx/>
              <a:latin typeface="微软雅黑" panose="020B0503020204020204" pitchFamily="34" charset="-122"/>
              <a:ea typeface="微软雅黑" panose="020B0503020204020204" pitchFamily="34" charset="-122"/>
              <a:sym typeface="+mn-ea"/>
            </a:endParaRPr>
          </a:p>
        </p:txBody>
      </p:sp>
      <p:sp>
        <p:nvSpPr>
          <p:cNvPr id="9" name="文本框 8"/>
          <p:cNvSpPr txBox="1"/>
          <p:nvPr/>
        </p:nvSpPr>
        <p:spPr>
          <a:xfrm>
            <a:off x="1109345" y="1073917"/>
            <a:ext cx="1945005" cy="398780"/>
          </a:xfrm>
          <a:prstGeom prst="rect">
            <a:avLst/>
          </a:prstGeom>
          <a:noFill/>
        </p:spPr>
        <p:txBody>
          <a:bodyPr wrap="none" rtlCol="0" anchor="t">
            <a:spAutoFit/>
          </a:bodyPr>
          <a:lstStyle/>
          <a:p>
            <a:pPr algn="l"/>
            <a:r>
              <a:rPr sz="2000" spc="100">
                <a:uFillTx/>
                <a:latin typeface="微软雅黑" panose="020B0503020204020204" pitchFamily="34" charset="-122"/>
                <a:ea typeface="微软雅黑" panose="020B0503020204020204" pitchFamily="34" charset="-122"/>
                <a:sym typeface="+mn-ea"/>
              </a:rPr>
              <a:t>（2）危险物品</a:t>
            </a:r>
            <a:endParaRPr lang="zh-CN" altLang="en-US" sz="2000" spc="100">
              <a:solidFill>
                <a:schemeClr val="tx1"/>
              </a:solidFill>
              <a:uFillTx/>
              <a:latin typeface="微软雅黑" panose="020B0503020204020204" pitchFamily="34" charset="-122"/>
              <a:ea typeface="微软雅黑" panose="020B0503020204020204" pitchFamily="34" charset="-122"/>
              <a:sym typeface="+mn-ea"/>
            </a:endParaRPr>
          </a:p>
        </p:txBody>
      </p:sp>
      <p:grpSp>
        <p:nvGrpSpPr>
          <p:cNvPr id="14" name="组合 13"/>
          <p:cNvGrpSpPr/>
          <p:nvPr/>
        </p:nvGrpSpPr>
        <p:grpSpPr>
          <a:xfrm>
            <a:off x="102235" y="62230"/>
            <a:ext cx="6035675" cy="616535"/>
            <a:chOff x="147" y="225"/>
            <a:chExt cx="9505" cy="971"/>
          </a:xfrm>
        </p:grpSpPr>
        <p:sp>
          <p:nvSpPr>
            <p:cNvPr id="15" name="TextBox 31"/>
            <p:cNvSpPr txBox="1"/>
            <p:nvPr/>
          </p:nvSpPr>
          <p:spPr>
            <a:xfrm>
              <a:off x="1118" y="310"/>
              <a:ext cx="8534" cy="725"/>
            </a:xfrm>
            <a:prstGeom prst="rect">
              <a:avLst/>
            </a:prstGeom>
            <a:noFill/>
            <a:ln w="9525">
              <a:noFill/>
            </a:ln>
          </p:spPr>
          <p:txBody>
            <a:bodyPr wrap="square">
              <a:spAutoFit/>
            </a:bodyPr>
            <a:lstStyle/>
            <a:p>
              <a:r>
                <a:rPr lang="zh-CN" altLang="en-US" sz="2400" b="1" dirty="0">
                  <a:solidFill>
                    <a:schemeClr val="tx1"/>
                  </a:solidFill>
                  <a:latin typeface="微软雅黑" panose="020B0503020204020204" pitchFamily="34" charset="-122"/>
                  <a:ea typeface="微软雅黑" panose="020B0503020204020204" pitchFamily="34" charset="-122"/>
                </a:rPr>
                <a:t>危化品和陆上油气管道安全生产的特点</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2468880" y="1258067"/>
            <a:ext cx="4183380" cy="398780"/>
          </a:xfrm>
          <a:prstGeom prst="rect">
            <a:avLst/>
          </a:prstGeom>
          <a:noFill/>
        </p:spPr>
        <p:txBody>
          <a:bodyPr wrap="none" rtlCol="0" anchor="t">
            <a:spAutoFit/>
          </a:bodyPr>
          <a:lstStyle/>
          <a:p>
            <a:pPr algn="r" eaLnBrk="0" hangingPunct="0"/>
            <a:r>
              <a:rPr lang="zh-CN" altLang="zh-CN" sz="2000" b="1" spc="100">
                <a:solidFill>
                  <a:schemeClr val="tx2">
                    <a:lumMod val="75000"/>
                  </a:schemeClr>
                </a:solidFill>
                <a:uFillTx/>
                <a:latin typeface="微软雅黑" panose="020B0503020204020204" pitchFamily="34" charset="-122"/>
                <a:ea typeface="微软雅黑" panose="020B0503020204020204" pitchFamily="34" charset="-122"/>
                <a:sym typeface="+mn-ea"/>
              </a:rPr>
              <a:t>危险化学品与危险货物差异性对比</a:t>
            </a:r>
            <a:endParaRPr lang="zh-CN" altLang="zh-CN" sz="2000" b="1" spc="100">
              <a:solidFill>
                <a:schemeClr val="tx2">
                  <a:lumMod val="75000"/>
                </a:schemeClr>
              </a:solidFill>
              <a:uFillTx/>
              <a:latin typeface="微软雅黑" panose="020B0503020204020204" pitchFamily="34" charset="-122"/>
              <a:ea typeface="微软雅黑" panose="020B0503020204020204" pitchFamily="34" charset="-122"/>
              <a:sym typeface="+mn-ea"/>
            </a:endParaRPr>
          </a:p>
        </p:txBody>
      </p:sp>
      <p:graphicFrame>
        <p:nvGraphicFramePr>
          <p:cNvPr id="9" name="表格 8"/>
          <p:cNvGraphicFramePr/>
          <p:nvPr/>
        </p:nvGraphicFramePr>
        <p:xfrm>
          <a:off x="1029335" y="1943867"/>
          <a:ext cx="7085330" cy="2376805"/>
        </p:xfrm>
        <a:graphic>
          <a:graphicData uri="http://schemas.openxmlformats.org/drawingml/2006/table">
            <a:tbl>
              <a:tblPr firstRow="1" bandRow="1">
                <a:tableStyleId>{5C22544A-7EE6-4342-B048-85BDC9FD1C3A}</a:tableStyleId>
              </a:tblPr>
              <a:tblGrid>
                <a:gridCol w="1247775"/>
                <a:gridCol w="1490345"/>
                <a:gridCol w="1268730"/>
                <a:gridCol w="3078480"/>
              </a:tblGrid>
              <a:tr h="350520">
                <a:tc>
                  <a:txBody>
                    <a:bodyPr/>
                    <a:lstStyle/>
                    <a:p>
                      <a:pPr algn="ctr" fontAlgn="auto">
                        <a:buNone/>
                      </a:pPr>
                      <a:r>
                        <a:rPr lang="zh-CN" altLang="en-US" sz="1500" spc="100">
                          <a:solidFill>
                            <a:schemeClr val="accent1">
                              <a:lumMod val="50000"/>
                            </a:schemeClr>
                          </a:solidFill>
                          <a:latin typeface="微软雅黑" panose="020B0503020204020204" pitchFamily="34" charset="-122"/>
                          <a:ea typeface="微软雅黑" panose="020B0503020204020204" pitchFamily="34" charset="-122"/>
                        </a:rPr>
                        <a:t>物质名称</a:t>
                      </a:r>
                      <a:endParaRPr lang="zh-CN" altLang="en-US" sz="1500" spc="100">
                        <a:latin typeface="微软雅黑" panose="020B0503020204020204" pitchFamily="34" charset="-122"/>
                        <a:ea typeface="微软雅黑" panose="020B0503020204020204" pitchFamily="34" charset="-122"/>
                      </a:endParaRPr>
                    </a:p>
                  </a:txBody>
                  <a:tcPr anchor="ctr" anchorCtr="1">
                    <a:solidFill>
                      <a:schemeClr val="accent2"/>
                    </a:solidFill>
                  </a:tcPr>
                </a:tc>
                <a:tc>
                  <a:txBody>
                    <a:bodyPr/>
                    <a:lstStyle/>
                    <a:p>
                      <a:pPr algn="ctr" fontAlgn="auto">
                        <a:buNone/>
                      </a:pPr>
                      <a:r>
                        <a:rPr lang="zh-CN" altLang="en-US" sz="1500" spc="100">
                          <a:solidFill>
                            <a:schemeClr val="accent1">
                              <a:lumMod val="50000"/>
                            </a:schemeClr>
                          </a:solidFill>
                          <a:latin typeface="微软雅黑" panose="020B0503020204020204" pitchFamily="34" charset="-122"/>
                          <a:ea typeface="微软雅黑" panose="020B0503020204020204" pitchFamily="34" charset="-122"/>
                        </a:rPr>
                        <a:t>危险化学品</a:t>
                      </a:r>
                      <a:endParaRPr lang="zh-CN" altLang="en-US" sz="1500" spc="100">
                        <a:latin typeface="微软雅黑" panose="020B0503020204020204" pitchFamily="34" charset="-122"/>
                        <a:ea typeface="微软雅黑" panose="020B0503020204020204" pitchFamily="34" charset="-122"/>
                      </a:endParaRPr>
                    </a:p>
                  </a:txBody>
                  <a:tcPr anchor="ctr" anchorCtr="1">
                    <a:solidFill>
                      <a:schemeClr val="accent2"/>
                    </a:solidFill>
                  </a:tcPr>
                </a:tc>
                <a:tc>
                  <a:txBody>
                    <a:bodyPr/>
                    <a:lstStyle/>
                    <a:p>
                      <a:pPr algn="ctr" fontAlgn="auto">
                        <a:buNone/>
                      </a:pPr>
                      <a:r>
                        <a:rPr lang="zh-CN" altLang="en-US" sz="1500" spc="100">
                          <a:latin typeface="微软雅黑" panose="020B0503020204020204" pitchFamily="34" charset="-122"/>
                          <a:ea typeface="微软雅黑" panose="020B0503020204020204" pitchFamily="34" charset="-122"/>
                        </a:rPr>
                        <a:t>危险</a:t>
                      </a:r>
                      <a:r>
                        <a:rPr lang="zh-CN" altLang="en-US" sz="1500" spc="100">
                          <a:solidFill>
                            <a:schemeClr val="accent1">
                              <a:lumMod val="50000"/>
                            </a:schemeClr>
                          </a:solidFill>
                          <a:latin typeface="微软雅黑" panose="020B0503020204020204" pitchFamily="34" charset="-122"/>
                          <a:ea typeface="微软雅黑" panose="020B0503020204020204" pitchFamily="34" charset="-122"/>
                        </a:rPr>
                        <a:t>货物</a:t>
                      </a:r>
                      <a:endParaRPr lang="zh-CN" altLang="en-US" sz="1500" spc="100">
                        <a:latin typeface="微软雅黑" panose="020B0503020204020204" pitchFamily="34" charset="-122"/>
                        <a:ea typeface="微软雅黑" panose="020B0503020204020204" pitchFamily="34" charset="-122"/>
                      </a:endParaRPr>
                    </a:p>
                  </a:txBody>
                  <a:tcPr anchor="ctr" anchorCtr="1">
                    <a:solidFill>
                      <a:schemeClr val="accent2"/>
                    </a:solidFill>
                  </a:tcPr>
                </a:tc>
                <a:tc>
                  <a:txBody>
                    <a:bodyPr/>
                    <a:lstStyle/>
                    <a:p>
                      <a:pPr algn="ctr" fontAlgn="auto">
                        <a:buNone/>
                      </a:pPr>
                      <a:r>
                        <a:rPr lang="zh-CN" altLang="en-US" sz="1500" spc="100">
                          <a:solidFill>
                            <a:schemeClr val="accent1">
                              <a:lumMod val="50000"/>
                            </a:schemeClr>
                          </a:solidFill>
                          <a:latin typeface="微软雅黑" panose="020B0503020204020204" pitchFamily="34" charset="-122"/>
                          <a:ea typeface="微软雅黑" panose="020B0503020204020204" pitchFamily="34" charset="-122"/>
                        </a:rPr>
                        <a:t>备注</a:t>
                      </a:r>
                      <a:endParaRPr lang="zh-CN" altLang="en-US" sz="1500" spc="100">
                        <a:solidFill>
                          <a:schemeClr val="accent1">
                            <a:lumMod val="50000"/>
                          </a:schemeClr>
                        </a:solidFill>
                        <a:latin typeface="微软雅黑" panose="020B0503020204020204" pitchFamily="34" charset="-122"/>
                        <a:ea typeface="微软雅黑" panose="020B0503020204020204" pitchFamily="34" charset="-122"/>
                      </a:endParaRPr>
                    </a:p>
                  </a:txBody>
                  <a:tcPr anchor="ctr" anchorCtr="1">
                    <a:solidFill>
                      <a:schemeClr val="accent2"/>
                    </a:solidFill>
                  </a:tcPr>
                </a:tc>
              </a:tr>
              <a:tr h="349885">
                <a:tc>
                  <a:txBody>
                    <a:bodyPr/>
                    <a:lstStyle/>
                    <a:p>
                      <a:pPr algn="ctr" fontAlgn="auto">
                        <a:buNone/>
                      </a:pPr>
                      <a:r>
                        <a:rPr lang="zh-CN" altLang="en-US" sz="1500" b="1" spc="100">
                          <a:latin typeface="微软雅黑" panose="020B0503020204020204" pitchFamily="34" charset="-122"/>
                          <a:ea typeface="微软雅黑" panose="020B0503020204020204" pitchFamily="34" charset="-122"/>
                        </a:rPr>
                        <a:t>甲醇</a:t>
                      </a:r>
                      <a:endParaRPr lang="zh-CN" altLang="en-US" sz="1500" b="1" spc="100">
                        <a:latin typeface="微软雅黑" panose="020B0503020204020204" pitchFamily="34" charset="-122"/>
                        <a:ea typeface="微软雅黑" panose="020B0503020204020204" pitchFamily="34" charset="-122"/>
                      </a:endParaRPr>
                    </a:p>
                  </a:txBody>
                  <a:tcPr anchor="ctr" anchorCtr="1">
                    <a:solidFill>
                      <a:srgbClr val="DDDDDD"/>
                    </a:solidFill>
                  </a:tcPr>
                </a:tc>
                <a:tc>
                  <a:txBody>
                    <a:bodyPr/>
                    <a:lstStyle/>
                    <a:p>
                      <a:pPr algn="ctr" fontAlgn="auto">
                        <a:buNone/>
                      </a:pPr>
                      <a:r>
                        <a:rPr lang="zh-CN" altLang="en-US" sz="1500" b="1" spc="100">
                          <a:latin typeface="微软雅黑" panose="020B0503020204020204" pitchFamily="34" charset="-122"/>
                          <a:ea typeface="微软雅黑" panose="020B0503020204020204" pitchFamily="34" charset="-122"/>
                        </a:rPr>
                        <a:t>√</a:t>
                      </a:r>
                      <a:endParaRPr lang="zh-CN" altLang="en-US" sz="1500" b="1" spc="100">
                        <a:latin typeface="微软雅黑" panose="020B0503020204020204" pitchFamily="34" charset="-122"/>
                        <a:ea typeface="微软雅黑" panose="020B0503020204020204" pitchFamily="34" charset="-122"/>
                      </a:endParaRPr>
                    </a:p>
                  </a:txBody>
                  <a:tcPr anchor="ctr" anchorCtr="1">
                    <a:solidFill>
                      <a:srgbClr val="DDDDDD"/>
                    </a:solidFill>
                  </a:tcPr>
                </a:tc>
                <a:tc>
                  <a:txBody>
                    <a:bodyPr/>
                    <a:lstStyle/>
                    <a:p>
                      <a:pPr algn="ctr" fontAlgn="auto">
                        <a:buNone/>
                      </a:pPr>
                      <a:r>
                        <a:rPr lang="zh-CN" altLang="en-US" sz="1500" b="1" spc="100">
                          <a:latin typeface="微软雅黑" panose="020B0503020204020204" pitchFamily="34" charset="-122"/>
                          <a:ea typeface="微软雅黑" panose="020B0503020204020204" pitchFamily="34" charset="-122"/>
                          <a:sym typeface="+mn-ea"/>
                        </a:rPr>
                        <a:t>√</a:t>
                      </a:r>
                      <a:endParaRPr lang="zh-CN" altLang="en-US" sz="1500" b="1" spc="100">
                        <a:latin typeface="微软雅黑" panose="020B0503020204020204" pitchFamily="34" charset="-122"/>
                        <a:ea typeface="微软雅黑" panose="020B0503020204020204" pitchFamily="34" charset="-122"/>
                        <a:sym typeface="+mn-ea"/>
                      </a:endParaRPr>
                    </a:p>
                  </a:txBody>
                  <a:tcPr anchor="ctr" anchorCtr="1">
                    <a:solidFill>
                      <a:srgbClr val="DDDDDD"/>
                    </a:solidFill>
                  </a:tcPr>
                </a:tc>
                <a:tc>
                  <a:txBody>
                    <a:bodyPr/>
                    <a:lstStyle/>
                    <a:p>
                      <a:pPr algn="l" fontAlgn="auto">
                        <a:buNone/>
                      </a:pPr>
                      <a:endParaRPr lang="zh-CN" altLang="en-US" sz="1500" b="1" spc="100">
                        <a:latin typeface="微软雅黑" panose="020B0503020204020204" pitchFamily="34" charset="-122"/>
                        <a:ea typeface="微软雅黑" panose="020B0503020204020204" pitchFamily="34" charset="-122"/>
                      </a:endParaRPr>
                    </a:p>
                  </a:txBody>
                  <a:tcPr anchor="ctr" anchorCtr="1">
                    <a:solidFill>
                      <a:srgbClr val="DDDDDD"/>
                    </a:solidFill>
                  </a:tcPr>
                </a:tc>
              </a:tr>
              <a:tr h="777240">
                <a:tc>
                  <a:txBody>
                    <a:bodyPr/>
                    <a:lstStyle/>
                    <a:p>
                      <a:pPr algn="ctr" fontAlgn="auto">
                        <a:buNone/>
                      </a:pPr>
                      <a:r>
                        <a:rPr lang="zh-CN" altLang="en-US" sz="1500" b="1" spc="100">
                          <a:solidFill>
                            <a:schemeClr val="tx2"/>
                          </a:solidFill>
                          <a:latin typeface="微软雅黑" panose="020B0503020204020204" pitchFamily="34" charset="-122"/>
                          <a:ea typeface="微软雅黑" panose="020B0503020204020204" pitchFamily="34" charset="-122"/>
                        </a:rPr>
                        <a:t>六溴联苯</a:t>
                      </a:r>
                      <a:endParaRPr lang="zh-CN" altLang="en-US" sz="1500" b="1" spc="100">
                        <a:solidFill>
                          <a:schemeClr val="tx2"/>
                        </a:solidFill>
                        <a:latin typeface="微软雅黑" panose="020B0503020204020204" pitchFamily="34" charset="-122"/>
                        <a:ea typeface="微软雅黑" panose="020B0503020204020204" pitchFamily="34" charset="-122"/>
                      </a:endParaRPr>
                    </a:p>
                  </a:txBody>
                  <a:tcPr anchor="ctr" anchorCtr="1">
                    <a:solidFill>
                      <a:srgbClr val="A9BECB"/>
                    </a:solidFill>
                  </a:tcPr>
                </a:tc>
                <a:tc>
                  <a:txBody>
                    <a:bodyPr/>
                    <a:lstStyle/>
                    <a:p>
                      <a:pPr algn="ctr" fontAlgn="auto">
                        <a:buNone/>
                      </a:pPr>
                      <a:r>
                        <a:rPr lang="zh-CN" altLang="en-US" sz="1500" b="1" spc="100">
                          <a:latin typeface="微软雅黑" panose="020B0503020204020204" pitchFamily="34" charset="-122"/>
                          <a:ea typeface="微软雅黑" panose="020B0503020204020204" pitchFamily="34" charset="-122"/>
                          <a:sym typeface="+mn-ea"/>
                        </a:rPr>
                        <a:t>√</a:t>
                      </a:r>
                      <a:endParaRPr lang="zh-CN" altLang="en-US" sz="1500" b="1" spc="100">
                        <a:latin typeface="微软雅黑" panose="020B0503020204020204" pitchFamily="34" charset="-122"/>
                        <a:ea typeface="微软雅黑" panose="020B0503020204020204" pitchFamily="34" charset="-122"/>
                        <a:sym typeface="+mn-ea"/>
                      </a:endParaRPr>
                    </a:p>
                  </a:txBody>
                  <a:tcPr anchor="ctr" anchorCtr="1">
                    <a:solidFill>
                      <a:srgbClr val="A9BECB"/>
                    </a:solidFill>
                  </a:tcPr>
                </a:tc>
                <a:tc>
                  <a:txBody>
                    <a:bodyPr/>
                    <a:lstStyle/>
                    <a:p>
                      <a:pPr algn="ctr" fontAlgn="auto">
                        <a:buNone/>
                      </a:pPr>
                      <a:r>
                        <a:rPr lang="zh-CN" altLang="en-US" sz="1500" b="1" spc="100">
                          <a:latin typeface="微软雅黑" panose="020B0503020204020204" pitchFamily="34" charset="-122"/>
                          <a:ea typeface="微软雅黑" panose="020B0503020204020204" pitchFamily="34" charset="-122"/>
                        </a:rPr>
                        <a:t>×</a:t>
                      </a:r>
                      <a:endParaRPr lang="zh-CN" altLang="en-US" sz="1500" b="1" spc="100">
                        <a:latin typeface="微软雅黑" panose="020B0503020204020204" pitchFamily="34" charset="-122"/>
                        <a:ea typeface="微软雅黑" panose="020B0503020204020204" pitchFamily="34" charset="-122"/>
                      </a:endParaRPr>
                    </a:p>
                  </a:txBody>
                  <a:tcPr anchor="ctr" anchorCtr="1">
                    <a:solidFill>
                      <a:srgbClr val="A9BECB"/>
                    </a:solidFill>
                  </a:tcPr>
                </a:tc>
                <a:tc>
                  <a:txBody>
                    <a:bodyPr/>
                    <a:lstStyle/>
                    <a:p>
                      <a:pPr algn="l" fontAlgn="auto">
                        <a:buNone/>
                      </a:pPr>
                      <a:r>
                        <a:rPr lang="zh-CN" altLang="en-US" sz="1500" b="1" spc="100">
                          <a:latin typeface="微软雅黑" panose="020B0503020204020204" pitchFamily="34" charset="-122"/>
                          <a:ea typeface="微软雅黑" panose="020B0503020204020204" pitchFamily="34" charset="-122"/>
                        </a:rPr>
                        <a:t>该物质有生殖毒性及致癌性，然而该危害不在危险货物确认原则范围内，因此不属于危险货物。</a:t>
                      </a:r>
                      <a:endParaRPr lang="zh-CN" altLang="en-US" sz="1500" b="1" spc="100">
                        <a:latin typeface="微软雅黑" panose="020B0503020204020204" pitchFamily="34" charset="-122"/>
                        <a:ea typeface="微软雅黑" panose="020B0503020204020204" pitchFamily="34" charset="-122"/>
                      </a:endParaRPr>
                    </a:p>
                  </a:txBody>
                  <a:tcPr anchor="ctr" anchorCtr="1">
                    <a:solidFill>
                      <a:srgbClr val="A9BECB"/>
                    </a:solidFill>
                  </a:tcPr>
                </a:tc>
              </a:tr>
              <a:tr h="548640">
                <a:tc>
                  <a:txBody>
                    <a:bodyPr/>
                    <a:lstStyle/>
                    <a:p>
                      <a:pPr algn="ctr" fontAlgn="auto">
                        <a:buNone/>
                      </a:pPr>
                      <a:r>
                        <a:rPr lang="zh-CN" altLang="en-US" sz="1500" b="1" spc="100">
                          <a:latin typeface="微软雅黑" panose="020B0503020204020204" pitchFamily="34" charset="-122"/>
                          <a:ea typeface="微软雅黑" panose="020B0503020204020204" pitchFamily="34" charset="-122"/>
                        </a:rPr>
                        <a:t>锂离子电池</a:t>
                      </a:r>
                      <a:endParaRPr lang="zh-CN" altLang="en-US" sz="1500" b="1" spc="100">
                        <a:latin typeface="微软雅黑" panose="020B0503020204020204" pitchFamily="34" charset="-122"/>
                        <a:ea typeface="微软雅黑" panose="020B0503020204020204" pitchFamily="34" charset="-122"/>
                      </a:endParaRPr>
                    </a:p>
                  </a:txBody>
                  <a:tcPr anchor="ctr" anchorCtr="1">
                    <a:solidFill>
                      <a:srgbClr val="DDDDDD"/>
                    </a:solidFill>
                  </a:tcPr>
                </a:tc>
                <a:tc>
                  <a:txBody>
                    <a:bodyPr/>
                    <a:lstStyle/>
                    <a:p>
                      <a:pPr algn="ctr" fontAlgn="auto">
                        <a:buNone/>
                      </a:pPr>
                      <a:r>
                        <a:rPr lang="zh-CN" altLang="en-US" sz="1500" b="1" spc="100">
                          <a:latin typeface="微软雅黑" panose="020B0503020204020204" pitchFamily="34" charset="-122"/>
                          <a:ea typeface="微软雅黑" panose="020B0503020204020204" pitchFamily="34" charset="-122"/>
                          <a:sym typeface="+mn-ea"/>
                        </a:rPr>
                        <a:t>×</a:t>
                      </a:r>
                      <a:endParaRPr lang="zh-CN" altLang="en-US" sz="1500" b="1" spc="100">
                        <a:latin typeface="微软雅黑" panose="020B0503020204020204" pitchFamily="34" charset="-122"/>
                        <a:ea typeface="微软雅黑" panose="020B0503020204020204" pitchFamily="34" charset="-122"/>
                        <a:sym typeface="+mn-ea"/>
                      </a:endParaRPr>
                    </a:p>
                  </a:txBody>
                  <a:tcPr anchor="ctr" anchorCtr="1">
                    <a:solidFill>
                      <a:srgbClr val="DDDDDD"/>
                    </a:solidFill>
                  </a:tcPr>
                </a:tc>
                <a:tc>
                  <a:txBody>
                    <a:bodyPr/>
                    <a:lstStyle/>
                    <a:p>
                      <a:pPr algn="ctr" fontAlgn="auto">
                        <a:buNone/>
                      </a:pPr>
                      <a:r>
                        <a:rPr lang="zh-CN" altLang="en-US" sz="1500" b="1" spc="100">
                          <a:latin typeface="微软雅黑" panose="020B0503020204020204" pitchFamily="34" charset="-122"/>
                          <a:ea typeface="微软雅黑" panose="020B0503020204020204" pitchFamily="34" charset="-122"/>
                          <a:sym typeface="+mn-ea"/>
                        </a:rPr>
                        <a:t>√</a:t>
                      </a:r>
                      <a:endParaRPr lang="zh-CN" altLang="en-US" sz="1500" b="1" spc="100">
                        <a:latin typeface="微软雅黑" panose="020B0503020204020204" pitchFamily="34" charset="-122"/>
                        <a:ea typeface="微软雅黑" panose="020B0503020204020204" pitchFamily="34" charset="-122"/>
                        <a:sym typeface="+mn-ea"/>
                      </a:endParaRPr>
                    </a:p>
                  </a:txBody>
                  <a:tcPr anchor="ctr" anchorCtr="1">
                    <a:solidFill>
                      <a:srgbClr val="DDDDDD"/>
                    </a:solidFill>
                  </a:tcPr>
                </a:tc>
                <a:tc>
                  <a:txBody>
                    <a:bodyPr/>
                    <a:lstStyle/>
                    <a:p>
                      <a:pPr algn="l" fontAlgn="auto">
                        <a:buNone/>
                      </a:pPr>
                      <a:r>
                        <a:rPr lang="zh-CN" altLang="en-US" sz="1500" b="1" spc="100">
                          <a:latin typeface="微软雅黑" panose="020B0503020204020204" pitchFamily="34" charset="-122"/>
                          <a:ea typeface="微软雅黑" panose="020B0503020204020204" pitchFamily="34" charset="-122"/>
                        </a:rPr>
                        <a:t>锂离子电池属于物品，不属于化学范畴氯化钠</a:t>
                      </a:r>
                      <a:endParaRPr lang="zh-CN" altLang="en-US" sz="1500" b="1" spc="100">
                        <a:latin typeface="微软雅黑" panose="020B0503020204020204" pitchFamily="34" charset="-122"/>
                        <a:ea typeface="微软雅黑" panose="020B0503020204020204" pitchFamily="34" charset="-122"/>
                      </a:endParaRPr>
                    </a:p>
                  </a:txBody>
                  <a:tcPr anchor="ctr" anchorCtr="1">
                    <a:solidFill>
                      <a:srgbClr val="DDDDDD"/>
                    </a:solidFill>
                  </a:tcPr>
                </a:tc>
              </a:tr>
              <a:tr h="350520">
                <a:tc>
                  <a:txBody>
                    <a:bodyPr/>
                    <a:lstStyle/>
                    <a:p>
                      <a:pPr algn="ctr" fontAlgn="auto">
                        <a:buNone/>
                      </a:pPr>
                      <a:r>
                        <a:rPr lang="zh-CN" altLang="en-US" sz="1500" b="1" spc="100">
                          <a:latin typeface="微软雅黑" panose="020B0503020204020204" pitchFamily="34" charset="-122"/>
                          <a:ea typeface="微软雅黑" panose="020B0503020204020204" pitchFamily="34" charset="-122"/>
                        </a:rPr>
                        <a:t>氯化钠</a:t>
                      </a:r>
                      <a:endParaRPr lang="zh-CN" altLang="en-US" sz="1500" b="1" spc="100">
                        <a:latin typeface="微软雅黑" panose="020B0503020204020204" pitchFamily="34" charset="-122"/>
                        <a:ea typeface="微软雅黑" panose="020B0503020204020204" pitchFamily="34" charset="-122"/>
                      </a:endParaRPr>
                    </a:p>
                  </a:txBody>
                  <a:tcPr anchor="ctr" anchorCtr="1">
                    <a:solidFill>
                      <a:srgbClr val="A9BECB"/>
                    </a:solidFill>
                  </a:tcPr>
                </a:tc>
                <a:tc>
                  <a:txBody>
                    <a:bodyPr/>
                    <a:lstStyle/>
                    <a:p>
                      <a:pPr algn="ctr" fontAlgn="auto">
                        <a:buNone/>
                      </a:pPr>
                      <a:r>
                        <a:rPr lang="zh-CN" altLang="en-US" sz="1500" b="1" spc="100">
                          <a:latin typeface="微软雅黑" panose="020B0503020204020204" pitchFamily="34" charset="-122"/>
                          <a:ea typeface="微软雅黑" panose="020B0503020204020204" pitchFamily="34" charset="-122"/>
                          <a:sym typeface="+mn-ea"/>
                        </a:rPr>
                        <a:t>×</a:t>
                      </a:r>
                      <a:endParaRPr lang="zh-CN" altLang="en-US" sz="1500" b="1" spc="100">
                        <a:latin typeface="微软雅黑" panose="020B0503020204020204" pitchFamily="34" charset="-122"/>
                        <a:ea typeface="微软雅黑" panose="020B0503020204020204" pitchFamily="34" charset="-122"/>
                        <a:sym typeface="+mn-ea"/>
                      </a:endParaRPr>
                    </a:p>
                  </a:txBody>
                  <a:tcPr anchor="ctr" anchorCtr="1">
                    <a:solidFill>
                      <a:srgbClr val="A9BECB"/>
                    </a:solidFill>
                  </a:tcPr>
                </a:tc>
                <a:tc>
                  <a:txBody>
                    <a:bodyPr/>
                    <a:lstStyle/>
                    <a:p>
                      <a:pPr algn="ctr" fontAlgn="auto">
                        <a:buNone/>
                      </a:pPr>
                      <a:r>
                        <a:rPr lang="zh-CN" altLang="en-US" sz="1500" b="1" spc="100">
                          <a:latin typeface="微软雅黑" panose="020B0503020204020204" pitchFamily="34" charset="-122"/>
                          <a:ea typeface="微软雅黑" panose="020B0503020204020204" pitchFamily="34" charset="-122"/>
                          <a:sym typeface="+mn-ea"/>
                        </a:rPr>
                        <a:t>×</a:t>
                      </a:r>
                      <a:endParaRPr lang="zh-CN" altLang="en-US" sz="1500" b="1" spc="100">
                        <a:latin typeface="微软雅黑" panose="020B0503020204020204" pitchFamily="34" charset="-122"/>
                        <a:ea typeface="微软雅黑" panose="020B0503020204020204" pitchFamily="34" charset="-122"/>
                        <a:sym typeface="+mn-ea"/>
                      </a:endParaRPr>
                    </a:p>
                  </a:txBody>
                  <a:tcPr anchor="ctr" anchorCtr="1">
                    <a:solidFill>
                      <a:srgbClr val="A9BECB"/>
                    </a:solidFill>
                  </a:tcPr>
                </a:tc>
                <a:tc>
                  <a:txBody>
                    <a:bodyPr/>
                    <a:lstStyle/>
                    <a:p>
                      <a:pPr algn="l" fontAlgn="auto">
                        <a:buNone/>
                      </a:pPr>
                      <a:endParaRPr lang="zh-CN" altLang="en-US" sz="1500" b="1" spc="100">
                        <a:latin typeface="微软雅黑" panose="020B0503020204020204" pitchFamily="34" charset="-122"/>
                        <a:ea typeface="微软雅黑" panose="020B0503020204020204" pitchFamily="34" charset="-122"/>
                      </a:endParaRPr>
                    </a:p>
                  </a:txBody>
                  <a:tcPr anchor="ctr" anchorCtr="1">
                    <a:solidFill>
                      <a:srgbClr val="A9BECB"/>
                    </a:solidFill>
                  </a:tcPr>
                </a:tc>
              </a:tr>
            </a:tbl>
          </a:graphicData>
        </a:graphic>
      </p:graphicFrame>
      <p:sp>
        <p:nvSpPr>
          <p:cNvPr id="5" name="文本框 4"/>
          <p:cNvSpPr txBox="1"/>
          <p:nvPr/>
        </p:nvSpPr>
        <p:spPr>
          <a:xfrm>
            <a:off x="972185" y="644022"/>
            <a:ext cx="3286125" cy="398780"/>
          </a:xfrm>
          <a:prstGeom prst="rect">
            <a:avLst/>
          </a:prstGeom>
          <a:noFill/>
        </p:spPr>
        <p:txBody>
          <a:bodyPr wrap="none" rtlCol="0" anchor="t">
            <a:spAutoFit/>
          </a:bodyPr>
          <a:lstStyle/>
          <a:p>
            <a:pPr algn="l"/>
            <a:r>
              <a:rPr sz="2000" b="1" spc="100" smtClean="0">
                <a:solidFill>
                  <a:schemeClr val="tx1"/>
                </a:solidFill>
                <a:uFillTx/>
                <a:latin typeface="微软雅黑" panose="020B0503020204020204" pitchFamily="34" charset="-122"/>
                <a:ea typeface="微软雅黑" panose="020B0503020204020204" pitchFamily="34" charset="-122"/>
                <a:sym typeface="+mn-ea"/>
              </a:rPr>
              <a:t>2</a:t>
            </a:r>
            <a:r>
              <a:rPr lang="zh-CN" sz="2000" b="1" spc="100" smtClean="0">
                <a:solidFill>
                  <a:schemeClr val="tx1"/>
                </a:solidFill>
                <a:uFillTx/>
                <a:latin typeface="微软雅黑" panose="020B0503020204020204" pitchFamily="34" charset="-122"/>
                <a:ea typeface="微软雅黑" panose="020B0503020204020204" pitchFamily="34" charset="-122"/>
                <a:sym typeface="+mn-ea"/>
              </a:rPr>
              <a:t>、</a:t>
            </a:r>
            <a:r>
              <a:rPr sz="2000" b="1" spc="100" smtClean="0">
                <a:solidFill>
                  <a:schemeClr val="tx1"/>
                </a:solidFill>
                <a:uFillTx/>
                <a:latin typeface="微软雅黑" panose="020B0503020204020204" pitchFamily="34" charset="-122"/>
                <a:ea typeface="微软雅黑" panose="020B0503020204020204" pitchFamily="34" charset="-122"/>
                <a:sym typeface="+mn-ea"/>
              </a:rPr>
              <a:t>危险化学品的相关概念</a:t>
            </a:r>
            <a:endParaRPr sz="2000" b="1" spc="100" smtClean="0">
              <a:solidFill>
                <a:schemeClr val="tx1"/>
              </a:solidFill>
              <a:uFillTx/>
              <a:latin typeface="微软雅黑" panose="020B0503020204020204" pitchFamily="34" charset="-122"/>
              <a:ea typeface="微软雅黑" panose="020B0503020204020204" pitchFamily="34" charset="-122"/>
              <a:sym typeface="+mn-ea"/>
            </a:endParaRPr>
          </a:p>
        </p:txBody>
      </p:sp>
      <p:grpSp>
        <p:nvGrpSpPr>
          <p:cNvPr id="8" name="组合 7"/>
          <p:cNvGrpSpPr/>
          <p:nvPr/>
        </p:nvGrpSpPr>
        <p:grpSpPr>
          <a:xfrm>
            <a:off x="102235" y="62230"/>
            <a:ext cx="6035675" cy="616535"/>
            <a:chOff x="147" y="225"/>
            <a:chExt cx="9505" cy="971"/>
          </a:xfrm>
        </p:grpSpPr>
        <p:sp>
          <p:nvSpPr>
            <p:cNvPr id="10" name="TextBox 31"/>
            <p:cNvSpPr txBox="1"/>
            <p:nvPr/>
          </p:nvSpPr>
          <p:spPr>
            <a:xfrm>
              <a:off x="1118" y="310"/>
              <a:ext cx="8534" cy="725"/>
            </a:xfrm>
            <a:prstGeom prst="rect">
              <a:avLst/>
            </a:prstGeom>
            <a:noFill/>
            <a:ln w="9525">
              <a:noFill/>
            </a:ln>
          </p:spPr>
          <p:txBody>
            <a:bodyPr wrap="square">
              <a:spAutoFit/>
            </a:bodyPr>
            <a:lstStyle/>
            <a:p>
              <a:r>
                <a:rPr lang="zh-CN" altLang="en-US" sz="2400" b="1" dirty="0">
                  <a:solidFill>
                    <a:schemeClr val="tx1"/>
                  </a:solidFill>
                  <a:latin typeface="微软雅黑" panose="020B0503020204020204" pitchFamily="34" charset="-122"/>
                  <a:ea typeface="微软雅黑" panose="020B0503020204020204" pitchFamily="34" charset="-122"/>
                </a:rPr>
                <a:t>危化品和陆上油气管道安全生产的特点</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1"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592455" y="1460632"/>
            <a:ext cx="4495800" cy="700405"/>
          </a:xfrm>
          <a:prstGeom prst="rect">
            <a:avLst/>
          </a:prstGeom>
          <a:noFill/>
        </p:spPr>
        <p:txBody>
          <a:bodyPr wrap="square" rtlCol="0" anchor="t">
            <a:spAutoFit/>
          </a:bodyPr>
          <a:lstStyle/>
          <a:p>
            <a:pPr eaLnBrk="0" hangingPunct="0">
              <a:lnSpc>
                <a:spcPct val="110000"/>
              </a:lnSpc>
              <a:spcBef>
                <a:spcPts val="0"/>
              </a:spcBef>
              <a:spcAft>
                <a:spcPts val="0"/>
              </a:spcAft>
            </a:pPr>
            <a:r>
              <a:rPr lang="en-US" altLang="zh-CN" sz="1800" spc="100">
                <a:solidFill>
                  <a:schemeClr val="tx1">
                    <a:lumMod val="75000"/>
                  </a:schemeClr>
                </a:solidFill>
                <a:uFillTx/>
                <a:latin typeface="微软雅黑" panose="020B0503020204020204" pitchFamily="34" charset="-122"/>
                <a:ea typeface="微软雅黑" panose="020B0503020204020204" pitchFamily="34" charset="-122"/>
                <a:sym typeface="+mn-ea"/>
              </a:rPr>
              <a:t>GBT 16483-2008</a:t>
            </a:r>
            <a:r>
              <a:rPr lang="zh-CN" altLang="en-US" sz="1800" spc="100">
                <a:solidFill>
                  <a:schemeClr val="tx1">
                    <a:lumMod val="75000"/>
                  </a:schemeClr>
                </a:solidFill>
                <a:uFillTx/>
                <a:latin typeface="微软雅黑" panose="020B0503020204020204" pitchFamily="34" charset="-122"/>
                <a:ea typeface="微软雅黑" panose="020B0503020204020204" pitchFamily="34" charset="-122"/>
                <a:sym typeface="+mn-ea"/>
              </a:rPr>
              <a:t>化学品安全技术说明书内容和项目顺序</a:t>
            </a:r>
            <a:endParaRPr lang="en-US" altLang="zh-CN" sz="1800" spc="10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grpSp>
        <p:nvGrpSpPr>
          <p:cNvPr id="12" name="组合 11"/>
          <p:cNvGrpSpPr/>
          <p:nvPr/>
        </p:nvGrpSpPr>
        <p:grpSpPr>
          <a:xfrm>
            <a:off x="384175" y="2199005"/>
            <a:ext cx="5127625" cy="2306955"/>
            <a:chOff x="605" y="3689"/>
            <a:chExt cx="8075" cy="3633"/>
          </a:xfrm>
        </p:grpSpPr>
        <p:sp>
          <p:nvSpPr>
            <p:cNvPr id="13" name="Freeform 6"/>
            <p:cNvSpPr/>
            <p:nvPr/>
          </p:nvSpPr>
          <p:spPr bwMode="auto">
            <a:xfrm>
              <a:off x="605" y="3689"/>
              <a:ext cx="7584" cy="3633"/>
            </a:xfrm>
            <a:custGeom>
              <a:avLst/>
              <a:gdLst>
                <a:gd name="T0" fmla="*/ 125 w 3149"/>
                <a:gd name="T1" fmla="*/ 0 h 5005"/>
                <a:gd name="T2" fmla="*/ 3024 w 3149"/>
                <a:gd name="T3" fmla="*/ 0 h 5005"/>
                <a:gd name="T4" fmla="*/ 3149 w 3149"/>
                <a:gd name="T5" fmla="*/ 125 h 5005"/>
                <a:gd name="T6" fmla="*/ 3149 w 3149"/>
                <a:gd name="T7" fmla="*/ 4880 h 5005"/>
                <a:gd name="T8" fmla="*/ 3024 w 3149"/>
                <a:gd name="T9" fmla="*/ 5005 h 5005"/>
                <a:gd name="T10" fmla="*/ 125 w 3149"/>
                <a:gd name="T11" fmla="*/ 5005 h 5005"/>
                <a:gd name="T12" fmla="*/ 0 w 3149"/>
                <a:gd name="T13" fmla="*/ 4880 h 5005"/>
                <a:gd name="T14" fmla="*/ 0 w 3149"/>
                <a:gd name="T15" fmla="*/ 125 h 5005"/>
                <a:gd name="T16" fmla="*/ 125 w 3149"/>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9" h="5005">
                  <a:moveTo>
                    <a:pt x="125" y="0"/>
                  </a:moveTo>
                  <a:lnTo>
                    <a:pt x="3024" y="0"/>
                  </a:lnTo>
                  <a:cubicBezTo>
                    <a:pt x="3092" y="0"/>
                    <a:pt x="3149" y="56"/>
                    <a:pt x="3149" y="125"/>
                  </a:cubicBezTo>
                  <a:lnTo>
                    <a:pt x="3149" y="4880"/>
                  </a:lnTo>
                  <a:cubicBezTo>
                    <a:pt x="3149" y="4949"/>
                    <a:pt x="3092" y="5005"/>
                    <a:pt x="3024" y="5005"/>
                  </a:cubicBezTo>
                  <a:lnTo>
                    <a:pt x="125" y="5005"/>
                  </a:lnTo>
                  <a:cubicBezTo>
                    <a:pt x="56" y="5005"/>
                    <a:pt x="0" y="4949"/>
                    <a:pt x="0" y="4880"/>
                  </a:cubicBezTo>
                  <a:lnTo>
                    <a:pt x="0" y="125"/>
                  </a:lnTo>
                  <a:cubicBezTo>
                    <a:pt x="0" y="56"/>
                    <a:pt x="56" y="0"/>
                    <a:pt x="125" y="0"/>
                  </a:cubicBezTo>
                  <a:close/>
                </a:path>
              </a:pathLst>
            </a:custGeom>
            <a:solidFill>
              <a:schemeClr val="accent2"/>
            </a:solidFill>
            <a:ln w="10" cap="flat">
              <a:solidFill>
                <a:schemeClr val="accent2">
                  <a:lumMod val="75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nvGrpSpPr>
            <p:cNvPr id="11" name="组合 10"/>
            <p:cNvGrpSpPr/>
            <p:nvPr/>
          </p:nvGrpSpPr>
          <p:grpSpPr>
            <a:xfrm>
              <a:off x="605" y="3689"/>
              <a:ext cx="8075" cy="3633"/>
              <a:chOff x="1373" y="3463"/>
              <a:chExt cx="8075" cy="3633"/>
            </a:xfrm>
          </p:grpSpPr>
          <p:sp>
            <p:nvSpPr>
              <p:cNvPr id="9" name="文本框 8"/>
              <p:cNvSpPr txBox="1"/>
              <p:nvPr/>
            </p:nvSpPr>
            <p:spPr>
              <a:xfrm>
                <a:off x="1373" y="3463"/>
                <a:ext cx="4899" cy="3633"/>
              </a:xfrm>
              <a:prstGeom prst="rect">
                <a:avLst/>
              </a:prstGeom>
              <a:noFill/>
            </p:spPr>
            <p:txBody>
              <a:bodyPr wrap="square" rtlCol="0" anchor="t">
                <a:spAutoFit/>
              </a:bodyPr>
              <a:lstStyle/>
              <a:p>
                <a:pPr algn="l" fontAlgn="t">
                  <a:lnSpc>
                    <a:spcPct val="100000"/>
                  </a:lnSpc>
                  <a:buFont typeface="Wingdings 2" panose="05020102010507070707" pitchFamily="18" charset="2"/>
                  <a:buNone/>
                </a:pPr>
                <a:r>
                  <a:rPr lang="en-US" altLang="zh-CN" sz="1800" spc="100" smtClean="0">
                    <a:solidFill>
                      <a:schemeClr val="tx1">
                        <a:lumMod val="75000"/>
                      </a:schemeClr>
                    </a:solidFill>
                    <a:uFillTx/>
                    <a:latin typeface="微软雅黑" panose="020B0503020204020204" pitchFamily="34" charset="-122"/>
                    <a:ea typeface="微软雅黑" panose="020B0503020204020204" pitchFamily="34" charset="-122"/>
                    <a:sym typeface="+mn-ea"/>
                  </a:rPr>
                  <a:t>1) </a:t>
                </a:r>
                <a:r>
                  <a:rPr lang="zh-CN" altLang="zh-CN" sz="1800" spc="100" smtClean="0">
                    <a:solidFill>
                      <a:schemeClr val="tx1">
                        <a:lumMod val="75000"/>
                      </a:schemeClr>
                    </a:solidFill>
                    <a:uFillTx/>
                    <a:latin typeface="微软雅黑" panose="020B0503020204020204" pitchFamily="34" charset="-122"/>
                    <a:ea typeface="微软雅黑" panose="020B0503020204020204" pitchFamily="34" charset="-122"/>
                    <a:sym typeface="+mn-ea"/>
                  </a:rPr>
                  <a:t>化学品及企业标识</a:t>
                </a:r>
                <a:endParaRPr lang="zh-CN" altLang="zh-CN" sz="1800" spc="100" smtClean="0">
                  <a:solidFill>
                    <a:schemeClr val="tx1">
                      <a:lumMod val="75000"/>
                    </a:schemeClr>
                  </a:solidFill>
                  <a:uFillTx/>
                  <a:latin typeface="微软雅黑" panose="020B0503020204020204" pitchFamily="34" charset="-122"/>
                  <a:ea typeface="微软雅黑" panose="020B0503020204020204" pitchFamily="34" charset="-122"/>
                  <a:sym typeface="+mn-ea"/>
                </a:endParaRPr>
              </a:p>
              <a:p>
                <a:pPr algn="l" fontAlgn="t">
                  <a:lnSpc>
                    <a:spcPct val="100000"/>
                  </a:lnSpc>
                  <a:buFont typeface="Wingdings 2" panose="05020102010507070707" pitchFamily="18" charset="2"/>
                  <a:buNone/>
                </a:pPr>
                <a:r>
                  <a:rPr lang="en-US" altLang="zh-CN" sz="1800" spc="100" smtClean="0">
                    <a:solidFill>
                      <a:schemeClr val="tx1">
                        <a:lumMod val="75000"/>
                      </a:schemeClr>
                    </a:solidFill>
                    <a:uFillTx/>
                    <a:latin typeface="微软雅黑" panose="020B0503020204020204" pitchFamily="34" charset="-122"/>
                    <a:ea typeface="微软雅黑" panose="020B0503020204020204" pitchFamily="34" charset="-122"/>
                    <a:sym typeface="+mn-ea"/>
                  </a:rPr>
                  <a:t>2</a:t>
                </a:r>
                <a:r>
                  <a:rPr lang="zh-CN" altLang="zh-CN" sz="1800" spc="100" smtClean="0">
                    <a:solidFill>
                      <a:schemeClr val="tx1">
                        <a:lumMod val="75000"/>
                      </a:schemeClr>
                    </a:solidFill>
                    <a:uFillTx/>
                    <a:latin typeface="微软雅黑" panose="020B0503020204020204" pitchFamily="34" charset="-122"/>
                    <a:ea typeface="微软雅黑" panose="020B0503020204020204" pitchFamily="34" charset="-122"/>
                    <a:sym typeface="+mn-ea"/>
                  </a:rPr>
                  <a:t>）危险性概述</a:t>
                </a:r>
                <a:endParaRPr lang="zh-CN" altLang="zh-CN" sz="1800" spc="100" smtClean="0">
                  <a:solidFill>
                    <a:schemeClr val="tx1">
                      <a:lumMod val="75000"/>
                    </a:schemeClr>
                  </a:solidFill>
                  <a:uFillTx/>
                  <a:latin typeface="微软雅黑" panose="020B0503020204020204" pitchFamily="34" charset="-122"/>
                  <a:ea typeface="微软雅黑" panose="020B0503020204020204" pitchFamily="34" charset="-122"/>
                  <a:sym typeface="+mn-ea"/>
                </a:endParaRPr>
              </a:p>
              <a:p>
                <a:pPr algn="l" fontAlgn="t">
                  <a:lnSpc>
                    <a:spcPct val="100000"/>
                  </a:lnSpc>
                  <a:buFont typeface="Wingdings 2" panose="05020102010507070707" pitchFamily="18" charset="2"/>
                  <a:buNone/>
                </a:pPr>
                <a:r>
                  <a:rPr lang="en-US" altLang="zh-CN" sz="1800" spc="100" smtClean="0">
                    <a:solidFill>
                      <a:schemeClr val="tx1">
                        <a:lumMod val="75000"/>
                      </a:schemeClr>
                    </a:solidFill>
                    <a:uFillTx/>
                    <a:latin typeface="微软雅黑" panose="020B0503020204020204" pitchFamily="34" charset="-122"/>
                    <a:ea typeface="微软雅黑" panose="020B0503020204020204" pitchFamily="34" charset="-122"/>
                    <a:sym typeface="+mn-ea"/>
                  </a:rPr>
                  <a:t>3</a:t>
                </a:r>
                <a:r>
                  <a:rPr lang="zh-CN" altLang="zh-CN" sz="1800" spc="100" smtClean="0">
                    <a:solidFill>
                      <a:schemeClr val="tx1">
                        <a:lumMod val="75000"/>
                      </a:schemeClr>
                    </a:solidFill>
                    <a:uFillTx/>
                    <a:latin typeface="微软雅黑" panose="020B0503020204020204" pitchFamily="34" charset="-122"/>
                    <a:ea typeface="微软雅黑" panose="020B0503020204020204" pitchFamily="34" charset="-122"/>
                    <a:sym typeface="+mn-ea"/>
                  </a:rPr>
                  <a:t>）成分</a:t>
                </a:r>
                <a:r>
                  <a:rPr lang="en-US" altLang="zh-CN" sz="1800" spc="100" smtClean="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zh-CN" sz="1800" spc="100" smtClean="0">
                    <a:solidFill>
                      <a:schemeClr val="tx1">
                        <a:lumMod val="75000"/>
                      </a:schemeClr>
                    </a:solidFill>
                    <a:uFillTx/>
                    <a:latin typeface="微软雅黑" panose="020B0503020204020204" pitchFamily="34" charset="-122"/>
                    <a:ea typeface="微软雅黑" panose="020B0503020204020204" pitchFamily="34" charset="-122"/>
                    <a:sym typeface="+mn-ea"/>
                  </a:rPr>
                  <a:t>组成信息</a:t>
                </a:r>
                <a:endParaRPr lang="zh-CN" altLang="zh-CN" sz="1800" spc="100" smtClean="0">
                  <a:solidFill>
                    <a:schemeClr val="tx1">
                      <a:lumMod val="75000"/>
                    </a:schemeClr>
                  </a:solidFill>
                  <a:uFillTx/>
                  <a:latin typeface="微软雅黑" panose="020B0503020204020204" pitchFamily="34" charset="-122"/>
                  <a:ea typeface="微软雅黑" panose="020B0503020204020204" pitchFamily="34" charset="-122"/>
                  <a:sym typeface="+mn-ea"/>
                </a:endParaRPr>
              </a:p>
              <a:p>
                <a:pPr algn="l" fontAlgn="t">
                  <a:lnSpc>
                    <a:spcPct val="100000"/>
                  </a:lnSpc>
                  <a:buFont typeface="Wingdings 2" panose="05020102010507070707" pitchFamily="18" charset="2"/>
                  <a:buNone/>
                </a:pPr>
                <a:r>
                  <a:rPr lang="en-US" altLang="zh-CN" sz="1800" spc="100" smtClean="0">
                    <a:solidFill>
                      <a:schemeClr val="tx1">
                        <a:lumMod val="75000"/>
                      </a:schemeClr>
                    </a:solidFill>
                    <a:uFillTx/>
                    <a:latin typeface="微软雅黑" panose="020B0503020204020204" pitchFamily="34" charset="-122"/>
                    <a:ea typeface="微软雅黑" panose="020B0503020204020204" pitchFamily="34" charset="-122"/>
                    <a:sym typeface="+mn-ea"/>
                  </a:rPr>
                  <a:t>4</a:t>
                </a:r>
                <a:r>
                  <a:rPr lang="zh-CN" altLang="zh-CN" sz="1800" spc="100" smtClean="0">
                    <a:solidFill>
                      <a:schemeClr val="tx1">
                        <a:lumMod val="75000"/>
                      </a:schemeClr>
                    </a:solidFill>
                    <a:uFillTx/>
                    <a:latin typeface="微软雅黑" panose="020B0503020204020204" pitchFamily="34" charset="-122"/>
                    <a:ea typeface="微软雅黑" panose="020B0503020204020204" pitchFamily="34" charset="-122"/>
                    <a:sym typeface="+mn-ea"/>
                  </a:rPr>
                  <a:t>）急救措施</a:t>
                </a:r>
                <a:endParaRPr lang="zh-CN" altLang="zh-CN" sz="1800" spc="100" smtClean="0">
                  <a:solidFill>
                    <a:schemeClr val="tx1">
                      <a:lumMod val="75000"/>
                    </a:schemeClr>
                  </a:solidFill>
                  <a:uFillTx/>
                  <a:latin typeface="微软雅黑" panose="020B0503020204020204" pitchFamily="34" charset="-122"/>
                  <a:ea typeface="微软雅黑" panose="020B0503020204020204" pitchFamily="34" charset="-122"/>
                  <a:sym typeface="+mn-ea"/>
                </a:endParaRPr>
              </a:p>
              <a:p>
                <a:pPr algn="l" fontAlgn="t">
                  <a:lnSpc>
                    <a:spcPct val="100000"/>
                  </a:lnSpc>
                  <a:buFont typeface="Wingdings 2" panose="05020102010507070707" pitchFamily="18" charset="2"/>
                  <a:buNone/>
                </a:pPr>
                <a:r>
                  <a:rPr lang="en-US" altLang="zh-CN" sz="1800" spc="100" smtClean="0">
                    <a:solidFill>
                      <a:schemeClr val="tx1">
                        <a:lumMod val="75000"/>
                      </a:schemeClr>
                    </a:solidFill>
                    <a:uFillTx/>
                    <a:latin typeface="微软雅黑" panose="020B0503020204020204" pitchFamily="34" charset="-122"/>
                    <a:ea typeface="微软雅黑" panose="020B0503020204020204" pitchFamily="34" charset="-122"/>
                    <a:sym typeface="+mn-ea"/>
                  </a:rPr>
                  <a:t>5</a:t>
                </a:r>
                <a:r>
                  <a:rPr lang="zh-CN" altLang="zh-CN" sz="1800" spc="100" smtClean="0">
                    <a:solidFill>
                      <a:schemeClr val="tx1">
                        <a:lumMod val="75000"/>
                      </a:schemeClr>
                    </a:solidFill>
                    <a:uFillTx/>
                    <a:latin typeface="微软雅黑" panose="020B0503020204020204" pitchFamily="34" charset="-122"/>
                    <a:ea typeface="微软雅黑" panose="020B0503020204020204" pitchFamily="34" charset="-122"/>
                    <a:sym typeface="+mn-ea"/>
                  </a:rPr>
                  <a:t>）消防措施</a:t>
                </a:r>
                <a:endParaRPr lang="zh-CN" altLang="zh-CN" sz="1800" spc="100" smtClean="0">
                  <a:solidFill>
                    <a:schemeClr val="tx1">
                      <a:lumMod val="75000"/>
                    </a:schemeClr>
                  </a:solidFill>
                  <a:uFillTx/>
                  <a:latin typeface="微软雅黑" panose="020B0503020204020204" pitchFamily="34" charset="-122"/>
                  <a:ea typeface="微软雅黑" panose="020B0503020204020204" pitchFamily="34" charset="-122"/>
                  <a:sym typeface="+mn-ea"/>
                </a:endParaRPr>
              </a:p>
              <a:p>
                <a:pPr algn="l" fontAlgn="t">
                  <a:lnSpc>
                    <a:spcPct val="100000"/>
                  </a:lnSpc>
                  <a:buFont typeface="Wingdings 2" panose="05020102010507070707" pitchFamily="18" charset="2"/>
                  <a:buNone/>
                </a:pPr>
                <a:r>
                  <a:rPr lang="en-US" altLang="zh-CN" sz="1800" spc="100" smtClean="0">
                    <a:solidFill>
                      <a:schemeClr val="tx1">
                        <a:lumMod val="75000"/>
                      </a:schemeClr>
                    </a:solidFill>
                    <a:uFillTx/>
                    <a:latin typeface="微软雅黑" panose="020B0503020204020204" pitchFamily="34" charset="-122"/>
                    <a:ea typeface="微软雅黑" panose="020B0503020204020204" pitchFamily="34" charset="-122"/>
                    <a:sym typeface="+mn-ea"/>
                  </a:rPr>
                  <a:t>6</a:t>
                </a:r>
                <a:r>
                  <a:rPr lang="zh-CN" altLang="zh-CN" sz="1800" spc="100" smtClean="0">
                    <a:solidFill>
                      <a:schemeClr val="tx1">
                        <a:lumMod val="75000"/>
                      </a:schemeClr>
                    </a:solidFill>
                    <a:uFillTx/>
                    <a:latin typeface="微软雅黑" panose="020B0503020204020204" pitchFamily="34" charset="-122"/>
                    <a:ea typeface="微软雅黑" panose="020B0503020204020204" pitchFamily="34" charset="-122"/>
                    <a:sym typeface="+mn-ea"/>
                  </a:rPr>
                  <a:t>）泄漏应急措施</a:t>
                </a:r>
                <a:endParaRPr lang="zh-CN" altLang="zh-CN" sz="1800" spc="100" smtClean="0">
                  <a:solidFill>
                    <a:schemeClr val="tx1">
                      <a:lumMod val="75000"/>
                    </a:schemeClr>
                  </a:solidFill>
                  <a:uFillTx/>
                  <a:latin typeface="微软雅黑" panose="020B0503020204020204" pitchFamily="34" charset="-122"/>
                  <a:ea typeface="微软雅黑" panose="020B0503020204020204" pitchFamily="34" charset="-122"/>
                  <a:sym typeface="+mn-ea"/>
                </a:endParaRPr>
              </a:p>
              <a:p>
                <a:pPr algn="l" fontAlgn="t">
                  <a:lnSpc>
                    <a:spcPct val="100000"/>
                  </a:lnSpc>
                  <a:buFont typeface="Wingdings 2" panose="05020102010507070707" pitchFamily="18" charset="2"/>
                  <a:buNone/>
                </a:pPr>
                <a:r>
                  <a:rPr lang="en-US" altLang="zh-CN" sz="1800" spc="100" smtClean="0">
                    <a:solidFill>
                      <a:schemeClr val="tx1">
                        <a:lumMod val="75000"/>
                      </a:schemeClr>
                    </a:solidFill>
                    <a:uFillTx/>
                    <a:latin typeface="微软雅黑" panose="020B0503020204020204" pitchFamily="34" charset="-122"/>
                    <a:ea typeface="微软雅黑" panose="020B0503020204020204" pitchFamily="34" charset="-122"/>
                    <a:sym typeface="+mn-ea"/>
                  </a:rPr>
                  <a:t>7</a:t>
                </a:r>
                <a:r>
                  <a:rPr lang="zh-CN" altLang="zh-CN" sz="1800" spc="100" smtClean="0">
                    <a:solidFill>
                      <a:schemeClr val="tx1">
                        <a:lumMod val="75000"/>
                      </a:schemeClr>
                    </a:solidFill>
                    <a:uFillTx/>
                    <a:latin typeface="微软雅黑" panose="020B0503020204020204" pitchFamily="34" charset="-122"/>
                    <a:ea typeface="微软雅黑" panose="020B0503020204020204" pitchFamily="34" charset="-122"/>
                    <a:sym typeface="+mn-ea"/>
                  </a:rPr>
                  <a:t>）操作处置与储存</a:t>
                </a:r>
                <a:endParaRPr lang="zh-CN" altLang="zh-CN" sz="1800" spc="100" smtClean="0">
                  <a:solidFill>
                    <a:schemeClr val="tx1">
                      <a:lumMod val="75000"/>
                    </a:schemeClr>
                  </a:solidFill>
                  <a:uFillTx/>
                  <a:latin typeface="微软雅黑" panose="020B0503020204020204" pitchFamily="34" charset="-122"/>
                  <a:ea typeface="微软雅黑" panose="020B0503020204020204" pitchFamily="34" charset="-122"/>
                  <a:sym typeface="+mn-ea"/>
                </a:endParaRPr>
              </a:p>
              <a:p>
                <a:pPr algn="l" fontAlgn="t">
                  <a:lnSpc>
                    <a:spcPct val="100000"/>
                  </a:lnSpc>
                  <a:buFont typeface="Wingdings 2" panose="05020102010507070707" pitchFamily="18" charset="2"/>
                  <a:buNone/>
                </a:pPr>
                <a:r>
                  <a:rPr lang="en-US" altLang="zh-CN" sz="1800" spc="100" smtClean="0">
                    <a:solidFill>
                      <a:schemeClr val="tx1">
                        <a:lumMod val="75000"/>
                      </a:schemeClr>
                    </a:solidFill>
                    <a:uFillTx/>
                    <a:latin typeface="微软雅黑" panose="020B0503020204020204" pitchFamily="34" charset="-122"/>
                    <a:ea typeface="微软雅黑" panose="020B0503020204020204" pitchFamily="34" charset="-122"/>
                    <a:sym typeface="+mn-ea"/>
                  </a:rPr>
                  <a:t>8</a:t>
                </a:r>
                <a:r>
                  <a:rPr lang="zh-CN" altLang="zh-CN" sz="1800" spc="100" smtClean="0">
                    <a:solidFill>
                      <a:schemeClr val="tx1">
                        <a:lumMod val="75000"/>
                      </a:schemeClr>
                    </a:solidFill>
                    <a:uFillTx/>
                    <a:latin typeface="微软雅黑" panose="020B0503020204020204" pitchFamily="34" charset="-122"/>
                    <a:ea typeface="微软雅黑" panose="020B0503020204020204" pitchFamily="34" charset="-122"/>
                    <a:sym typeface="+mn-ea"/>
                  </a:rPr>
                  <a:t>）接触控制和个体防护</a:t>
                </a:r>
                <a:endParaRPr lang="zh-CN" altLang="zh-CN" sz="1800" spc="100" smtClean="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sp>
            <p:nvSpPr>
              <p:cNvPr id="10" name="文本框 9"/>
              <p:cNvSpPr txBox="1"/>
              <p:nvPr/>
            </p:nvSpPr>
            <p:spPr>
              <a:xfrm>
                <a:off x="5448" y="3463"/>
                <a:ext cx="4000" cy="3633"/>
              </a:xfrm>
              <a:prstGeom prst="rect">
                <a:avLst/>
              </a:prstGeom>
              <a:noFill/>
            </p:spPr>
            <p:txBody>
              <a:bodyPr wrap="square" rtlCol="0" anchor="t">
                <a:spAutoFit/>
              </a:bodyPr>
              <a:lstStyle/>
              <a:p>
                <a:pPr algn="l" fontAlgn="t">
                  <a:lnSpc>
                    <a:spcPct val="100000"/>
                  </a:lnSpc>
                  <a:buFont typeface="Wingdings 2" panose="05020102010507070707" pitchFamily="18" charset="2"/>
                  <a:buNone/>
                </a:pPr>
                <a:r>
                  <a:rPr lang="en-US" altLang="zh-CN" sz="1800" smtClean="0">
                    <a:solidFill>
                      <a:schemeClr val="tx1">
                        <a:lumMod val="75000"/>
                      </a:schemeClr>
                    </a:solidFill>
                    <a:latin typeface="微软雅黑" panose="020B0503020204020204" pitchFamily="34" charset="-122"/>
                    <a:ea typeface="微软雅黑" panose="020B0503020204020204" pitchFamily="34" charset="-122"/>
                    <a:sym typeface="+mn-ea"/>
                  </a:rPr>
                  <a:t>9</a:t>
                </a:r>
                <a:r>
                  <a:rPr lang="zh-CN" altLang="zh-CN" sz="1800" smtClean="0">
                    <a:solidFill>
                      <a:schemeClr val="tx1">
                        <a:lumMod val="75000"/>
                      </a:schemeClr>
                    </a:solidFill>
                    <a:latin typeface="微软雅黑" panose="020B0503020204020204" pitchFamily="34" charset="-122"/>
                    <a:ea typeface="微软雅黑" panose="020B0503020204020204" pitchFamily="34" charset="-122"/>
                    <a:sym typeface="+mn-ea"/>
                  </a:rPr>
                  <a:t>）理化特性</a:t>
                </a:r>
                <a:endParaRPr lang="zh-CN" altLang="zh-CN" sz="1800" smtClean="0">
                  <a:solidFill>
                    <a:schemeClr val="tx1">
                      <a:lumMod val="75000"/>
                    </a:schemeClr>
                  </a:solidFill>
                  <a:latin typeface="微软雅黑" panose="020B0503020204020204" pitchFamily="34" charset="-122"/>
                  <a:ea typeface="微软雅黑" panose="020B0503020204020204" pitchFamily="34" charset="-122"/>
                  <a:sym typeface="+mn-ea"/>
                </a:endParaRPr>
              </a:p>
              <a:p>
                <a:pPr algn="l" fontAlgn="t">
                  <a:lnSpc>
                    <a:spcPct val="100000"/>
                  </a:lnSpc>
                  <a:buFont typeface="Wingdings 2" panose="05020102010507070707" pitchFamily="18" charset="2"/>
                  <a:buNone/>
                </a:pPr>
                <a:r>
                  <a:rPr lang="en-US" altLang="zh-CN" sz="1800" smtClean="0">
                    <a:solidFill>
                      <a:schemeClr val="tx1">
                        <a:lumMod val="75000"/>
                      </a:schemeClr>
                    </a:solidFill>
                    <a:latin typeface="微软雅黑" panose="020B0503020204020204" pitchFamily="34" charset="-122"/>
                    <a:ea typeface="微软雅黑" panose="020B0503020204020204" pitchFamily="34" charset="-122"/>
                    <a:sym typeface="+mn-ea"/>
                  </a:rPr>
                  <a:t>10</a:t>
                </a:r>
                <a:r>
                  <a:rPr lang="zh-CN" altLang="zh-CN" sz="1800" smtClean="0">
                    <a:solidFill>
                      <a:schemeClr val="tx1">
                        <a:lumMod val="75000"/>
                      </a:schemeClr>
                    </a:solidFill>
                    <a:latin typeface="微软雅黑" panose="020B0503020204020204" pitchFamily="34" charset="-122"/>
                    <a:ea typeface="微软雅黑" panose="020B0503020204020204" pitchFamily="34" charset="-122"/>
                    <a:sym typeface="+mn-ea"/>
                  </a:rPr>
                  <a:t>）稳定性和反应性</a:t>
                </a:r>
                <a:endParaRPr lang="zh-CN" altLang="zh-CN" sz="1800" smtClean="0">
                  <a:solidFill>
                    <a:schemeClr val="tx1">
                      <a:lumMod val="75000"/>
                    </a:schemeClr>
                  </a:solidFill>
                  <a:latin typeface="微软雅黑" panose="020B0503020204020204" pitchFamily="34" charset="-122"/>
                  <a:ea typeface="微软雅黑" panose="020B0503020204020204" pitchFamily="34" charset="-122"/>
                  <a:sym typeface="+mn-ea"/>
                </a:endParaRPr>
              </a:p>
              <a:p>
                <a:pPr algn="l" fontAlgn="t">
                  <a:lnSpc>
                    <a:spcPct val="100000"/>
                  </a:lnSpc>
                  <a:buFont typeface="Wingdings 2" panose="05020102010507070707" pitchFamily="18" charset="2"/>
                  <a:buNone/>
                </a:pPr>
                <a:r>
                  <a:rPr lang="en-US" altLang="zh-CN" sz="1800" smtClean="0">
                    <a:solidFill>
                      <a:schemeClr val="tx1">
                        <a:lumMod val="75000"/>
                      </a:schemeClr>
                    </a:solidFill>
                    <a:latin typeface="微软雅黑" panose="020B0503020204020204" pitchFamily="34" charset="-122"/>
                    <a:ea typeface="微软雅黑" panose="020B0503020204020204" pitchFamily="34" charset="-122"/>
                    <a:sym typeface="+mn-ea"/>
                  </a:rPr>
                  <a:t>11</a:t>
                </a:r>
                <a:r>
                  <a:rPr lang="zh-CN" altLang="zh-CN" sz="1800" smtClean="0">
                    <a:solidFill>
                      <a:schemeClr val="tx1">
                        <a:lumMod val="75000"/>
                      </a:schemeClr>
                    </a:solidFill>
                    <a:latin typeface="微软雅黑" panose="020B0503020204020204" pitchFamily="34" charset="-122"/>
                    <a:ea typeface="微软雅黑" panose="020B0503020204020204" pitchFamily="34" charset="-122"/>
                    <a:sym typeface="+mn-ea"/>
                  </a:rPr>
                  <a:t>）毒理学信息</a:t>
                </a:r>
                <a:endParaRPr lang="zh-CN" altLang="zh-CN" sz="1800" smtClean="0">
                  <a:solidFill>
                    <a:schemeClr val="tx1">
                      <a:lumMod val="75000"/>
                    </a:schemeClr>
                  </a:solidFill>
                  <a:latin typeface="微软雅黑" panose="020B0503020204020204" pitchFamily="34" charset="-122"/>
                  <a:ea typeface="微软雅黑" panose="020B0503020204020204" pitchFamily="34" charset="-122"/>
                  <a:sym typeface="+mn-ea"/>
                </a:endParaRPr>
              </a:p>
              <a:p>
                <a:pPr algn="l" fontAlgn="t">
                  <a:lnSpc>
                    <a:spcPct val="100000"/>
                  </a:lnSpc>
                  <a:buFont typeface="Wingdings 2" panose="05020102010507070707" pitchFamily="18" charset="2"/>
                  <a:buNone/>
                </a:pPr>
                <a:r>
                  <a:rPr lang="en-US" altLang="zh-CN" sz="1800" smtClean="0">
                    <a:solidFill>
                      <a:schemeClr val="tx1">
                        <a:lumMod val="75000"/>
                      </a:schemeClr>
                    </a:solidFill>
                    <a:latin typeface="微软雅黑" panose="020B0503020204020204" pitchFamily="34" charset="-122"/>
                    <a:ea typeface="微软雅黑" panose="020B0503020204020204" pitchFamily="34" charset="-122"/>
                    <a:sym typeface="+mn-ea"/>
                  </a:rPr>
                  <a:t>12</a:t>
                </a:r>
                <a:r>
                  <a:rPr lang="zh-CN" altLang="zh-CN" sz="1800" smtClean="0">
                    <a:solidFill>
                      <a:schemeClr val="tx1">
                        <a:lumMod val="75000"/>
                      </a:schemeClr>
                    </a:solidFill>
                    <a:latin typeface="微软雅黑" panose="020B0503020204020204" pitchFamily="34" charset="-122"/>
                    <a:ea typeface="微软雅黑" panose="020B0503020204020204" pitchFamily="34" charset="-122"/>
                    <a:sym typeface="+mn-ea"/>
                  </a:rPr>
                  <a:t>） 生态学信息</a:t>
                </a:r>
                <a:endParaRPr lang="zh-CN" altLang="zh-CN" sz="1800" smtClean="0">
                  <a:solidFill>
                    <a:schemeClr val="tx1">
                      <a:lumMod val="75000"/>
                    </a:schemeClr>
                  </a:solidFill>
                  <a:latin typeface="微软雅黑" panose="020B0503020204020204" pitchFamily="34" charset="-122"/>
                  <a:ea typeface="微软雅黑" panose="020B0503020204020204" pitchFamily="34" charset="-122"/>
                  <a:sym typeface="+mn-ea"/>
                </a:endParaRPr>
              </a:p>
              <a:p>
                <a:pPr algn="l" fontAlgn="t">
                  <a:lnSpc>
                    <a:spcPct val="100000"/>
                  </a:lnSpc>
                  <a:buFont typeface="Wingdings 2" panose="05020102010507070707" pitchFamily="18" charset="2"/>
                  <a:buNone/>
                </a:pPr>
                <a:r>
                  <a:rPr lang="en-US" altLang="zh-CN" sz="1800" smtClean="0">
                    <a:solidFill>
                      <a:schemeClr val="tx1">
                        <a:lumMod val="75000"/>
                      </a:schemeClr>
                    </a:solidFill>
                    <a:latin typeface="微软雅黑" panose="020B0503020204020204" pitchFamily="34" charset="-122"/>
                    <a:ea typeface="微软雅黑" panose="020B0503020204020204" pitchFamily="34" charset="-122"/>
                    <a:sym typeface="+mn-ea"/>
                  </a:rPr>
                  <a:t>13</a:t>
                </a:r>
                <a:r>
                  <a:rPr lang="zh-CN" altLang="zh-CN" sz="1800" smtClean="0">
                    <a:solidFill>
                      <a:schemeClr val="tx1">
                        <a:lumMod val="75000"/>
                      </a:schemeClr>
                    </a:solidFill>
                    <a:latin typeface="微软雅黑" panose="020B0503020204020204" pitchFamily="34" charset="-122"/>
                    <a:ea typeface="微软雅黑" panose="020B0503020204020204" pitchFamily="34" charset="-122"/>
                    <a:sym typeface="+mn-ea"/>
                  </a:rPr>
                  <a:t>）废弃处置</a:t>
                </a:r>
                <a:endParaRPr lang="zh-CN" altLang="zh-CN" sz="1800" smtClean="0">
                  <a:solidFill>
                    <a:schemeClr val="tx1">
                      <a:lumMod val="75000"/>
                    </a:schemeClr>
                  </a:solidFill>
                  <a:latin typeface="微软雅黑" panose="020B0503020204020204" pitchFamily="34" charset="-122"/>
                  <a:ea typeface="微软雅黑" panose="020B0503020204020204" pitchFamily="34" charset="-122"/>
                  <a:sym typeface="+mn-ea"/>
                </a:endParaRPr>
              </a:p>
              <a:p>
                <a:pPr algn="l" fontAlgn="t">
                  <a:lnSpc>
                    <a:spcPct val="100000"/>
                  </a:lnSpc>
                  <a:buFont typeface="Wingdings 2" panose="05020102010507070707" pitchFamily="18" charset="2"/>
                  <a:buNone/>
                </a:pPr>
                <a:r>
                  <a:rPr lang="en-US" altLang="zh-CN" sz="1800" smtClean="0">
                    <a:solidFill>
                      <a:schemeClr val="tx1">
                        <a:lumMod val="75000"/>
                      </a:schemeClr>
                    </a:solidFill>
                    <a:latin typeface="微软雅黑" panose="020B0503020204020204" pitchFamily="34" charset="-122"/>
                    <a:ea typeface="微软雅黑" panose="020B0503020204020204" pitchFamily="34" charset="-122"/>
                    <a:sym typeface="+mn-ea"/>
                  </a:rPr>
                  <a:t>14</a:t>
                </a:r>
                <a:r>
                  <a:rPr lang="zh-CN" altLang="zh-CN" sz="1800" smtClean="0">
                    <a:solidFill>
                      <a:schemeClr val="tx1">
                        <a:lumMod val="75000"/>
                      </a:schemeClr>
                    </a:solidFill>
                    <a:latin typeface="微软雅黑" panose="020B0503020204020204" pitchFamily="34" charset="-122"/>
                    <a:ea typeface="微软雅黑" panose="020B0503020204020204" pitchFamily="34" charset="-122"/>
                    <a:sym typeface="+mn-ea"/>
                  </a:rPr>
                  <a:t>）运输信息</a:t>
                </a:r>
                <a:endParaRPr lang="zh-CN" altLang="zh-CN" sz="1800" smtClean="0">
                  <a:solidFill>
                    <a:schemeClr val="tx1">
                      <a:lumMod val="75000"/>
                    </a:schemeClr>
                  </a:solidFill>
                  <a:latin typeface="微软雅黑" panose="020B0503020204020204" pitchFamily="34" charset="-122"/>
                  <a:ea typeface="微软雅黑" panose="020B0503020204020204" pitchFamily="34" charset="-122"/>
                  <a:sym typeface="+mn-ea"/>
                </a:endParaRPr>
              </a:p>
              <a:p>
                <a:pPr algn="l" fontAlgn="t">
                  <a:lnSpc>
                    <a:spcPct val="100000"/>
                  </a:lnSpc>
                  <a:buFont typeface="Wingdings 2" panose="05020102010507070707" pitchFamily="18" charset="2"/>
                  <a:buNone/>
                </a:pPr>
                <a:r>
                  <a:rPr lang="en-US" altLang="zh-CN" sz="1800" smtClean="0">
                    <a:solidFill>
                      <a:schemeClr val="tx1">
                        <a:lumMod val="75000"/>
                      </a:schemeClr>
                    </a:solidFill>
                    <a:latin typeface="微软雅黑" panose="020B0503020204020204" pitchFamily="34" charset="-122"/>
                    <a:ea typeface="微软雅黑" panose="020B0503020204020204" pitchFamily="34" charset="-122"/>
                    <a:sym typeface="+mn-ea"/>
                  </a:rPr>
                  <a:t>15</a:t>
                </a:r>
                <a:r>
                  <a:rPr lang="zh-CN" altLang="zh-CN" sz="1800" smtClean="0">
                    <a:solidFill>
                      <a:schemeClr val="tx1">
                        <a:lumMod val="75000"/>
                      </a:schemeClr>
                    </a:solidFill>
                    <a:latin typeface="微软雅黑" panose="020B0503020204020204" pitchFamily="34" charset="-122"/>
                    <a:ea typeface="微软雅黑" panose="020B0503020204020204" pitchFamily="34" charset="-122"/>
                    <a:sym typeface="+mn-ea"/>
                  </a:rPr>
                  <a:t>）法规信息</a:t>
                </a:r>
                <a:endParaRPr lang="zh-CN" altLang="zh-CN" sz="1800" smtClean="0">
                  <a:solidFill>
                    <a:schemeClr val="tx1">
                      <a:lumMod val="75000"/>
                    </a:schemeClr>
                  </a:solidFill>
                  <a:latin typeface="微软雅黑" panose="020B0503020204020204" pitchFamily="34" charset="-122"/>
                  <a:ea typeface="微软雅黑" panose="020B0503020204020204" pitchFamily="34" charset="-122"/>
                  <a:sym typeface="+mn-ea"/>
                </a:endParaRPr>
              </a:p>
              <a:p>
                <a:pPr algn="l" fontAlgn="t">
                  <a:lnSpc>
                    <a:spcPct val="100000"/>
                  </a:lnSpc>
                  <a:buFont typeface="Wingdings 2" panose="05020102010507070707" pitchFamily="18" charset="2"/>
                  <a:buNone/>
                </a:pPr>
                <a:r>
                  <a:rPr lang="en-US" altLang="zh-CN" sz="1800" smtClean="0">
                    <a:solidFill>
                      <a:schemeClr val="tx1">
                        <a:lumMod val="75000"/>
                      </a:schemeClr>
                    </a:solidFill>
                    <a:latin typeface="微软雅黑" panose="020B0503020204020204" pitchFamily="34" charset="-122"/>
                    <a:ea typeface="微软雅黑" panose="020B0503020204020204" pitchFamily="34" charset="-122"/>
                    <a:sym typeface="+mn-ea"/>
                  </a:rPr>
                  <a:t>16</a:t>
                </a:r>
                <a:r>
                  <a:rPr lang="zh-CN" altLang="zh-CN" sz="1800" smtClean="0">
                    <a:solidFill>
                      <a:schemeClr val="tx1">
                        <a:lumMod val="75000"/>
                      </a:schemeClr>
                    </a:solidFill>
                    <a:latin typeface="微软雅黑" panose="020B0503020204020204" pitchFamily="34" charset="-122"/>
                    <a:ea typeface="微软雅黑" panose="020B0503020204020204" pitchFamily="34" charset="-122"/>
                    <a:sym typeface="+mn-ea"/>
                  </a:rPr>
                  <a:t>）其它信息</a:t>
                </a:r>
                <a:endParaRPr lang="zh-CN" altLang="zh-CN" sz="1800" smtClean="0">
                  <a:solidFill>
                    <a:schemeClr val="tx1">
                      <a:lumMod val="75000"/>
                    </a:schemeClr>
                  </a:solidFill>
                  <a:latin typeface="微软雅黑" panose="020B0503020204020204" pitchFamily="34" charset="-122"/>
                  <a:ea typeface="微软雅黑" panose="020B0503020204020204" pitchFamily="34" charset="-122"/>
                  <a:sym typeface="+mn-ea"/>
                </a:endParaRPr>
              </a:p>
            </p:txBody>
          </p:sp>
        </p:grpSp>
      </p:grpSp>
      <p:pic>
        <p:nvPicPr>
          <p:cNvPr id="22531" name="Picture 4"/>
          <p:cNvPicPr>
            <a:picLocks noChangeAspect="1" noChangeArrowheads="1"/>
          </p:cNvPicPr>
          <p:nvPr/>
        </p:nvPicPr>
        <p:blipFill>
          <a:blip r:embed="rId1"/>
          <a:srcRect/>
          <a:stretch>
            <a:fillRect/>
          </a:stretch>
        </p:blipFill>
        <p:spPr bwMode="auto">
          <a:xfrm>
            <a:off x="5199380" y="635767"/>
            <a:ext cx="3484880" cy="3872230"/>
          </a:xfrm>
          <a:prstGeom prst="rect">
            <a:avLst/>
          </a:prstGeom>
          <a:noFill/>
          <a:ln w="9525">
            <a:noFill/>
            <a:miter lim="800000"/>
            <a:headEnd/>
            <a:tailEnd/>
          </a:ln>
        </p:spPr>
      </p:pic>
      <p:sp>
        <p:nvSpPr>
          <p:cNvPr id="7" name="文本框 6"/>
          <p:cNvSpPr txBox="1"/>
          <p:nvPr/>
        </p:nvSpPr>
        <p:spPr>
          <a:xfrm>
            <a:off x="972185" y="644022"/>
            <a:ext cx="3286125" cy="398780"/>
          </a:xfrm>
          <a:prstGeom prst="rect">
            <a:avLst/>
          </a:prstGeom>
          <a:noFill/>
        </p:spPr>
        <p:txBody>
          <a:bodyPr wrap="none" rtlCol="0" anchor="t">
            <a:spAutoFit/>
          </a:bodyPr>
          <a:lstStyle/>
          <a:p>
            <a:pPr algn="l"/>
            <a:r>
              <a:rPr sz="2000" b="1" spc="100" smtClean="0">
                <a:solidFill>
                  <a:schemeClr val="tx1"/>
                </a:solidFill>
                <a:uFillTx/>
                <a:latin typeface="微软雅黑" panose="020B0503020204020204" pitchFamily="34" charset="-122"/>
                <a:ea typeface="微软雅黑" panose="020B0503020204020204" pitchFamily="34" charset="-122"/>
                <a:sym typeface="+mn-ea"/>
              </a:rPr>
              <a:t>2</a:t>
            </a:r>
            <a:r>
              <a:rPr lang="zh-CN" sz="2000" b="1" spc="100" smtClean="0">
                <a:solidFill>
                  <a:schemeClr val="tx1"/>
                </a:solidFill>
                <a:uFillTx/>
                <a:latin typeface="微软雅黑" panose="020B0503020204020204" pitchFamily="34" charset="-122"/>
                <a:ea typeface="微软雅黑" panose="020B0503020204020204" pitchFamily="34" charset="-122"/>
                <a:sym typeface="+mn-ea"/>
              </a:rPr>
              <a:t>、</a:t>
            </a:r>
            <a:r>
              <a:rPr sz="2000" b="1" spc="100" smtClean="0">
                <a:solidFill>
                  <a:schemeClr val="tx1"/>
                </a:solidFill>
                <a:uFillTx/>
                <a:latin typeface="微软雅黑" panose="020B0503020204020204" pitchFamily="34" charset="-122"/>
                <a:ea typeface="微软雅黑" panose="020B0503020204020204" pitchFamily="34" charset="-122"/>
                <a:sym typeface="+mn-ea"/>
              </a:rPr>
              <a:t>危险化学品的相关概念</a:t>
            </a:r>
            <a:endParaRPr sz="2000" b="1" spc="100" smtClean="0">
              <a:solidFill>
                <a:schemeClr val="tx1"/>
              </a:solidFill>
              <a:uFillTx/>
              <a:latin typeface="微软雅黑" panose="020B0503020204020204" pitchFamily="34" charset="-122"/>
              <a:ea typeface="微软雅黑" panose="020B0503020204020204" pitchFamily="34" charset="-122"/>
              <a:sym typeface="+mn-ea"/>
            </a:endParaRPr>
          </a:p>
        </p:txBody>
      </p:sp>
      <p:sp>
        <p:nvSpPr>
          <p:cNvPr id="8" name="文本框 7"/>
          <p:cNvSpPr txBox="1"/>
          <p:nvPr/>
        </p:nvSpPr>
        <p:spPr>
          <a:xfrm>
            <a:off x="1109345" y="1073917"/>
            <a:ext cx="3278505" cy="398780"/>
          </a:xfrm>
          <a:prstGeom prst="rect">
            <a:avLst/>
          </a:prstGeom>
          <a:noFill/>
        </p:spPr>
        <p:txBody>
          <a:bodyPr wrap="none" rtlCol="0" anchor="t">
            <a:spAutoFit/>
          </a:bodyPr>
          <a:lstStyle/>
          <a:p>
            <a:pPr algn="l"/>
            <a:r>
              <a:rPr sz="2000" spc="100">
                <a:uFillTx/>
                <a:latin typeface="微软雅黑" panose="020B0503020204020204" pitchFamily="34" charset="-122"/>
                <a:ea typeface="微软雅黑" panose="020B0503020204020204" pitchFamily="34" charset="-122"/>
                <a:sym typeface="+mn-ea"/>
              </a:rPr>
              <a:t>（3）化学安全技术说明书</a:t>
            </a:r>
            <a:endParaRPr sz="2000" spc="100">
              <a:uFillTx/>
              <a:latin typeface="微软雅黑" panose="020B0503020204020204" pitchFamily="34" charset="-122"/>
              <a:ea typeface="微软雅黑" panose="020B0503020204020204" pitchFamily="34" charset="-122"/>
              <a:sym typeface="+mn-ea"/>
            </a:endParaRPr>
          </a:p>
        </p:txBody>
      </p:sp>
      <p:grpSp>
        <p:nvGrpSpPr>
          <p:cNvPr id="14" name="组合 13"/>
          <p:cNvGrpSpPr/>
          <p:nvPr/>
        </p:nvGrpSpPr>
        <p:grpSpPr>
          <a:xfrm>
            <a:off x="102235" y="62230"/>
            <a:ext cx="6035675" cy="616535"/>
            <a:chOff x="147" y="225"/>
            <a:chExt cx="9505" cy="971"/>
          </a:xfrm>
        </p:grpSpPr>
        <p:sp>
          <p:nvSpPr>
            <p:cNvPr id="15" name="TextBox 31"/>
            <p:cNvSpPr txBox="1"/>
            <p:nvPr/>
          </p:nvSpPr>
          <p:spPr>
            <a:xfrm>
              <a:off x="1118" y="310"/>
              <a:ext cx="8534" cy="725"/>
            </a:xfrm>
            <a:prstGeom prst="rect">
              <a:avLst/>
            </a:prstGeom>
            <a:noFill/>
            <a:ln w="9525">
              <a:noFill/>
            </a:ln>
          </p:spPr>
          <p:txBody>
            <a:bodyPr wrap="square">
              <a:spAutoFit/>
            </a:bodyPr>
            <a:lstStyle/>
            <a:p>
              <a:r>
                <a:rPr lang="zh-CN" altLang="en-US" sz="2400" b="1" dirty="0">
                  <a:solidFill>
                    <a:schemeClr val="tx1"/>
                  </a:solidFill>
                  <a:latin typeface="微软雅黑" panose="020B0503020204020204" pitchFamily="34" charset="-122"/>
                  <a:ea typeface="微软雅黑" panose="020B0503020204020204" pitchFamily="34" charset="-122"/>
                </a:rPr>
                <a:t>危化品和陆上油气管道安全生产的特点</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6" name="MH_Number_1"/>
            <p:cNvSpPr/>
            <p:nvPr>
              <p:custDataLst>
                <p:tags r:id="rId2"/>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4"/>
          <p:cNvPicPr>
            <a:picLocks noChangeAspect="1" noChangeArrowheads="1"/>
          </p:cNvPicPr>
          <p:nvPr/>
        </p:nvPicPr>
        <p:blipFill>
          <a:blip r:embed="rId1"/>
          <a:srcRect/>
          <a:stretch>
            <a:fillRect/>
          </a:stretch>
        </p:blipFill>
        <p:spPr bwMode="auto">
          <a:xfrm>
            <a:off x="1872933" y="787532"/>
            <a:ext cx="5398135" cy="3930650"/>
          </a:xfrm>
          <a:prstGeom prst="rect">
            <a:avLst/>
          </a:prstGeom>
          <a:noFill/>
          <a:ln w="9525">
            <a:noFill/>
            <a:miter lim="800000"/>
            <a:headEnd/>
            <a:tailEnd/>
          </a:ln>
        </p:spPr>
      </p:pic>
      <p:grpSp>
        <p:nvGrpSpPr>
          <p:cNvPr id="5" name="组合 4"/>
          <p:cNvGrpSpPr/>
          <p:nvPr/>
        </p:nvGrpSpPr>
        <p:grpSpPr>
          <a:xfrm>
            <a:off x="102235" y="62230"/>
            <a:ext cx="6035675" cy="616535"/>
            <a:chOff x="147" y="225"/>
            <a:chExt cx="9505" cy="971"/>
          </a:xfrm>
        </p:grpSpPr>
        <p:sp>
          <p:nvSpPr>
            <p:cNvPr id="7" name="TextBox 31"/>
            <p:cNvSpPr txBox="1"/>
            <p:nvPr/>
          </p:nvSpPr>
          <p:spPr>
            <a:xfrm>
              <a:off x="1118" y="310"/>
              <a:ext cx="8534" cy="725"/>
            </a:xfrm>
            <a:prstGeom prst="rect">
              <a:avLst/>
            </a:prstGeom>
            <a:noFill/>
            <a:ln w="9525">
              <a:noFill/>
            </a:ln>
          </p:spPr>
          <p:txBody>
            <a:bodyPr wrap="square">
              <a:spAutoFit/>
            </a:bodyPr>
            <a:lstStyle/>
            <a:p>
              <a:r>
                <a:rPr lang="zh-CN" altLang="en-US" sz="2400" b="1" dirty="0">
                  <a:solidFill>
                    <a:schemeClr val="tx1"/>
                  </a:solidFill>
                  <a:latin typeface="微软雅黑" panose="020B0503020204020204" pitchFamily="34" charset="-122"/>
                  <a:ea typeface="微软雅黑" panose="020B0503020204020204" pitchFamily="34" charset="-122"/>
                </a:rPr>
                <a:t>危化品和陆上油气管道安全生产的特点</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8" name="MH_Number_1"/>
            <p:cNvSpPr/>
            <p:nvPr>
              <p:custDataLst>
                <p:tags r:id="rId2"/>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9" name="Picture 2"/>
          <p:cNvPicPr>
            <a:picLocks noChangeAspect="1" noChangeArrowheads="1"/>
          </p:cNvPicPr>
          <p:nvPr/>
        </p:nvPicPr>
        <p:blipFill>
          <a:blip r:embed="rId1"/>
          <a:srcRect/>
          <a:stretch>
            <a:fillRect/>
          </a:stretch>
        </p:blipFill>
        <p:spPr bwMode="auto">
          <a:xfrm>
            <a:off x="1573187" y="1585351"/>
            <a:ext cx="5997626" cy="2084889"/>
          </a:xfrm>
          <a:prstGeom prst="rect">
            <a:avLst/>
          </a:prstGeom>
          <a:noFill/>
          <a:ln w="9525">
            <a:noFill/>
            <a:miter lim="800000"/>
            <a:headEnd/>
            <a:tailEnd/>
          </a:ln>
        </p:spPr>
      </p:pic>
      <p:sp>
        <p:nvSpPr>
          <p:cNvPr id="7" name="文本框 6"/>
          <p:cNvSpPr txBox="1"/>
          <p:nvPr/>
        </p:nvSpPr>
        <p:spPr>
          <a:xfrm>
            <a:off x="971974" y="3744092"/>
            <a:ext cx="7200053" cy="1106805"/>
          </a:xfrm>
          <a:prstGeom prst="rect">
            <a:avLst/>
          </a:prstGeom>
          <a:noFill/>
        </p:spPr>
        <p:txBody>
          <a:bodyPr wrap="square" rtlCol="0" anchor="t">
            <a:spAutoFit/>
          </a:bodyPr>
          <a:lstStyle/>
          <a:p>
            <a:pPr indent="457200" algn="just" eaLnBrk="0" hangingPunct="0">
              <a:lnSpc>
                <a:spcPct val="110000"/>
              </a:lnSpc>
              <a:spcBef>
                <a:spcPts val="0"/>
              </a:spcBef>
              <a:spcAft>
                <a:spcPts val="0"/>
              </a:spcAft>
              <a:buClr>
                <a:schemeClr val="accent1"/>
              </a:buClr>
              <a:buSzPct val="50000"/>
            </a:pP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由化学反应与物理生产过程串联而成的生产化学品的过程称为</a:t>
            </a:r>
            <a:r>
              <a:rPr lang="zh-CN" altLang="en-US" sz="2000" spc="100">
                <a:solidFill>
                  <a:schemeClr val="tx2"/>
                </a:solidFill>
                <a:uFillTx/>
                <a:latin typeface="微软雅黑" panose="020B0503020204020204" pitchFamily="34" charset="-122"/>
                <a:ea typeface="微软雅黑" panose="020B0503020204020204" pitchFamily="34" charset="-122"/>
                <a:sym typeface="+mn-ea"/>
              </a:rPr>
              <a:t>化工生产过程</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；化工生产过程中具有共同变化特点的基本操作称为</a:t>
            </a:r>
            <a:r>
              <a:rPr lang="zh-CN" altLang="en-US" sz="2000" spc="100">
                <a:solidFill>
                  <a:schemeClr val="tx2"/>
                </a:solidFill>
                <a:uFillTx/>
                <a:latin typeface="微软雅黑" panose="020B0503020204020204" pitchFamily="34" charset="-122"/>
                <a:ea typeface="微软雅黑" panose="020B0503020204020204" pitchFamily="34" charset="-122"/>
                <a:sym typeface="+mn-ea"/>
              </a:rPr>
              <a:t>化工单元操作</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a:t>
            </a:r>
            <a:endPar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sp>
        <p:nvSpPr>
          <p:cNvPr id="6" name="文本框 5"/>
          <p:cNvSpPr txBox="1"/>
          <p:nvPr/>
        </p:nvSpPr>
        <p:spPr>
          <a:xfrm>
            <a:off x="972185" y="644022"/>
            <a:ext cx="3286125" cy="398780"/>
          </a:xfrm>
          <a:prstGeom prst="rect">
            <a:avLst/>
          </a:prstGeom>
          <a:noFill/>
        </p:spPr>
        <p:txBody>
          <a:bodyPr wrap="none" rtlCol="0" anchor="t">
            <a:spAutoFit/>
          </a:bodyPr>
          <a:lstStyle/>
          <a:p>
            <a:pPr algn="l"/>
            <a:r>
              <a:rPr sz="2000" b="1" spc="100" smtClean="0">
                <a:solidFill>
                  <a:schemeClr val="tx1"/>
                </a:solidFill>
                <a:uFillTx/>
                <a:latin typeface="微软雅黑" panose="020B0503020204020204" pitchFamily="34" charset="-122"/>
                <a:ea typeface="微软雅黑" panose="020B0503020204020204" pitchFamily="34" charset="-122"/>
                <a:sym typeface="+mn-ea"/>
              </a:rPr>
              <a:t>2</a:t>
            </a:r>
            <a:r>
              <a:rPr lang="zh-CN" sz="2000" b="1" spc="100" smtClean="0">
                <a:solidFill>
                  <a:schemeClr val="tx1"/>
                </a:solidFill>
                <a:uFillTx/>
                <a:latin typeface="微软雅黑" panose="020B0503020204020204" pitchFamily="34" charset="-122"/>
                <a:ea typeface="微软雅黑" panose="020B0503020204020204" pitchFamily="34" charset="-122"/>
                <a:sym typeface="+mn-ea"/>
              </a:rPr>
              <a:t>、</a:t>
            </a:r>
            <a:r>
              <a:rPr sz="2000" b="1" spc="100" smtClean="0">
                <a:solidFill>
                  <a:schemeClr val="tx1"/>
                </a:solidFill>
                <a:uFillTx/>
                <a:latin typeface="微软雅黑" panose="020B0503020204020204" pitchFamily="34" charset="-122"/>
                <a:ea typeface="微软雅黑" panose="020B0503020204020204" pitchFamily="34" charset="-122"/>
                <a:sym typeface="+mn-ea"/>
              </a:rPr>
              <a:t>危险化学品的相关概念</a:t>
            </a:r>
            <a:endParaRPr sz="2000" b="1" spc="100" smtClean="0">
              <a:solidFill>
                <a:schemeClr val="tx1"/>
              </a:solidFill>
              <a:uFillTx/>
              <a:latin typeface="微软雅黑" panose="020B0503020204020204" pitchFamily="34" charset="-122"/>
              <a:ea typeface="微软雅黑" panose="020B0503020204020204" pitchFamily="34" charset="-122"/>
              <a:sym typeface="+mn-ea"/>
            </a:endParaRPr>
          </a:p>
        </p:txBody>
      </p:sp>
      <p:sp>
        <p:nvSpPr>
          <p:cNvPr id="8" name="文本框 7"/>
          <p:cNvSpPr txBox="1"/>
          <p:nvPr/>
        </p:nvSpPr>
        <p:spPr>
          <a:xfrm>
            <a:off x="1109345" y="1073917"/>
            <a:ext cx="4345305" cy="398780"/>
          </a:xfrm>
          <a:prstGeom prst="rect">
            <a:avLst/>
          </a:prstGeom>
          <a:noFill/>
        </p:spPr>
        <p:txBody>
          <a:bodyPr wrap="none" rtlCol="0" anchor="t">
            <a:spAutoFit/>
          </a:bodyPr>
          <a:lstStyle/>
          <a:p>
            <a:pPr algn="l"/>
            <a:r>
              <a:rPr sz="2000" spc="100">
                <a:uFillTx/>
                <a:latin typeface="微软雅黑" panose="020B0503020204020204" pitchFamily="34" charset="-122"/>
                <a:ea typeface="微软雅黑" panose="020B0503020204020204" pitchFamily="34" charset="-122"/>
                <a:sym typeface="+mn-ea"/>
              </a:rPr>
              <a:t>（4）化工生产过程与化工单元操作</a:t>
            </a:r>
            <a:endParaRPr sz="2000" spc="100">
              <a:uFillTx/>
              <a:latin typeface="微软雅黑" panose="020B0503020204020204" pitchFamily="34" charset="-122"/>
              <a:ea typeface="微软雅黑" panose="020B0503020204020204" pitchFamily="34" charset="-122"/>
              <a:sym typeface="+mn-ea"/>
            </a:endParaRPr>
          </a:p>
        </p:txBody>
      </p:sp>
      <p:grpSp>
        <p:nvGrpSpPr>
          <p:cNvPr id="9" name="组合 8"/>
          <p:cNvGrpSpPr/>
          <p:nvPr/>
        </p:nvGrpSpPr>
        <p:grpSpPr>
          <a:xfrm>
            <a:off x="102235" y="62230"/>
            <a:ext cx="6035675" cy="616535"/>
            <a:chOff x="147" y="225"/>
            <a:chExt cx="9505" cy="971"/>
          </a:xfrm>
        </p:grpSpPr>
        <p:sp>
          <p:nvSpPr>
            <p:cNvPr id="10" name="TextBox 31"/>
            <p:cNvSpPr txBox="1"/>
            <p:nvPr/>
          </p:nvSpPr>
          <p:spPr>
            <a:xfrm>
              <a:off x="1118" y="310"/>
              <a:ext cx="8534" cy="725"/>
            </a:xfrm>
            <a:prstGeom prst="rect">
              <a:avLst/>
            </a:prstGeom>
            <a:noFill/>
            <a:ln w="9525">
              <a:noFill/>
            </a:ln>
          </p:spPr>
          <p:txBody>
            <a:bodyPr wrap="square">
              <a:spAutoFit/>
            </a:bodyPr>
            <a:lstStyle/>
            <a:p>
              <a:r>
                <a:rPr lang="zh-CN" altLang="en-US" sz="2400" b="1" dirty="0">
                  <a:solidFill>
                    <a:schemeClr val="tx1"/>
                  </a:solidFill>
                  <a:latin typeface="微软雅黑" panose="020B0503020204020204" pitchFamily="34" charset="-122"/>
                  <a:ea typeface="微软雅黑" panose="020B0503020204020204" pitchFamily="34" charset="-122"/>
                </a:rPr>
                <a:t>危化品和陆上油气管道安全生产的特点</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1" name="MH_Number_1"/>
            <p:cNvSpPr/>
            <p:nvPr>
              <p:custDataLst>
                <p:tags r:id="rId2"/>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971974" y="1487937"/>
            <a:ext cx="7200053" cy="3291840"/>
          </a:xfrm>
          <a:prstGeom prst="rect">
            <a:avLst/>
          </a:prstGeom>
          <a:noFill/>
        </p:spPr>
        <p:txBody>
          <a:bodyPr wrap="square" rtlCol="0" anchor="t">
            <a:spAutoFit/>
          </a:bodyPr>
          <a:lstStyle/>
          <a:p>
            <a:pPr indent="457200" algn="just">
              <a:lnSpc>
                <a:spcPct val="130000"/>
              </a:lnSpc>
              <a:spcBef>
                <a:spcPts val="0"/>
              </a:spcBef>
              <a:spcAft>
                <a:spcPts val="0"/>
              </a:spcAft>
            </a:pPr>
            <a:r>
              <a:rPr lang="zh-CN" altLang="en-US" sz="2000" spc="100" smtClean="0">
                <a:solidFill>
                  <a:schemeClr val="tx1">
                    <a:lumMod val="75000"/>
                  </a:schemeClr>
                </a:solidFill>
                <a:latin typeface="微软雅黑" panose="020B0503020204020204" pitchFamily="34" charset="-122"/>
                <a:ea typeface="微软雅黑" panose="020B0503020204020204" pitchFamily="34" charset="-122"/>
                <a:sym typeface="+mn-ea"/>
              </a:rPr>
              <a:t>安全仪表系统独立于过程控制系统（例如分散控制系统等），生产正常时处于</a:t>
            </a:r>
            <a:r>
              <a:rPr lang="zh-CN" altLang="en-US" sz="2000" spc="100" smtClean="0">
                <a:solidFill>
                  <a:schemeClr val="tx2"/>
                </a:solidFill>
                <a:latin typeface="微软雅黑" panose="020B0503020204020204" pitchFamily="34" charset="-122"/>
                <a:ea typeface="微软雅黑" panose="020B0503020204020204" pitchFamily="34" charset="-122"/>
                <a:sym typeface="+mn-ea"/>
              </a:rPr>
              <a:t>休眠或静止状态</a:t>
            </a:r>
            <a:r>
              <a:rPr lang="zh-CN" altLang="en-US" sz="2000" spc="100" smtClean="0">
                <a:solidFill>
                  <a:schemeClr val="tx1">
                    <a:lumMod val="75000"/>
                  </a:schemeClr>
                </a:solidFill>
                <a:latin typeface="微软雅黑" panose="020B0503020204020204" pitchFamily="34" charset="-122"/>
                <a:ea typeface="微软雅黑" panose="020B0503020204020204" pitchFamily="34" charset="-122"/>
                <a:sym typeface="+mn-ea"/>
              </a:rPr>
              <a:t>，一旦生产装置或设施出现可能导致安全事故的情况时，能够瞬间准确动作，使生产过程安全停止运行或自动导入预定的安全状态，必须有很高的可靠性（即功能安全）和规范的维护管理，如果安全仪表系统失效，往往会导致严重的安全事故。</a:t>
            </a:r>
            <a:endParaRPr lang="zh-CN" altLang="en-US" sz="2000" b="0" spc="100" smtClean="0">
              <a:solidFill>
                <a:schemeClr val="tx1">
                  <a:lumMod val="75000"/>
                </a:schemeClr>
              </a:solidFill>
              <a:latin typeface="微软雅黑" panose="020B0503020204020204" pitchFamily="34" charset="-122"/>
              <a:ea typeface="微软雅黑" panose="020B0503020204020204" pitchFamily="34" charset="-122"/>
              <a:sym typeface="+mn-ea"/>
            </a:endParaRPr>
          </a:p>
          <a:p>
            <a:pPr indent="457200" algn="just">
              <a:lnSpc>
                <a:spcPct val="130000"/>
              </a:lnSpc>
              <a:spcBef>
                <a:spcPts val="0"/>
              </a:spcBef>
              <a:spcAft>
                <a:spcPts val="0"/>
              </a:spcAft>
            </a:pPr>
            <a:r>
              <a:rPr lang="zh-CN" altLang="en-US" sz="2000" spc="100" smtClean="0">
                <a:solidFill>
                  <a:schemeClr val="tx1">
                    <a:lumMod val="75000"/>
                  </a:schemeClr>
                </a:solidFill>
                <a:latin typeface="微软雅黑" panose="020B0503020204020204" pitchFamily="34" charset="-122"/>
                <a:ea typeface="微软雅黑" panose="020B0503020204020204" pitchFamily="34" charset="-122"/>
                <a:sym typeface="+mn-ea"/>
              </a:rPr>
              <a:t>近年来发达国家发生的重大化工事故大都与安全仪表失效或设置不当有关。</a:t>
            </a:r>
            <a:endParaRPr lang="zh-CN" altLang="en-US" sz="2000" spc="100" smtClean="0">
              <a:solidFill>
                <a:schemeClr val="tx1">
                  <a:lumMod val="75000"/>
                </a:schemeClr>
              </a:solidFill>
              <a:latin typeface="微软雅黑" panose="020B0503020204020204" pitchFamily="34" charset="-122"/>
              <a:ea typeface="微软雅黑" panose="020B0503020204020204" pitchFamily="34" charset="-122"/>
              <a:sym typeface="+mn-ea"/>
            </a:endParaRPr>
          </a:p>
        </p:txBody>
      </p:sp>
      <p:sp>
        <p:nvSpPr>
          <p:cNvPr id="7" name="文本框 6"/>
          <p:cNvSpPr txBox="1"/>
          <p:nvPr/>
        </p:nvSpPr>
        <p:spPr>
          <a:xfrm>
            <a:off x="972185" y="644022"/>
            <a:ext cx="3286125" cy="398780"/>
          </a:xfrm>
          <a:prstGeom prst="rect">
            <a:avLst/>
          </a:prstGeom>
          <a:noFill/>
        </p:spPr>
        <p:txBody>
          <a:bodyPr wrap="none" rtlCol="0" anchor="t">
            <a:spAutoFit/>
          </a:bodyPr>
          <a:lstStyle/>
          <a:p>
            <a:pPr algn="l"/>
            <a:r>
              <a:rPr sz="2000" b="1" spc="100" smtClean="0">
                <a:solidFill>
                  <a:schemeClr val="tx1"/>
                </a:solidFill>
                <a:uFillTx/>
                <a:latin typeface="微软雅黑" panose="020B0503020204020204" pitchFamily="34" charset="-122"/>
                <a:ea typeface="微软雅黑" panose="020B0503020204020204" pitchFamily="34" charset="-122"/>
                <a:sym typeface="+mn-ea"/>
              </a:rPr>
              <a:t>2</a:t>
            </a:r>
            <a:r>
              <a:rPr lang="zh-CN" sz="2000" b="1" spc="100" smtClean="0">
                <a:solidFill>
                  <a:schemeClr val="tx1"/>
                </a:solidFill>
                <a:uFillTx/>
                <a:latin typeface="微软雅黑" panose="020B0503020204020204" pitchFamily="34" charset="-122"/>
                <a:ea typeface="微软雅黑" panose="020B0503020204020204" pitchFamily="34" charset="-122"/>
                <a:sym typeface="+mn-ea"/>
              </a:rPr>
              <a:t>、</a:t>
            </a:r>
            <a:r>
              <a:rPr sz="2000" b="1" spc="100" smtClean="0">
                <a:solidFill>
                  <a:schemeClr val="tx1"/>
                </a:solidFill>
                <a:uFillTx/>
                <a:latin typeface="微软雅黑" panose="020B0503020204020204" pitchFamily="34" charset="-122"/>
                <a:ea typeface="微软雅黑" panose="020B0503020204020204" pitchFamily="34" charset="-122"/>
                <a:sym typeface="+mn-ea"/>
              </a:rPr>
              <a:t>危险化学品的相关概念</a:t>
            </a:r>
            <a:endParaRPr sz="2000" b="1" spc="100" smtClean="0">
              <a:solidFill>
                <a:schemeClr val="tx1"/>
              </a:solidFill>
              <a:uFillTx/>
              <a:latin typeface="微软雅黑" panose="020B0503020204020204" pitchFamily="34" charset="-122"/>
              <a:ea typeface="微软雅黑" panose="020B0503020204020204" pitchFamily="34" charset="-122"/>
              <a:sym typeface="+mn-ea"/>
            </a:endParaRPr>
          </a:p>
        </p:txBody>
      </p:sp>
      <p:sp>
        <p:nvSpPr>
          <p:cNvPr id="8" name="文本框 7"/>
          <p:cNvSpPr txBox="1"/>
          <p:nvPr/>
        </p:nvSpPr>
        <p:spPr>
          <a:xfrm>
            <a:off x="1109345" y="1073917"/>
            <a:ext cx="3011805" cy="398780"/>
          </a:xfrm>
          <a:prstGeom prst="rect">
            <a:avLst/>
          </a:prstGeom>
          <a:noFill/>
        </p:spPr>
        <p:txBody>
          <a:bodyPr wrap="none" rtlCol="0" anchor="t">
            <a:spAutoFit/>
          </a:bodyPr>
          <a:lstStyle/>
          <a:p>
            <a:pPr algn="l"/>
            <a:r>
              <a:rPr sz="2000" spc="100">
                <a:uFillTx/>
                <a:latin typeface="微软雅黑" panose="020B0503020204020204" pitchFamily="34" charset="-122"/>
                <a:ea typeface="微软雅黑" panose="020B0503020204020204" pitchFamily="34" charset="-122"/>
                <a:sym typeface="+mn-ea"/>
              </a:rPr>
              <a:t>（5）化工安全仪表系统</a:t>
            </a:r>
            <a:endParaRPr sz="2000" spc="100">
              <a:uFillTx/>
              <a:latin typeface="微软雅黑" panose="020B0503020204020204" pitchFamily="34" charset="-122"/>
              <a:ea typeface="微软雅黑" panose="020B0503020204020204" pitchFamily="34" charset="-122"/>
              <a:sym typeface="+mn-ea"/>
            </a:endParaRPr>
          </a:p>
        </p:txBody>
      </p:sp>
      <p:grpSp>
        <p:nvGrpSpPr>
          <p:cNvPr id="9" name="组合 8"/>
          <p:cNvGrpSpPr/>
          <p:nvPr/>
        </p:nvGrpSpPr>
        <p:grpSpPr>
          <a:xfrm>
            <a:off x="102235" y="62230"/>
            <a:ext cx="6035675" cy="616535"/>
            <a:chOff x="147" y="225"/>
            <a:chExt cx="9505" cy="971"/>
          </a:xfrm>
        </p:grpSpPr>
        <p:sp>
          <p:nvSpPr>
            <p:cNvPr id="10" name="TextBox 31"/>
            <p:cNvSpPr txBox="1"/>
            <p:nvPr/>
          </p:nvSpPr>
          <p:spPr>
            <a:xfrm>
              <a:off x="1118" y="310"/>
              <a:ext cx="8534" cy="725"/>
            </a:xfrm>
            <a:prstGeom prst="rect">
              <a:avLst/>
            </a:prstGeom>
            <a:noFill/>
            <a:ln w="9525">
              <a:noFill/>
            </a:ln>
          </p:spPr>
          <p:txBody>
            <a:bodyPr wrap="square">
              <a:spAutoFit/>
            </a:bodyPr>
            <a:lstStyle/>
            <a:p>
              <a:r>
                <a:rPr lang="zh-CN" altLang="en-US" sz="2400" b="1" dirty="0">
                  <a:solidFill>
                    <a:schemeClr val="tx1"/>
                  </a:solidFill>
                  <a:latin typeface="微软雅黑" panose="020B0503020204020204" pitchFamily="34" charset="-122"/>
                  <a:ea typeface="微软雅黑" panose="020B0503020204020204" pitchFamily="34" charset="-122"/>
                </a:rPr>
                <a:t>危化品和陆上油气管道安全生产的特点</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1"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7" name="Picture 2"/>
          <p:cNvPicPr>
            <a:picLocks noChangeAspect="1" noChangeArrowheads="1"/>
          </p:cNvPicPr>
          <p:nvPr/>
        </p:nvPicPr>
        <p:blipFill>
          <a:blip r:embed="rId1"/>
          <a:srcRect/>
          <a:stretch>
            <a:fillRect/>
          </a:stretch>
        </p:blipFill>
        <p:spPr bwMode="auto">
          <a:xfrm>
            <a:off x="1638300" y="806450"/>
            <a:ext cx="5867400" cy="3598545"/>
          </a:xfrm>
          <a:prstGeom prst="rect">
            <a:avLst/>
          </a:prstGeom>
          <a:noFill/>
          <a:ln w="9525">
            <a:noFill/>
            <a:miter lim="800000"/>
            <a:headEnd/>
            <a:tailEnd/>
          </a:ln>
        </p:spPr>
      </p:pic>
      <p:sp>
        <p:nvSpPr>
          <p:cNvPr id="7" name="文本框 6"/>
          <p:cNvSpPr txBox="1"/>
          <p:nvPr/>
        </p:nvSpPr>
        <p:spPr>
          <a:xfrm>
            <a:off x="3013710" y="4510537"/>
            <a:ext cx="3116580" cy="398780"/>
          </a:xfrm>
          <a:prstGeom prst="rect">
            <a:avLst/>
          </a:prstGeom>
          <a:noFill/>
        </p:spPr>
        <p:txBody>
          <a:bodyPr wrap="none" rtlCol="0" anchor="t">
            <a:spAutoFit/>
          </a:bodyPr>
          <a:lstStyle/>
          <a:p>
            <a:pPr algn="ctr" eaLnBrk="0" hangingPunct="0">
              <a:spcBef>
                <a:spcPts val="0"/>
              </a:spcBef>
              <a:buFontTx/>
              <a:buNone/>
              <a:defRPr/>
            </a:pPr>
            <a:r>
              <a:rPr kumimoji="1" lang="zh-CN" altLang="en-US" sz="2000" b="1" spc="100" dirty="0">
                <a:solidFill>
                  <a:schemeClr val="tx1">
                    <a:lumMod val="75000"/>
                  </a:schemeClr>
                </a:solidFill>
                <a:uFillTx/>
                <a:latin typeface="微软雅黑" panose="020B0503020204020204" pitchFamily="34" charset="-122"/>
                <a:ea typeface="微软雅黑" panose="020B0503020204020204" pitchFamily="34" charset="-122"/>
                <a:sym typeface="+mn-ea"/>
              </a:rPr>
              <a:t>英国邦斯菲尔德油库事故</a:t>
            </a:r>
            <a:endParaRPr kumimoji="1" lang="zh-CN" altLang="en-US" sz="2000" b="1" spc="100" dirty="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grpSp>
        <p:nvGrpSpPr>
          <p:cNvPr id="5" name="组合 4"/>
          <p:cNvGrpSpPr/>
          <p:nvPr/>
        </p:nvGrpSpPr>
        <p:grpSpPr>
          <a:xfrm>
            <a:off x="102235" y="62230"/>
            <a:ext cx="6035675" cy="616535"/>
            <a:chOff x="147" y="225"/>
            <a:chExt cx="9505" cy="971"/>
          </a:xfrm>
        </p:grpSpPr>
        <p:sp>
          <p:nvSpPr>
            <p:cNvPr id="8" name="TextBox 31"/>
            <p:cNvSpPr txBox="1"/>
            <p:nvPr/>
          </p:nvSpPr>
          <p:spPr>
            <a:xfrm>
              <a:off x="1118" y="310"/>
              <a:ext cx="8534" cy="725"/>
            </a:xfrm>
            <a:prstGeom prst="rect">
              <a:avLst/>
            </a:prstGeom>
            <a:noFill/>
            <a:ln w="9525">
              <a:noFill/>
            </a:ln>
          </p:spPr>
          <p:txBody>
            <a:bodyPr wrap="square">
              <a:spAutoFit/>
            </a:bodyPr>
            <a:lstStyle/>
            <a:p>
              <a:r>
                <a:rPr lang="zh-CN" altLang="en-US" sz="2400" b="1" dirty="0">
                  <a:solidFill>
                    <a:schemeClr val="tx1"/>
                  </a:solidFill>
                  <a:latin typeface="微软雅黑" panose="020B0503020204020204" pitchFamily="34" charset="-122"/>
                  <a:ea typeface="微软雅黑" panose="020B0503020204020204" pitchFamily="34" charset="-122"/>
                </a:rPr>
                <a:t>危化品和陆上油气管道安全生产的特点</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9" name="MH_Number_1"/>
            <p:cNvSpPr/>
            <p:nvPr>
              <p:custDataLst>
                <p:tags r:id="rId2"/>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971974" y="1441582"/>
            <a:ext cx="7200053" cy="3441700"/>
          </a:xfrm>
          <a:prstGeom prst="rect">
            <a:avLst/>
          </a:prstGeom>
          <a:noFill/>
        </p:spPr>
        <p:txBody>
          <a:bodyPr wrap="square" rtlCol="0" anchor="t">
            <a:spAutoFit/>
          </a:bodyPr>
          <a:lstStyle/>
          <a:p>
            <a:pPr marL="342900" indent="-342900" algn="just">
              <a:lnSpc>
                <a:spcPct val="110000"/>
              </a:lnSpc>
              <a:spcBef>
                <a:spcPts val="0"/>
              </a:spcBef>
              <a:spcAft>
                <a:spcPts val="0"/>
              </a:spcAft>
              <a:buClr>
                <a:srgbClr val="E34B07"/>
              </a:buClr>
              <a:buSzPct val="75000"/>
              <a:buFont typeface="Wingdings" panose="05000000000000000000" charset="0"/>
              <a:buChar char=""/>
            </a:pPr>
            <a:r>
              <a:rPr lang="zh-CN" altLang="en-US" spc="100" smtClean="0">
                <a:solidFill>
                  <a:schemeClr val="tx1">
                    <a:lumMod val="75000"/>
                  </a:schemeClr>
                </a:solidFill>
                <a:uFillTx/>
                <a:latin typeface="微软雅黑" panose="020B0503020204020204" pitchFamily="34" charset="-122"/>
                <a:ea typeface="微软雅黑" panose="020B0503020204020204" pitchFamily="34" charset="-122"/>
                <a:sym typeface="+mn-ea"/>
              </a:rPr>
              <a:t>化工安全仪表系统（</a:t>
            </a:r>
            <a:r>
              <a:rPr lang="en-US" altLang="zh-CN" spc="100" smtClean="0">
                <a:solidFill>
                  <a:schemeClr val="tx1">
                    <a:lumMod val="75000"/>
                  </a:schemeClr>
                </a:solidFill>
                <a:uFillTx/>
                <a:latin typeface="微软雅黑" panose="020B0503020204020204" pitchFamily="34" charset="-122"/>
                <a:ea typeface="微软雅黑" panose="020B0503020204020204" pitchFamily="34" charset="-122"/>
                <a:sym typeface="+mn-ea"/>
              </a:rPr>
              <a:t>SIS</a:t>
            </a:r>
            <a:r>
              <a:rPr lang="zh-CN" altLang="en-US" spc="100" smtClean="0">
                <a:solidFill>
                  <a:schemeClr val="tx1">
                    <a:lumMod val="75000"/>
                  </a:schemeClr>
                </a:solidFill>
                <a:uFillTx/>
                <a:latin typeface="微软雅黑" panose="020B0503020204020204" pitchFamily="34" charset="-122"/>
                <a:ea typeface="微软雅黑" panose="020B0503020204020204" pitchFamily="34" charset="-122"/>
                <a:sym typeface="+mn-ea"/>
              </a:rPr>
              <a:t>）包括：安全联锁系统、紧急停车系统和有毒有害、可燃气体及火灾检测保护系统等。</a:t>
            </a:r>
            <a:endParaRPr lang="zh-CN" altLang="en-US" spc="100" smtClean="0">
              <a:solidFill>
                <a:schemeClr val="tx1">
                  <a:lumMod val="75000"/>
                </a:schemeClr>
              </a:solidFill>
              <a:uFillTx/>
              <a:latin typeface="微软雅黑" panose="020B0503020204020204" pitchFamily="34" charset="-122"/>
              <a:ea typeface="微软雅黑" panose="020B0503020204020204" pitchFamily="34" charset="-122"/>
              <a:sym typeface="+mn-ea"/>
            </a:endParaRPr>
          </a:p>
          <a:p>
            <a:pPr marL="342900" indent="-342900" algn="just">
              <a:lnSpc>
                <a:spcPct val="110000"/>
              </a:lnSpc>
              <a:spcBef>
                <a:spcPts val="0"/>
              </a:spcBef>
              <a:spcAft>
                <a:spcPts val="0"/>
              </a:spcAft>
              <a:buClr>
                <a:srgbClr val="E34B07"/>
              </a:buClr>
              <a:buSzPct val="75000"/>
              <a:buFont typeface="Wingdings" panose="05000000000000000000" charset="0"/>
              <a:buChar char=""/>
            </a:pPr>
            <a:r>
              <a:rPr lang="zh-CN" altLang="en-US" spc="100" smtClean="0">
                <a:solidFill>
                  <a:schemeClr val="tx1">
                    <a:lumMod val="75000"/>
                  </a:schemeClr>
                </a:solidFill>
                <a:uFillTx/>
                <a:latin typeface="微软雅黑" panose="020B0503020204020204" pitchFamily="34" charset="-122"/>
                <a:ea typeface="微软雅黑" panose="020B0503020204020204" pitchFamily="34" charset="-122"/>
                <a:sym typeface="+mn-ea"/>
              </a:rPr>
              <a:t>根据安全仪表功能失效产生的后果及风险，将安全仪表功能划分为不同的安全完整性等级（</a:t>
            </a:r>
            <a:r>
              <a:rPr lang="en-US" altLang="zh-CN" spc="100" smtClean="0">
                <a:solidFill>
                  <a:schemeClr val="tx1">
                    <a:lumMod val="75000"/>
                  </a:schemeClr>
                </a:solidFill>
                <a:uFillTx/>
                <a:latin typeface="微软雅黑" panose="020B0503020204020204" pitchFamily="34" charset="-122"/>
                <a:ea typeface="微软雅黑" panose="020B0503020204020204" pitchFamily="34" charset="-122"/>
                <a:sym typeface="+mn-ea"/>
              </a:rPr>
              <a:t>SIL1-4</a:t>
            </a:r>
            <a:r>
              <a:rPr lang="zh-CN" altLang="en-US" spc="100" smtClean="0">
                <a:solidFill>
                  <a:schemeClr val="tx1">
                    <a:lumMod val="75000"/>
                  </a:schemeClr>
                </a:solidFill>
                <a:uFillTx/>
                <a:latin typeface="微软雅黑" panose="020B0503020204020204" pitchFamily="34" charset="-122"/>
                <a:ea typeface="微软雅黑" panose="020B0503020204020204" pitchFamily="34" charset="-122"/>
                <a:sym typeface="+mn-ea"/>
              </a:rPr>
              <a:t>，最高为</a:t>
            </a:r>
            <a:r>
              <a:rPr lang="en-US" altLang="zh-CN" spc="100" smtClean="0">
                <a:solidFill>
                  <a:schemeClr val="tx1">
                    <a:lumMod val="75000"/>
                  </a:schemeClr>
                </a:solidFill>
                <a:uFillTx/>
                <a:latin typeface="微软雅黑" panose="020B0503020204020204" pitchFamily="34" charset="-122"/>
                <a:ea typeface="微软雅黑" panose="020B0503020204020204" pitchFamily="34" charset="-122"/>
                <a:sym typeface="+mn-ea"/>
              </a:rPr>
              <a:t>4</a:t>
            </a:r>
            <a:r>
              <a:rPr lang="zh-CN" altLang="en-US" spc="100" smtClean="0">
                <a:solidFill>
                  <a:schemeClr val="tx1">
                    <a:lumMod val="75000"/>
                  </a:schemeClr>
                </a:solidFill>
                <a:uFillTx/>
                <a:latin typeface="微软雅黑" panose="020B0503020204020204" pitchFamily="34" charset="-122"/>
                <a:ea typeface="微软雅黑" panose="020B0503020204020204" pitchFamily="34" charset="-122"/>
                <a:sym typeface="+mn-ea"/>
              </a:rPr>
              <a:t>级）。不同等级安全仪表回路在设计、制造、安装调试和操作维护方面技术要求不同。</a:t>
            </a:r>
            <a:endParaRPr lang="zh-CN" altLang="en-US" spc="100" smtClean="0">
              <a:solidFill>
                <a:schemeClr val="tx1">
                  <a:lumMod val="75000"/>
                </a:schemeClr>
              </a:solidFill>
              <a:uFillTx/>
              <a:latin typeface="微软雅黑" panose="020B0503020204020204" pitchFamily="34" charset="-122"/>
              <a:ea typeface="微软雅黑" panose="020B0503020204020204" pitchFamily="34" charset="-122"/>
              <a:sym typeface="+mn-ea"/>
            </a:endParaRPr>
          </a:p>
          <a:p>
            <a:pPr marL="342900" indent="-342900" algn="just">
              <a:lnSpc>
                <a:spcPct val="110000"/>
              </a:lnSpc>
              <a:spcBef>
                <a:spcPts val="0"/>
              </a:spcBef>
              <a:spcAft>
                <a:spcPts val="0"/>
              </a:spcAft>
              <a:buClr>
                <a:srgbClr val="E34B07"/>
              </a:buClr>
              <a:buSzPct val="75000"/>
              <a:buFont typeface="Wingdings" panose="05000000000000000000" charset="0"/>
              <a:buChar char=""/>
            </a:pPr>
            <a:r>
              <a:rPr lang="zh-CN" altLang="en-US" spc="100" smtClean="0">
                <a:solidFill>
                  <a:schemeClr val="tx2"/>
                </a:solidFill>
                <a:uFillTx/>
                <a:latin typeface="微软雅黑" panose="020B0503020204020204" pitchFamily="34" charset="-122"/>
                <a:ea typeface="微软雅黑" panose="020B0503020204020204" pitchFamily="34" charset="-122"/>
                <a:sym typeface="+mn-ea"/>
              </a:rPr>
              <a:t>国家安全监管总局《关于加强化工安全仪表系统管理的指导意见》（安监总管三【2014】116号）；</a:t>
            </a:r>
            <a:endParaRPr lang="zh-CN" altLang="en-US" spc="100" smtClean="0">
              <a:solidFill>
                <a:schemeClr val="tx2"/>
              </a:solidFill>
              <a:uFillTx/>
              <a:latin typeface="微软雅黑" panose="020B0503020204020204" pitchFamily="34" charset="-122"/>
              <a:ea typeface="微软雅黑" panose="020B0503020204020204" pitchFamily="34" charset="-122"/>
              <a:sym typeface="+mn-ea"/>
            </a:endParaRPr>
          </a:p>
          <a:p>
            <a:pPr marL="342900" indent="-342900" algn="just">
              <a:lnSpc>
                <a:spcPct val="110000"/>
              </a:lnSpc>
              <a:spcBef>
                <a:spcPts val="0"/>
              </a:spcBef>
              <a:spcAft>
                <a:spcPts val="0"/>
              </a:spcAft>
              <a:buClr>
                <a:srgbClr val="E34B07"/>
              </a:buClr>
              <a:buSzPct val="75000"/>
              <a:buFont typeface="Wingdings" panose="05000000000000000000" charset="0"/>
              <a:buChar char=""/>
            </a:pPr>
            <a:r>
              <a:rPr lang="zh-CN" altLang="en-US" spc="100" smtClean="0">
                <a:solidFill>
                  <a:schemeClr val="tx1">
                    <a:lumMod val="75000"/>
                  </a:schemeClr>
                </a:solidFill>
                <a:uFillTx/>
                <a:latin typeface="微软雅黑" panose="020B0503020204020204" pitchFamily="34" charset="-122"/>
                <a:ea typeface="微软雅黑" panose="020B0503020204020204" pitchFamily="34" charset="-122"/>
                <a:sym typeface="+mn-ea"/>
              </a:rPr>
              <a:t>《电气\电子\可编程电子安全相关系统的功能安全》（GB/T 20438）；</a:t>
            </a:r>
            <a:endParaRPr lang="zh-CN" altLang="en-US" spc="100" smtClean="0">
              <a:solidFill>
                <a:schemeClr val="tx1">
                  <a:lumMod val="75000"/>
                </a:schemeClr>
              </a:solidFill>
              <a:uFillTx/>
              <a:latin typeface="微软雅黑" panose="020B0503020204020204" pitchFamily="34" charset="-122"/>
              <a:ea typeface="微软雅黑" panose="020B0503020204020204" pitchFamily="34" charset="-122"/>
              <a:sym typeface="+mn-ea"/>
            </a:endParaRPr>
          </a:p>
          <a:p>
            <a:pPr marL="342900" indent="-342900" algn="just">
              <a:lnSpc>
                <a:spcPct val="110000"/>
              </a:lnSpc>
              <a:spcBef>
                <a:spcPts val="0"/>
              </a:spcBef>
              <a:spcAft>
                <a:spcPts val="0"/>
              </a:spcAft>
              <a:buClr>
                <a:srgbClr val="E34B07"/>
              </a:buClr>
              <a:buSzPct val="75000"/>
              <a:buFont typeface="Wingdings" panose="05000000000000000000" charset="0"/>
              <a:buChar char=""/>
            </a:pPr>
            <a:r>
              <a:rPr lang="zh-CN" altLang="en-US" spc="100" smtClean="0">
                <a:solidFill>
                  <a:schemeClr val="tx1">
                    <a:lumMod val="75000"/>
                  </a:schemeClr>
                </a:solidFill>
                <a:uFillTx/>
                <a:latin typeface="微软雅黑" panose="020B0503020204020204" pitchFamily="34" charset="-122"/>
                <a:ea typeface="微软雅黑" panose="020B0503020204020204" pitchFamily="34" charset="-122"/>
                <a:sym typeface="+mn-ea"/>
              </a:rPr>
              <a:t>《过程工业领域安全仪表系统的功能安全》（GB/T 21109）。</a:t>
            </a:r>
            <a:endParaRPr lang="zh-CN" altLang="en-US" spc="100" smtClean="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sp>
        <p:nvSpPr>
          <p:cNvPr id="6" name="文本框 5"/>
          <p:cNvSpPr txBox="1"/>
          <p:nvPr/>
        </p:nvSpPr>
        <p:spPr>
          <a:xfrm>
            <a:off x="972185" y="644022"/>
            <a:ext cx="3286125" cy="398780"/>
          </a:xfrm>
          <a:prstGeom prst="rect">
            <a:avLst/>
          </a:prstGeom>
          <a:noFill/>
        </p:spPr>
        <p:txBody>
          <a:bodyPr wrap="none" rtlCol="0" anchor="t">
            <a:spAutoFit/>
          </a:bodyPr>
          <a:lstStyle/>
          <a:p>
            <a:pPr algn="l"/>
            <a:r>
              <a:rPr sz="2000" b="1" spc="100" smtClean="0">
                <a:solidFill>
                  <a:schemeClr val="tx1"/>
                </a:solidFill>
                <a:uFillTx/>
                <a:latin typeface="微软雅黑" panose="020B0503020204020204" pitchFamily="34" charset="-122"/>
                <a:ea typeface="微软雅黑" panose="020B0503020204020204" pitchFamily="34" charset="-122"/>
                <a:sym typeface="+mn-ea"/>
              </a:rPr>
              <a:t>2</a:t>
            </a:r>
            <a:r>
              <a:rPr lang="zh-CN" sz="2000" b="1" spc="100" smtClean="0">
                <a:solidFill>
                  <a:schemeClr val="tx1"/>
                </a:solidFill>
                <a:uFillTx/>
                <a:latin typeface="微软雅黑" panose="020B0503020204020204" pitchFamily="34" charset="-122"/>
                <a:ea typeface="微软雅黑" panose="020B0503020204020204" pitchFamily="34" charset="-122"/>
                <a:sym typeface="+mn-ea"/>
              </a:rPr>
              <a:t>、</a:t>
            </a:r>
            <a:r>
              <a:rPr sz="2000" b="1" spc="100" smtClean="0">
                <a:solidFill>
                  <a:schemeClr val="tx1"/>
                </a:solidFill>
                <a:uFillTx/>
                <a:latin typeface="微软雅黑" panose="020B0503020204020204" pitchFamily="34" charset="-122"/>
                <a:ea typeface="微软雅黑" panose="020B0503020204020204" pitchFamily="34" charset="-122"/>
                <a:sym typeface="+mn-ea"/>
              </a:rPr>
              <a:t>危险化学品的相关概念</a:t>
            </a:r>
            <a:endParaRPr sz="2000" b="1" spc="100" smtClean="0">
              <a:solidFill>
                <a:schemeClr val="tx1"/>
              </a:solidFill>
              <a:uFillTx/>
              <a:latin typeface="微软雅黑" panose="020B0503020204020204" pitchFamily="34" charset="-122"/>
              <a:ea typeface="微软雅黑" panose="020B0503020204020204" pitchFamily="34" charset="-122"/>
              <a:sym typeface="+mn-ea"/>
            </a:endParaRPr>
          </a:p>
        </p:txBody>
      </p:sp>
      <p:sp>
        <p:nvSpPr>
          <p:cNvPr id="8" name="文本框 7"/>
          <p:cNvSpPr txBox="1"/>
          <p:nvPr/>
        </p:nvSpPr>
        <p:spPr>
          <a:xfrm>
            <a:off x="1109345" y="1073917"/>
            <a:ext cx="3011805" cy="398780"/>
          </a:xfrm>
          <a:prstGeom prst="rect">
            <a:avLst/>
          </a:prstGeom>
          <a:noFill/>
        </p:spPr>
        <p:txBody>
          <a:bodyPr wrap="none" rtlCol="0" anchor="t">
            <a:spAutoFit/>
          </a:bodyPr>
          <a:lstStyle/>
          <a:p>
            <a:pPr algn="l"/>
            <a:r>
              <a:rPr sz="2000" spc="100">
                <a:uFillTx/>
                <a:latin typeface="微软雅黑" panose="020B0503020204020204" pitchFamily="34" charset="-122"/>
                <a:ea typeface="微软雅黑" panose="020B0503020204020204" pitchFamily="34" charset="-122"/>
                <a:sym typeface="+mn-ea"/>
              </a:rPr>
              <a:t>（5）化工安全仪表系统</a:t>
            </a:r>
            <a:endParaRPr sz="2000" spc="100">
              <a:uFillTx/>
              <a:latin typeface="微软雅黑" panose="020B0503020204020204" pitchFamily="34" charset="-122"/>
              <a:ea typeface="微软雅黑" panose="020B0503020204020204" pitchFamily="34" charset="-122"/>
              <a:sym typeface="+mn-ea"/>
            </a:endParaRPr>
          </a:p>
        </p:txBody>
      </p:sp>
      <p:grpSp>
        <p:nvGrpSpPr>
          <p:cNvPr id="9" name="组合 8"/>
          <p:cNvGrpSpPr/>
          <p:nvPr/>
        </p:nvGrpSpPr>
        <p:grpSpPr>
          <a:xfrm>
            <a:off x="102235" y="62230"/>
            <a:ext cx="6035675" cy="616535"/>
            <a:chOff x="147" y="225"/>
            <a:chExt cx="9505" cy="971"/>
          </a:xfrm>
        </p:grpSpPr>
        <p:sp>
          <p:nvSpPr>
            <p:cNvPr id="10" name="TextBox 31"/>
            <p:cNvSpPr txBox="1"/>
            <p:nvPr/>
          </p:nvSpPr>
          <p:spPr>
            <a:xfrm>
              <a:off x="1118" y="310"/>
              <a:ext cx="8534" cy="725"/>
            </a:xfrm>
            <a:prstGeom prst="rect">
              <a:avLst/>
            </a:prstGeom>
            <a:noFill/>
            <a:ln w="9525">
              <a:noFill/>
            </a:ln>
          </p:spPr>
          <p:txBody>
            <a:bodyPr wrap="square">
              <a:spAutoFit/>
            </a:bodyPr>
            <a:lstStyle/>
            <a:p>
              <a:r>
                <a:rPr lang="zh-CN" altLang="en-US" sz="2400" b="1" dirty="0">
                  <a:solidFill>
                    <a:schemeClr val="tx1"/>
                  </a:solidFill>
                  <a:latin typeface="微软雅黑" panose="020B0503020204020204" pitchFamily="34" charset="-122"/>
                  <a:ea typeface="微软雅黑" panose="020B0503020204020204" pitchFamily="34" charset="-122"/>
                </a:rPr>
                <a:t>危化品和陆上油气管道安全生产的特点</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1"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971974" y="1409197"/>
            <a:ext cx="7200053" cy="1291590"/>
          </a:xfrm>
          <a:prstGeom prst="rect">
            <a:avLst/>
          </a:prstGeom>
          <a:noFill/>
        </p:spPr>
        <p:txBody>
          <a:bodyPr wrap="square" rtlCol="0" anchor="t">
            <a:spAutoFit/>
          </a:bodyPr>
          <a:lstStyle/>
          <a:p>
            <a:pPr indent="457200" algn="just" eaLnBrk="0" hangingPunct="0">
              <a:lnSpc>
                <a:spcPct val="130000"/>
              </a:lnSpc>
              <a:spcBef>
                <a:spcPts val="0"/>
              </a:spcBef>
              <a:spcAft>
                <a:spcPts val="0"/>
              </a:spcAft>
            </a:pPr>
            <a:r>
              <a:rPr lang="zh-CN" altLang="en-US" sz="2000" spc="100">
                <a:solidFill>
                  <a:schemeClr val="tx2"/>
                </a:solidFill>
                <a:uFillTx/>
                <a:latin typeface="微软雅黑" panose="020B0503020204020204" pitchFamily="34" charset="-122"/>
                <a:ea typeface="微软雅黑" panose="020B0503020204020204" pitchFamily="34" charset="-122"/>
                <a:sym typeface="+mn-ea"/>
              </a:rPr>
              <a:t>精细化工</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反应绝大多数为放热反应。据统计，一半以上的精细化工事故都是由反应热失控所导致的。反应安全风险评估，目前主要是对反应的热风险进行评估。</a:t>
            </a:r>
            <a:endPar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sp>
        <p:nvSpPr>
          <p:cNvPr id="8" name="文本框 7"/>
          <p:cNvSpPr txBox="1"/>
          <p:nvPr/>
        </p:nvSpPr>
        <p:spPr>
          <a:xfrm>
            <a:off x="971974" y="2605537"/>
            <a:ext cx="7200053" cy="2091690"/>
          </a:xfrm>
          <a:prstGeom prst="rect">
            <a:avLst/>
          </a:prstGeom>
          <a:noFill/>
        </p:spPr>
        <p:txBody>
          <a:bodyPr wrap="square" rtlCol="0" anchor="t">
            <a:spAutoFit/>
          </a:bodyPr>
          <a:lstStyle/>
          <a:p>
            <a:pPr algn="just" eaLnBrk="0" hangingPunct="0">
              <a:lnSpc>
                <a:spcPct val="130000"/>
              </a:lnSpc>
              <a:spcBef>
                <a:spcPts val="0"/>
              </a:spcBef>
              <a:spcAft>
                <a:spcPts val="0"/>
              </a:spcAft>
              <a:buFontTx/>
              <a:buNone/>
              <a:defRPr/>
            </a:pPr>
            <a:r>
              <a:rPr kumimoji="1" lang="zh-CN" altLang="en-US" sz="2000" spc="100" dirty="0">
                <a:solidFill>
                  <a:schemeClr val="tx2"/>
                </a:solidFill>
                <a:uFillTx/>
                <a:latin typeface="微软雅黑" panose="020B0503020204020204" pitchFamily="34" charset="-122"/>
                <a:ea typeface="微软雅黑" panose="020B0503020204020204" pitchFamily="34" charset="-122"/>
                <a:sym typeface="+mn-ea"/>
              </a:rPr>
              <a:t>事故案例：</a:t>
            </a:r>
            <a:endParaRPr kumimoji="1" lang="zh-CN" altLang="en-US" sz="2000" spc="100" dirty="0">
              <a:solidFill>
                <a:schemeClr val="tx2"/>
              </a:solidFill>
              <a:uFillTx/>
              <a:latin typeface="微软雅黑" panose="020B0503020204020204" pitchFamily="34" charset="-122"/>
              <a:ea typeface="微软雅黑" panose="020B0503020204020204" pitchFamily="34" charset="-122"/>
              <a:sym typeface="+mn-ea"/>
            </a:endParaRPr>
          </a:p>
          <a:p>
            <a:pPr indent="457200" algn="just" eaLnBrk="0" hangingPunct="0">
              <a:lnSpc>
                <a:spcPct val="130000"/>
              </a:lnSpc>
              <a:spcBef>
                <a:spcPts val="0"/>
              </a:spcBef>
              <a:spcAft>
                <a:spcPts val="0"/>
              </a:spcAft>
              <a:buFontTx/>
              <a:buNone/>
              <a:defRPr/>
            </a:pPr>
            <a:r>
              <a:rPr kumimoji="1" lang="en-US" sz="2000" spc="100" dirty="0">
                <a:solidFill>
                  <a:schemeClr val="tx1">
                    <a:lumMod val="75000"/>
                  </a:schemeClr>
                </a:solidFill>
                <a:uFillTx/>
                <a:latin typeface="微软雅黑" panose="020B0503020204020204" pitchFamily="34" charset="-122"/>
                <a:ea typeface="微软雅黑" panose="020B0503020204020204" pitchFamily="34" charset="-122"/>
                <a:sym typeface="+mn-ea"/>
              </a:rPr>
              <a:t>2012</a:t>
            </a:r>
            <a:r>
              <a:rPr kumimoji="1" lang="zh-CN" altLang="en-US" sz="2000" spc="100" dirty="0">
                <a:solidFill>
                  <a:schemeClr val="tx1">
                    <a:lumMod val="75000"/>
                  </a:schemeClr>
                </a:solidFill>
                <a:uFillTx/>
                <a:latin typeface="微软雅黑" panose="020B0503020204020204" pitchFamily="34" charset="-122"/>
                <a:ea typeface="微软雅黑" panose="020B0503020204020204" pitchFamily="34" charset="-122"/>
                <a:sym typeface="+mn-ea"/>
              </a:rPr>
              <a:t>年河北赵县“</a:t>
            </a:r>
            <a:r>
              <a:rPr kumimoji="1" lang="en-US" sz="2000" spc="100" dirty="0">
                <a:solidFill>
                  <a:schemeClr val="tx1">
                    <a:lumMod val="75000"/>
                  </a:schemeClr>
                </a:solidFill>
                <a:uFillTx/>
                <a:latin typeface="微软雅黑" panose="020B0503020204020204" pitchFamily="34" charset="-122"/>
                <a:ea typeface="微软雅黑" panose="020B0503020204020204" pitchFamily="34" charset="-122"/>
                <a:sym typeface="+mn-ea"/>
              </a:rPr>
              <a:t>2·28</a:t>
            </a:r>
            <a:r>
              <a:rPr kumimoji="1" lang="zh-CN" altLang="en-US" sz="2000" spc="100" dirty="0">
                <a:solidFill>
                  <a:schemeClr val="tx1">
                    <a:lumMod val="75000"/>
                  </a:schemeClr>
                </a:solidFill>
                <a:uFillTx/>
                <a:latin typeface="微软雅黑" panose="020B0503020204020204" pitchFamily="34" charset="-122"/>
                <a:ea typeface="微软雅黑" panose="020B0503020204020204" pitchFamily="34" charset="-122"/>
                <a:sym typeface="+mn-ea"/>
              </a:rPr>
              <a:t>”事故，由硝基胍和硝酸铵局部反应热失控引发爆炸，造成</a:t>
            </a:r>
            <a:r>
              <a:rPr kumimoji="1" lang="en-US" sz="2000" spc="100" dirty="0">
                <a:solidFill>
                  <a:schemeClr val="tx1">
                    <a:lumMod val="75000"/>
                  </a:schemeClr>
                </a:solidFill>
                <a:uFillTx/>
                <a:latin typeface="微软雅黑" panose="020B0503020204020204" pitchFamily="34" charset="-122"/>
                <a:ea typeface="微软雅黑" panose="020B0503020204020204" pitchFamily="34" charset="-122"/>
                <a:sym typeface="+mn-ea"/>
              </a:rPr>
              <a:t>29</a:t>
            </a:r>
            <a:r>
              <a:rPr kumimoji="1" lang="zh-CN" altLang="en-US" sz="2000" spc="100" dirty="0">
                <a:solidFill>
                  <a:schemeClr val="tx1">
                    <a:lumMod val="75000"/>
                  </a:schemeClr>
                </a:solidFill>
                <a:uFillTx/>
                <a:latin typeface="微软雅黑" panose="020B0503020204020204" pitchFamily="34" charset="-122"/>
                <a:ea typeface="微软雅黑" panose="020B0503020204020204" pitchFamily="34" charset="-122"/>
                <a:sym typeface="+mn-ea"/>
              </a:rPr>
              <a:t>人死亡、</a:t>
            </a:r>
            <a:r>
              <a:rPr kumimoji="1" lang="en-US" sz="2000" spc="100" dirty="0">
                <a:solidFill>
                  <a:schemeClr val="tx1">
                    <a:lumMod val="75000"/>
                  </a:schemeClr>
                </a:solidFill>
                <a:uFillTx/>
                <a:latin typeface="微软雅黑" panose="020B0503020204020204" pitchFamily="34" charset="-122"/>
                <a:ea typeface="微软雅黑" panose="020B0503020204020204" pitchFamily="34" charset="-122"/>
                <a:sym typeface="+mn-ea"/>
              </a:rPr>
              <a:t>46</a:t>
            </a:r>
            <a:r>
              <a:rPr kumimoji="1" lang="zh-CN" altLang="en-US" sz="2000" spc="100" dirty="0">
                <a:solidFill>
                  <a:schemeClr val="tx1">
                    <a:lumMod val="75000"/>
                  </a:schemeClr>
                </a:solidFill>
                <a:uFillTx/>
                <a:latin typeface="微软雅黑" panose="020B0503020204020204" pitchFamily="34" charset="-122"/>
                <a:ea typeface="微软雅黑" panose="020B0503020204020204" pitchFamily="34" charset="-122"/>
                <a:sym typeface="+mn-ea"/>
              </a:rPr>
              <a:t>人受伤；</a:t>
            </a:r>
            <a:endParaRPr kumimoji="1" lang="zh-CN" altLang="en-US" sz="2000" spc="100" dirty="0">
              <a:solidFill>
                <a:schemeClr val="tx1">
                  <a:lumMod val="75000"/>
                </a:schemeClr>
              </a:solidFill>
              <a:uFillTx/>
              <a:latin typeface="微软雅黑" panose="020B0503020204020204" pitchFamily="34" charset="-122"/>
              <a:ea typeface="微软雅黑" panose="020B0503020204020204" pitchFamily="34" charset="-122"/>
              <a:sym typeface="+mn-ea"/>
            </a:endParaRPr>
          </a:p>
          <a:p>
            <a:pPr indent="457200" algn="just" eaLnBrk="0" hangingPunct="0">
              <a:lnSpc>
                <a:spcPct val="130000"/>
              </a:lnSpc>
              <a:spcBef>
                <a:spcPts val="0"/>
              </a:spcBef>
              <a:spcAft>
                <a:spcPts val="0"/>
              </a:spcAft>
              <a:buFontTx/>
              <a:buNone/>
              <a:defRPr/>
            </a:pPr>
            <a:r>
              <a:rPr kumimoji="1" lang="en-US" sz="2000" spc="100" dirty="0">
                <a:solidFill>
                  <a:schemeClr val="tx1">
                    <a:lumMod val="75000"/>
                  </a:schemeClr>
                </a:solidFill>
                <a:uFillTx/>
                <a:latin typeface="微软雅黑" panose="020B0503020204020204" pitchFamily="34" charset="-122"/>
                <a:ea typeface="微软雅黑" panose="020B0503020204020204" pitchFamily="34" charset="-122"/>
                <a:sym typeface="+mn-ea"/>
              </a:rPr>
              <a:t>2015</a:t>
            </a:r>
            <a:r>
              <a:rPr kumimoji="1" lang="zh-CN" altLang="en-US" sz="2000" spc="100" dirty="0">
                <a:solidFill>
                  <a:schemeClr val="tx1">
                    <a:lumMod val="75000"/>
                  </a:schemeClr>
                </a:solidFill>
                <a:uFillTx/>
                <a:latin typeface="微软雅黑" panose="020B0503020204020204" pitchFamily="34" charset="-122"/>
                <a:ea typeface="微软雅黑" panose="020B0503020204020204" pitchFamily="34" charset="-122"/>
                <a:sym typeface="+mn-ea"/>
              </a:rPr>
              <a:t>年东营利津县“</a:t>
            </a:r>
            <a:r>
              <a:rPr kumimoji="1" lang="en-US" sz="2000" spc="100" dirty="0">
                <a:solidFill>
                  <a:schemeClr val="tx1">
                    <a:lumMod val="75000"/>
                  </a:schemeClr>
                </a:solidFill>
                <a:uFillTx/>
                <a:latin typeface="微软雅黑" panose="020B0503020204020204" pitchFamily="34" charset="-122"/>
                <a:ea typeface="微软雅黑" panose="020B0503020204020204" pitchFamily="34" charset="-122"/>
                <a:sym typeface="+mn-ea"/>
              </a:rPr>
              <a:t>8·31</a:t>
            </a:r>
            <a:r>
              <a:rPr kumimoji="1" lang="zh-CN" altLang="en-US" sz="2000" spc="100" dirty="0">
                <a:solidFill>
                  <a:schemeClr val="tx1">
                    <a:lumMod val="75000"/>
                  </a:schemeClr>
                </a:solidFill>
                <a:uFillTx/>
                <a:latin typeface="微软雅黑" panose="020B0503020204020204" pitchFamily="34" charset="-122"/>
                <a:ea typeface="微软雅黑" panose="020B0503020204020204" pitchFamily="34" charset="-122"/>
                <a:sym typeface="+mn-ea"/>
              </a:rPr>
              <a:t>”重大爆炸事故，投料过程引发反应热失控引发爆燃事故，造成</a:t>
            </a:r>
            <a:r>
              <a:rPr kumimoji="1" lang="en-US" sz="2000" spc="100" dirty="0">
                <a:solidFill>
                  <a:schemeClr val="tx1">
                    <a:lumMod val="75000"/>
                  </a:schemeClr>
                </a:solidFill>
                <a:uFillTx/>
                <a:latin typeface="微软雅黑" panose="020B0503020204020204" pitchFamily="34" charset="-122"/>
                <a:ea typeface="微软雅黑" panose="020B0503020204020204" pitchFamily="34" charset="-122"/>
                <a:sym typeface="+mn-ea"/>
              </a:rPr>
              <a:t>13</a:t>
            </a:r>
            <a:r>
              <a:rPr kumimoji="1" lang="zh-CN" altLang="en-US" sz="2000" spc="100" dirty="0">
                <a:solidFill>
                  <a:schemeClr val="tx1">
                    <a:lumMod val="75000"/>
                  </a:schemeClr>
                </a:solidFill>
                <a:uFillTx/>
                <a:latin typeface="微软雅黑" panose="020B0503020204020204" pitchFamily="34" charset="-122"/>
                <a:ea typeface="微软雅黑" panose="020B0503020204020204" pitchFamily="34" charset="-122"/>
                <a:sym typeface="+mn-ea"/>
              </a:rPr>
              <a:t>人死亡，</a:t>
            </a:r>
            <a:r>
              <a:rPr kumimoji="1" lang="en-US" sz="2000" spc="100" dirty="0">
                <a:solidFill>
                  <a:schemeClr val="tx1">
                    <a:lumMod val="75000"/>
                  </a:schemeClr>
                </a:solidFill>
                <a:uFillTx/>
                <a:latin typeface="微软雅黑" panose="020B0503020204020204" pitchFamily="34" charset="-122"/>
                <a:ea typeface="微软雅黑" panose="020B0503020204020204" pitchFamily="34" charset="-122"/>
                <a:sym typeface="+mn-ea"/>
              </a:rPr>
              <a:t>25</a:t>
            </a:r>
            <a:r>
              <a:rPr kumimoji="1" lang="zh-CN" altLang="en-US" sz="2000" spc="100" dirty="0">
                <a:solidFill>
                  <a:schemeClr val="tx1">
                    <a:lumMod val="75000"/>
                  </a:schemeClr>
                </a:solidFill>
                <a:uFillTx/>
                <a:latin typeface="微软雅黑" panose="020B0503020204020204" pitchFamily="34" charset="-122"/>
                <a:ea typeface="微软雅黑" panose="020B0503020204020204" pitchFamily="34" charset="-122"/>
                <a:sym typeface="+mn-ea"/>
              </a:rPr>
              <a:t>人受伤。</a:t>
            </a:r>
            <a:endParaRPr kumimoji="1" lang="zh-CN" altLang="en-US" sz="2000" spc="100" dirty="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sp>
        <p:nvSpPr>
          <p:cNvPr id="7" name="文本框 6"/>
          <p:cNvSpPr txBox="1"/>
          <p:nvPr/>
        </p:nvSpPr>
        <p:spPr>
          <a:xfrm>
            <a:off x="972185" y="644022"/>
            <a:ext cx="3286125" cy="398780"/>
          </a:xfrm>
          <a:prstGeom prst="rect">
            <a:avLst/>
          </a:prstGeom>
          <a:noFill/>
        </p:spPr>
        <p:txBody>
          <a:bodyPr wrap="none" rtlCol="0" anchor="t">
            <a:spAutoFit/>
          </a:bodyPr>
          <a:lstStyle/>
          <a:p>
            <a:pPr algn="l"/>
            <a:r>
              <a:rPr sz="2000" b="1" spc="100" smtClean="0">
                <a:solidFill>
                  <a:schemeClr val="tx1"/>
                </a:solidFill>
                <a:uFillTx/>
                <a:latin typeface="微软雅黑" panose="020B0503020204020204" pitchFamily="34" charset="-122"/>
                <a:ea typeface="微软雅黑" panose="020B0503020204020204" pitchFamily="34" charset="-122"/>
                <a:sym typeface="+mn-ea"/>
              </a:rPr>
              <a:t>2</a:t>
            </a:r>
            <a:r>
              <a:rPr lang="zh-CN" sz="2000" b="1" spc="100" smtClean="0">
                <a:solidFill>
                  <a:schemeClr val="tx1"/>
                </a:solidFill>
                <a:uFillTx/>
                <a:latin typeface="微软雅黑" panose="020B0503020204020204" pitchFamily="34" charset="-122"/>
                <a:ea typeface="微软雅黑" panose="020B0503020204020204" pitchFamily="34" charset="-122"/>
                <a:sym typeface="+mn-ea"/>
              </a:rPr>
              <a:t>、</a:t>
            </a:r>
            <a:r>
              <a:rPr sz="2000" b="1" spc="100" smtClean="0">
                <a:solidFill>
                  <a:schemeClr val="tx1"/>
                </a:solidFill>
                <a:uFillTx/>
                <a:latin typeface="微软雅黑" panose="020B0503020204020204" pitchFamily="34" charset="-122"/>
                <a:ea typeface="微软雅黑" panose="020B0503020204020204" pitchFamily="34" charset="-122"/>
                <a:sym typeface="+mn-ea"/>
              </a:rPr>
              <a:t>危险化学品的相关概念</a:t>
            </a:r>
            <a:endParaRPr sz="2000" b="1" spc="100" smtClean="0">
              <a:solidFill>
                <a:schemeClr val="tx1"/>
              </a:solidFill>
              <a:uFillTx/>
              <a:latin typeface="微软雅黑" panose="020B0503020204020204" pitchFamily="34" charset="-122"/>
              <a:ea typeface="微软雅黑" panose="020B0503020204020204" pitchFamily="34" charset="-122"/>
              <a:sym typeface="+mn-ea"/>
            </a:endParaRPr>
          </a:p>
        </p:txBody>
      </p:sp>
      <p:sp>
        <p:nvSpPr>
          <p:cNvPr id="9" name="文本框 8"/>
          <p:cNvSpPr txBox="1"/>
          <p:nvPr/>
        </p:nvSpPr>
        <p:spPr>
          <a:xfrm>
            <a:off x="1109345" y="1073917"/>
            <a:ext cx="4078605" cy="398780"/>
          </a:xfrm>
          <a:prstGeom prst="rect">
            <a:avLst/>
          </a:prstGeom>
          <a:noFill/>
        </p:spPr>
        <p:txBody>
          <a:bodyPr wrap="none" rtlCol="0" anchor="t">
            <a:spAutoFit/>
          </a:bodyPr>
          <a:lstStyle/>
          <a:p>
            <a:pPr algn="l"/>
            <a:r>
              <a:rPr sz="2000" spc="100">
                <a:uFillTx/>
                <a:latin typeface="微软雅黑" panose="020B0503020204020204" pitchFamily="34" charset="-122"/>
                <a:ea typeface="微软雅黑" panose="020B0503020204020204" pitchFamily="34" charset="-122"/>
                <a:sym typeface="+mn-ea"/>
              </a:rPr>
              <a:t>（6）精细化工反应安全风险评估</a:t>
            </a:r>
            <a:endParaRPr sz="2000" spc="100">
              <a:uFillTx/>
              <a:latin typeface="微软雅黑" panose="020B0503020204020204" pitchFamily="34" charset="-122"/>
              <a:ea typeface="微软雅黑" panose="020B0503020204020204" pitchFamily="34" charset="-122"/>
              <a:sym typeface="+mn-ea"/>
            </a:endParaRPr>
          </a:p>
        </p:txBody>
      </p:sp>
      <p:grpSp>
        <p:nvGrpSpPr>
          <p:cNvPr id="10" name="组合 9"/>
          <p:cNvGrpSpPr/>
          <p:nvPr/>
        </p:nvGrpSpPr>
        <p:grpSpPr>
          <a:xfrm>
            <a:off x="102235" y="62230"/>
            <a:ext cx="6035675" cy="616535"/>
            <a:chOff x="147" y="225"/>
            <a:chExt cx="9505" cy="971"/>
          </a:xfrm>
        </p:grpSpPr>
        <p:sp>
          <p:nvSpPr>
            <p:cNvPr id="11" name="TextBox 31"/>
            <p:cNvSpPr txBox="1"/>
            <p:nvPr/>
          </p:nvSpPr>
          <p:spPr>
            <a:xfrm>
              <a:off x="1118" y="310"/>
              <a:ext cx="8534" cy="725"/>
            </a:xfrm>
            <a:prstGeom prst="rect">
              <a:avLst/>
            </a:prstGeom>
            <a:noFill/>
            <a:ln w="9525">
              <a:noFill/>
            </a:ln>
          </p:spPr>
          <p:txBody>
            <a:bodyPr wrap="square">
              <a:spAutoFit/>
            </a:bodyPr>
            <a:lstStyle/>
            <a:p>
              <a:r>
                <a:rPr lang="zh-CN" altLang="en-US" sz="2400" b="1" dirty="0">
                  <a:solidFill>
                    <a:schemeClr val="tx1"/>
                  </a:solidFill>
                  <a:latin typeface="微软雅黑" panose="020B0503020204020204" pitchFamily="34" charset="-122"/>
                  <a:ea typeface="微软雅黑" panose="020B0503020204020204" pitchFamily="34" charset="-122"/>
                </a:rPr>
                <a:t>危化品和陆上油气管道安全生产的特点</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2"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4" descr="2841_147980_383331"/>
          <p:cNvPicPr>
            <a:picLocks noChangeAspect="1" noChangeArrowheads="1"/>
          </p:cNvPicPr>
          <p:nvPr/>
        </p:nvPicPr>
        <p:blipFill>
          <a:blip r:embed="rId1"/>
          <a:srcRect/>
          <a:stretch>
            <a:fillRect/>
          </a:stretch>
        </p:blipFill>
        <p:spPr bwMode="auto">
          <a:xfrm>
            <a:off x="2061210" y="738505"/>
            <a:ext cx="5021580" cy="3304540"/>
          </a:xfrm>
          <a:prstGeom prst="rect">
            <a:avLst/>
          </a:prstGeom>
          <a:noFill/>
          <a:ln w="9525">
            <a:noFill/>
            <a:miter lim="800000"/>
            <a:headEnd/>
            <a:tailEnd/>
          </a:ln>
        </p:spPr>
      </p:pic>
      <p:sp>
        <p:nvSpPr>
          <p:cNvPr id="7" name="文本框 6"/>
          <p:cNvSpPr txBox="1"/>
          <p:nvPr/>
        </p:nvSpPr>
        <p:spPr>
          <a:xfrm>
            <a:off x="971974" y="4137025"/>
            <a:ext cx="7200053" cy="700405"/>
          </a:xfrm>
          <a:prstGeom prst="rect">
            <a:avLst/>
          </a:prstGeom>
          <a:noFill/>
        </p:spPr>
        <p:txBody>
          <a:bodyPr wrap="square" rtlCol="0" anchor="t">
            <a:spAutoFit/>
          </a:bodyPr>
          <a:lstStyle/>
          <a:p>
            <a:pPr algn="just" eaLnBrk="0" hangingPunct="0">
              <a:lnSpc>
                <a:spcPct val="110000"/>
              </a:lnSpc>
              <a:spcBef>
                <a:spcPts val="0"/>
              </a:spcBef>
              <a:spcAft>
                <a:spcPts val="0"/>
              </a:spcAft>
            </a:pPr>
            <a:r>
              <a:rPr lang="en-US" altLang="zh-CN" sz="1800" b="1" spc="100">
                <a:solidFill>
                  <a:schemeClr val="tx1">
                    <a:lumMod val="75000"/>
                  </a:schemeClr>
                </a:solidFill>
                <a:uFillTx/>
                <a:latin typeface="微软雅黑" panose="020B0503020204020204" pitchFamily="34" charset="-122"/>
                <a:ea typeface="微软雅黑" panose="020B0503020204020204" pitchFamily="34" charset="-122"/>
                <a:sym typeface="+mn-ea"/>
              </a:rPr>
              <a:t> 2012</a:t>
            </a:r>
            <a:r>
              <a:rPr lang="zh-CN" altLang="en-US" sz="1800" b="1" spc="100">
                <a:solidFill>
                  <a:schemeClr val="tx1">
                    <a:lumMod val="75000"/>
                  </a:schemeClr>
                </a:solidFill>
                <a:uFillTx/>
                <a:latin typeface="微软雅黑" panose="020B0503020204020204" pitchFamily="34" charset="-122"/>
                <a:ea typeface="微软雅黑" panose="020B0503020204020204" pitchFamily="34" charset="-122"/>
                <a:sym typeface="+mn-ea"/>
              </a:rPr>
              <a:t>年</a:t>
            </a:r>
            <a:r>
              <a:rPr lang="en-US" altLang="zh-CN" sz="1800" b="1" spc="100">
                <a:solidFill>
                  <a:schemeClr val="tx1">
                    <a:lumMod val="75000"/>
                  </a:schemeClr>
                </a:solidFill>
                <a:uFillTx/>
                <a:latin typeface="微软雅黑" panose="020B0503020204020204" pitchFamily="34" charset="-122"/>
                <a:ea typeface="微软雅黑" panose="020B0503020204020204" pitchFamily="34" charset="-122"/>
                <a:sym typeface="+mn-ea"/>
              </a:rPr>
              <a:t>2</a:t>
            </a:r>
            <a:r>
              <a:rPr lang="zh-CN" altLang="en-US" sz="1800" b="1" spc="100">
                <a:solidFill>
                  <a:schemeClr val="tx1">
                    <a:lumMod val="75000"/>
                  </a:schemeClr>
                </a:solidFill>
                <a:uFillTx/>
                <a:latin typeface="微软雅黑" panose="020B0503020204020204" pitchFamily="34" charset="-122"/>
                <a:ea typeface="微软雅黑" panose="020B0503020204020204" pitchFamily="34" charset="-122"/>
                <a:sym typeface="+mn-ea"/>
              </a:rPr>
              <a:t>月</a:t>
            </a:r>
            <a:r>
              <a:rPr lang="en-US" altLang="zh-CN" sz="1800" b="1" spc="100">
                <a:solidFill>
                  <a:schemeClr val="tx1">
                    <a:lumMod val="75000"/>
                  </a:schemeClr>
                </a:solidFill>
                <a:uFillTx/>
                <a:latin typeface="微软雅黑" panose="020B0503020204020204" pitchFamily="34" charset="-122"/>
                <a:ea typeface="微软雅黑" panose="020B0503020204020204" pitchFamily="34" charset="-122"/>
                <a:sym typeface="+mn-ea"/>
              </a:rPr>
              <a:t>28</a:t>
            </a:r>
            <a:r>
              <a:rPr lang="zh-CN" altLang="en-US" sz="1800" b="1" spc="100">
                <a:solidFill>
                  <a:schemeClr val="tx1">
                    <a:lumMod val="75000"/>
                  </a:schemeClr>
                </a:solidFill>
                <a:uFillTx/>
                <a:latin typeface="微软雅黑" panose="020B0503020204020204" pitchFamily="34" charset="-122"/>
                <a:ea typeface="微软雅黑" panose="020B0503020204020204" pitchFamily="34" charset="-122"/>
                <a:sym typeface="+mn-ea"/>
              </a:rPr>
              <a:t>日河北省赵县的克尔化工</a:t>
            </a:r>
            <a:r>
              <a:rPr lang="en-US" altLang="zh-CN" sz="1800" b="1" spc="100">
                <a:solidFill>
                  <a:schemeClr val="tx1">
                    <a:lumMod val="75000"/>
                  </a:schemeClr>
                </a:solidFill>
                <a:uFillTx/>
                <a:latin typeface="微软雅黑" panose="020B0503020204020204" pitchFamily="34" charset="-122"/>
                <a:ea typeface="微软雅黑" panose="020B0503020204020204" pitchFamily="34" charset="-122"/>
                <a:sym typeface="+mn-ea"/>
              </a:rPr>
              <a:t>1</a:t>
            </a:r>
            <a:r>
              <a:rPr lang="zh-CN" altLang="en-US" sz="1800" b="1" spc="100">
                <a:solidFill>
                  <a:schemeClr val="tx1">
                    <a:lumMod val="75000"/>
                  </a:schemeClr>
                </a:solidFill>
                <a:uFillTx/>
                <a:latin typeface="微软雅黑" panose="020B0503020204020204" pitchFamily="34" charset="-122"/>
                <a:ea typeface="微软雅黑" panose="020B0503020204020204" pitchFamily="34" charset="-122"/>
                <a:sym typeface="+mn-ea"/>
              </a:rPr>
              <a:t>号车间发生爆炸事故，事故造成</a:t>
            </a:r>
            <a:r>
              <a:rPr lang="en-US" altLang="zh-CN" sz="1800" b="1" spc="100">
                <a:solidFill>
                  <a:schemeClr val="tx1">
                    <a:lumMod val="75000"/>
                  </a:schemeClr>
                </a:solidFill>
                <a:uFillTx/>
                <a:latin typeface="微软雅黑" panose="020B0503020204020204" pitchFamily="34" charset="-122"/>
                <a:ea typeface="微软雅黑" panose="020B0503020204020204" pitchFamily="34" charset="-122"/>
                <a:sym typeface="+mn-ea"/>
              </a:rPr>
              <a:t>29</a:t>
            </a:r>
            <a:r>
              <a:rPr lang="zh-CN" altLang="en-US" sz="1800" b="1" spc="100">
                <a:solidFill>
                  <a:schemeClr val="tx1">
                    <a:lumMod val="75000"/>
                  </a:schemeClr>
                </a:solidFill>
                <a:uFillTx/>
                <a:latin typeface="微软雅黑" panose="020B0503020204020204" pitchFamily="34" charset="-122"/>
                <a:ea typeface="微软雅黑" panose="020B0503020204020204" pitchFamily="34" charset="-122"/>
                <a:sym typeface="+mn-ea"/>
              </a:rPr>
              <a:t>人死亡，</a:t>
            </a:r>
            <a:r>
              <a:rPr lang="en-US" altLang="zh-CN" sz="1800" b="1" spc="100">
                <a:solidFill>
                  <a:schemeClr val="tx1">
                    <a:lumMod val="75000"/>
                  </a:schemeClr>
                </a:solidFill>
                <a:uFillTx/>
                <a:latin typeface="微软雅黑" panose="020B0503020204020204" pitchFamily="34" charset="-122"/>
                <a:ea typeface="微软雅黑" panose="020B0503020204020204" pitchFamily="34" charset="-122"/>
                <a:sym typeface="+mn-ea"/>
              </a:rPr>
              <a:t>46</a:t>
            </a:r>
            <a:r>
              <a:rPr lang="zh-CN" altLang="en-US" sz="1800" b="1" spc="100">
                <a:solidFill>
                  <a:schemeClr val="tx1">
                    <a:lumMod val="75000"/>
                  </a:schemeClr>
                </a:solidFill>
                <a:uFillTx/>
                <a:latin typeface="微软雅黑" panose="020B0503020204020204" pitchFamily="34" charset="-122"/>
                <a:ea typeface="微软雅黑" panose="020B0503020204020204" pitchFamily="34" charset="-122"/>
                <a:sym typeface="+mn-ea"/>
              </a:rPr>
              <a:t>人受伤。</a:t>
            </a:r>
            <a:endParaRPr lang="zh-CN" altLang="en-US" sz="1800" b="1" spc="10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grpSp>
        <p:nvGrpSpPr>
          <p:cNvPr id="5" name="组合 4"/>
          <p:cNvGrpSpPr/>
          <p:nvPr/>
        </p:nvGrpSpPr>
        <p:grpSpPr>
          <a:xfrm>
            <a:off x="102235" y="62230"/>
            <a:ext cx="6035675" cy="616535"/>
            <a:chOff x="147" y="225"/>
            <a:chExt cx="9505" cy="971"/>
          </a:xfrm>
        </p:grpSpPr>
        <p:sp>
          <p:nvSpPr>
            <p:cNvPr id="8" name="TextBox 31"/>
            <p:cNvSpPr txBox="1"/>
            <p:nvPr/>
          </p:nvSpPr>
          <p:spPr>
            <a:xfrm>
              <a:off x="1118" y="310"/>
              <a:ext cx="8534" cy="725"/>
            </a:xfrm>
            <a:prstGeom prst="rect">
              <a:avLst/>
            </a:prstGeom>
            <a:noFill/>
            <a:ln w="9525">
              <a:noFill/>
            </a:ln>
          </p:spPr>
          <p:txBody>
            <a:bodyPr wrap="square">
              <a:spAutoFit/>
            </a:bodyPr>
            <a:lstStyle/>
            <a:p>
              <a:r>
                <a:rPr lang="zh-CN" altLang="en-US" sz="2400" b="1" dirty="0">
                  <a:solidFill>
                    <a:schemeClr val="tx1"/>
                  </a:solidFill>
                  <a:latin typeface="微软雅黑" panose="020B0503020204020204" pitchFamily="34" charset="-122"/>
                  <a:ea typeface="微软雅黑" panose="020B0503020204020204" pitchFamily="34" charset="-122"/>
                </a:rPr>
                <a:t>危化品和陆上油气管道安全生产的特点</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9" name="MH_Number_1"/>
            <p:cNvSpPr/>
            <p:nvPr>
              <p:custDataLst>
                <p:tags r:id="rId2"/>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3" descr="H:\20150902滨源事故精简版\20150902_104127.jpg"/>
          <p:cNvPicPr>
            <a:picLocks noChangeAspect="1" noChangeArrowheads="1"/>
          </p:cNvPicPr>
          <p:nvPr/>
        </p:nvPicPr>
        <p:blipFill>
          <a:blip r:embed="rId1"/>
          <a:srcRect/>
          <a:stretch>
            <a:fillRect/>
          </a:stretch>
        </p:blipFill>
        <p:spPr bwMode="auto">
          <a:xfrm>
            <a:off x="1834198" y="726440"/>
            <a:ext cx="5475605" cy="3382010"/>
          </a:xfrm>
          <a:prstGeom prst="rect">
            <a:avLst/>
          </a:prstGeom>
          <a:noFill/>
          <a:ln w="9525">
            <a:noFill/>
            <a:miter lim="800000"/>
            <a:headEnd/>
            <a:tailEnd/>
          </a:ln>
        </p:spPr>
      </p:pic>
      <p:sp>
        <p:nvSpPr>
          <p:cNvPr id="6" name="文本框 5"/>
          <p:cNvSpPr txBox="1"/>
          <p:nvPr/>
        </p:nvSpPr>
        <p:spPr>
          <a:xfrm>
            <a:off x="971974" y="4205605"/>
            <a:ext cx="7200053" cy="700405"/>
          </a:xfrm>
          <a:prstGeom prst="rect">
            <a:avLst/>
          </a:prstGeom>
          <a:noFill/>
        </p:spPr>
        <p:txBody>
          <a:bodyPr wrap="square" rtlCol="0" anchor="t">
            <a:spAutoFit/>
          </a:bodyPr>
          <a:lstStyle/>
          <a:p>
            <a:pPr algn="just" eaLnBrk="0" hangingPunct="0">
              <a:lnSpc>
                <a:spcPct val="110000"/>
              </a:lnSpc>
              <a:spcBef>
                <a:spcPts val="0"/>
              </a:spcBef>
              <a:spcAft>
                <a:spcPts val="0"/>
              </a:spcAft>
            </a:pPr>
            <a:r>
              <a:rPr sz="1800" b="1" spc="100">
                <a:solidFill>
                  <a:schemeClr val="tx1">
                    <a:lumMod val="75000"/>
                  </a:schemeClr>
                </a:solidFill>
                <a:uFillTx/>
                <a:latin typeface="微软雅黑" panose="020B0503020204020204" pitchFamily="34" charset="-122"/>
                <a:ea typeface="微软雅黑" panose="020B0503020204020204" pitchFamily="34" charset="-122"/>
                <a:sym typeface="+mn-ea"/>
              </a:rPr>
              <a:t> 2015年东营利津县“8·31”重大爆炸事故，投料过程反应热失控引发爆燃事故，造成13人死亡，25人受伤。</a:t>
            </a:r>
            <a:endParaRPr sz="1800" b="1" spc="10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grpSp>
        <p:nvGrpSpPr>
          <p:cNvPr id="7" name="组合 6"/>
          <p:cNvGrpSpPr/>
          <p:nvPr/>
        </p:nvGrpSpPr>
        <p:grpSpPr>
          <a:xfrm>
            <a:off x="102235" y="62230"/>
            <a:ext cx="6035675" cy="616535"/>
            <a:chOff x="147" y="225"/>
            <a:chExt cx="9505" cy="971"/>
          </a:xfrm>
        </p:grpSpPr>
        <p:sp>
          <p:nvSpPr>
            <p:cNvPr id="8" name="TextBox 31"/>
            <p:cNvSpPr txBox="1"/>
            <p:nvPr/>
          </p:nvSpPr>
          <p:spPr>
            <a:xfrm>
              <a:off x="1118" y="310"/>
              <a:ext cx="8534" cy="725"/>
            </a:xfrm>
            <a:prstGeom prst="rect">
              <a:avLst/>
            </a:prstGeom>
            <a:noFill/>
            <a:ln w="9525">
              <a:noFill/>
            </a:ln>
          </p:spPr>
          <p:txBody>
            <a:bodyPr wrap="square">
              <a:spAutoFit/>
            </a:bodyPr>
            <a:lstStyle/>
            <a:p>
              <a:r>
                <a:rPr lang="zh-CN" altLang="en-US" sz="2400" b="1" dirty="0">
                  <a:solidFill>
                    <a:schemeClr val="tx1"/>
                  </a:solidFill>
                  <a:latin typeface="微软雅黑" panose="020B0503020204020204" pitchFamily="34" charset="-122"/>
                  <a:ea typeface="微软雅黑" panose="020B0503020204020204" pitchFamily="34" charset="-122"/>
                </a:rPr>
                <a:t>危化品和陆上油气管道安全生产的特点</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9" name="MH_Number_1"/>
            <p:cNvSpPr/>
            <p:nvPr>
              <p:custDataLst>
                <p:tags r:id="rId2"/>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1691979" y="1418722"/>
            <a:ext cx="5760043" cy="1476375"/>
          </a:xfrm>
          <a:prstGeom prst="rect">
            <a:avLst/>
          </a:prstGeom>
          <a:noFill/>
        </p:spPr>
        <p:txBody>
          <a:bodyPr wrap="square" rtlCol="0" anchor="t">
            <a:spAutoFit/>
          </a:bodyPr>
          <a:lstStyle/>
          <a:p>
            <a:pPr indent="457200" algn="just">
              <a:lnSpc>
                <a:spcPct val="150000"/>
              </a:lnSpc>
              <a:spcBef>
                <a:spcPts val="0"/>
              </a:spcBef>
              <a:spcAft>
                <a:spcPts val="0"/>
              </a:spcAft>
            </a:pPr>
            <a:r>
              <a:rPr kumimoji="1" lang="zh-CN" altLang="en-US" sz="2000" spc="100" dirty="0">
                <a:solidFill>
                  <a:schemeClr val="tx1">
                    <a:lumMod val="75000"/>
                  </a:schemeClr>
                </a:solidFill>
                <a:uFillTx/>
                <a:latin typeface="微软雅黑" panose="020B0503020204020204" pitchFamily="34" charset="-122"/>
                <a:ea typeface="微软雅黑" panose="020B0503020204020204" pitchFamily="34" charset="-122"/>
                <a:sym typeface="+mn-ea"/>
              </a:rPr>
              <a:t>国家安全监管总局</a:t>
            </a:r>
            <a:r>
              <a:rPr kumimoji="1" lang="en-US" altLang="zh-CN" sz="2000" spc="100" dirty="0">
                <a:solidFill>
                  <a:schemeClr val="tx1">
                    <a:lumMod val="75000"/>
                  </a:schemeClr>
                </a:solidFill>
                <a:uFillTx/>
                <a:latin typeface="微软雅黑" panose="020B0503020204020204" pitchFamily="34" charset="-122"/>
                <a:ea typeface="微软雅黑" panose="020B0503020204020204" pitchFamily="34" charset="-122"/>
                <a:sym typeface="+mn-ea"/>
              </a:rPr>
              <a:t>《</a:t>
            </a:r>
            <a:r>
              <a:rPr kumimoji="1" lang="zh-CN" altLang="en-US" sz="2000" spc="100" dirty="0">
                <a:solidFill>
                  <a:schemeClr val="tx1">
                    <a:lumMod val="75000"/>
                  </a:schemeClr>
                </a:solidFill>
                <a:uFillTx/>
                <a:latin typeface="微软雅黑" panose="020B0503020204020204" pitchFamily="34" charset="-122"/>
                <a:ea typeface="微软雅黑" panose="020B0503020204020204" pitchFamily="34" charset="-122"/>
                <a:sym typeface="+mn-ea"/>
              </a:rPr>
              <a:t>关于加强精细化工反应安全风险评估工作的指导意见</a:t>
            </a:r>
            <a:r>
              <a:rPr kumimoji="1" lang="en-US" altLang="zh-CN" sz="2000" spc="100" dirty="0">
                <a:solidFill>
                  <a:schemeClr val="tx1">
                    <a:lumMod val="75000"/>
                  </a:schemeClr>
                </a:solidFill>
                <a:uFillTx/>
                <a:latin typeface="微软雅黑" panose="020B0503020204020204" pitchFamily="34" charset="-122"/>
                <a:ea typeface="微软雅黑" panose="020B0503020204020204" pitchFamily="34" charset="-122"/>
                <a:sym typeface="+mn-ea"/>
              </a:rPr>
              <a:t>》</a:t>
            </a:r>
            <a:r>
              <a:rPr kumimoji="1" lang="zh-CN" altLang="en-US" sz="2000" spc="100" dirty="0">
                <a:solidFill>
                  <a:schemeClr val="tx1">
                    <a:lumMod val="75000"/>
                  </a:schemeClr>
                </a:solidFill>
                <a:uFillTx/>
                <a:latin typeface="微软雅黑" panose="020B0503020204020204" pitchFamily="34" charset="-122"/>
                <a:ea typeface="微软雅黑" panose="020B0503020204020204" pitchFamily="34" charset="-122"/>
                <a:sym typeface="+mn-ea"/>
              </a:rPr>
              <a:t>（安监总管三【</a:t>
            </a:r>
            <a:r>
              <a:rPr kumimoji="1" lang="en-US" altLang="zh-CN" sz="2000" spc="100" dirty="0">
                <a:solidFill>
                  <a:schemeClr val="tx1">
                    <a:lumMod val="75000"/>
                  </a:schemeClr>
                </a:solidFill>
                <a:uFillTx/>
                <a:latin typeface="微软雅黑" panose="020B0503020204020204" pitchFamily="34" charset="-122"/>
                <a:ea typeface="微软雅黑" panose="020B0503020204020204" pitchFamily="34" charset="-122"/>
                <a:sym typeface="+mn-ea"/>
              </a:rPr>
              <a:t>2017</a:t>
            </a:r>
            <a:r>
              <a:rPr kumimoji="1" lang="zh-CN" altLang="en-US" sz="2000" spc="100" dirty="0">
                <a:solidFill>
                  <a:schemeClr val="tx1">
                    <a:lumMod val="75000"/>
                  </a:schemeClr>
                </a:solidFill>
                <a:uFillTx/>
                <a:latin typeface="微软雅黑" panose="020B0503020204020204" pitchFamily="34" charset="-122"/>
                <a:ea typeface="微软雅黑" panose="020B0503020204020204" pitchFamily="34" charset="-122"/>
                <a:sym typeface="+mn-ea"/>
              </a:rPr>
              <a:t>】</a:t>
            </a:r>
            <a:r>
              <a:rPr kumimoji="1" lang="en-US" altLang="zh-CN" sz="2000" spc="100" dirty="0">
                <a:solidFill>
                  <a:schemeClr val="tx1">
                    <a:lumMod val="75000"/>
                  </a:schemeClr>
                </a:solidFill>
                <a:uFillTx/>
                <a:latin typeface="微软雅黑" panose="020B0503020204020204" pitchFamily="34" charset="-122"/>
                <a:ea typeface="微软雅黑" panose="020B0503020204020204" pitchFamily="34" charset="-122"/>
                <a:sym typeface="+mn-ea"/>
              </a:rPr>
              <a:t>1</a:t>
            </a:r>
            <a:r>
              <a:rPr kumimoji="1" lang="zh-CN" altLang="en-US" sz="2000" spc="100" dirty="0">
                <a:solidFill>
                  <a:schemeClr val="tx1">
                    <a:lumMod val="75000"/>
                  </a:schemeClr>
                </a:solidFill>
                <a:uFillTx/>
                <a:latin typeface="微软雅黑" panose="020B0503020204020204" pitchFamily="34" charset="-122"/>
                <a:ea typeface="微软雅黑" panose="020B0503020204020204" pitchFamily="34" charset="-122"/>
                <a:sym typeface="+mn-ea"/>
              </a:rPr>
              <a:t>号）</a:t>
            </a:r>
            <a:endParaRPr kumimoji="1" lang="zh-CN" altLang="en-US" sz="2000" spc="100" dirty="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grpSp>
        <p:nvGrpSpPr>
          <p:cNvPr id="8" name="组合 7"/>
          <p:cNvGrpSpPr/>
          <p:nvPr/>
        </p:nvGrpSpPr>
        <p:grpSpPr>
          <a:xfrm>
            <a:off x="887730" y="3068452"/>
            <a:ext cx="7368540" cy="1014730"/>
            <a:chOff x="1718" y="5058"/>
            <a:chExt cx="11604" cy="1598"/>
          </a:xfrm>
        </p:grpSpPr>
        <p:sp>
          <p:nvSpPr>
            <p:cNvPr id="32772" name="右箭头 5"/>
            <p:cNvSpPr>
              <a:spLocks noChangeArrowheads="1"/>
            </p:cNvSpPr>
            <p:nvPr/>
          </p:nvSpPr>
          <p:spPr bwMode="auto">
            <a:xfrm>
              <a:off x="4191" y="5560"/>
              <a:ext cx="1097" cy="505"/>
            </a:xfrm>
            <a:prstGeom prst="rightArrow">
              <a:avLst>
                <a:gd name="adj1" fmla="val 50000"/>
                <a:gd name="adj2" fmla="val 50126"/>
              </a:avLst>
            </a:prstGeom>
            <a:solidFill>
              <a:schemeClr val="accent1"/>
            </a:solidFill>
            <a:ln w="9525">
              <a:solidFill>
                <a:schemeClr val="tx1"/>
              </a:solidFill>
              <a:round/>
            </a:ln>
          </p:spPr>
          <p:txBody>
            <a:bodyPr wrap="none" anchor="ctr"/>
            <a:lstStyle/>
            <a:p>
              <a:pPr algn="ctr" eaLnBrk="0" hangingPunct="0"/>
              <a:endParaRPr lang="zh-CN" altLang="en-US" sz="1800">
                <a:latin typeface="Arial" panose="020B0604020202020204" pitchFamily="34" charset="0"/>
              </a:endParaRPr>
            </a:p>
          </p:txBody>
        </p:sp>
        <p:sp>
          <p:nvSpPr>
            <p:cNvPr id="32773" name="TextBox 6"/>
            <p:cNvSpPr txBox="1">
              <a:spLocks noChangeArrowheads="1"/>
            </p:cNvSpPr>
            <p:nvPr/>
          </p:nvSpPr>
          <p:spPr bwMode="auto">
            <a:xfrm>
              <a:off x="5443" y="5058"/>
              <a:ext cx="2569" cy="1598"/>
            </a:xfrm>
            <a:prstGeom prst="rect">
              <a:avLst/>
            </a:prstGeom>
            <a:noFill/>
            <a:ln w="28575" cmpd="sng">
              <a:solidFill>
                <a:srgbClr val="605958"/>
              </a:solidFill>
              <a:prstDash val="solid"/>
              <a:miter lim="800000"/>
            </a:ln>
          </p:spPr>
          <p:txBody>
            <a:bodyPr wrap="square">
              <a:spAutoFit/>
            </a:bodyPr>
            <a:lstStyle/>
            <a:p>
              <a:pPr algn="ctr" eaLnBrk="0" hangingPunct="0"/>
              <a:r>
                <a:rPr lang="zh-CN" altLang="en-US" sz="2000" spc="100">
                  <a:solidFill>
                    <a:schemeClr val="tx1">
                      <a:lumMod val="75000"/>
                    </a:schemeClr>
                  </a:solidFill>
                  <a:uFillTx/>
                  <a:latin typeface="微软雅黑" panose="020B0503020204020204" pitchFamily="34" charset="-122"/>
                  <a:ea typeface="微软雅黑" panose="020B0503020204020204" pitchFamily="34" charset="-122"/>
                </a:rPr>
                <a:t>热反应失控</a:t>
              </a:r>
              <a:endParaRPr lang="zh-CN" altLang="en-US" sz="2000" spc="100">
                <a:solidFill>
                  <a:schemeClr val="tx1">
                    <a:lumMod val="75000"/>
                  </a:schemeClr>
                </a:solidFill>
                <a:uFillTx/>
                <a:latin typeface="微软雅黑" panose="020B0503020204020204" pitchFamily="34" charset="-122"/>
                <a:ea typeface="微软雅黑" panose="020B0503020204020204" pitchFamily="34" charset="-122"/>
              </a:endParaRPr>
            </a:p>
            <a:p>
              <a:pPr algn="ctr" eaLnBrk="0" hangingPunct="0"/>
              <a:r>
                <a:rPr lang="zh-CN" altLang="en-US" sz="2000" spc="100">
                  <a:solidFill>
                    <a:schemeClr val="tx2"/>
                  </a:solidFill>
                  <a:uFillTx/>
                  <a:latin typeface="微软雅黑" panose="020B0503020204020204" pitchFamily="34" charset="-122"/>
                  <a:ea typeface="微软雅黑" panose="020B0503020204020204" pitchFamily="34" charset="-122"/>
                </a:rPr>
                <a:t>可能性</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rPr>
                <a:t>评估</a:t>
              </a:r>
              <a:endParaRPr lang="zh-CN" altLang="en-US" sz="2000" spc="100">
                <a:solidFill>
                  <a:schemeClr val="tx1">
                    <a:lumMod val="75000"/>
                  </a:schemeClr>
                </a:solidFill>
                <a:uFillTx/>
                <a:latin typeface="微软雅黑" panose="020B0503020204020204" pitchFamily="34" charset="-122"/>
                <a:ea typeface="微软雅黑" panose="020B0503020204020204" pitchFamily="34" charset="-122"/>
              </a:endParaRPr>
            </a:p>
            <a:p>
              <a:pPr algn="ctr" eaLnBrk="0" hangingPunct="0"/>
              <a:r>
                <a:rPr lang="zh-CN" altLang="en-US" sz="2000" spc="100">
                  <a:solidFill>
                    <a:schemeClr val="tx2"/>
                  </a:solidFill>
                  <a:uFillTx/>
                  <a:latin typeface="微软雅黑" panose="020B0503020204020204" pitchFamily="34" charset="-122"/>
                  <a:ea typeface="微软雅黑" panose="020B0503020204020204" pitchFamily="34" charset="-122"/>
                </a:rPr>
                <a:t>严重性</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rPr>
                <a:t>评估</a:t>
              </a:r>
              <a:endParaRPr lang="zh-CN" altLang="en-US" sz="2000" spc="100">
                <a:solidFill>
                  <a:schemeClr val="tx1">
                    <a:lumMod val="75000"/>
                  </a:schemeClr>
                </a:solidFill>
                <a:uFillTx/>
                <a:latin typeface="微软雅黑" panose="020B0503020204020204" pitchFamily="34" charset="-122"/>
                <a:ea typeface="微软雅黑" panose="020B0503020204020204" pitchFamily="34" charset="-122"/>
              </a:endParaRPr>
            </a:p>
          </p:txBody>
        </p:sp>
        <p:sp>
          <p:nvSpPr>
            <p:cNvPr id="32774" name="右箭头 7"/>
            <p:cNvSpPr>
              <a:spLocks noChangeArrowheads="1"/>
            </p:cNvSpPr>
            <p:nvPr/>
          </p:nvSpPr>
          <p:spPr bwMode="auto">
            <a:xfrm>
              <a:off x="8083" y="5604"/>
              <a:ext cx="1349" cy="505"/>
            </a:xfrm>
            <a:prstGeom prst="rightArrow">
              <a:avLst>
                <a:gd name="adj1" fmla="val 50000"/>
                <a:gd name="adj2" fmla="val 50087"/>
              </a:avLst>
            </a:prstGeom>
            <a:solidFill>
              <a:schemeClr val="accent1"/>
            </a:solidFill>
            <a:ln w="9525">
              <a:solidFill>
                <a:schemeClr val="tx1"/>
              </a:solidFill>
              <a:round/>
            </a:ln>
          </p:spPr>
          <p:txBody>
            <a:bodyPr wrap="none" anchor="ctr"/>
            <a:lstStyle/>
            <a:p>
              <a:pPr algn="ctr" eaLnBrk="0" hangingPunct="0"/>
              <a:endParaRPr lang="zh-CN" altLang="en-US" sz="1800">
                <a:latin typeface="Arial" panose="020B0604020202020204" pitchFamily="34" charset="0"/>
              </a:endParaRPr>
            </a:p>
          </p:txBody>
        </p:sp>
        <p:sp>
          <p:nvSpPr>
            <p:cNvPr id="32775" name="TextBox 8"/>
            <p:cNvSpPr txBox="1">
              <a:spLocks noChangeArrowheads="1"/>
            </p:cNvSpPr>
            <p:nvPr/>
          </p:nvSpPr>
          <p:spPr bwMode="auto">
            <a:xfrm>
              <a:off x="9566" y="5058"/>
              <a:ext cx="3756" cy="1598"/>
            </a:xfrm>
            <a:prstGeom prst="rect">
              <a:avLst/>
            </a:prstGeom>
            <a:noFill/>
            <a:ln w="28575" cmpd="sng">
              <a:solidFill>
                <a:srgbClr val="605958"/>
              </a:solidFill>
              <a:prstDash val="solid"/>
              <a:miter lim="800000"/>
            </a:ln>
          </p:spPr>
          <p:txBody>
            <a:bodyPr wrap="square">
              <a:spAutoFit/>
            </a:bodyPr>
            <a:lstStyle/>
            <a:p>
              <a:pPr algn="ctr" eaLnBrk="0" hangingPunct="0"/>
              <a:r>
                <a:rPr lang="zh-CN" altLang="en-US" sz="2000" spc="100">
                  <a:solidFill>
                    <a:schemeClr val="tx1">
                      <a:lumMod val="75000"/>
                    </a:schemeClr>
                  </a:solidFill>
                  <a:uFillTx/>
                  <a:latin typeface="微软雅黑" panose="020B0503020204020204" pitchFamily="34" charset="-122"/>
                  <a:ea typeface="微软雅黑" panose="020B0503020204020204" pitchFamily="34" charset="-122"/>
                </a:rPr>
                <a:t>评估反应工艺</a:t>
              </a:r>
              <a:endParaRPr lang="zh-CN" altLang="en-US" sz="2000" spc="100">
                <a:solidFill>
                  <a:schemeClr val="tx1">
                    <a:lumMod val="75000"/>
                  </a:schemeClr>
                </a:solidFill>
                <a:uFillTx/>
                <a:latin typeface="微软雅黑" panose="020B0503020204020204" pitchFamily="34" charset="-122"/>
                <a:ea typeface="微软雅黑" panose="020B0503020204020204" pitchFamily="34" charset="-122"/>
              </a:endParaRPr>
            </a:p>
            <a:p>
              <a:pPr algn="ctr" eaLnBrk="0" hangingPunct="0"/>
              <a:r>
                <a:rPr lang="zh-CN" altLang="en-US" sz="2000" spc="100">
                  <a:solidFill>
                    <a:schemeClr val="tx1">
                      <a:lumMod val="75000"/>
                    </a:schemeClr>
                  </a:solidFill>
                  <a:uFillTx/>
                  <a:latin typeface="微软雅黑" panose="020B0503020204020204" pitchFamily="34" charset="-122"/>
                  <a:ea typeface="微软雅黑" panose="020B0503020204020204" pitchFamily="34" charset="-122"/>
                </a:rPr>
                <a:t>危险度等级</a:t>
              </a:r>
              <a:endParaRPr lang="zh-CN" altLang="en-US" sz="2000" spc="100">
                <a:solidFill>
                  <a:schemeClr val="tx1">
                    <a:lumMod val="75000"/>
                  </a:schemeClr>
                </a:solidFill>
                <a:uFillTx/>
                <a:latin typeface="微软雅黑" panose="020B0503020204020204" pitchFamily="34" charset="-122"/>
                <a:ea typeface="微软雅黑" panose="020B0503020204020204" pitchFamily="34" charset="-122"/>
              </a:endParaRPr>
            </a:p>
            <a:p>
              <a:pPr algn="ctr" eaLnBrk="0" hangingPunct="0"/>
              <a:r>
                <a:rPr lang="zh-CN" altLang="en-US" sz="2000" spc="100">
                  <a:solidFill>
                    <a:schemeClr val="tx1">
                      <a:lumMod val="75000"/>
                    </a:schemeClr>
                  </a:solidFill>
                  <a:uFillTx/>
                  <a:latin typeface="微软雅黑" panose="020B0503020204020204" pitchFamily="34" charset="-122"/>
                  <a:ea typeface="微软雅黑" panose="020B0503020204020204" pitchFamily="34" charset="-122"/>
                </a:rPr>
                <a:t>（采取安全措施）</a:t>
              </a:r>
              <a:endParaRPr lang="zh-CN" altLang="en-US" sz="2100">
                <a:latin typeface="微软雅黑" panose="020B0503020204020204" pitchFamily="34" charset="-122"/>
                <a:ea typeface="微软雅黑" panose="020B0503020204020204" pitchFamily="34" charset="-122"/>
              </a:endParaRPr>
            </a:p>
          </p:txBody>
        </p:sp>
        <p:sp>
          <p:nvSpPr>
            <p:cNvPr id="32776" name="TextBox 14"/>
            <p:cNvSpPr txBox="1">
              <a:spLocks noChangeArrowheads="1"/>
            </p:cNvSpPr>
            <p:nvPr/>
          </p:nvSpPr>
          <p:spPr bwMode="auto">
            <a:xfrm>
              <a:off x="1718" y="5301"/>
              <a:ext cx="2412" cy="1113"/>
            </a:xfrm>
            <a:prstGeom prst="rect">
              <a:avLst/>
            </a:prstGeom>
            <a:noFill/>
            <a:ln w="28575" cmpd="sng">
              <a:solidFill>
                <a:srgbClr val="605958"/>
              </a:solidFill>
              <a:prstDash val="solid"/>
              <a:miter lim="800000"/>
            </a:ln>
          </p:spPr>
          <p:txBody>
            <a:bodyPr wrap="square">
              <a:spAutoFit/>
            </a:bodyPr>
            <a:lstStyle/>
            <a:p>
              <a:pPr algn="ctr" eaLnBrk="0" hangingPunct="0">
                <a:lnSpc>
                  <a:spcPct val="100000"/>
                </a:lnSpc>
              </a:pPr>
              <a:r>
                <a:rPr lang="zh-CN" altLang="en-US" sz="2000" spc="100">
                  <a:solidFill>
                    <a:schemeClr val="tx2"/>
                  </a:solidFill>
                  <a:uFillTx/>
                  <a:latin typeface="微软雅黑" panose="020B0503020204020204" pitchFamily="34" charset="-122"/>
                  <a:ea typeface="微软雅黑" panose="020B0503020204020204" pitchFamily="34" charset="-122"/>
                </a:rPr>
                <a:t>物料</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rPr>
                <a:t>热稳定性风险评估</a:t>
              </a:r>
              <a:endParaRPr lang="zh-CN" altLang="en-US" sz="2000" spc="100">
                <a:solidFill>
                  <a:schemeClr val="tx1">
                    <a:lumMod val="75000"/>
                  </a:schemeClr>
                </a:solidFill>
                <a:uFillTx/>
                <a:latin typeface="微软雅黑" panose="020B0503020204020204" pitchFamily="34" charset="-122"/>
                <a:ea typeface="微软雅黑" panose="020B0503020204020204" pitchFamily="34" charset="-122"/>
              </a:endParaRPr>
            </a:p>
          </p:txBody>
        </p:sp>
      </p:grpSp>
      <p:sp>
        <p:nvSpPr>
          <p:cNvPr id="6" name="文本框 5"/>
          <p:cNvSpPr txBox="1"/>
          <p:nvPr/>
        </p:nvSpPr>
        <p:spPr>
          <a:xfrm>
            <a:off x="972185" y="644022"/>
            <a:ext cx="3286125" cy="398780"/>
          </a:xfrm>
          <a:prstGeom prst="rect">
            <a:avLst/>
          </a:prstGeom>
          <a:noFill/>
        </p:spPr>
        <p:txBody>
          <a:bodyPr wrap="none" rtlCol="0" anchor="t">
            <a:spAutoFit/>
          </a:bodyPr>
          <a:lstStyle/>
          <a:p>
            <a:pPr algn="l"/>
            <a:r>
              <a:rPr sz="2000" b="1" spc="100" smtClean="0">
                <a:solidFill>
                  <a:schemeClr val="tx1"/>
                </a:solidFill>
                <a:uFillTx/>
                <a:latin typeface="微软雅黑" panose="020B0503020204020204" pitchFamily="34" charset="-122"/>
                <a:ea typeface="微软雅黑" panose="020B0503020204020204" pitchFamily="34" charset="-122"/>
                <a:sym typeface="+mn-ea"/>
              </a:rPr>
              <a:t>2</a:t>
            </a:r>
            <a:r>
              <a:rPr lang="zh-CN" sz="2000" b="1" spc="100" smtClean="0">
                <a:solidFill>
                  <a:schemeClr val="tx1"/>
                </a:solidFill>
                <a:uFillTx/>
                <a:latin typeface="微软雅黑" panose="020B0503020204020204" pitchFamily="34" charset="-122"/>
                <a:ea typeface="微软雅黑" panose="020B0503020204020204" pitchFamily="34" charset="-122"/>
                <a:sym typeface="+mn-ea"/>
              </a:rPr>
              <a:t>、</a:t>
            </a:r>
            <a:r>
              <a:rPr sz="2000" b="1" spc="100" smtClean="0">
                <a:solidFill>
                  <a:schemeClr val="tx1"/>
                </a:solidFill>
                <a:uFillTx/>
                <a:latin typeface="微软雅黑" panose="020B0503020204020204" pitchFamily="34" charset="-122"/>
                <a:ea typeface="微软雅黑" panose="020B0503020204020204" pitchFamily="34" charset="-122"/>
                <a:sym typeface="+mn-ea"/>
              </a:rPr>
              <a:t>危险化学品的相关概念</a:t>
            </a:r>
            <a:endParaRPr sz="2000" b="1" spc="100" smtClean="0">
              <a:solidFill>
                <a:schemeClr val="tx1"/>
              </a:solidFill>
              <a:uFillTx/>
              <a:latin typeface="微软雅黑" panose="020B0503020204020204" pitchFamily="34" charset="-122"/>
              <a:ea typeface="微软雅黑" panose="020B0503020204020204" pitchFamily="34" charset="-122"/>
              <a:sym typeface="+mn-ea"/>
            </a:endParaRPr>
          </a:p>
        </p:txBody>
      </p:sp>
      <p:sp>
        <p:nvSpPr>
          <p:cNvPr id="9" name="文本框 8"/>
          <p:cNvSpPr txBox="1"/>
          <p:nvPr/>
        </p:nvSpPr>
        <p:spPr>
          <a:xfrm>
            <a:off x="1109345" y="1073917"/>
            <a:ext cx="4078605" cy="398780"/>
          </a:xfrm>
          <a:prstGeom prst="rect">
            <a:avLst/>
          </a:prstGeom>
          <a:noFill/>
        </p:spPr>
        <p:txBody>
          <a:bodyPr wrap="none" rtlCol="0" anchor="t">
            <a:spAutoFit/>
          </a:bodyPr>
          <a:lstStyle/>
          <a:p>
            <a:pPr algn="l"/>
            <a:r>
              <a:rPr sz="2000" spc="100">
                <a:uFillTx/>
                <a:latin typeface="微软雅黑" panose="020B0503020204020204" pitchFamily="34" charset="-122"/>
                <a:ea typeface="微软雅黑" panose="020B0503020204020204" pitchFamily="34" charset="-122"/>
                <a:sym typeface="+mn-ea"/>
              </a:rPr>
              <a:t>（6）精细化工反应安全风险评估</a:t>
            </a:r>
            <a:endParaRPr sz="2000" spc="100">
              <a:uFillTx/>
              <a:latin typeface="微软雅黑" panose="020B0503020204020204" pitchFamily="34" charset="-122"/>
              <a:ea typeface="微软雅黑" panose="020B0503020204020204" pitchFamily="34" charset="-122"/>
              <a:sym typeface="+mn-ea"/>
            </a:endParaRPr>
          </a:p>
        </p:txBody>
      </p:sp>
      <p:grpSp>
        <p:nvGrpSpPr>
          <p:cNvPr id="10" name="组合 9"/>
          <p:cNvGrpSpPr/>
          <p:nvPr/>
        </p:nvGrpSpPr>
        <p:grpSpPr>
          <a:xfrm>
            <a:off x="102235" y="62230"/>
            <a:ext cx="6035675" cy="616535"/>
            <a:chOff x="147" y="225"/>
            <a:chExt cx="9505" cy="971"/>
          </a:xfrm>
        </p:grpSpPr>
        <p:sp>
          <p:nvSpPr>
            <p:cNvPr id="11" name="TextBox 31"/>
            <p:cNvSpPr txBox="1"/>
            <p:nvPr/>
          </p:nvSpPr>
          <p:spPr>
            <a:xfrm>
              <a:off x="1118" y="310"/>
              <a:ext cx="8534" cy="725"/>
            </a:xfrm>
            <a:prstGeom prst="rect">
              <a:avLst/>
            </a:prstGeom>
            <a:noFill/>
            <a:ln w="9525">
              <a:noFill/>
            </a:ln>
          </p:spPr>
          <p:txBody>
            <a:bodyPr wrap="square">
              <a:spAutoFit/>
            </a:bodyPr>
            <a:lstStyle/>
            <a:p>
              <a:r>
                <a:rPr lang="zh-CN" altLang="en-US" sz="2400" b="1" dirty="0">
                  <a:solidFill>
                    <a:schemeClr val="tx1"/>
                  </a:solidFill>
                  <a:latin typeface="微软雅黑" panose="020B0503020204020204" pitchFamily="34" charset="-122"/>
                  <a:ea typeface="微软雅黑" panose="020B0503020204020204" pitchFamily="34" charset="-122"/>
                </a:rPr>
                <a:t>危化品和陆上油气管道安全生产的特点</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2"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971974" y="1418087"/>
            <a:ext cx="7200053" cy="886460"/>
          </a:xfrm>
          <a:prstGeom prst="rect">
            <a:avLst/>
          </a:prstGeom>
          <a:noFill/>
        </p:spPr>
        <p:txBody>
          <a:bodyPr wrap="square" rtlCol="0" anchor="t">
            <a:spAutoFit/>
          </a:bodyPr>
          <a:lstStyle/>
          <a:p>
            <a:pPr defTabSz="685800" eaLnBrk="0" hangingPunct="0">
              <a:lnSpc>
                <a:spcPts val="3100"/>
              </a:lnSpc>
              <a:spcBef>
                <a:spcPts val="0"/>
              </a:spcBef>
              <a:spcAft>
                <a:spcPts val="0"/>
              </a:spcAft>
            </a:pP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    </a:t>
            </a:r>
            <a:r>
              <a:rPr lang="zh-CN"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国家安全监管总局</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关于加强化工过程安全管理的指导意见</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安监总管三</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2013</a:t>
            </a:r>
            <a:r>
              <a:rPr lang="zh-CN"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88</a:t>
            </a:r>
            <a:r>
              <a:rPr lang="zh-CN"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号</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a:t>
            </a:r>
            <a:endParaRPr lang="zh-CN"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grpSp>
        <p:nvGrpSpPr>
          <p:cNvPr id="11" name="组合 10"/>
          <p:cNvGrpSpPr/>
          <p:nvPr/>
        </p:nvGrpSpPr>
        <p:grpSpPr>
          <a:xfrm>
            <a:off x="717868" y="2296927"/>
            <a:ext cx="7445375" cy="2658745"/>
            <a:chOff x="428" y="3617"/>
            <a:chExt cx="11725" cy="4187"/>
          </a:xfrm>
        </p:grpSpPr>
        <p:sp>
          <p:nvSpPr>
            <p:cNvPr id="10" name="矩形 83"/>
            <p:cNvSpPr>
              <a:spLocks noChangeArrowheads="1"/>
            </p:cNvSpPr>
            <p:nvPr/>
          </p:nvSpPr>
          <p:spPr bwMode="auto">
            <a:xfrm>
              <a:off x="428" y="3617"/>
              <a:ext cx="11725" cy="4187"/>
            </a:xfrm>
            <a:prstGeom prst="rect">
              <a:avLst/>
            </a:prstGeom>
            <a:solidFill>
              <a:srgbClr val="FFFFFF"/>
            </a:solidFill>
            <a:ln w="9525" cap="flat" cmpd="sng" algn="ctr">
              <a:solidFill>
                <a:schemeClr val="bg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nvGrpSpPr>
            <p:cNvPr id="9" name="组合 8"/>
            <p:cNvGrpSpPr/>
            <p:nvPr/>
          </p:nvGrpSpPr>
          <p:grpSpPr>
            <a:xfrm>
              <a:off x="679" y="3782"/>
              <a:ext cx="11411" cy="3805"/>
              <a:chOff x="679" y="3782"/>
              <a:chExt cx="11411" cy="3805"/>
            </a:xfrm>
          </p:grpSpPr>
          <p:sp>
            <p:nvSpPr>
              <p:cNvPr id="33795" name="Text Box 24"/>
              <p:cNvSpPr txBox="1">
                <a:spLocks noChangeArrowheads="1"/>
              </p:cNvSpPr>
              <p:nvPr/>
            </p:nvSpPr>
            <p:spPr bwMode="auto">
              <a:xfrm>
                <a:off x="679" y="3782"/>
                <a:ext cx="7223" cy="3805"/>
              </a:xfrm>
              <a:prstGeom prst="rect">
                <a:avLst/>
              </a:prstGeom>
              <a:noFill/>
              <a:ln w="9525">
                <a:noFill/>
                <a:miter lim="800000"/>
              </a:ln>
            </p:spPr>
            <p:txBody>
              <a:bodyPr wrap="square">
                <a:spAutoFit/>
              </a:bodyPr>
              <a:lstStyle/>
              <a:p>
                <a:pPr eaLnBrk="0" hangingPunct="0">
                  <a:lnSpc>
                    <a:spcPct val="120000"/>
                  </a:lnSpc>
                  <a:spcBef>
                    <a:spcPts val="0"/>
                  </a:spcBef>
                  <a:spcAft>
                    <a:spcPts val="0"/>
                  </a:spcAft>
                </a:pPr>
                <a:r>
                  <a:rPr lang="en-US" altLang="zh-CN" sz="1800" spc="100">
                    <a:solidFill>
                      <a:schemeClr val="tx1">
                        <a:lumMod val="75000"/>
                      </a:schemeClr>
                    </a:solidFill>
                    <a:uFillTx/>
                    <a:latin typeface="微软雅黑" panose="020B0503020204020204" pitchFamily="34" charset="-122"/>
                    <a:ea typeface="微软雅黑" panose="020B0503020204020204" pitchFamily="34" charset="-122"/>
                  </a:rPr>
                  <a:t>1.</a:t>
                </a:r>
                <a:r>
                  <a:rPr lang="zh-CN" altLang="en-US" sz="1800" spc="100">
                    <a:solidFill>
                      <a:schemeClr val="tx1">
                        <a:lumMod val="75000"/>
                      </a:schemeClr>
                    </a:solidFill>
                    <a:uFillTx/>
                    <a:latin typeface="微软雅黑" panose="020B0503020204020204" pitchFamily="34" charset="-122"/>
                    <a:ea typeface="微软雅黑" panose="020B0503020204020204" pitchFamily="34" charset="-122"/>
                  </a:rPr>
                  <a:t>收集和利用化工过程安全生产信息；</a:t>
                </a:r>
                <a:endParaRPr lang="zh-CN" altLang="en-US" sz="1800" spc="100">
                  <a:solidFill>
                    <a:schemeClr val="tx1">
                      <a:lumMod val="75000"/>
                    </a:schemeClr>
                  </a:solidFill>
                  <a:uFillTx/>
                  <a:latin typeface="微软雅黑" panose="020B0503020204020204" pitchFamily="34" charset="-122"/>
                  <a:ea typeface="微软雅黑" panose="020B0503020204020204" pitchFamily="34" charset="-122"/>
                </a:endParaRPr>
              </a:p>
              <a:p>
                <a:pPr eaLnBrk="0" hangingPunct="0">
                  <a:lnSpc>
                    <a:spcPct val="120000"/>
                  </a:lnSpc>
                  <a:spcBef>
                    <a:spcPts val="0"/>
                  </a:spcBef>
                  <a:spcAft>
                    <a:spcPts val="0"/>
                  </a:spcAft>
                </a:pPr>
                <a:r>
                  <a:rPr lang="en-US" altLang="zh-CN" sz="1800" spc="100">
                    <a:solidFill>
                      <a:schemeClr val="tx1">
                        <a:lumMod val="75000"/>
                      </a:schemeClr>
                    </a:solidFill>
                    <a:uFillTx/>
                    <a:latin typeface="微软雅黑" panose="020B0503020204020204" pitchFamily="34" charset="-122"/>
                    <a:ea typeface="微软雅黑" panose="020B0503020204020204" pitchFamily="34" charset="-122"/>
                  </a:rPr>
                  <a:t>2.</a:t>
                </a:r>
                <a:r>
                  <a:rPr lang="zh-CN" altLang="en-US" sz="1800" spc="100">
                    <a:solidFill>
                      <a:schemeClr val="tx1">
                        <a:lumMod val="75000"/>
                      </a:schemeClr>
                    </a:solidFill>
                    <a:uFillTx/>
                    <a:latin typeface="微软雅黑" panose="020B0503020204020204" pitchFamily="34" charset="-122"/>
                    <a:ea typeface="微软雅黑" panose="020B0503020204020204" pitchFamily="34" charset="-122"/>
                  </a:rPr>
                  <a:t>风险辨识和控制；</a:t>
                </a:r>
                <a:endParaRPr lang="zh-CN" altLang="en-US" sz="1800" spc="100">
                  <a:solidFill>
                    <a:schemeClr val="tx1">
                      <a:lumMod val="75000"/>
                    </a:schemeClr>
                  </a:solidFill>
                  <a:uFillTx/>
                  <a:latin typeface="微软雅黑" panose="020B0503020204020204" pitchFamily="34" charset="-122"/>
                  <a:ea typeface="微软雅黑" panose="020B0503020204020204" pitchFamily="34" charset="-122"/>
                </a:endParaRPr>
              </a:p>
              <a:p>
                <a:pPr eaLnBrk="0" hangingPunct="0">
                  <a:lnSpc>
                    <a:spcPct val="120000"/>
                  </a:lnSpc>
                  <a:spcBef>
                    <a:spcPts val="0"/>
                  </a:spcBef>
                  <a:spcAft>
                    <a:spcPts val="0"/>
                  </a:spcAft>
                </a:pPr>
                <a:r>
                  <a:rPr lang="en-US" altLang="zh-CN" sz="1800" spc="100">
                    <a:solidFill>
                      <a:schemeClr val="tx1">
                        <a:lumMod val="75000"/>
                      </a:schemeClr>
                    </a:solidFill>
                    <a:uFillTx/>
                    <a:latin typeface="微软雅黑" panose="020B0503020204020204" pitchFamily="34" charset="-122"/>
                    <a:ea typeface="微软雅黑" panose="020B0503020204020204" pitchFamily="34" charset="-122"/>
                  </a:rPr>
                  <a:t>3.</a:t>
                </a:r>
                <a:r>
                  <a:rPr lang="zh-CN" altLang="en-US" sz="1800" spc="100">
                    <a:solidFill>
                      <a:schemeClr val="tx1">
                        <a:lumMod val="75000"/>
                      </a:schemeClr>
                    </a:solidFill>
                    <a:uFillTx/>
                    <a:latin typeface="微软雅黑" panose="020B0503020204020204" pitchFamily="34" charset="-122"/>
                    <a:ea typeface="微软雅黑" panose="020B0503020204020204" pitchFamily="34" charset="-122"/>
                  </a:rPr>
                  <a:t>不断完善并严格执行操作规程；</a:t>
                </a:r>
                <a:endParaRPr lang="zh-CN" altLang="en-US" sz="1800" spc="100">
                  <a:solidFill>
                    <a:schemeClr val="tx1">
                      <a:lumMod val="75000"/>
                    </a:schemeClr>
                  </a:solidFill>
                  <a:uFillTx/>
                  <a:latin typeface="微软雅黑" panose="020B0503020204020204" pitchFamily="34" charset="-122"/>
                  <a:ea typeface="微软雅黑" panose="020B0503020204020204" pitchFamily="34" charset="-122"/>
                </a:endParaRPr>
              </a:p>
              <a:p>
                <a:pPr eaLnBrk="0" hangingPunct="0">
                  <a:lnSpc>
                    <a:spcPct val="120000"/>
                  </a:lnSpc>
                  <a:spcBef>
                    <a:spcPts val="0"/>
                  </a:spcBef>
                  <a:spcAft>
                    <a:spcPts val="0"/>
                  </a:spcAft>
                </a:pPr>
                <a:r>
                  <a:rPr lang="en-US" altLang="zh-CN" sz="1800" spc="100">
                    <a:solidFill>
                      <a:schemeClr val="tx1">
                        <a:lumMod val="75000"/>
                      </a:schemeClr>
                    </a:solidFill>
                    <a:uFillTx/>
                    <a:latin typeface="微软雅黑" panose="020B0503020204020204" pitchFamily="34" charset="-122"/>
                    <a:ea typeface="微软雅黑" panose="020B0503020204020204" pitchFamily="34" charset="-122"/>
                  </a:rPr>
                  <a:t>4.</a:t>
                </a:r>
                <a:r>
                  <a:rPr lang="zh-CN" altLang="en-US" sz="1800" spc="100">
                    <a:solidFill>
                      <a:schemeClr val="tx1">
                        <a:lumMod val="75000"/>
                      </a:schemeClr>
                    </a:solidFill>
                    <a:uFillTx/>
                    <a:latin typeface="微软雅黑" panose="020B0503020204020204" pitchFamily="34" charset="-122"/>
                    <a:ea typeface="微软雅黑" panose="020B0503020204020204" pitchFamily="34" charset="-122"/>
                  </a:rPr>
                  <a:t>通过规范管理，确保装置安全运行；</a:t>
                </a:r>
                <a:endParaRPr lang="zh-CN" altLang="en-US" sz="1800" spc="100">
                  <a:solidFill>
                    <a:schemeClr val="tx1">
                      <a:lumMod val="75000"/>
                    </a:schemeClr>
                  </a:solidFill>
                  <a:uFillTx/>
                  <a:latin typeface="微软雅黑" panose="020B0503020204020204" pitchFamily="34" charset="-122"/>
                  <a:ea typeface="微软雅黑" panose="020B0503020204020204" pitchFamily="34" charset="-122"/>
                </a:endParaRPr>
              </a:p>
              <a:p>
                <a:pPr eaLnBrk="0" hangingPunct="0">
                  <a:lnSpc>
                    <a:spcPct val="120000"/>
                  </a:lnSpc>
                  <a:spcBef>
                    <a:spcPts val="0"/>
                  </a:spcBef>
                  <a:spcAft>
                    <a:spcPts val="0"/>
                  </a:spcAft>
                </a:pPr>
                <a:r>
                  <a:rPr lang="en-US" altLang="zh-CN" sz="1800" spc="100">
                    <a:solidFill>
                      <a:schemeClr val="tx1">
                        <a:lumMod val="75000"/>
                      </a:schemeClr>
                    </a:solidFill>
                    <a:uFillTx/>
                    <a:latin typeface="微软雅黑" panose="020B0503020204020204" pitchFamily="34" charset="-122"/>
                    <a:ea typeface="微软雅黑" panose="020B0503020204020204" pitchFamily="34" charset="-122"/>
                  </a:rPr>
                  <a:t>5.</a:t>
                </a:r>
                <a:r>
                  <a:rPr lang="zh-CN" altLang="en-US" sz="1800" spc="100">
                    <a:solidFill>
                      <a:schemeClr val="tx1">
                        <a:lumMod val="75000"/>
                      </a:schemeClr>
                    </a:solidFill>
                    <a:uFillTx/>
                    <a:latin typeface="微软雅黑" panose="020B0503020204020204" pitchFamily="34" charset="-122"/>
                    <a:ea typeface="微软雅黑" panose="020B0503020204020204" pitchFamily="34" charset="-122"/>
                  </a:rPr>
                  <a:t>安全教育和操作技能培训；</a:t>
                </a:r>
                <a:endParaRPr lang="zh-CN" altLang="en-US" sz="1800" spc="100">
                  <a:solidFill>
                    <a:schemeClr val="tx1">
                      <a:lumMod val="75000"/>
                    </a:schemeClr>
                  </a:solidFill>
                  <a:uFillTx/>
                  <a:latin typeface="微软雅黑" panose="020B0503020204020204" pitchFamily="34" charset="-122"/>
                  <a:ea typeface="微软雅黑" panose="020B0503020204020204" pitchFamily="34" charset="-122"/>
                </a:endParaRPr>
              </a:p>
              <a:p>
                <a:pPr eaLnBrk="0" hangingPunct="0">
                  <a:lnSpc>
                    <a:spcPct val="120000"/>
                  </a:lnSpc>
                  <a:spcBef>
                    <a:spcPts val="0"/>
                  </a:spcBef>
                  <a:spcAft>
                    <a:spcPts val="0"/>
                  </a:spcAft>
                </a:pPr>
                <a:r>
                  <a:rPr lang="en-US" altLang="zh-CN" sz="1800" spc="100">
                    <a:solidFill>
                      <a:schemeClr val="tx1">
                        <a:lumMod val="75000"/>
                      </a:schemeClr>
                    </a:solidFill>
                    <a:uFillTx/>
                    <a:latin typeface="微软雅黑" panose="020B0503020204020204" pitchFamily="34" charset="-122"/>
                    <a:ea typeface="微软雅黑" panose="020B0503020204020204" pitchFamily="34" charset="-122"/>
                  </a:rPr>
                  <a:t>6.</a:t>
                </a:r>
                <a:r>
                  <a:rPr lang="zh-CN" altLang="en-US" sz="1800" spc="100">
                    <a:solidFill>
                      <a:schemeClr val="tx1">
                        <a:lumMod val="75000"/>
                      </a:schemeClr>
                    </a:solidFill>
                    <a:uFillTx/>
                    <a:latin typeface="微软雅黑" panose="020B0503020204020204" pitchFamily="34" charset="-122"/>
                    <a:ea typeface="微软雅黑" panose="020B0503020204020204" pitchFamily="34" charset="-122"/>
                  </a:rPr>
                  <a:t>严格新装置试车和试生产的安全管理；</a:t>
                </a:r>
                <a:endParaRPr lang="zh-CN" altLang="en-US" sz="1800" spc="100">
                  <a:solidFill>
                    <a:schemeClr val="tx1">
                      <a:lumMod val="75000"/>
                    </a:schemeClr>
                  </a:solidFill>
                  <a:uFillTx/>
                  <a:latin typeface="微软雅黑" panose="020B0503020204020204" pitchFamily="34" charset="-122"/>
                  <a:ea typeface="微软雅黑" panose="020B0503020204020204" pitchFamily="34" charset="-122"/>
                </a:endParaRPr>
              </a:p>
              <a:p>
                <a:pPr eaLnBrk="0" hangingPunct="0">
                  <a:lnSpc>
                    <a:spcPct val="120000"/>
                  </a:lnSpc>
                  <a:spcBef>
                    <a:spcPts val="0"/>
                  </a:spcBef>
                  <a:spcAft>
                    <a:spcPts val="0"/>
                  </a:spcAft>
                </a:pPr>
                <a:r>
                  <a:rPr lang="en-US" altLang="zh-CN" sz="1800" spc="100">
                    <a:solidFill>
                      <a:schemeClr val="tx1">
                        <a:lumMod val="75000"/>
                      </a:schemeClr>
                    </a:solidFill>
                    <a:uFillTx/>
                    <a:latin typeface="微软雅黑" panose="020B0503020204020204" pitchFamily="34" charset="-122"/>
                    <a:ea typeface="微软雅黑" panose="020B0503020204020204" pitchFamily="34" charset="-122"/>
                    <a:sym typeface="+mn-ea"/>
                  </a:rPr>
                  <a:t>7.保持设备设施完好性；</a:t>
                </a:r>
                <a:endParaRPr lang="zh-CN" altLang="en-US" sz="1800" spc="100">
                  <a:solidFill>
                    <a:schemeClr val="tx1">
                      <a:lumMod val="75000"/>
                    </a:schemeClr>
                  </a:solidFill>
                  <a:uFillTx/>
                  <a:latin typeface="微软雅黑" panose="020B0503020204020204" pitchFamily="34" charset="-122"/>
                  <a:ea typeface="微软雅黑" panose="020B0503020204020204" pitchFamily="34" charset="-122"/>
                </a:endParaRPr>
              </a:p>
            </p:txBody>
          </p:sp>
          <p:sp>
            <p:nvSpPr>
              <p:cNvPr id="33796" name="Text Box 24"/>
              <p:cNvSpPr txBox="1">
                <a:spLocks noChangeArrowheads="1"/>
              </p:cNvSpPr>
              <p:nvPr/>
            </p:nvSpPr>
            <p:spPr bwMode="auto">
              <a:xfrm>
                <a:off x="7448" y="3782"/>
                <a:ext cx="4642" cy="3805"/>
              </a:xfrm>
              <a:prstGeom prst="rect">
                <a:avLst/>
              </a:prstGeom>
              <a:noFill/>
              <a:ln w="9525">
                <a:noFill/>
                <a:miter lim="800000"/>
              </a:ln>
            </p:spPr>
            <p:txBody>
              <a:bodyPr wrap="square">
                <a:spAutoFit/>
              </a:bodyPr>
              <a:lstStyle/>
              <a:p>
                <a:pPr algn="l" eaLnBrk="0" hangingPunct="0">
                  <a:lnSpc>
                    <a:spcPct val="120000"/>
                  </a:lnSpc>
                  <a:spcBef>
                    <a:spcPts val="0"/>
                  </a:spcBef>
                  <a:spcAft>
                    <a:spcPts val="0"/>
                  </a:spcAft>
                  <a:buNone/>
                </a:pPr>
                <a:r>
                  <a:rPr lang="en-US" altLang="zh-CN" sz="1800" spc="100">
                    <a:solidFill>
                      <a:schemeClr val="tx1">
                        <a:lumMod val="75000"/>
                      </a:schemeClr>
                    </a:solidFill>
                    <a:uFillTx/>
                    <a:latin typeface="微软雅黑" panose="020B0503020204020204" pitchFamily="34" charset="-122"/>
                    <a:ea typeface="微软雅黑" panose="020B0503020204020204" pitchFamily="34" charset="-122"/>
                  </a:rPr>
                  <a:t>8.作业安全管理；</a:t>
                </a:r>
                <a:endParaRPr lang="en-US" altLang="zh-CN" sz="1800" spc="100">
                  <a:solidFill>
                    <a:schemeClr val="tx1">
                      <a:lumMod val="75000"/>
                    </a:schemeClr>
                  </a:solidFill>
                  <a:uFillTx/>
                  <a:latin typeface="微软雅黑" panose="020B0503020204020204" pitchFamily="34" charset="-122"/>
                  <a:ea typeface="微软雅黑" panose="020B0503020204020204" pitchFamily="34" charset="-122"/>
                </a:endParaRPr>
              </a:p>
              <a:p>
                <a:pPr algn="l" eaLnBrk="0" hangingPunct="0">
                  <a:lnSpc>
                    <a:spcPct val="120000"/>
                  </a:lnSpc>
                  <a:spcBef>
                    <a:spcPts val="0"/>
                  </a:spcBef>
                  <a:spcAft>
                    <a:spcPts val="0"/>
                  </a:spcAft>
                  <a:buNone/>
                </a:pPr>
                <a:r>
                  <a:rPr lang="en-US" altLang="zh-CN" sz="1800" spc="100">
                    <a:solidFill>
                      <a:schemeClr val="tx1">
                        <a:lumMod val="75000"/>
                      </a:schemeClr>
                    </a:solidFill>
                    <a:uFillTx/>
                    <a:latin typeface="微软雅黑" panose="020B0503020204020204" pitchFamily="34" charset="-122"/>
                    <a:ea typeface="微软雅黑" panose="020B0503020204020204" pitchFamily="34" charset="-122"/>
                  </a:rPr>
                  <a:t>9.承包商安全管理；</a:t>
                </a:r>
                <a:endParaRPr lang="en-US" altLang="zh-CN" sz="1800" spc="100">
                  <a:solidFill>
                    <a:schemeClr val="tx1">
                      <a:lumMod val="75000"/>
                    </a:schemeClr>
                  </a:solidFill>
                  <a:uFillTx/>
                  <a:latin typeface="微软雅黑" panose="020B0503020204020204" pitchFamily="34" charset="-122"/>
                  <a:ea typeface="微软雅黑" panose="020B0503020204020204" pitchFamily="34" charset="-122"/>
                </a:endParaRPr>
              </a:p>
              <a:p>
                <a:pPr algn="l" eaLnBrk="0" hangingPunct="0">
                  <a:lnSpc>
                    <a:spcPct val="120000"/>
                  </a:lnSpc>
                  <a:spcBef>
                    <a:spcPts val="0"/>
                  </a:spcBef>
                  <a:spcAft>
                    <a:spcPts val="0"/>
                  </a:spcAft>
                  <a:buNone/>
                </a:pPr>
                <a:r>
                  <a:rPr lang="en-US" altLang="zh-CN" sz="1800" spc="100">
                    <a:solidFill>
                      <a:schemeClr val="tx1">
                        <a:lumMod val="75000"/>
                      </a:schemeClr>
                    </a:solidFill>
                    <a:uFillTx/>
                    <a:latin typeface="微软雅黑" panose="020B0503020204020204" pitchFamily="34" charset="-122"/>
                    <a:ea typeface="微软雅黑" panose="020B0503020204020204" pitchFamily="34" charset="-122"/>
                  </a:rPr>
                  <a:t>10.变更管理；</a:t>
                </a:r>
                <a:endParaRPr lang="en-US" altLang="zh-CN" sz="1800" spc="100">
                  <a:solidFill>
                    <a:schemeClr val="tx1">
                      <a:lumMod val="75000"/>
                    </a:schemeClr>
                  </a:solidFill>
                  <a:uFillTx/>
                  <a:latin typeface="微软雅黑" panose="020B0503020204020204" pitchFamily="34" charset="-122"/>
                  <a:ea typeface="微软雅黑" panose="020B0503020204020204" pitchFamily="34" charset="-122"/>
                </a:endParaRPr>
              </a:p>
              <a:p>
                <a:pPr algn="l" eaLnBrk="0" hangingPunct="0">
                  <a:lnSpc>
                    <a:spcPct val="120000"/>
                  </a:lnSpc>
                  <a:spcBef>
                    <a:spcPts val="0"/>
                  </a:spcBef>
                  <a:spcAft>
                    <a:spcPts val="0"/>
                  </a:spcAft>
                  <a:buNone/>
                </a:pPr>
                <a:r>
                  <a:rPr lang="en-US" altLang="zh-CN" sz="1800" spc="100">
                    <a:solidFill>
                      <a:schemeClr val="tx1">
                        <a:lumMod val="75000"/>
                      </a:schemeClr>
                    </a:solidFill>
                    <a:uFillTx/>
                    <a:latin typeface="微软雅黑" panose="020B0503020204020204" pitchFamily="34" charset="-122"/>
                    <a:ea typeface="微软雅黑" panose="020B0503020204020204" pitchFamily="34" charset="-122"/>
                  </a:rPr>
                  <a:t>11.应急管理；</a:t>
                </a:r>
                <a:endParaRPr lang="en-US" altLang="zh-CN" sz="1800" spc="100">
                  <a:solidFill>
                    <a:schemeClr val="tx1">
                      <a:lumMod val="75000"/>
                    </a:schemeClr>
                  </a:solidFill>
                  <a:uFillTx/>
                  <a:latin typeface="微软雅黑" panose="020B0503020204020204" pitchFamily="34" charset="-122"/>
                  <a:ea typeface="微软雅黑" panose="020B0503020204020204" pitchFamily="34" charset="-122"/>
                </a:endParaRPr>
              </a:p>
              <a:p>
                <a:pPr algn="l" eaLnBrk="0" hangingPunct="0">
                  <a:lnSpc>
                    <a:spcPct val="120000"/>
                  </a:lnSpc>
                  <a:spcBef>
                    <a:spcPts val="0"/>
                  </a:spcBef>
                  <a:spcAft>
                    <a:spcPts val="0"/>
                  </a:spcAft>
                  <a:buNone/>
                </a:pPr>
                <a:r>
                  <a:rPr lang="en-US" altLang="zh-CN" sz="1800" spc="100">
                    <a:solidFill>
                      <a:schemeClr val="tx1">
                        <a:lumMod val="75000"/>
                      </a:schemeClr>
                    </a:solidFill>
                    <a:uFillTx/>
                    <a:latin typeface="微软雅黑" panose="020B0503020204020204" pitchFamily="34" charset="-122"/>
                    <a:ea typeface="微软雅黑" panose="020B0503020204020204" pitchFamily="34" charset="-122"/>
                  </a:rPr>
                  <a:t>12.事故和事件管理；</a:t>
                </a:r>
                <a:endParaRPr lang="en-US" altLang="zh-CN" sz="1800" spc="100">
                  <a:solidFill>
                    <a:schemeClr val="tx1">
                      <a:lumMod val="75000"/>
                    </a:schemeClr>
                  </a:solidFill>
                  <a:uFillTx/>
                  <a:latin typeface="微软雅黑" panose="020B0503020204020204" pitchFamily="34" charset="-122"/>
                  <a:ea typeface="微软雅黑" panose="020B0503020204020204" pitchFamily="34" charset="-122"/>
                </a:endParaRPr>
              </a:p>
              <a:p>
                <a:pPr algn="l" eaLnBrk="0" hangingPunct="0">
                  <a:lnSpc>
                    <a:spcPct val="120000"/>
                  </a:lnSpc>
                  <a:spcBef>
                    <a:spcPts val="0"/>
                  </a:spcBef>
                  <a:spcAft>
                    <a:spcPts val="0"/>
                  </a:spcAft>
                  <a:buNone/>
                </a:pPr>
                <a:r>
                  <a:rPr lang="en-US" altLang="zh-CN" sz="1800" spc="100">
                    <a:solidFill>
                      <a:schemeClr val="tx1">
                        <a:lumMod val="75000"/>
                      </a:schemeClr>
                    </a:solidFill>
                    <a:uFillTx/>
                    <a:latin typeface="微软雅黑" panose="020B0503020204020204" pitchFamily="34" charset="-122"/>
                    <a:ea typeface="微软雅黑" panose="020B0503020204020204" pitchFamily="34" charset="-122"/>
                  </a:rPr>
                  <a:t>13.化工过程安全管理的持续改进等。</a:t>
                </a:r>
                <a:endParaRPr lang="en-US" altLang="zh-CN" sz="1800" spc="100">
                  <a:solidFill>
                    <a:schemeClr val="tx1">
                      <a:lumMod val="75000"/>
                    </a:schemeClr>
                  </a:solidFill>
                  <a:uFillTx/>
                  <a:latin typeface="微软雅黑" panose="020B0503020204020204" pitchFamily="34" charset="-122"/>
                  <a:ea typeface="微软雅黑" panose="020B0503020204020204" pitchFamily="34" charset="-122"/>
                </a:endParaRPr>
              </a:p>
            </p:txBody>
          </p:sp>
        </p:grpSp>
      </p:grpSp>
      <p:sp>
        <p:nvSpPr>
          <p:cNvPr id="7" name="文本框 6"/>
          <p:cNvSpPr txBox="1"/>
          <p:nvPr/>
        </p:nvSpPr>
        <p:spPr>
          <a:xfrm>
            <a:off x="972185" y="644022"/>
            <a:ext cx="3286125" cy="398780"/>
          </a:xfrm>
          <a:prstGeom prst="rect">
            <a:avLst/>
          </a:prstGeom>
          <a:noFill/>
        </p:spPr>
        <p:txBody>
          <a:bodyPr wrap="none" rtlCol="0" anchor="t">
            <a:spAutoFit/>
          </a:bodyPr>
          <a:lstStyle/>
          <a:p>
            <a:pPr algn="l"/>
            <a:r>
              <a:rPr sz="2000" b="1" spc="100" smtClean="0">
                <a:solidFill>
                  <a:schemeClr val="tx1"/>
                </a:solidFill>
                <a:uFillTx/>
                <a:latin typeface="微软雅黑" panose="020B0503020204020204" pitchFamily="34" charset="-122"/>
                <a:ea typeface="微软雅黑" panose="020B0503020204020204" pitchFamily="34" charset="-122"/>
                <a:sym typeface="+mn-ea"/>
              </a:rPr>
              <a:t>2</a:t>
            </a:r>
            <a:r>
              <a:rPr lang="zh-CN" sz="2000" b="1" spc="100" smtClean="0">
                <a:solidFill>
                  <a:schemeClr val="tx1"/>
                </a:solidFill>
                <a:uFillTx/>
                <a:latin typeface="微软雅黑" panose="020B0503020204020204" pitchFamily="34" charset="-122"/>
                <a:ea typeface="微软雅黑" panose="020B0503020204020204" pitchFamily="34" charset="-122"/>
                <a:sym typeface="+mn-ea"/>
              </a:rPr>
              <a:t>、</a:t>
            </a:r>
            <a:r>
              <a:rPr sz="2000" b="1" spc="100" smtClean="0">
                <a:solidFill>
                  <a:schemeClr val="tx1"/>
                </a:solidFill>
                <a:uFillTx/>
                <a:latin typeface="微软雅黑" panose="020B0503020204020204" pitchFamily="34" charset="-122"/>
                <a:ea typeface="微软雅黑" panose="020B0503020204020204" pitchFamily="34" charset="-122"/>
                <a:sym typeface="+mn-ea"/>
              </a:rPr>
              <a:t>危险化学品的相关概念</a:t>
            </a:r>
            <a:endParaRPr sz="2000" b="1" spc="100" smtClean="0">
              <a:solidFill>
                <a:schemeClr val="tx1"/>
              </a:solidFill>
              <a:uFillTx/>
              <a:latin typeface="微软雅黑" panose="020B0503020204020204" pitchFamily="34" charset="-122"/>
              <a:ea typeface="微软雅黑" panose="020B0503020204020204" pitchFamily="34" charset="-122"/>
              <a:sym typeface="+mn-ea"/>
            </a:endParaRPr>
          </a:p>
        </p:txBody>
      </p:sp>
      <p:sp>
        <p:nvSpPr>
          <p:cNvPr id="8" name="文本框 7"/>
          <p:cNvSpPr txBox="1"/>
          <p:nvPr/>
        </p:nvSpPr>
        <p:spPr>
          <a:xfrm>
            <a:off x="1109345" y="1073917"/>
            <a:ext cx="4133850" cy="398780"/>
          </a:xfrm>
          <a:prstGeom prst="rect">
            <a:avLst/>
          </a:prstGeom>
          <a:noFill/>
        </p:spPr>
        <p:txBody>
          <a:bodyPr wrap="none" rtlCol="0" anchor="t">
            <a:spAutoFit/>
          </a:bodyPr>
          <a:lstStyle/>
          <a:p>
            <a:pPr algn="l"/>
            <a:r>
              <a:rPr sz="2000" spc="100">
                <a:uFillTx/>
                <a:latin typeface="微软雅黑" panose="020B0503020204020204" pitchFamily="34" charset="-122"/>
                <a:ea typeface="微软雅黑" panose="020B0503020204020204" pitchFamily="34" charset="-122"/>
                <a:sym typeface="+mn-ea"/>
              </a:rPr>
              <a:t>（7）化工过程安全管理（PSM）</a:t>
            </a:r>
            <a:endParaRPr sz="2000" spc="100">
              <a:uFillTx/>
              <a:latin typeface="微软雅黑" panose="020B0503020204020204" pitchFamily="34" charset="-122"/>
              <a:ea typeface="微软雅黑" panose="020B0503020204020204" pitchFamily="34" charset="-122"/>
              <a:sym typeface="+mn-ea"/>
            </a:endParaRPr>
          </a:p>
        </p:txBody>
      </p:sp>
      <p:grpSp>
        <p:nvGrpSpPr>
          <p:cNvPr id="12" name="组合 11"/>
          <p:cNvGrpSpPr/>
          <p:nvPr/>
        </p:nvGrpSpPr>
        <p:grpSpPr>
          <a:xfrm>
            <a:off x="102235" y="62230"/>
            <a:ext cx="6035675" cy="616535"/>
            <a:chOff x="147" y="225"/>
            <a:chExt cx="9505" cy="971"/>
          </a:xfrm>
        </p:grpSpPr>
        <p:sp>
          <p:nvSpPr>
            <p:cNvPr id="13" name="TextBox 31"/>
            <p:cNvSpPr txBox="1"/>
            <p:nvPr/>
          </p:nvSpPr>
          <p:spPr>
            <a:xfrm>
              <a:off x="1118" y="310"/>
              <a:ext cx="8534" cy="725"/>
            </a:xfrm>
            <a:prstGeom prst="rect">
              <a:avLst/>
            </a:prstGeom>
            <a:noFill/>
            <a:ln w="9525">
              <a:noFill/>
            </a:ln>
          </p:spPr>
          <p:txBody>
            <a:bodyPr wrap="square">
              <a:spAutoFit/>
            </a:bodyPr>
            <a:lstStyle/>
            <a:p>
              <a:r>
                <a:rPr lang="zh-CN" altLang="en-US" sz="2400" b="1" dirty="0">
                  <a:solidFill>
                    <a:schemeClr val="tx1"/>
                  </a:solidFill>
                  <a:latin typeface="微软雅黑" panose="020B0503020204020204" pitchFamily="34" charset="-122"/>
                  <a:ea typeface="微软雅黑" panose="020B0503020204020204" pitchFamily="34" charset="-122"/>
                </a:rPr>
                <a:t>危化品和陆上油气管道安全生产的特点</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4"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5" name="组合 84"/>
          <p:cNvGrpSpPr/>
          <p:nvPr/>
        </p:nvGrpSpPr>
        <p:grpSpPr>
          <a:xfrm>
            <a:off x="303530" y="925327"/>
            <a:ext cx="8609330" cy="3148330"/>
            <a:chOff x="309" y="2135"/>
            <a:chExt cx="13558" cy="4958"/>
          </a:xfrm>
        </p:grpSpPr>
        <p:cxnSp>
          <p:nvCxnSpPr>
            <p:cNvPr id="76" name="直接箭头连接符 75"/>
            <p:cNvCxnSpPr>
              <a:stCxn id="50" idx="3"/>
              <a:endCxn id="73" idx="1"/>
            </p:cNvCxnSpPr>
            <p:nvPr/>
          </p:nvCxnSpPr>
          <p:spPr>
            <a:xfrm>
              <a:off x="1728" y="4277"/>
              <a:ext cx="10720" cy="1"/>
            </a:xfrm>
            <a:prstGeom prst="straightConnector1">
              <a:avLst/>
            </a:prstGeom>
            <a:solidFill>
              <a:schemeClr val="accent1"/>
            </a:solidFill>
            <a:ln w="9525" cap="flat" cmpd="sng" algn="ctr">
              <a:solidFill>
                <a:schemeClr val="tx1"/>
              </a:solidFill>
              <a:prstDash val="solid"/>
              <a:round/>
              <a:headEnd type="none" w="med" len="med"/>
              <a:tailEnd type="arrow" w="med" len="med"/>
            </a:ln>
          </p:spPr>
        </p:cxnSp>
        <p:sp>
          <p:nvSpPr>
            <p:cNvPr id="50" name="文本框 49"/>
            <p:cNvSpPr txBox="1"/>
            <p:nvPr/>
          </p:nvSpPr>
          <p:spPr>
            <a:xfrm>
              <a:off x="309" y="3296"/>
              <a:ext cx="1419" cy="1961"/>
            </a:xfrm>
            <a:prstGeom prst="rect">
              <a:avLst/>
            </a:prstGeom>
            <a:noFill/>
          </p:spPr>
          <p:txBody>
            <a:bodyPr wrap="square" rtlCol="0">
              <a:spAutoFit/>
            </a:bodyPr>
            <a:lstStyle/>
            <a:p>
              <a:pPr algn="l"/>
              <a:r>
                <a:rPr lang="zh-CN" altLang="en-US" sz="1500">
                  <a:solidFill>
                    <a:schemeClr val="tx1">
                      <a:lumMod val="75000"/>
                    </a:schemeClr>
                  </a:solidFill>
                  <a:latin typeface="微软雅黑" panose="020B0503020204020204" pitchFamily="34" charset="-122"/>
                  <a:ea typeface="微软雅黑" panose="020B0503020204020204" pitchFamily="34" charset="-122"/>
                </a:rPr>
                <a:t>发现</a:t>
              </a:r>
              <a:r>
                <a:rPr lang="en-US" altLang="zh-CN" sz="1500">
                  <a:solidFill>
                    <a:schemeClr val="tx1">
                      <a:lumMod val="75000"/>
                    </a:schemeClr>
                  </a:solidFill>
                  <a:latin typeface="微软雅黑" panose="020B0503020204020204" pitchFamily="34" charset="-122"/>
                  <a:ea typeface="微软雅黑" panose="020B0503020204020204" pitchFamily="34" charset="-122"/>
                </a:rPr>
                <a:t>MIC</a:t>
              </a:r>
              <a:r>
                <a:rPr lang="zh-CN" altLang="en-US" sz="1500">
                  <a:solidFill>
                    <a:schemeClr val="tx1">
                      <a:lumMod val="75000"/>
                    </a:schemeClr>
                  </a:solidFill>
                  <a:latin typeface="微软雅黑" panose="020B0503020204020204" pitchFamily="34" charset="-122"/>
                  <a:ea typeface="微软雅黑" panose="020B0503020204020204" pitchFamily="34" charset="-122"/>
                </a:rPr>
                <a:t>灌输送管线结晶堵塞</a:t>
              </a:r>
              <a:endParaRPr lang="zh-CN" altLang="en-US" sz="1500">
                <a:solidFill>
                  <a:schemeClr val="tx1">
                    <a:lumMod val="75000"/>
                  </a:schemeClr>
                </a:solidFill>
                <a:latin typeface="微软雅黑" panose="020B0503020204020204" pitchFamily="34" charset="-122"/>
                <a:ea typeface="微软雅黑" panose="020B0503020204020204" pitchFamily="34" charset="-122"/>
              </a:endParaRPr>
            </a:p>
          </p:txBody>
        </p:sp>
        <p:grpSp>
          <p:nvGrpSpPr>
            <p:cNvPr id="80" name="组合 79"/>
            <p:cNvGrpSpPr/>
            <p:nvPr/>
          </p:nvGrpSpPr>
          <p:grpSpPr>
            <a:xfrm>
              <a:off x="1593" y="2135"/>
              <a:ext cx="2386" cy="4187"/>
              <a:chOff x="1257" y="2135"/>
              <a:chExt cx="2386" cy="4187"/>
            </a:xfrm>
          </p:grpSpPr>
          <p:sp>
            <p:nvSpPr>
              <p:cNvPr id="17" name="Oval 6"/>
              <p:cNvSpPr/>
              <p:nvPr/>
            </p:nvSpPr>
            <p:spPr>
              <a:xfrm>
                <a:off x="1683" y="3955"/>
                <a:ext cx="567" cy="567"/>
              </a:xfrm>
              <a:prstGeom prst="ellipse">
                <a:avLst/>
              </a:prstGeom>
              <a:solidFill>
                <a:schemeClr val="tx1"/>
              </a:solidFill>
              <a:ln w="9525">
                <a:noFill/>
              </a:ln>
            </p:spPr>
            <p:txBody>
              <a:bodyPr anchor="ctr" anchorCtr="1"/>
              <a:lstStyle/>
              <a:p>
                <a:pPr algn="l"/>
                <a:r>
                  <a:rPr lang="en-US" altLang="zh-CN" sz="2000" b="1" dirty="0">
                    <a:solidFill>
                      <a:schemeClr val="accent2"/>
                    </a:solidFill>
                    <a:latin typeface="微软雅黑" panose="020B0503020204020204" pitchFamily="34" charset="-122"/>
                    <a:ea typeface="微软雅黑" panose="020B0503020204020204" pitchFamily="34" charset="-122"/>
                  </a:rPr>
                  <a:t>1</a:t>
                </a:r>
                <a:endParaRPr lang="en-US" altLang="zh-CN" sz="2000" b="1" dirty="0">
                  <a:solidFill>
                    <a:schemeClr val="accent2"/>
                  </a:solidFill>
                  <a:latin typeface="微软雅黑" panose="020B0503020204020204" pitchFamily="34" charset="-122"/>
                  <a:ea typeface="微软雅黑" panose="020B0503020204020204" pitchFamily="34" charset="-122"/>
                </a:endParaRPr>
              </a:p>
            </p:txBody>
          </p:sp>
          <p:sp>
            <p:nvSpPr>
              <p:cNvPr id="21" name="Freeform 10"/>
              <p:cNvSpPr/>
              <p:nvPr/>
            </p:nvSpPr>
            <p:spPr>
              <a:xfrm>
                <a:off x="1844" y="3733"/>
                <a:ext cx="244" cy="202"/>
              </a:xfrm>
              <a:custGeom>
                <a:avLst/>
                <a:gdLst/>
                <a:ahLst/>
                <a:cxnLst>
                  <a:cxn ang="0">
                    <a:pos x="124400" y="12563"/>
                  </a:cxn>
                  <a:cxn ang="0">
                    <a:pos x="162511" y="58382"/>
                  </a:cxn>
                  <a:cxn ang="0">
                    <a:pos x="199903" y="103462"/>
                  </a:cxn>
                  <a:cxn ang="0">
                    <a:pos x="180488" y="128588"/>
                  </a:cxn>
                  <a:cxn ang="0">
                    <a:pos x="104266" y="128588"/>
                  </a:cxn>
                  <a:cxn ang="0">
                    <a:pos x="29482" y="128588"/>
                  </a:cxn>
                  <a:cxn ang="0">
                    <a:pos x="8629" y="104201"/>
                  </a:cxn>
                  <a:cxn ang="0">
                    <a:pos x="46740" y="58382"/>
                  </a:cxn>
                  <a:cxn ang="0">
                    <a:pos x="84132" y="13302"/>
                  </a:cxn>
                  <a:cxn ang="0">
                    <a:pos x="124400" y="12563"/>
                  </a:cxn>
                </a:cxnLst>
                <a:rect l="0" t="0" r="0" b="0"/>
                <a:pathLst>
                  <a:path w="287" h="174">
                    <a:moveTo>
                      <a:pt x="173" y="17"/>
                    </a:moveTo>
                    <a:lnTo>
                      <a:pt x="226" y="79"/>
                    </a:lnTo>
                    <a:cubicBezTo>
                      <a:pt x="243" y="100"/>
                      <a:pt x="260" y="120"/>
                      <a:pt x="278" y="140"/>
                    </a:cubicBezTo>
                    <a:cubicBezTo>
                      <a:pt x="287" y="158"/>
                      <a:pt x="283" y="171"/>
                      <a:pt x="251" y="174"/>
                    </a:cubicBezTo>
                    <a:lnTo>
                      <a:pt x="145" y="174"/>
                    </a:lnTo>
                    <a:cubicBezTo>
                      <a:pt x="111" y="174"/>
                      <a:pt x="76" y="174"/>
                      <a:pt x="41" y="174"/>
                    </a:cubicBezTo>
                    <a:cubicBezTo>
                      <a:pt x="14" y="171"/>
                      <a:pt x="0" y="162"/>
                      <a:pt x="12" y="141"/>
                    </a:cubicBezTo>
                    <a:lnTo>
                      <a:pt x="65" y="79"/>
                    </a:lnTo>
                    <a:cubicBezTo>
                      <a:pt x="82" y="59"/>
                      <a:pt x="99" y="39"/>
                      <a:pt x="117" y="18"/>
                    </a:cubicBezTo>
                    <a:cubicBezTo>
                      <a:pt x="134" y="4"/>
                      <a:pt x="153" y="0"/>
                      <a:pt x="173" y="17"/>
                    </a:cubicBezTo>
                    <a:close/>
                  </a:path>
                </a:pathLst>
              </a:custGeom>
              <a:solidFill>
                <a:srgbClr val="605D5C">
                  <a:alpha val="100000"/>
                </a:srgbClr>
              </a:solidFill>
              <a:ln w="9525">
                <a:noFill/>
              </a:ln>
            </p:spPr>
            <p:txBody>
              <a:bodyPr/>
              <a:lstStyle/>
              <a:p>
                <a:pPr algn="l"/>
                <a:endParaRPr lang="zh-CN" altLang="en-US"/>
              </a:p>
            </p:txBody>
          </p:sp>
          <p:sp>
            <p:nvSpPr>
              <p:cNvPr id="51" name="文本框 50"/>
              <p:cNvSpPr txBox="1"/>
              <p:nvPr/>
            </p:nvSpPr>
            <p:spPr>
              <a:xfrm>
                <a:off x="1257" y="2135"/>
                <a:ext cx="1419" cy="1598"/>
              </a:xfrm>
              <a:prstGeom prst="rect">
                <a:avLst/>
              </a:prstGeom>
              <a:noFill/>
            </p:spPr>
            <p:txBody>
              <a:bodyPr wrap="square" rtlCol="0">
                <a:spAutoFit/>
              </a:bodyPr>
              <a:lstStyle/>
              <a:p>
                <a:pPr algn="l"/>
                <a:r>
                  <a:rPr lang="zh-CN" sz="1500">
                    <a:solidFill>
                      <a:schemeClr val="tx1">
                        <a:lumMod val="75000"/>
                      </a:schemeClr>
                    </a:solidFill>
                    <a:latin typeface="微软雅黑" panose="020B0503020204020204" pitchFamily="34" charset="-122"/>
                    <a:ea typeface="微软雅黑" panose="020B0503020204020204" pitchFamily="34" charset="-122"/>
                  </a:rPr>
                  <a:t>未按操作流程要求加盲板</a:t>
                </a:r>
                <a:endParaRPr lang="zh-CN" sz="1500">
                  <a:solidFill>
                    <a:schemeClr val="tx1">
                      <a:lumMod val="75000"/>
                    </a:schemeClr>
                  </a:solidFill>
                  <a:latin typeface="微软雅黑" panose="020B0503020204020204" pitchFamily="34" charset="-122"/>
                  <a:ea typeface="微软雅黑" panose="020B0503020204020204" pitchFamily="34" charset="-122"/>
                </a:endParaRPr>
              </a:p>
            </p:txBody>
          </p:sp>
          <p:sp>
            <p:nvSpPr>
              <p:cNvPr id="18" name="Oval 7"/>
              <p:cNvSpPr/>
              <p:nvPr/>
            </p:nvSpPr>
            <p:spPr>
              <a:xfrm>
                <a:off x="2639" y="3955"/>
                <a:ext cx="567" cy="567"/>
              </a:xfrm>
              <a:prstGeom prst="ellipse">
                <a:avLst/>
              </a:prstGeom>
              <a:solidFill>
                <a:schemeClr val="bg1"/>
              </a:solidFill>
              <a:ln w="9525">
                <a:noFill/>
              </a:ln>
            </p:spPr>
            <p:txBody>
              <a:bodyPr anchor="ctr" anchorCtr="1"/>
              <a:lstStyle/>
              <a:p>
                <a:pPr algn="l"/>
                <a:r>
                  <a:rPr lang="en-US" altLang="zh-CN" sz="2000" b="1" dirty="0">
                    <a:solidFill>
                      <a:schemeClr val="accent2"/>
                    </a:solidFill>
                    <a:latin typeface="微软雅黑" panose="020B0503020204020204" pitchFamily="34" charset="-122"/>
                    <a:ea typeface="微软雅黑" panose="020B0503020204020204" pitchFamily="34" charset="-122"/>
                  </a:rPr>
                  <a:t>2</a:t>
                </a:r>
                <a:endParaRPr lang="en-US" altLang="zh-CN" sz="2000" b="1" dirty="0">
                  <a:solidFill>
                    <a:schemeClr val="accent2"/>
                  </a:solidFill>
                  <a:latin typeface="微软雅黑" panose="020B0503020204020204" pitchFamily="34" charset="-122"/>
                  <a:ea typeface="微软雅黑" panose="020B0503020204020204" pitchFamily="34" charset="-122"/>
                </a:endParaRPr>
              </a:p>
            </p:txBody>
          </p:sp>
          <p:sp>
            <p:nvSpPr>
              <p:cNvPr id="22" name="Freeform 11"/>
              <p:cNvSpPr/>
              <p:nvPr/>
            </p:nvSpPr>
            <p:spPr>
              <a:xfrm>
                <a:off x="2800" y="4546"/>
                <a:ext cx="244" cy="203"/>
              </a:xfrm>
              <a:custGeom>
                <a:avLst/>
                <a:gdLst/>
                <a:ahLst/>
                <a:cxnLst>
                  <a:cxn ang="0">
                    <a:pos x="124400" y="115952"/>
                  </a:cxn>
                  <a:cxn ang="0">
                    <a:pos x="162511" y="69869"/>
                  </a:cxn>
                  <a:cxn ang="0">
                    <a:pos x="199903" y="24528"/>
                  </a:cxn>
                  <a:cxn ang="0">
                    <a:pos x="180488" y="0"/>
                  </a:cxn>
                  <a:cxn ang="0">
                    <a:pos x="104266" y="0"/>
                  </a:cxn>
                  <a:cxn ang="0">
                    <a:pos x="29482" y="0"/>
                  </a:cxn>
                  <a:cxn ang="0">
                    <a:pos x="8629" y="23785"/>
                  </a:cxn>
                  <a:cxn ang="0">
                    <a:pos x="46740" y="69869"/>
                  </a:cxn>
                  <a:cxn ang="0">
                    <a:pos x="84132" y="115209"/>
                  </a:cxn>
                  <a:cxn ang="0">
                    <a:pos x="124400" y="115952"/>
                  </a:cxn>
                </a:cxnLst>
                <a:rect l="0" t="0" r="0" b="0"/>
                <a:pathLst>
                  <a:path w="287" h="173">
                    <a:moveTo>
                      <a:pt x="173" y="156"/>
                    </a:moveTo>
                    <a:lnTo>
                      <a:pt x="226" y="94"/>
                    </a:lnTo>
                    <a:cubicBezTo>
                      <a:pt x="243" y="74"/>
                      <a:pt x="260" y="53"/>
                      <a:pt x="278" y="33"/>
                    </a:cubicBezTo>
                    <a:cubicBezTo>
                      <a:pt x="287" y="16"/>
                      <a:pt x="283" y="3"/>
                      <a:pt x="251" y="0"/>
                    </a:cubicBezTo>
                    <a:lnTo>
                      <a:pt x="145" y="0"/>
                    </a:lnTo>
                    <a:cubicBezTo>
                      <a:pt x="111" y="0"/>
                      <a:pt x="76" y="0"/>
                      <a:pt x="41" y="0"/>
                    </a:cubicBezTo>
                    <a:cubicBezTo>
                      <a:pt x="14" y="3"/>
                      <a:pt x="0" y="11"/>
                      <a:pt x="12" y="32"/>
                    </a:cubicBezTo>
                    <a:lnTo>
                      <a:pt x="65" y="94"/>
                    </a:lnTo>
                    <a:cubicBezTo>
                      <a:pt x="82" y="114"/>
                      <a:pt x="99" y="135"/>
                      <a:pt x="117" y="155"/>
                    </a:cubicBezTo>
                    <a:cubicBezTo>
                      <a:pt x="134" y="169"/>
                      <a:pt x="153" y="173"/>
                      <a:pt x="173" y="156"/>
                    </a:cubicBezTo>
                    <a:close/>
                  </a:path>
                </a:pathLst>
              </a:custGeom>
              <a:solidFill>
                <a:srgbClr val="605D5C">
                  <a:alpha val="100000"/>
                </a:srgbClr>
              </a:solidFill>
              <a:ln w="9525">
                <a:noFill/>
              </a:ln>
            </p:spPr>
            <p:txBody>
              <a:bodyPr/>
              <a:lstStyle/>
              <a:p>
                <a:pPr algn="l"/>
                <a:endParaRPr lang="zh-CN" altLang="en-US"/>
              </a:p>
            </p:txBody>
          </p:sp>
          <p:sp>
            <p:nvSpPr>
              <p:cNvPr id="53" name="文本框 52"/>
              <p:cNvSpPr txBox="1"/>
              <p:nvPr/>
            </p:nvSpPr>
            <p:spPr>
              <a:xfrm>
                <a:off x="2224" y="4724"/>
                <a:ext cx="1419" cy="1598"/>
              </a:xfrm>
              <a:prstGeom prst="rect">
                <a:avLst/>
              </a:prstGeom>
              <a:noFill/>
            </p:spPr>
            <p:txBody>
              <a:bodyPr wrap="square" rtlCol="0">
                <a:spAutoFit/>
              </a:bodyPr>
              <a:lstStyle/>
              <a:p>
                <a:pPr algn="l"/>
                <a:r>
                  <a:rPr lang="zh-CN" altLang="en-US" sz="1500">
                    <a:solidFill>
                      <a:schemeClr val="tx1">
                        <a:lumMod val="75000"/>
                      </a:schemeClr>
                    </a:solidFill>
                    <a:latin typeface="微软雅黑" panose="020B0503020204020204" pitchFamily="34" charset="-122"/>
                    <a:ea typeface="微软雅黑" panose="020B0503020204020204" pitchFamily="34" charset="-122"/>
                  </a:rPr>
                  <a:t>水进入</a:t>
                </a:r>
                <a:r>
                  <a:rPr lang="en-US" altLang="zh-CN" sz="1500">
                    <a:solidFill>
                      <a:schemeClr val="tx1">
                        <a:lumMod val="75000"/>
                      </a:schemeClr>
                    </a:solidFill>
                    <a:latin typeface="微软雅黑" panose="020B0503020204020204" pitchFamily="34" charset="-122"/>
                    <a:ea typeface="微软雅黑" panose="020B0503020204020204" pitchFamily="34" charset="-122"/>
                  </a:rPr>
                  <a:t>MIC</a:t>
                </a:r>
                <a:r>
                  <a:rPr lang="zh-CN" altLang="en-US" sz="1500">
                    <a:solidFill>
                      <a:schemeClr val="tx1">
                        <a:lumMod val="75000"/>
                      </a:schemeClr>
                    </a:solidFill>
                    <a:latin typeface="微软雅黑" panose="020B0503020204020204" pitchFamily="34" charset="-122"/>
                    <a:ea typeface="微软雅黑" panose="020B0503020204020204" pitchFamily="34" charset="-122"/>
                  </a:rPr>
                  <a:t>罐发生反应</a:t>
                </a:r>
                <a:endParaRPr lang="zh-CN" altLang="en-US" sz="1500">
                  <a:solidFill>
                    <a:schemeClr val="tx1">
                      <a:lumMod val="75000"/>
                    </a:schemeClr>
                  </a:solidFill>
                  <a:latin typeface="微软雅黑" panose="020B0503020204020204" pitchFamily="34" charset="-122"/>
                  <a:ea typeface="微软雅黑" panose="020B0503020204020204" pitchFamily="34" charset="-122"/>
                </a:endParaRPr>
              </a:p>
            </p:txBody>
          </p:sp>
        </p:grpSp>
        <p:grpSp>
          <p:nvGrpSpPr>
            <p:cNvPr id="79" name="组合 78"/>
            <p:cNvGrpSpPr/>
            <p:nvPr/>
          </p:nvGrpSpPr>
          <p:grpSpPr>
            <a:xfrm>
              <a:off x="3135" y="2135"/>
              <a:ext cx="2495" cy="4197"/>
              <a:chOff x="3025" y="2135"/>
              <a:chExt cx="2495" cy="4197"/>
            </a:xfrm>
          </p:grpSpPr>
          <p:sp>
            <p:nvSpPr>
              <p:cNvPr id="56" name="文本框 55"/>
              <p:cNvSpPr txBox="1"/>
              <p:nvPr/>
            </p:nvSpPr>
            <p:spPr>
              <a:xfrm>
                <a:off x="3025" y="2135"/>
                <a:ext cx="1909" cy="1598"/>
              </a:xfrm>
              <a:prstGeom prst="rect">
                <a:avLst/>
              </a:prstGeom>
              <a:noFill/>
            </p:spPr>
            <p:txBody>
              <a:bodyPr wrap="square" rtlCol="0">
                <a:spAutoFit/>
              </a:bodyPr>
              <a:lstStyle/>
              <a:p>
                <a:pPr algn="l"/>
                <a:r>
                  <a:rPr lang="en-US" altLang="zh-CN" sz="1500">
                    <a:solidFill>
                      <a:schemeClr val="tx1">
                        <a:lumMod val="75000"/>
                      </a:schemeClr>
                    </a:solidFill>
                    <a:latin typeface="微软雅黑" panose="020B0503020204020204" pitchFamily="34" charset="-122"/>
                    <a:ea typeface="微软雅黑" panose="020B0503020204020204" pitchFamily="34" charset="-122"/>
                  </a:rPr>
                  <a:t>6</a:t>
                </a:r>
                <a:r>
                  <a:rPr lang="zh-CN" altLang="en-US" sz="1500">
                    <a:solidFill>
                      <a:schemeClr val="tx1">
                        <a:lumMod val="75000"/>
                      </a:schemeClr>
                    </a:solidFill>
                    <a:latin typeface="微软雅黑" panose="020B0503020204020204" pitchFamily="34" charset="-122"/>
                    <a:ea typeface="微软雅黑" panose="020B0503020204020204" pitchFamily="34" charset="-122"/>
                  </a:rPr>
                  <a:t>个月前停用冷冻系统，氟利昂转用于其他装置</a:t>
                </a:r>
                <a:endParaRPr lang="zh-CN" altLang="en-US" sz="1500">
                  <a:solidFill>
                    <a:schemeClr val="tx1">
                      <a:lumMod val="75000"/>
                    </a:schemeClr>
                  </a:solidFill>
                  <a:latin typeface="微软雅黑" panose="020B0503020204020204" pitchFamily="34" charset="-122"/>
                  <a:ea typeface="微软雅黑" panose="020B0503020204020204" pitchFamily="34" charset="-122"/>
                </a:endParaRPr>
              </a:p>
            </p:txBody>
          </p:sp>
          <p:sp>
            <p:nvSpPr>
              <p:cNvPr id="19" name="Oval 8"/>
              <p:cNvSpPr/>
              <p:nvPr/>
            </p:nvSpPr>
            <p:spPr>
              <a:xfrm>
                <a:off x="3712" y="3955"/>
                <a:ext cx="567" cy="567"/>
              </a:xfrm>
              <a:prstGeom prst="ellipse">
                <a:avLst/>
              </a:prstGeom>
              <a:solidFill>
                <a:schemeClr val="accent1"/>
              </a:solidFill>
              <a:ln w="9525">
                <a:noFill/>
              </a:ln>
            </p:spPr>
            <p:txBody>
              <a:bodyPr anchor="ctr" anchorCtr="1"/>
              <a:lstStyle/>
              <a:p>
                <a:pPr algn="l"/>
                <a:r>
                  <a:rPr lang="en-US" altLang="zh-CN" sz="2000" b="1" dirty="0">
                    <a:solidFill>
                      <a:schemeClr val="accent2"/>
                    </a:solidFill>
                    <a:latin typeface="微软雅黑" panose="020B0503020204020204" pitchFamily="34" charset="-122"/>
                    <a:ea typeface="微软雅黑" panose="020B0503020204020204" pitchFamily="34" charset="-122"/>
                  </a:rPr>
                  <a:t>3</a:t>
                </a:r>
                <a:endParaRPr lang="en-US" altLang="zh-CN" sz="2000" b="1" dirty="0">
                  <a:solidFill>
                    <a:schemeClr val="accent2"/>
                  </a:solidFill>
                  <a:latin typeface="微软雅黑" panose="020B0503020204020204" pitchFamily="34" charset="-122"/>
                  <a:ea typeface="微软雅黑" panose="020B0503020204020204" pitchFamily="34" charset="-122"/>
                </a:endParaRPr>
              </a:p>
            </p:txBody>
          </p:sp>
          <p:sp>
            <p:nvSpPr>
              <p:cNvPr id="23" name="Freeform 12"/>
              <p:cNvSpPr/>
              <p:nvPr/>
            </p:nvSpPr>
            <p:spPr>
              <a:xfrm>
                <a:off x="3873" y="3733"/>
                <a:ext cx="244" cy="202"/>
              </a:xfrm>
              <a:custGeom>
                <a:avLst/>
                <a:gdLst/>
                <a:ahLst/>
                <a:cxnLst>
                  <a:cxn ang="0">
                    <a:pos x="124685" y="12563"/>
                  </a:cxn>
                  <a:cxn ang="0">
                    <a:pos x="162664" y="58382"/>
                  </a:cxn>
                  <a:cxn ang="0">
                    <a:pos x="199926" y="103462"/>
                  </a:cxn>
                  <a:cxn ang="0">
                    <a:pos x="180578" y="128588"/>
                  </a:cxn>
                  <a:cxn ang="0">
                    <a:pos x="104621" y="128588"/>
                  </a:cxn>
                  <a:cxn ang="0">
                    <a:pos x="30096" y="128588"/>
                  </a:cxn>
                  <a:cxn ang="0">
                    <a:pos x="8599" y="104201"/>
                  </a:cxn>
                  <a:cxn ang="0">
                    <a:pos x="46578" y="58382"/>
                  </a:cxn>
                  <a:cxn ang="0">
                    <a:pos x="83840" y="13302"/>
                  </a:cxn>
                  <a:cxn ang="0">
                    <a:pos x="124685" y="12563"/>
                  </a:cxn>
                </a:cxnLst>
                <a:rect l="0" t="0" r="0" b="0"/>
                <a:pathLst>
                  <a:path w="288" h="174">
                    <a:moveTo>
                      <a:pt x="174" y="17"/>
                    </a:moveTo>
                    <a:lnTo>
                      <a:pt x="227" y="79"/>
                    </a:lnTo>
                    <a:cubicBezTo>
                      <a:pt x="244" y="100"/>
                      <a:pt x="261" y="120"/>
                      <a:pt x="279" y="140"/>
                    </a:cubicBezTo>
                    <a:cubicBezTo>
                      <a:pt x="288" y="158"/>
                      <a:pt x="284" y="171"/>
                      <a:pt x="252" y="174"/>
                    </a:cubicBezTo>
                    <a:lnTo>
                      <a:pt x="146" y="174"/>
                    </a:lnTo>
                    <a:cubicBezTo>
                      <a:pt x="111" y="174"/>
                      <a:pt x="77" y="174"/>
                      <a:pt x="42" y="174"/>
                    </a:cubicBezTo>
                    <a:cubicBezTo>
                      <a:pt x="15" y="171"/>
                      <a:pt x="0" y="162"/>
                      <a:pt x="12" y="141"/>
                    </a:cubicBezTo>
                    <a:lnTo>
                      <a:pt x="65" y="79"/>
                    </a:lnTo>
                    <a:cubicBezTo>
                      <a:pt x="83" y="59"/>
                      <a:pt x="100" y="39"/>
                      <a:pt x="117" y="18"/>
                    </a:cubicBezTo>
                    <a:cubicBezTo>
                      <a:pt x="135" y="4"/>
                      <a:pt x="153" y="0"/>
                      <a:pt x="174" y="17"/>
                    </a:cubicBezTo>
                    <a:close/>
                  </a:path>
                </a:pathLst>
              </a:custGeom>
              <a:solidFill>
                <a:srgbClr val="605D5C">
                  <a:alpha val="100000"/>
                </a:srgbClr>
              </a:solidFill>
              <a:ln w="9525">
                <a:noFill/>
              </a:ln>
            </p:spPr>
            <p:txBody>
              <a:bodyPr/>
              <a:lstStyle/>
              <a:p>
                <a:pPr algn="l"/>
                <a:endParaRPr lang="zh-CN" altLang="en-US"/>
              </a:p>
            </p:txBody>
          </p:sp>
          <p:sp>
            <p:nvSpPr>
              <p:cNvPr id="20" name="Oval 9"/>
              <p:cNvSpPr/>
              <p:nvPr/>
            </p:nvSpPr>
            <p:spPr>
              <a:xfrm>
                <a:off x="4279" y="3955"/>
                <a:ext cx="567" cy="567"/>
              </a:xfrm>
              <a:prstGeom prst="ellipse">
                <a:avLst/>
              </a:prstGeom>
              <a:solidFill>
                <a:schemeClr val="tx2"/>
              </a:solidFill>
              <a:ln w="9525">
                <a:noFill/>
              </a:ln>
            </p:spPr>
            <p:txBody>
              <a:bodyPr anchor="ctr" anchorCtr="1"/>
              <a:lstStyle/>
              <a:p>
                <a:pPr algn="l"/>
                <a:r>
                  <a:rPr lang="en-US" altLang="zh-CN" sz="2000" b="1" dirty="0">
                    <a:solidFill>
                      <a:schemeClr val="accent2"/>
                    </a:solidFill>
                    <a:latin typeface="微软雅黑" panose="020B0503020204020204" pitchFamily="34" charset="-122"/>
                    <a:ea typeface="微软雅黑" panose="020B0503020204020204" pitchFamily="34" charset="-122"/>
                  </a:rPr>
                  <a:t>4</a:t>
                </a:r>
                <a:endParaRPr lang="en-US" altLang="zh-CN" sz="2000" b="1" dirty="0">
                  <a:solidFill>
                    <a:schemeClr val="accent2"/>
                  </a:solidFill>
                  <a:latin typeface="微软雅黑" panose="020B0503020204020204" pitchFamily="34" charset="-122"/>
                  <a:ea typeface="微软雅黑" panose="020B0503020204020204" pitchFamily="34" charset="-122"/>
                </a:endParaRPr>
              </a:p>
            </p:txBody>
          </p:sp>
          <p:sp>
            <p:nvSpPr>
              <p:cNvPr id="24" name="Freeform 13"/>
              <p:cNvSpPr/>
              <p:nvPr/>
            </p:nvSpPr>
            <p:spPr>
              <a:xfrm>
                <a:off x="4439" y="4546"/>
                <a:ext cx="245" cy="203"/>
              </a:xfrm>
              <a:custGeom>
                <a:avLst/>
                <a:gdLst/>
                <a:ahLst/>
                <a:cxnLst>
                  <a:cxn ang="0">
                    <a:pos x="125644" y="115952"/>
                  </a:cxn>
                  <a:cxn ang="0">
                    <a:pos x="163914" y="69869"/>
                  </a:cxn>
                  <a:cxn ang="0">
                    <a:pos x="200741" y="24528"/>
                  </a:cxn>
                  <a:cxn ang="0">
                    <a:pos x="181967" y="0"/>
                  </a:cxn>
                  <a:cxn ang="0">
                    <a:pos x="105425" y="0"/>
                  </a:cxn>
                  <a:cxn ang="0">
                    <a:pos x="30328" y="0"/>
                  </a:cxn>
                  <a:cxn ang="0">
                    <a:pos x="8665" y="23785"/>
                  </a:cxn>
                  <a:cxn ang="0">
                    <a:pos x="46936" y="69869"/>
                  </a:cxn>
                  <a:cxn ang="0">
                    <a:pos x="84485" y="115209"/>
                  </a:cxn>
                  <a:cxn ang="0">
                    <a:pos x="125644" y="115952"/>
                  </a:cxn>
                </a:cxnLst>
                <a:rect l="0" t="0" r="0" b="0"/>
                <a:pathLst>
                  <a:path w="288" h="173">
                    <a:moveTo>
                      <a:pt x="174" y="156"/>
                    </a:moveTo>
                    <a:lnTo>
                      <a:pt x="227" y="94"/>
                    </a:lnTo>
                    <a:cubicBezTo>
                      <a:pt x="244" y="74"/>
                      <a:pt x="261" y="53"/>
                      <a:pt x="278" y="33"/>
                    </a:cubicBezTo>
                    <a:cubicBezTo>
                      <a:pt x="288" y="16"/>
                      <a:pt x="284" y="3"/>
                      <a:pt x="252" y="0"/>
                    </a:cubicBezTo>
                    <a:lnTo>
                      <a:pt x="146" y="0"/>
                    </a:lnTo>
                    <a:cubicBezTo>
                      <a:pt x="111" y="0"/>
                      <a:pt x="77" y="0"/>
                      <a:pt x="42" y="0"/>
                    </a:cubicBezTo>
                    <a:cubicBezTo>
                      <a:pt x="15" y="3"/>
                      <a:pt x="0" y="11"/>
                      <a:pt x="12" y="32"/>
                    </a:cubicBezTo>
                    <a:lnTo>
                      <a:pt x="65" y="94"/>
                    </a:lnTo>
                    <a:cubicBezTo>
                      <a:pt x="83" y="114"/>
                      <a:pt x="100" y="135"/>
                      <a:pt x="117" y="155"/>
                    </a:cubicBezTo>
                    <a:cubicBezTo>
                      <a:pt x="135" y="169"/>
                      <a:pt x="153" y="173"/>
                      <a:pt x="174" y="156"/>
                    </a:cubicBezTo>
                    <a:close/>
                  </a:path>
                </a:pathLst>
              </a:custGeom>
              <a:solidFill>
                <a:srgbClr val="605D5C">
                  <a:alpha val="100000"/>
                </a:srgbClr>
              </a:solidFill>
              <a:ln w="9525">
                <a:noFill/>
              </a:ln>
            </p:spPr>
            <p:txBody>
              <a:bodyPr/>
              <a:lstStyle/>
              <a:p>
                <a:pPr algn="l"/>
                <a:endParaRPr lang="zh-CN" altLang="en-US"/>
              </a:p>
            </p:txBody>
          </p:sp>
          <p:sp>
            <p:nvSpPr>
              <p:cNvPr id="58" name="文本框 57"/>
              <p:cNvSpPr txBox="1"/>
              <p:nvPr/>
            </p:nvSpPr>
            <p:spPr>
              <a:xfrm>
                <a:off x="3611" y="4734"/>
                <a:ext cx="1909" cy="1598"/>
              </a:xfrm>
              <a:prstGeom prst="rect">
                <a:avLst/>
              </a:prstGeom>
              <a:noFill/>
            </p:spPr>
            <p:txBody>
              <a:bodyPr wrap="square" rtlCol="0">
                <a:spAutoFit/>
              </a:bodyPr>
              <a:lstStyle/>
              <a:p>
                <a:pPr algn="l"/>
                <a:r>
                  <a:rPr lang="zh-CN" altLang="en-US" sz="1500">
                    <a:solidFill>
                      <a:schemeClr val="tx1">
                        <a:lumMod val="75000"/>
                      </a:schemeClr>
                    </a:solidFill>
                    <a:latin typeface="微软雅黑" panose="020B0503020204020204" pitchFamily="34" charset="-122"/>
                    <a:ea typeface="微软雅黑" panose="020B0503020204020204" pitchFamily="34" charset="-122"/>
                  </a:rPr>
                  <a:t>罐反应温度上升，但控制室内仪表失灵</a:t>
                </a:r>
                <a:endParaRPr lang="zh-CN" altLang="en-US" sz="1500">
                  <a:solidFill>
                    <a:schemeClr val="tx1">
                      <a:lumMod val="75000"/>
                    </a:schemeClr>
                  </a:solidFill>
                  <a:latin typeface="微软雅黑" panose="020B0503020204020204" pitchFamily="34" charset="-122"/>
                  <a:ea typeface="微软雅黑" panose="020B0503020204020204" pitchFamily="34" charset="-122"/>
                </a:endParaRPr>
              </a:p>
            </p:txBody>
          </p:sp>
        </p:grpSp>
        <p:sp>
          <p:nvSpPr>
            <p:cNvPr id="12" name="Oval 6"/>
            <p:cNvSpPr/>
            <p:nvPr/>
          </p:nvSpPr>
          <p:spPr>
            <a:xfrm>
              <a:off x="6057" y="3955"/>
              <a:ext cx="567" cy="567"/>
            </a:xfrm>
            <a:prstGeom prst="ellipse">
              <a:avLst/>
            </a:prstGeom>
            <a:solidFill>
              <a:schemeClr val="tx1"/>
            </a:solidFill>
            <a:ln w="9525">
              <a:noFill/>
            </a:ln>
          </p:spPr>
          <p:txBody>
            <a:bodyPr anchor="ctr" anchorCtr="1"/>
            <a:lstStyle/>
            <a:p>
              <a:pPr algn="l"/>
              <a:r>
                <a:rPr lang="en-US" altLang="zh-CN" sz="2000" b="1" dirty="0">
                  <a:solidFill>
                    <a:schemeClr val="accent2"/>
                  </a:solidFill>
                  <a:latin typeface="微软雅黑" panose="020B0503020204020204" pitchFamily="34" charset="-122"/>
                  <a:ea typeface="微软雅黑" panose="020B0503020204020204" pitchFamily="34" charset="-122"/>
                </a:rPr>
                <a:t>5</a:t>
              </a:r>
              <a:endParaRPr lang="en-US" altLang="zh-CN" sz="2000" b="1" dirty="0">
                <a:solidFill>
                  <a:schemeClr val="accent2"/>
                </a:solidFill>
                <a:latin typeface="微软雅黑" panose="020B0503020204020204" pitchFamily="34" charset="-122"/>
                <a:ea typeface="微软雅黑" panose="020B0503020204020204" pitchFamily="34" charset="-122"/>
              </a:endParaRPr>
            </a:p>
          </p:txBody>
        </p:sp>
        <p:sp>
          <p:nvSpPr>
            <p:cNvPr id="59" name="Freeform 11"/>
            <p:cNvSpPr/>
            <p:nvPr/>
          </p:nvSpPr>
          <p:spPr>
            <a:xfrm>
              <a:off x="6219" y="4546"/>
              <a:ext cx="244" cy="203"/>
            </a:xfrm>
            <a:custGeom>
              <a:avLst/>
              <a:gdLst/>
              <a:ahLst/>
              <a:cxnLst>
                <a:cxn ang="0">
                  <a:pos x="124400" y="115952"/>
                </a:cxn>
                <a:cxn ang="0">
                  <a:pos x="162511" y="69869"/>
                </a:cxn>
                <a:cxn ang="0">
                  <a:pos x="199903" y="24528"/>
                </a:cxn>
                <a:cxn ang="0">
                  <a:pos x="180488" y="0"/>
                </a:cxn>
                <a:cxn ang="0">
                  <a:pos x="104266" y="0"/>
                </a:cxn>
                <a:cxn ang="0">
                  <a:pos x="29482" y="0"/>
                </a:cxn>
                <a:cxn ang="0">
                  <a:pos x="8629" y="23785"/>
                </a:cxn>
                <a:cxn ang="0">
                  <a:pos x="46740" y="69869"/>
                </a:cxn>
                <a:cxn ang="0">
                  <a:pos x="84132" y="115209"/>
                </a:cxn>
                <a:cxn ang="0">
                  <a:pos x="124400" y="115952"/>
                </a:cxn>
              </a:cxnLst>
              <a:rect l="0" t="0" r="0" b="0"/>
              <a:pathLst>
                <a:path w="287" h="173">
                  <a:moveTo>
                    <a:pt x="173" y="156"/>
                  </a:moveTo>
                  <a:lnTo>
                    <a:pt x="226" y="94"/>
                  </a:lnTo>
                  <a:cubicBezTo>
                    <a:pt x="243" y="74"/>
                    <a:pt x="260" y="53"/>
                    <a:pt x="278" y="33"/>
                  </a:cubicBezTo>
                  <a:cubicBezTo>
                    <a:pt x="287" y="16"/>
                    <a:pt x="283" y="3"/>
                    <a:pt x="251" y="0"/>
                  </a:cubicBezTo>
                  <a:lnTo>
                    <a:pt x="145" y="0"/>
                  </a:lnTo>
                  <a:cubicBezTo>
                    <a:pt x="111" y="0"/>
                    <a:pt x="76" y="0"/>
                    <a:pt x="41" y="0"/>
                  </a:cubicBezTo>
                  <a:cubicBezTo>
                    <a:pt x="14" y="3"/>
                    <a:pt x="0" y="11"/>
                    <a:pt x="12" y="32"/>
                  </a:cubicBezTo>
                  <a:lnTo>
                    <a:pt x="65" y="94"/>
                  </a:lnTo>
                  <a:cubicBezTo>
                    <a:pt x="82" y="114"/>
                    <a:pt x="99" y="135"/>
                    <a:pt x="117" y="155"/>
                  </a:cubicBezTo>
                  <a:cubicBezTo>
                    <a:pt x="134" y="169"/>
                    <a:pt x="153" y="173"/>
                    <a:pt x="173" y="156"/>
                  </a:cubicBezTo>
                  <a:close/>
                </a:path>
              </a:pathLst>
            </a:custGeom>
            <a:solidFill>
              <a:srgbClr val="605D5C">
                <a:alpha val="100000"/>
              </a:srgbClr>
            </a:solidFill>
            <a:ln w="9525">
              <a:noFill/>
            </a:ln>
          </p:spPr>
          <p:txBody>
            <a:bodyPr/>
            <a:lstStyle/>
            <a:p>
              <a:pPr algn="l"/>
              <a:endParaRPr lang="zh-CN" altLang="en-US"/>
            </a:p>
          </p:txBody>
        </p:sp>
        <p:sp>
          <p:nvSpPr>
            <p:cNvPr id="61" name="文本框 60"/>
            <p:cNvSpPr txBox="1"/>
            <p:nvPr/>
          </p:nvSpPr>
          <p:spPr>
            <a:xfrm>
              <a:off x="5386" y="4768"/>
              <a:ext cx="1909" cy="2325"/>
            </a:xfrm>
            <a:prstGeom prst="rect">
              <a:avLst/>
            </a:prstGeom>
            <a:noFill/>
          </p:spPr>
          <p:txBody>
            <a:bodyPr wrap="square" rtlCol="0">
              <a:spAutoFit/>
            </a:bodyPr>
            <a:lstStyle/>
            <a:p>
              <a:pPr algn="l"/>
              <a:r>
                <a:rPr lang="zh-CN" altLang="en-US" sz="1500">
                  <a:solidFill>
                    <a:schemeClr val="tx1">
                      <a:lumMod val="75000"/>
                    </a:schemeClr>
                  </a:solidFill>
                  <a:latin typeface="微软雅黑" panose="020B0503020204020204" pitchFamily="34" charset="-122"/>
                  <a:ea typeface="微软雅黑" panose="020B0503020204020204" pitchFamily="34" charset="-122"/>
                </a:rPr>
                <a:t>工人巡检发现温度达到</a:t>
              </a:r>
              <a:r>
                <a:rPr lang="en-US" altLang="zh-CN" sz="1500">
                  <a:solidFill>
                    <a:schemeClr val="tx1">
                      <a:lumMod val="75000"/>
                    </a:schemeClr>
                  </a:solidFill>
                  <a:latin typeface="微软雅黑" panose="020B0503020204020204" pitchFamily="34" charset="-122"/>
                  <a:ea typeface="微软雅黑" panose="020B0503020204020204" pitchFamily="34" charset="-122"/>
                </a:rPr>
                <a:t>38℃</a:t>
              </a:r>
              <a:r>
                <a:rPr lang="zh-CN" altLang="en-US" sz="1500">
                  <a:solidFill>
                    <a:schemeClr val="tx1">
                      <a:lumMod val="75000"/>
                    </a:schemeClr>
                  </a:solidFill>
                  <a:latin typeface="微软雅黑" panose="020B0503020204020204" pitchFamily="34" charset="-122"/>
                  <a:ea typeface="微软雅黑" panose="020B0503020204020204" pitchFamily="34" charset="-122"/>
                </a:rPr>
                <a:t>。正常储存温度＜</a:t>
              </a:r>
              <a:r>
                <a:rPr lang="en-US" altLang="zh-CN" sz="1500">
                  <a:solidFill>
                    <a:schemeClr val="tx1">
                      <a:lumMod val="75000"/>
                    </a:schemeClr>
                  </a:solidFill>
                  <a:latin typeface="微软雅黑" panose="020B0503020204020204" pitchFamily="34" charset="-122"/>
                  <a:ea typeface="微软雅黑" panose="020B0503020204020204" pitchFamily="34" charset="-122"/>
                </a:rPr>
                <a:t>10℃</a:t>
              </a:r>
              <a:r>
                <a:rPr lang="zh-CN" altLang="en-US" sz="1500">
                  <a:solidFill>
                    <a:schemeClr val="tx1">
                      <a:lumMod val="75000"/>
                    </a:schemeClr>
                  </a:solidFill>
                  <a:latin typeface="微软雅黑" panose="020B0503020204020204" pitchFamily="34" charset="-122"/>
                  <a:ea typeface="微软雅黑" panose="020B0503020204020204" pitchFamily="34" charset="-122"/>
                </a:rPr>
                <a:t>，当时气温</a:t>
              </a:r>
              <a:r>
                <a:rPr lang="en-US" altLang="zh-CN" sz="1500">
                  <a:solidFill>
                    <a:schemeClr val="tx1">
                      <a:lumMod val="75000"/>
                    </a:schemeClr>
                  </a:solidFill>
                  <a:latin typeface="微软雅黑" panose="020B0503020204020204" pitchFamily="34" charset="-122"/>
                  <a:ea typeface="微软雅黑" panose="020B0503020204020204" pitchFamily="34" charset="-122"/>
                </a:rPr>
                <a:t>17℃</a:t>
              </a:r>
              <a:endParaRPr lang="en-US" altLang="zh-CN" sz="1500">
                <a:solidFill>
                  <a:schemeClr val="tx1">
                    <a:lumMod val="75000"/>
                  </a:schemeClr>
                </a:solidFill>
                <a:latin typeface="微软雅黑" panose="020B0503020204020204" pitchFamily="34" charset="-122"/>
                <a:ea typeface="微软雅黑" panose="020B0503020204020204" pitchFamily="34" charset="-122"/>
              </a:endParaRPr>
            </a:p>
          </p:txBody>
        </p:sp>
        <p:sp>
          <p:nvSpPr>
            <p:cNvPr id="29" name="Oval 7"/>
            <p:cNvSpPr/>
            <p:nvPr/>
          </p:nvSpPr>
          <p:spPr>
            <a:xfrm>
              <a:off x="7068" y="3955"/>
              <a:ext cx="567" cy="567"/>
            </a:xfrm>
            <a:prstGeom prst="ellipse">
              <a:avLst/>
            </a:prstGeom>
            <a:solidFill>
              <a:schemeClr val="bg1"/>
            </a:solidFill>
            <a:ln w="9525">
              <a:noFill/>
            </a:ln>
          </p:spPr>
          <p:txBody>
            <a:bodyPr anchor="ctr" anchorCtr="1"/>
            <a:lstStyle/>
            <a:p>
              <a:pPr algn="l"/>
              <a:r>
                <a:rPr lang="en-US" altLang="zh-CN" sz="2000" b="1" dirty="0">
                  <a:solidFill>
                    <a:schemeClr val="accent2"/>
                  </a:solidFill>
                  <a:latin typeface="微软雅黑" panose="020B0503020204020204" pitchFamily="34" charset="-122"/>
                  <a:ea typeface="微软雅黑" panose="020B0503020204020204" pitchFamily="34" charset="-122"/>
                </a:rPr>
                <a:t>6</a:t>
              </a:r>
              <a:endParaRPr lang="en-US" altLang="zh-CN" sz="2000" b="1" dirty="0">
                <a:solidFill>
                  <a:schemeClr val="accent2"/>
                </a:solidFill>
                <a:latin typeface="微软雅黑" panose="020B0503020204020204" pitchFamily="34" charset="-122"/>
                <a:ea typeface="微软雅黑" panose="020B0503020204020204" pitchFamily="34" charset="-122"/>
              </a:endParaRPr>
            </a:p>
          </p:txBody>
        </p:sp>
        <p:sp>
          <p:nvSpPr>
            <p:cNvPr id="62" name="Freeform 12"/>
            <p:cNvSpPr/>
            <p:nvPr/>
          </p:nvSpPr>
          <p:spPr>
            <a:xfrm>
              <a:off x="7230" y="3733"/>
              <a:ext cx="244" cy="202"/>
            </a:xfrm>
            <a:custGeom>
              <a:avLst/>
              <a:gdLst/>
              <a:ahLst/>
              <a:cxnLst>
                <a:cxn ang="0">
                  <a:pos x="124685" y="12563"/>
                </a:cxn>
                <a:cxn ang="0">
                  <a:pos x="162664" y="58382"/>
                </a:cxn>
                <a:cxn ang="0">
                  <a:pos x="199926" y="103462"/>
                </a:cxn>
                <a:cxn ang="0">
                  <a:pos x="180578" y="128588"/>
                </a:cxn>
                <a:cxn ang="0">
                  <a:pos x="104621" y="128588"/>
                </a:cxn>
                <a:cxn ang="0">
                  <a:pos x="30096" y="128588"/>
                </a:cxn>
                <a:cxn ang="0">
                  <a:pos x="8599" y="104201"/>
                </a:cxn>
                <a:cxn ang="0">
                  <a:pos x="46578" y="58382"/>
                </a:cxn>
                <a:cxn ang="0">
                  <a:pos x="83840" y="13302"/>
                </a:cxn>
                <a:cxn ang="0">
                  <a:pos x="124685" y="12563"/>
                </a:cxn>
              </a:cxnLst>
              <a:rect l="0" t="0" r="0" b="0"/>
              <a:pathLst>
                <a:path w="288" h="174">
                  <a:moveTo>
                    <a:pt x="174" y="17"/>
                  </a:moveTo>
                  <a:lnTo>
                    <a:pt x="227" y="79"/>
                  </a:lnTo>
                  <a:cubicBezTo>
                    <a:pt x="244" y="100"/>
                    <a:pt x="261" y="120"/>
                    <a:pt x="279" y="140"/>
                  </a:cubicBezTo>
                  <a:cubicBezTo>
                    <a:pt x="288" y="158"/>
                    <a:pt x="284" y="171"/>
                    <a:pt x="252" y="174"/>
                  </a:cubicBezTo>
                  <a:lnTo>
                    <a:pt x="146" y="174"/>
                  </a:lnTo>
                  <a:cubicBezTo>
                    <a:pt x="111" y="174"/>
                    <a:pt x="77" y="174"/>
                    <a:pt x="42" y="174"/>
                  </a:cubicBezTo>
                  <a:cubicBezTo>
                    <a:pt x="15" y="171"/>
                    <a:pt x="0" y="162"/>
                    <a:pt x="12" y="141"/>
                  </a:cubicBezTo>
                  <a:lnTo>
                    <a:pt x="65" y="79"/>
                  </a:lnTo>
                  <a:cubicBezTo>
                    <a:pt x="83" y="59"/>
                    <a:pt x="100" y="39"/>
                    <a:pt x="117" y="18"/>
                  </a:cubicBezTo>
                  <a:cubicBezTo>
                    <a:pt x="135" y="4"/>
                    <a:pt x="153" y="0"/>
                    <a:pt x="174" y="17"/>
                  </a:cubicBezTo>
                  <a:close/>
                </a:path>
              </a:pathLst>
            </a:custGeom>
            <a:solidFill>
              <a:srgbClr val="605D5C">
                <a:alpha val="100000"/>
              </a:srgbClr>
            </a:solidFill>
            <a:ln w="9525">
              <a:noFill/>
            </a:ln>
          </p:spPr>
          <p:txBody>
            <a:bodyPr/>
            <a:lstStyle/>
            <a:p>
              <a:pPr algn="l"/>
              <a:endParaRPr lang="zh-CN" altLang="en-US"/>
            </a:p>
          </p:txBody>
        </p:sp>
        <p:sp>
          <p:nvSpPr>
            <p:cNvPr id="64" name="文本框 63"/>
            <p:cNvSpPr txBox="1"/>
            <p:nvPr/>
          </p:nvSpPr>
          <p:spPr>
            <a:xfrm>
              <a:off x="6624" y="2837"/>
              <a:ext cx="1535" cy="871"/>
            </a:xfrm>
            <a:prstGeom prst="rect">
              <a:avLst/>
            </a:prstGeom>
            <a:noFill/>
          </p:spPr>
          <p:txBody>
            <a:bodyPr wrap="square" rtlCol="0">
              <a:spAutoFit/>
            </a:bodyPr>
            <a:lstStyle/>
            <a:p>
              <a:pPr algn="l"/>
              <a:r>
                <a:rPr lang="zh-CN" altLang="en-US" sz="1500">
                  <a:solidFill>
                    <a:schemeClr val="tx1">
                      <a:lumMod val="75000"/>
                    </a:schemeClr>
                  </a:solidFill>
                  <a:latin typeface="微软雅黑" panose="020B0503020204020204" pitchFamily="34" charset="-122"/>
                  <a:ea typeface="微软雅黑" panose="020B0503020204020204" pitchFamily="34" charset="-122"/>
                </a:rPr>
                <a:t>自动泄压阀失灵</a:t>
              </a:r>
              <a:endParaRPr lang="zh-CN" altLang="en-US" sz="1500">
                <a:solidFill>
                  <a:schemeClr val="tx1">
                    <a:lumMod val="75000"/>
                  </a:schemeClr>
                </a:solidFill>
                <a:latin typeface="微软雅黑" panose="020B0503020204020204" pitchFamily="34" charset="-122"/>
                <a:ea typeface="微软雅黑" panose="020B0503020204020204" pitchFamily="34" charset="-122"/>
              </a:endParaRPr>
            </a:p>
          </p:txBody>
        </p:sp>
        <p:sp>
          <p:nvSpPr>
            <p:cNvPr id="34" name="Oval 8"/>
            <p:cNvSpPr/>
            <p:nvPr/>
          </p:nvSpPr>
          <p:spPr>
            <a:xfrm>
              <a:off x="7790" y="3955"/>
              <a:ext cx="567" cy="567"/>
            </a:xfrm>
            <a:prstGeom prst="ellipse">
              <a:avLst/>
            </a:prstGeom>
            <a:solidFill>
              <a:schemeClr val="accent1"/>
            </a:solidFill>
            <a:ln w="9525">
              <a:noFill/>
            </a:ln>
          </p:spPr>
          <p:txBody>
            <a:bodyPr anchor="ctr" anchorCtr="1"/>
            <a:lstStyle/>
            <a:p>
              <a:pPr algn="l"/>
              <a:r>
                <a:rPr lang="en-US" altLang="zh-CN" sz="2000" b="1" dirty="0">
                  <a:solidFill>
                    <a:schemeClr val="accent2"/>
                  </a:solidFill>
                  <a:latin typeface="微软雅黑" panose="020B0503020204020204" pitchFamily="34" charset="-122"/>
                  <a:ea typeface="微软雅黑" panose="020B0503020204020204" pitchFamily="34" charset="-122"/>
                </a:rPr>
                <a:t>7</a:t>
              </a:r>
              <a:endParaRPr lang="en-US" altLang="zh-CN" sz="2000" b="1" dirty="0">
                <a:solidFill>
                  <a:schemeClr val="accent2"/>
                </a:solidFill>
                <a:latin typeface="微软雅黑" panose="020B0503020204020204" pitchFamily="34" charset="-122"/>
                <a:ea typeface="微软雅黑" panose="020B0503020204020204" pitchFamily="34" charset="-122"/>
              </a:endParaRPr>
            </a:p>
          </p:txBody>
        </p:sp>
        <p:sp>
          <p:nvSpPr>
            <p:cNvPr id="37" name="Oval 9"/>
            <p:cNvSpPr/>
            <p:nvPr/>
          </p:nvSpPr>
          <p:spPr>
            <a:xfrm>
              <a:off x="8689" y="3955"/>
              <a:ext cx="567" cy="567"/>
            </a:xfrm>
            <a:prstGeom prst="ellipse">
              <a:avLst/>
            </a:prstGeom>
            <a:solidFill>
              <a:schemeClr val="tx2"/>
            </a:solidFill>
            <a:ln w="9525">
              <a:noFill/>
            </a:ln>
          </p:spPr>
          <p:txBody>
            <a:bodyPr anchor="ctr" anchorCtr="1"/>
            <a:lstStyle/>
            <a:p>
              <a:pPr algn="l"/>
              <a:r>
                <a:rPr lang="en-US" altLang="zh-CN" sz="2000" b="1" dirty="0">
                  <a:solidFill>
                    <a:schemeClr val="accent2"/>
                  </a:solidFill>
                  <a:latin typeface="微软雅黑" panose="020B0503020204020204" pitchFamily="34" charset="-122"/>
                  <a:ea typeface="微软雅黑" panose="020B0503020204020204" pitchFamily="34" charset="-122"/>
                </a:rPr>
                <a:t>8</a:t>
              </a:r>
              <a:endParaRPr lang="en-US" altLang="zh-CN" sz="2000" b="1" dirty="0">
                <a:solidFill>
                  <a:schemeClr val="accent2"/>
                </a:solidFill>
                <a:latin typeface="微软雅黑" panose="020B0503020204020204" pitchFamily="34" charset="-122"/>
                <a:ea typeface="微软雅黑" panose="020B0503020204020204" pitchFamily="34" charset="-122"/>
              </a:endParaRPr>
            </a:p>
          </p:txBody>
        </p:sp>
        <p:sp>
          <p:nvSpPr>
            <p:cNvPr id="65" name="Freeform 13"/>
            <p:cNvSpPr/>
            <p:nvPr/>
          </p:nvSpPr>
          <p:spPr>
            <a:xfrm>
              <a:off x="7933" y="4546"/>
              <a:ext cx="245" cy="203"/>
            </a:xfrm>
            <a:custGeom>
              <a:avLst/>
              <a:gdLst/>
              <a:ahLst/>
              <a:cxnLst>
                <a:cxn ang="0">
                  <a:pos x="125644" y="115952"/>
                </a:cxn>
                <a:cxn ang="0">
                  <a:pos x="163914" y="69869"/>
                </a:cxn>
                <a:cxn ang="0">
                  <a:pos x="200741" y="24528"/>
                </a:cxn>
                <a:cxn ang="0">
                  <a:pos x="181967" y="0"/>
                </a:cxn>
                <a:cxn ang="0">
                  <a:pos x="105425" y="0"/>
                </a:cxn>
                <a:cxn ang="0">
                  <a:pos x="30328" y="0"/>
                </a:cxn>
                <a:cxn ang="0">
                  <a:pos x="8665" y="23785"/>
                </a:cxn>
                <a:cxn ang="0">
                  <a:pos x="46936" y="69869"/>
                </a:cxn>
                <a:cxn ang="0">
                  <a:pos x="84485" y="115209"/>
                </a:cxn>
                <a:cxn ang="0">
                  <a:pos x="125644" y="115952"/>
                </a:cxn>
              </a:cxnLst>
              <a:rect l="0" t="0" r="0" b="0"/>
              <a:pathLst>
                <a:path w="288" h="173">
                  <a:moveTo>
                    <a:pt x="174" y="156"/>
                  </a:moveTo>
                  <a:lnTo>
                    <a:pt x="227" y="94"/>
                  </a:lnTo>
                  <a:cubicBezTo>
                    <a:pt x="244" y="74"/>
                    <a:pt x="261" y="53"/>
                    <a:pt x="278" y="33"/>
                  </a:cubicBezTo>
                  <a:cubicBezTo>
                    <a:pt x="288" y="16"/>
                    <a:pt x="284" y="3"/>
                    <a:pt x="252" y="0"/>
                  </a:cubicBezTo>
                  <a:lnTo>
                    <a:pt x="146" y="0"/>
                  </a:lnTo>
                  <a:cubicBezTo>
                    <a:pt x="111" y="0"/>
                    <a:pt x="77" y="0"/>
                    <a:pt x="42" y="0"/>
                  </a:cubicBezTo>
                  <a:cubicBezTo>
                    <a:pt x="15" y="3"/>
                    <a:pt x="0" y="11"/>
                    <a:pt x="12" y="32"/>
                  </a:cubicBezTo>
                  <a:lnTo>
                    <a:pt x="65" y="94"/>
                  </a:lnTo>
                  <a:cubicBezTo>
                    <a:pt x="83" y="114"/>
                    <a:pt x="100" y="135"/>
                    <a:pt x="117" y="155"/>
                  </a:cubicBezTo>
                  <a:cubicBezTo>
                    <a:pt x="135" y="169"/>
                    <a:pt x="153" y="173"/>
                    <a:pt x="174" y="156"/>
                  </a:cubicBezTo>
                  <a:close/>
                </a:path>
              </a:pathLst>
            </a:custGeom>
            <a:solidFill>
              <a:srgbClr val="605D5C">
                <a:alpha val="100000"/>
              </a:srgbClr>
            </a:solidFill>
            <a:ln w="9525">
              <a:noFill/>
            </a:ln>
          </p:spPr>
          <p:txBody>
            <a:bodyPr/>
            <a:lstStyle/>
            <a:p>
              <a:pPr algn="l"/>
              <a:endParaRPr lang="zh-CN" altLang="en-US"/>
            </a:p>
          </p:txBody>
        </p:sp>
        <p:sp>
          <p:nvSpPr>
            <p:cNvPr id="66" name="文本框 65"/>
            <p:cNvSpPr txBox="1"/>
            <p:nvPr/>
          </p:nvSpPr>
          <p:spPr>
            <a:xfrm>
              <a:off x="7248" y="4768"/>
              <a:ext cx="1535" cy="871"/>
            </a:xfrm>
            <a:prstGeom prst="rect">
              <a:avLst/>
            </a:prstGeom>
            <a:noFill/>
          </p:spPr>
          <p:txBody>
            <a:bodyPr wrap="square" rtlCol="0">
              <a:spAutoFit/>
            </a:bodyPr>
            <a:lstStyle/>
            <a:p>
              <a:pPr algn="l"/>
              <a:r>
                <a:rPr lang="zh-CN" altLang="en-US" sz="1500">
                  <a:solidFill>
                    <a:schemeClr val="tx1">
                      <a:lumMod val="75000"/>
                    </a:schemeClr>
                  </a:solidFill>
                  <a:latin typeface="微软雅黑" panose="020B0503020204020204" pitchFamily="34" charset="-122"/>
                  <a:ea typeface="微软雅黑" panose="020B0503020204020204" pitchFamily="34" charset="-122"/>
                </a:rPr>
                <a:t>手动液压阀打不开</a:t>
              </a:r>
              <a:endParaRPr lang="zh-CN" altLang="en-US" sz="1500">
                <a:solidFill>
                  <a:schemeClr val="tx1">
                    <a:lumMod val="75000"/>
                  </a:schemeClr>
                </a:solidFill>
                <a:latin typeface="微软雅黑" panose="020B0503020204020204" pitchFamily="34" charset="-122"/>
                <a:ea typeface="微软雅黑" panose="020B0503020204020204" pitchFamily="34" charset="-122"/>
              </a:endParaRPr>
            </a:p>
          </p:txBody>
        </p:sp>
        <p:sp>
          <p:nvSpPr>
            <p:cNvPr id="67" name="Freeform 10"/>
            <p:cNvSpPr/>
            <p:nvPr/>
          </p:nvSpPr>
          <p:spPr>
            <a:xfrm>
              <a:off x="8851" y="3733"/>
              <a:ext cx="244" cy="202"/>
            </a:xfrm>
            <a:custGeom>
              <a:avLst/>
              <a:gdLst/>
              <a:ahLst/>
              <a:cxnLst>
                <a:cxn ang="0">
                  <a:pos x="124400" y="12563"/>
                </a:cxn>
                <a:cxn ang="0">
                  <a:pos x="162511" y="58382"/>
                </a:cxn>
                <a:cxn ang="0">
                  <a:pos x="199903" y="103462"/>
                </a:cxn>
                <a:cxn ang="0">
                  <a:pos x="180488" y="128588"/>
                </a:cxn>
                <a:cxn ang="0">
                  <a:pos x="104266" y="128588"/>
                </a:cxn>
                <a:cxn ang="0">
                  <a:pos x="29482" y="128588"/>
                </a:cxn>
                <a:cxn ang="0">
                  <a:pos x="8629" y="104201"/>
                </a:cxn>
                <a:cxn ang="0">
                  <a:pos x="46740" y="58382"/>
                </a:cxn>
                <a:cxn ang="0">
                  <a:pos x="84132" y="13302"/>
                </a:cxn>
                <a:cxn ang="0">
                  <a:pos x="124400" y="12563"/>
                </a:cxn>
              </a:cxnLst>
              <a:rect l="0" t="0" r="0" b="0"/>
              <a:pathLst>
                <a:path w="287" h="174">
                  <a:moveTo>
                    <a:pt x="173" y="17"/>
                  </a:moveTo>
                  <a:lnTo>
                    <a:pt x="226" y="79"/>
                  </a:lnTo>
                  <a:cubicBezTo>
                    <a:pt x="243" y="100"/>
                    <a:pt x="260" y="120"/>
                    <a:pt x="278" y="140"/>
                  </a:cubicBezTo>
                  <a:cubicBezTo>
                    <a:pt x="287" y="158"/>
                    <a:pt x="283" y="171"/>
                    <a:pt x="251" y="174"/>
                  </a:cubicBezTo>
                  <a:lnTo>
                    <a:pt x="145" y="174"/>
                  </a:lnTo>
                  <a:cubicBezTo>
                    <a:pt x="111" y="174"/>
                    <a:pt x="76" y="174"/>
                    <a:pt x="41" y="174"/>
                  </a:cubicBezTo>
                  <a:cubicBezTo>
                    <a:pt x="14" y="171"/>
                    <a:pt x="0" y="162"/>
                    <a:pt x="12" y="141"/>
                  </a:cubicBezTo>
                  <a:lnTo>
                    <a:pt x="65" y="79"/>
                  </a:lnTo>
                  <a:cubicBezTo>
                    <a:pt x="82" y="59"/>
                    <a:pt x="99" y="39"/>
                    <a:pt x="117" y="18"/>
                  </a:cubicBezTo>
                  <a:cubicBezTo>
                    <a:pt x="134" y="4"/>
                    <a:pt x="153" y="0"/>
                    <a:pt x="173" y="17"/>
                  </a:cubicBezTo>
                  <a:close/>
                </a:path>
              </a:pathLst>
            </a:custGeom>
            <a:solidFill>
              <a:srgbClr val="605D5C">
                <a:alpha val="100000"/>
              </a:srgbClr>
            </a:solidFill>
            <a:ln w="9525">
              <a:noFill/>
            </a:ln>
          </p:spPr>
          <p:txBody>
            <a:bodyPr/>
            <a:lstStyle/>
            <a:p>
              <a:pPr algn="l"/>
              <a:endParaRPr lang="zh-CN" altLang="en-US"/>
            </a:p>
          </p:txBody>
        </p:sp>
        <p:sp>
          <p:nvSpPr>
            <p:cNvPr id="68" name="文本框 67"/>
            <p:cNvSpPr txBox="1"/>
            <p:nvPr/>
          </p:nvSpPr>
          <p:spPr>
            <a:xfrm>
              <a:off x="8317" y="2837"/>
              <a:ext cx="1311" cy="871"/>
            </a:xfrm>
            <a:prstGeom prst="rect">
              <a:avLst/>
            </a:prstGeom>
            <a:noFill/>
          </p:spPr>
          <p:txBody>
            <a:bodyPr wrap="square" rtlCol="0">
              <a:spAutoFit/>
            </a:bodyPr>
            <a:lstStyle/>
            <a:p>
              <a:pPr algn="l"/>
              <a:r>
                <a:rPr lang="zh-CN" altLang="en-US" sz="1500">
                  <a:solidFill>
                    <a:schemeClr val="tx1">
                      <a:lumMod val="75000"/>
                    </a:schemeClr>
                  </a:solidFill>
                  <a:latin typeface="微软雅黑" panose="020B0503020204020204" pitchFamily="34" charset="-122"/>
                  <a:ea typeface="微软雅黑" panose="020B0503020204020204" pitchFamily="34" charset="-122"/>
                </a:rPr>
                <a:t>安全阀起跳</a:t>
              </a:r>
              <a:endParaRPr lang="zh-CN" altLang="en-US" sz="1500">
                <a:solidFill>
                  <a:schemeClr val="tx1">
                    <a:lumMod val="75000"/>
                  </a:schemeClr>
                </a:solidFill>
                <a:latin typeface="微软雅黑" panose="020B0503020204020204" pitchFamily="34" charset="-122"/>
                <a:ea typeface="微软雅黑" panose="020B0503020204020204" pitchFamily="34" charset="-122"/>
              </a:endParaRPr>
            </a:p>
          </p:txBody>
        </p:sp>
        <p:grpSp>
          <p:nvGrpSpPr>
            <p:cNvPr id="84" name="组合 83"/>
            <p:cNvGrpSpPr/>
            <p:nvPr/>
          </p:nvGrpSpPr>
          <p:grpSpPr>
            <a:xfrm>
              <a:off x="8813" y="2474"/>
              <a:ext cx="3619" cy="4561"/>
              <a:chOff x="9039" y="2474"/>
              <a:chExt cx="3619" cy="4561"/>
            </a:xfrm>
          </p:grpSpPr>
          <p:sp>
            <p:nvSpPr>
              <p:cNvPr id="41" name="Oval 6"/>
              <p:cNvSpPr/>
              <p:nvPr/>
            </p:nvSpPr>
            <p:spPr>
              <a:xfrm>
                <a:off x="9627" y="3955"/>
                <a:ext cx="567" cy="567"/>
              </a:xfrm>
              <a:prstGeom prst="ellipse">
                <a:avLst/>
              </a:prstGeom>
              <a:solidFill>
                <a:schemeClr val="tx1"/>
              </a:solidFill>
              <a:ln w="9525">
                <a:noFill/>
              </a:ln>
            </p:spPr>
            <p:txBody>
              <a:bodyPr anchor="ctr" anchorCtr="1"/>
              <a:lstStyle/>
              <a:p>
                <a:pPr algn="l"/>
                <a:r>
                  <a:rPr lang="en-US" altLang="zh-CN" sz="2000" b="1" dirty="0">
                    <a:solidFill>
                      <a:schemeClr val="accent2"/>
                    </a:solidFill>
                    <a:latin typeface="微软雅黑" panose="020B0503020204020204" pitchFamily="34" charset="-122"/>
                    <a:ea typeface="微软雅黑" panose="020B0503020204020204" pitchFamily="34" charset="-122"/>
                  </a:rPr>
                  <a:t>9</a:t>
                </a:r>
                <a:endParaRPr lang="en-US" altLang="zh-CN" sz="2000" b="1" dirty="0">
                  <a:solidFill>
                    <a:schemeClr val="accent2"/>
                  </a:solidFill>
                  <a:latin typeface="微软雅黑" panose="020B0503020204020204" pitchFamily="34" charset="-122"/>
                  <a:ea typeface="微软雅黑" panose="020B0503020204020204" pitchFamily="34" charset="-122"/>
                </a:endParaRPr>
              </a:p>
            </p:txBody>
          </p:sp>
          <p:sp>
            <p:nvSpPr>
              <p:cNvPr id="44" name="Oval 7"/>
              <p:cNvSpPr/>
              <p:nvPr/>
            </p:nvSpPr>
            <p:spPr>
              <a:xfrm>
                <a:off x="11419" y="3955"/>
                <a:ext cx="567" cy="567"/>
              </a:xfrm>
              <a:prstGeom prst="ellipse">
                <a:avLst/>
              </a:prstGeom>
              <a:solidFill>
                <a:srgbClr val="F38D16"/>
              </a:solidFill>
              <a:ln w="9525">
                <a:noFill/>
              </a:ln>
            </p:spPr>
            <p:txBody>
              <a:bodyPr anchor="ctr" anchorCtr="1"/>
              <a:lstStyle/>
              <a:p>
                <a:pPr algn="l"/>
                <a:endParaRPr lang="en-US" altLang="zh-CN" sz="1000" b="1" dirty="0">
                  <a:solidFill>
                    <a:schemeClr val="accent2"/>
                  </a:solidFill>
                  <a:latin typeface="微软雅黑" panose="020B0503020204020204" pitchFamily="34" charset="-122"/>
                  <a:ea typeface="微软雅黑" panose="020B0503020204020204" pitchFamily="34" charset="-122"/>
                </a:endParaRPr>
              </a:p>
            </p:txBody>
          </p:sp>
          <p:sp>
            <p:nvSpPr>
              <p:cNvPr id="45" name="Freeform 11"/>
              <p:cNvSpPr/>
              <p:nvPr/>
            </p:nvSpPr>
            <p:spPr>
              <a:xfrm>
                <a:off x="11581" y="4546"/>
                <a:ext cx="244" cy="203"/>
              </a:xfrm>
              <a:custGeom>
                <a:avLst/>
                <a:gdLst/>
                <a:ahLst/>
                <a:cxnLst>
                  <a:cxn ang="0">
                    <a:pos x="124400" y="115952"/>
                  </a:cxn>
                  <a:cxn ang="0">
                    <a:pos x="162511" y="69869"/>
                  </a:cxn>
                  <a:cxn ang="0">
                    <a:pos x="199903" y="24528"/>
                  </a:cxn>
                  <a:cxn ang="0">
                    <a:pos x="180488" y="0"/>
                  </a:cxn>
                  <a:cxn ang="0">
                    <a:pos x="104266" y="0"/>
                  </a:cxn>
                  <a:cxn ang="0">
                    <a:pos x="29482" y="0"/>
                  </a:cxn>
                  <a:cxn ang="0">
                    <a:pos x="8629" y="23785"/>
                  </a:cxn>
                  <a:cxn ang="0">
                    <a:pos x="46740" y="69869"/>
                  </a:cxn>
                  <a:cxn ang="0">
                    <a:pos x="84132" y="115209"/>
                  </a:cxn>
                  <a:cxn ang="0">
                    <a:pos x="124400" y="115952"/>
                  </a:cxn>
                </a:cxnLst>
                <a:rect l="0" t="0" r="0" b="0"/>
                <a:pathLst>
                  <a:path w="287" h="173">
                    <a:moveTo>
                      <a:pt x="173" y="156"/>
                    </a:moveTo>
                    <a:lnTo>
                      <a:pt x="226" y="94"/>
                    </a:lnTo>
                    <a:cubicBezTo>
                      <a:pt x="243" y="74"/>
                      <a:pt x="260" y="53"/>
                      <a:pt x="278" y="33"/>
                    </a:cubicBezTo>
                    <a:cubicBezTo>
                      <a:pt x="287" y="16"/>
                      <a:pt x="283" y="3"/>
                      <a:pt x="251" y="0"/>
                    </a:cubicBezTo>
                    <a:lnTo>
                      <a:pt x="145" y="0"/>
                    </a:lnTo>
                    <a:cubicBezTo>
                      <a:pt x="111" y="0"/>
                      <a:pt x="76" y="0"/>
                      <a:pt x="41" y="0"/>
                    </a:cubicBezTo>
                    <a:cubicBezTo>
                      <a:pt x="14" y="3"/>
                      <a:pt x="0" y="11"/>
                      <a:pt x="12" y="32"/>
                    </a:cubicBezTo>
                    <a:lnTo>
                      <a:pt x="65" y="94"/>
                    </a:lnTo>
                    <a:cubicBezTo>
                      <a:pt x="82" y="114"/>
                      <a:pt x="99" y="135"/>
                      <a:pt x="117" y="155"/>
                    </a:cubicBezTo>
                    <a:cubicBezTo>
                      <a:pt x="134" y="169"/>
                      <a:pt x="153" y="173"/>
                      <a:pt x="173" y="156"/>
                    </a:cubicBezTo>
                    <a:close/>
                  </a:path>
                </a:pathLst>
              </a:custGeom>
              <a:solidFill>
                <a:srgbClr val="605D5C">
                  <a:alpha val="100000"/>
                </a:srgbClr>
              </a:solidFill>
              <a:ln w="9525">
                <a:noFill/>
              </a:ln>
            </p:spPr>
            <p:txBody>
              <a:bodyPr/>
              <a:lstStyle/>
              <a:p>
                <a:pPr algn="l"/>
                <a:endParaRPr lang="zh-CN" altLang="en-US"/>
              </a:p>
            </p:txBody>
          </p:sp>
          <p:sp>
            <p:nvSpPr>
              <p:cNvPr id="47" name="Oval 8"/>
              <p:cNvSpPr/>
              <p:nvPr/>
            </p:nvSpPr>
            <p:spPr>
              <a:xfrm>
                <a:off x="10518" y="3955"/>
                <a:ext cx="567" cy="567"/>
              </a:xfrm>
              <a:prstGeom prst="ellipse">
                <a:avLst/>
              </a:prstGeom>
              <a:solidFill>
                <a:srgbClr val="44A6BA"/>
              </a:solidFill>
              <a:ln w="9525">
                <a:noFill/>
              </a:ln>
            </p:spPr>
            <p:txBody>
              <a:bodyPr anchor="ctr" anchorCtr="1"/>
              <a:lstStyle/>
              <a:p>
                <a:pPr algn="l"/>
                <a:endParaRPr lang="en-US" altLang="zh-CN" sz="2000" b="1" dirty="0">
                  <a:solidFill>
                    <a:schemeClr val="accent2"/>
                  </a:solidFill>
                  <a:latin typeface="微软雅黑" panose="020B0503020204020204" pitchFamily="34" charset="-122"/>
                  <a:ea typeface="微软雅黑" panose="020B0503020204020204" pitchFamily="34" charset="-122"/>
                </a:endParaRPr>
              </a:p>
            </p:txBody>
          </p:sp>
          <p:sp>
            <p:nvSpPr>
              <p:cNvPr id="48" name="Freeform 12"/>
              <p:cNvSpPr/>
              <p:nvPr/>
            </p:nvSpPr>
            <p:spPr>
              <a:xfrm>
                <a:off x="10679" y="3733"/>
                <a:ext cx="244" cy="202"/>
              </a:xfrm>
              <a:custGeom>
                <a:avLst/>
                <a:gdLst/>
                <a:ahLst/>
                <a:cxnLst>
                  <a:cxn ang="0">
                    <a:pos x="124685" y="12563"/>
                  </a:cxn>
                  <a:cxn ang="0">
                    <a:pos x="162664" y="58382"/>
                  </a:cxn>
                  <a:cxn ang="0">
                    <a:pos x="199926" y="103462"/>
                  </a:cxn>
                  <a:cxn ang="0">
                    <a:pos x="180578" y="128588"/>
                  </a:cxn>
                  <a:cxn ang="0">
                    <a:pos x="104621" y="128588"/>
                  </a:cxn>
                  <a:cxn ang="0">
                    <a:pos x="30096" y="128588"/>
                  </a:cxn>
                  <a:cxn ang="0">
                    <a:pos x="8599" y="104201"/>
                  </a:cxn>
                  <a:cxn ang="0">
                    <a:pos x="46578" y="58382"/>
                  </a:cxn>
                  <a:cxn ang="0">
                    <a:pos x="83840" y="13302"/>
                  </a:cxn>
                  <a:cxn ang="0">
                    <a:pos x="124685" y="12563"/>
                  </a:cxn>
                </a:cxnLst>
                <a:rect l="0" t="0" r="0" b="0"/>
                <a:pathLst>
                  <a:path w="288" h="174">
                    <a:moveTo>
                      <a:pt x="174" y="17"/>
                    </a:moveTo>
                    <a:lnTo>
                      <a:pt x="227" y="79"/>
                    </a:lnTo>
                    <a:cubicBezTo>
                      <a:pt x="244" y="100"/>
                      <a:pt x="261" y="120"/>
                      <a:pt x="279" y="140"/>
                    </a:cubicBezTo>
                    <a:cubicBezTo>
                      <a:pt x="288" y="158"/>
                      <a:pt x="284" y="171"/>
                      <a:pt x="252" y="174"/>
                    </a:cubicBezTo>
                    <a:lnTo>
                      <a:pt x="146" y="174"/>
                    </a:lnTo>
                    <a:cubicBezTo>
                      <a:pt x="111" y="174"/>
                      <a:pt x="77" y="174"/>
                      <a:pt x="42" y="174"/>
                    </a:cubicBezTo>
                    <a:cubicBezTo>
                      <a:pt x="15" y="171"/>
                      <a:pt x="0" y="162"/>
                      <a:pt x="12" y="141"/>
                    </a:cubicBezTo>
                    <a:lnTo>
                      <a:pt x="65" y="79"/>
                    </a:lnTo>
                    <a:cubicBezTo>
                      <a:pt x="83" y="59"/>
                      <a:pt x="100" y="39"/>
                      <a:pt x="117" y="18"/>
                    </a:cubicBezTo>
                    <a:cubicBezTo>
                      <a:pt x="135" y="4"/>
                      <a:pt x="153" y="0"/>
                      <a:pt x="174" y="17"/>
                    </a:cubicBezTo>
                    <a:close/>
                  </a:path>
                </a:pathLst>
              </a:custGeom>
              <a:solidFill>
                <a:schemeClr val="tx1"/>
              </a:solidFill>
              <a:ln w="9525">
                <a:noFill/>
              </a:ln>
            </p:spPr>
            <p:txBody>
              <a:bodyPr/>
              <a:lstStyle/>
              <a:p>
                <a:pPr algn="l"/>
                <a:endParaRPr lang="zh-CN" altLang="en-US"/>
              </a:p>
            </p:txBody>
          </p:sp>
          <p:sp>
            <p:nvSpPr>
              <p:cNvPr id="69" name="Freeform 11"/>
              <p:cNvSpPr/>
              <p:nvPr/>
            </p:nvSpPr>
            <p:spPr>
              <a:xfrm>
                <a:off x="9789" y="4546"/>
                <a:ext cx="244" cy="203"/>
              </a:xfrm>
              <a:custGeom>
                <a:avLst/>
                <a:gdLst/>
                <a:ahLst/>
                <a:cxnLst>
                  <a:cxn ang="0">
                    <a:pos x="124400" y="115952"/>
                  </a:cxn>
                  <a:cxn ang="0">
                    <a:pos x="162511" y="69869"/>
                  </a:cxn>
                  <a:cxn ang="0">
                    <a:pos x="199903" y="24528"/>
                  </a:cxn>
                  <a:cxn ang="0">
                    <a:pos x="180488" y="0"/>
                  </a:cxn>
                  <a:cxn ang="0">
                    <a:pos x="104266" y="0"/>
                  </a:cxn>
                  <a:cxn ang="0">
                    <a:pos x="29482" y="0"/>
                  </a:cxn>
                  <a:cxn ang="0">
                    <a:pos x="8629" y="23785"/>
                  </a:cxn>
                  <a:cxn ang="0">
                    <a:pos x="46740" y="69869"/>
                  </a:cxn>
                  <a:cxn ang="0">
                    <a:pos x="84132" y="115209"/>
                  </a:cxn>
                  <a:cxn ang="0">
                    <a:pos x="124400" y="115952"/>
                  </a:cxn>
                </a:cxnLst>
                <a:rect l="0" t="0" r="0" b="0"/>
                <a:pathLst>
                  <a:path w="287" h="173">
                    <a:moveTo>
                      <a:pt x="173" y="156"/>
                    </a:moveTo>
                    <a:lnTo>
                      <a:pt x="226" y="94"/>
                    </a:lnTo>
                    <a:cubicBezTo>
                      <a:pt x="243" y="74"/>
                      <a:pt x="260" y="53"/>
                      <a:pt x="278" y="33"/>
                    </a:cubicBezTo>
                    <a:cubicBezTo>
                      <a:pt x="287" y="16"/>
                      <a:pt x="283" y="3"/>
                      <a:pt x="251" y="0"/>
                    </a:cubicBezTo>
                    <a:lnTo>
                      <a:pt x="145" y="0"/>
                    </a:lnTo>
                    <a:cubicBezTo>
                      <a:pt x="111" y="0"/>
                      <a:pt x="76" y="0"/>
                      <a:pt x="41" y="0"/>
                    </a:cubicBezTo>
                    <a:cubicBezTo>
                      <a:pt x="14" y="3"/>
                      <a:pt x="0" y="11"/>
                      <a:pt x="12" y="32"/>
                    </a:cubicBezTo>
                    <a:lnTo>
                      <a:pt x="65" y="94"/>
                    </a:lnTo>
                    <a:cubicBezTo>
                      <a:pt x="82" y="114"/>
                      <a:pt x="99" y="135"/>
                      <a:pt x="117" y="155"/>
                    </a:cubicBezTo>
                    <a:cubicBezTo>
                      <a:pt x="134" y="169"/>
                      <a:pt x="153" y="173"/>
                      <a:pt x="173" y="156"/>
                    </a:cubicBezTo>
                    <a:close/>
                  </a:path>
                </a:pathLst>
              </a:custGeom>
              <a:solidFill>
                <a:srgbClr val="605D5C">
                  <a:alpha val="100000"/>
                </a:srgbClr>
              </a:solidFill>
              <a:ln w="9525">
                <a:noFill/>
              </a:ln>
            </p:spPr>
            <p:txBody>
              <a:bodyPr/>
              <a:lstStyle/>
              <a:p>
                <a:pPr algn="l"/>
                <a:endParaRPr lang="zh-CN" altLang="en-US"/>
              </a:p>
            </p:txBody>
          </p:sp>
          <p:sp>
            <p:nvSpPr>
              <p:cNvPr id="70" name="文本框 69"/>
              <p:cNvSpPr txBox="1"/>
              <p:nvPr/>
            </p:nvSpPr>
            <p:spPr>
              <a:xfrm>
                <a:off x="9039" y="4768"/>
                <a:ext cx="1744" cy="1598"/>
              </a:xfrm>
              <a:prstGeom prst="rect">
                <a:avLst/>
              </a:prstGeom>
              <a:noFill/>
            </p:spPr>
            <p:txBody>
              <a:bodyPr wrap="square" rtlCol="0">
                <a:spAutoFit/>
              </a:bodyPr>
              <a:lstStyle/>
              <a:p>
                <a:pPr algn="l"/>
                <a:r>
                  <a:rPr lang="zh-CN" altLang="en-US" sz="1500">
                    <a:solidFill>
                      <a:schemeClr val="tx1">
                        <a:lumMod val="75000"/>
                      </a:schemeClr>
                    </a:solidFill>
                    <a:latin typeface="微软雅黑" panose="020B0503020204020204" pitchFamily="34" charset="-122"/>
                    <a:ea typeface="微软雅黑" panose="020B0503020204020204" pitchFamily="34" charset="-122"/>
                  </a:rPr>
                  <a:t>洗涤塔正在检修，无法吸收</a:t>
                </a:r>
                <a:r>
                  <a:rPr lang="en-US" altLang="zh-CN" sz="1500">
                    <a:solidFill>
                      <a:schemeClr val="tx1">
                        <a:lumMod val="75000"/>
                      </a:schemeClr>
                    </a:solidFill>
                    <a:latin typeface="微软雅黑" panose="020B0503020204020204" pitchFamily="34" charset="-122"/>
                    <a:ea typeface="微软雅黑" panose="020B0503020204020204" pitchFamily="34" charset="-122"/>
                  </a:rPr>
                  <a:t>MIC</a:t>
                </a:r>
                <a:r>
                  <a:rPr lang="zh-CN" altLang="en-US" sz="1500">
                    <a:solidFill>
                      <a:schemeClr val="tx1">
                        <a:lumMod val="75000"/>
                      </a:schemeClr>
                    </a:solidFill>
                    <a:latin typeface="微软雅黑" panose="020B0503020204020204" pitchFamily="34" charset="-122"/>
                    <a:ea typeface="微软雅黑" panose="020B0503020204020204" pitchFamily="34" charset="-122"/>
                  </a:rPr>
                  <a:t>气体</a:t>
                </a:r>
                <a:endParaRPr lang="zh-CN" altLang="en-US" sz="1500">
                  <a:solidFill>
                    <a:schemeClr val="tx1">
                      <a:lumMod val="75000"/>
                    </a:schemeClr>
                  </a:solidFill>
                  <a:latin typeface="微软雅黑" panose="020B0503020204020204" pitchFamily="34" charset="-122"/>
                  <a:ea typeface="微软雅黑" panose="020B0503020204020204" pitchFamily="34" charset="-122"/>
                </a:endParaRPr>
              </a:p>
            </p:txBody>
          </p:sp>
          <p:sp>
            <p:nvSpPr>
              <p:cNvPr id="71" name="文本框 70"/>
              <p:cNvSpPr txBox="1"/>
              <p:nvPr/>
            </p:nvSpPr>
            <p:spPr>
              <a:xfrm>
                <a:off x="9989" y="2474"/>
                <a:ext cx="1624" cy="1234"/>
              </a:xfrm>
              <a:prstGeom prst="rect">
                <a:avLst/>
              </a:prstGeom>
              <a:noFill/>
            </p:spPr>
            <p:txBody>
              <a:bodyPr wrap="square" rtlCol="0">
                <a:spAutoFit/>
              </a:bodyPr>
              <a:lstStyle/>
              <a:p>
                <a:pPr algn="l"/>
                <a:r>
                  <a:rPr lang="zh-CN" altLang="en-US" sz="1500">
                    <a:solidFill>
                      <a:schemeClr val="tx1">
                        <a:lumMod val="75000"/>
                      </a:schemeClr>
                    </a:solidFill>
                    <a:latin typeface="微软雅黑" panose="020B0503020204020204" pitchFamily="34" charset="-122"/>
                    <a:ea typeface="微软雅黑" panose="020B0503020204020204" pitchFamily="34" charset="-122"/>
                  </a:rPr>
                  <a:t>火炬因腐蚀穿孔不能使用</a:t>
                </a:r>
                <a:endParaRPr lang="zh-CN" altLang="en-US" sz="1500">
                  <a:solidFill>
                    <a:schemeClr val="tx1">
                      <a:lumMod val="75000"/>
                    </a:schemeClr>
                  </a:solidFill>
                  <a:latin typeface="微软雅黑" panose="020B0503020204020204" pitchFamily="34" charset="-122"/>
                  <a:ea typeface="微软雅黑" panose="020B0503020204020204" pitchFamily="34" charset="-122"/>
                </a:endParaRPr>
              </a:p>
            </p:txBody>
          </p:sp>
          <p:sp>
            <p:nvSpPr>
              <p:cNvPr id="72" name="文本框 71"/>
              <p:cNvSpPr txBox="1"/>
              <p:nvPr/>
            </p:nvSpPr>
            <p:spPr>
              <a:xfrm>
                <a:off x="10749" y="4709"/>
                <a:ext cx="1909" cy="2326"/>
              </a:xfrm>
              <a:prstGeom prst="rect">
                <a:avLst/>
              </a:prstGeom>
              <a:noFill/>
            </p:spPr>
            <p:txBody>
              <a:bodyPr wrap="square" rtlCol="0">
                <a:spAutoFit/>
              </a:bodyPr>
              <a:lstStyle/>
              <a:p>
                <a:pPr algn="l"/>
                <a:r>
                  <a:rPr lang="zh-CN" sz="1500">
                    <a:solidFill>
                      <a:schemeClr val="tx1">
                        <a:lumMod val="75000"/>
                      </a:schemeClr>
                    </a:solidFill>
                    <a:latin typeface="微软雅黑" panose="020B0503020204020204" pitchFamily="34" charset="-122"/>
                    <a:ea typeface="微软雅黑" panose="020B0503020204020204" pitchFamily="34" charset="-122"/>
                  </a:rPr>
                  <a:t>保护水幕高度不够，设计</a:t>
                </a:r>
                <a:r>
                  <a:rPr lang="en-US" altLang="zh-CN" sz="1500">
                    <a:solidFill>
                      <a:schemeClr val="tx1">
                        <a:lumMod val="75000"/>
                      </a:schemeClr>
                    </a:solidFill>
                    <a:latin typeface="微软雅黑" panose="020B0503020204020204" pitchFamily="34" charset="-122"/>
                    <a:ea typeface="微软雅黑" panose="020B0503020204020204" pitchFamily="34" charset="-122"/>
                  </a:rPr>
                  <a:t>50</a:t>
                </a:r>
                <a:r>
                  <a:rPr lang="zh-CN" altLang="en-US" sz="1500">
                    <a:solidFill>
                      <a:schemeClr val="tx1">
                        <a:lumMod val="75000"/>
                      </a:schemeClr>
                    </a:solidFill>
                    <a:latin typeface="微软雅黑" panose="020B0503020204020204" pitchFamily="34" charset="-122"/>
                    <a:ea typeface="微软雅黑" panose="020B0503020204020204" pitchFamily="34" charset="-122"/>
                  </a:rPr>
                  <a:t>英尺，泄漏</a:t>
                </a:r>
                <a:r>
                  <a:rPr lang="en-US" altLang="zh-CN" sz="1500">
                    <a:solidFill>
                      <a:schemeClr val="tx1">
                        <a:lumMod val="75000"/>
                      </a:schemeClr>
                    </a:solidFill>
                    <a:latin typeface="微软雅黑" panose="020B0503020204020204" pitchFamily="34" charset="-122"/>
                    <a:ea typeface="微软雅黑" panose="020B0503020204020204" pitchFamily="34" charset="-122"/>
                  </a:rPr>
                  <a:t>MIC</a:t>
                </a:r>
                <a:r>
                  <a:rPr lang="zh-CN" altLang="en-US" sz="1500">
                    <a:solidFill>
                      <a:schemeClr val="tx1">
                        <a:lumMod val="75000"/>
                      </a:schemeClr>
                    </a:solidFill>
                    <a:latin typeface="微软雅黑" panose="020B0503020204020204" pitchFamily="34" charset="-122"/>
                    <a:ea typeface="微软雅黑" panose="020B0503020204020204" pitchFamily="34" charset="-122"/>
                  </a:rPr>
                  <a:t>喷射高度达</a:t>
                </a:r>
                <a:r>
                  <a:rPr lang="en-US" altLang="zh-CN" sz="1500">
                    <a:solidFill>
                      <a:schemeClr val="tx1">
                        <a:lumMod val="75000"/>
                      </a:schemeClr>
                    </a:solidFill>
                    <a:latin typeface="微软雅黑" panose="020B0503020204020204" pitchFamily="34" charset="-122"/>
                    <a:ea typeface="微软雅黑" panose="020B0503020204020204" pitchFamily="34" charset="-122"/>
                  </a:rPr>
                  <a:t>100</a:t>
                </a:r>
                <a:r>
                  <a:rPr lang="zh-CN" altLang="en-US" sz="1500">
                    <a:solidFill>
                      <a:schemeClr val="tx1">
                        <a:lumMod val="75000"/>
                      </a:schemeClr>
                    </a:solidFill>
                    <a:latin typeface="微软雅黑" panose="020B0503020204020204" pitchFamily="34" charset="-122"/>
                    <a:ea typeface="微软雅黑" panose="020B0503020204020204" pitchFamily="34" charset="-122"/>
                  </a:rPr>
                  <a:t>英尺</a:t>
                </a:r>
                <a:endParaRPr lang="zh-CN" altLang="en-US" sz="1500">
                  <a:solidFill>
                    <a:schemeClr val="tx1">
                      <a:lumMod val="75000"/>
                    </a:schemeClr>
                  </a:solidFill>
                  <a:latin typeface="微软雅黑" panose="020B0503020204020204" pitchFamily="34" charset="-122"/>
                  <a:ea typeface="微软雅黑" panose="020B0503020204020204" pitchFamily="34" charset="-122"/>
                </a:endParaRPr>
              </a:p>
            </p:txBody>
          </p:sp>
        </p:grpSp>
        <p:sp>
          <p:nvSpPr>
            <p:cNvPr id="73" name="文本框 72"/>
            <p:cNvSpPr txBox="1"/>
            <p:nvPr/>
          </p:nvSpPr>
          <p:spPr>
            <a:xfrm>
              <a:off x="12448" y="3297"/>
              <a:ext cx="1419" cy="1961"/>
            </a:xfrm>
            <a:prstGeom prst="rect">
              <a:avLst/>
            </a:prstGeom>
            <a:noFill/>
          </p:spPr>
          <p:txBody>
            <a:bodyPr wrap="square" rtlCol="0">
              <a:spAutoFit/>
            </a:bodyPr>
            <a:lstStyle/>
            <a:p>
              <a:pPr algn="l"/>
              <a:r>
                <a:rPr lang="en-US" sz="1500">
                  <a:solidFill>
                    <a:schemeClr val="tx1">
                      <a:lumMod val="75000"/>
                    </a:schemeClr>
                  </a:solidFill>
                  <a:latin typeface="微软雅黑" panose="020B0503020204020204" pitchFamily="34" charset="-122"/>
                  <a:ea typeface="微软雅黑" panose="020B0503020204020204" pitchFamily="34" charset="-122"/>
                </a:rPr>
                <a:t>MIC</a:t>
              </a:r>
              <a:r>
                <a:rPr lang="zh-CN" altLang="en-US" sz="1500">
                  <a:solidFill>
                    <a:schemeClr val="tx1">
                      <a:lumMod val="75000"/>
                    </a:schemeClr>
                  </a:solidFill>
                  <a:latin typeface="微软雅黑" panose="020B0503020204020204" pitchFamily="34" charset="-122"/>
                  <a:ea typeface="微软雅黑" panose="020B0503020204020204" pitchFamily="34" charset="-122"/>
                </a:rPr>
                <a:t>大量泄漏进入大气发生事故</a:t>
              </a:r>
              <a:endParaRPr lang="zh-CN" altLang="en-US" sz="1500">
                <a:solidFill>
                  <a:schemeClr val="tx1">
                    <a:lumMod val="75000"/>
                  </a:schemeClr>
                </a:solidFill>
                <a:latin typeface="微软雅黑" panose="020B0503020204020204" pitchFamily="34" charset="-122"/>
                <a:ea typeface="微软雅黑" panose="020B0503020204020204" pitchFamily="34" charset="-122"/>
              </a:endParaRPr>
            </a:p>
          </p:txBody>
        </p:sp>
      </p:grpSp>
      <p:sp>
        <p:nvSpPr>
          <p:cNvPr id="78" name="文本框 77"/>
          <p:cNvSpPr txBox="1"/>
          <p:nvPr/>
        </p:nvSpPr>
        <p:spPr>
          <a:xfrm>
            <a:off x="2485708" y="4288922"/>
            <a:ext cx="4172585" cy="398780"/>
          </a:xfrm>
          <a:prstGeom prst="rect">
            <a:avLst/>
          </a:prstGeom>
          <a:noFill/>
        </p:spPr>
        <p:txBody>
          <a:bodyPr wrap="square" rtlCol="0">
            <a:spAutoFit/>
          </a:bodyPr>
          <a:lstStyle/>
          <a:p>
            <a:pPr algn="ctr"/>
            <a:r>
              <a:rPr lang="zh-CN" altLang="en-US" sz="2000" b="1" spc="100">
                <a:solidFill>
                  <a:schemeClr val="bg2"/>
                </a:solidFill>
                <a:uFillTx/>
                <a:latin typeface="微软雅黑" panose="020B0503020204020204" pitchFamily="34" charset="-122"/>
                <a:ea typeface="微软雅黑" panose="020B0503020204020204" pitchFamily="34" charset="-122"/>
              </a:rPr>
              <a:t>印度博帕尔事故直接原因示意图</a:t>
            </a:r>
            <a:endParaRPr lang="zh-CN" altLang="en-US" sz="2000" b="1" spc="100">
              <a:solidFill>
                <a:schemeClr val="bg2"/>
              </a:solidFill>
              <a:uFillTx/>
              <a:latin typeface="微软雅黑" panose="020B0503020204020204" pitchFamily="34" charset="-122"/>
              <a:ea typeface="微软雅黑" panose="020B0503020204020204" pitchFamily="34" charset="-122"/>
            </a:endParaRPr>
          </a:p>
        </p:txBody>
      </p:sp>
      <p:sp>
        <p:nvSpPr>
          <p:cNvPr id="5" name="文本框 4"/>
          <p:cNvSpPr txBox="1"/>
          <p:nvPr/>
        </p:nvSpPr>
        <p:spPr>
          <a:xfrm>
            <a:off x="6547485" y="2061210"/>
            <a:ext cx="550545" cy="398780"/>
          </a:xfrm>
          <a:prstGeom prst="rect">
            <a:avLst/>
          </a:prstGeom>
          <a:noFill/>
        </p:spPr>
        <p:txBody>
          <a:bodyPr wrap="square" rtlCol="0">
            <a:spAutoFit/>
          </a:bodyPr>
          <a:lstStyle/>
          <a:p>
            <a:pPr algn="ctr"/>
            <a:r>
              <a:rPr lang="en-US" altLang="zh-CN" sz="2000" b="1">
                <a:solidFill>
                  <a:schemeClr val="accent2"/>
                </a:solidFill>
                <a:latin typeface="微软雅黑" panose="020B0503020204020204" pitchFamily="34" charset="-122"/>
                <a:ea typeface="微软雅黑" panose="020B0503020204020204" pitchFamily="34" charset="-122"/>
              </a:rPr>
              <a:t>10</a:t>
            </a:r>
            <a:endParaRPr lang="en-US" altLang="zh-CN" sz="2000" b="1">
              <a:solidFill>
                <a:schemeClr val="accent2"/>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7121525" y="2068195"/>
            <a:ext cx="548640" cy="398780"/>
          </a:xfrm>
          <a:prstGeom prst="rect">
            <a:avLst/>
          </a:prstGeom>
          <a:noFill/>
        </p:spPr>
        <p:txBody>
          <a:bodyPr wrap="square" rtlCol="0">
            <a:spAutoFit/>
          </a:bodyPr>
          <a:lstStyle/>
          <a:p>
            <a:pPr algn="ctr"/>
            <a:r>
              <a:rPr lang="en-US" altLang="zh-CN" sz="2000" b="1">
                <a:solidFill>
                  <a:schemeClr val="accent2"/>
                </a:solidFill>
                <a:latin typeface="微软雅黑" panose="020B0503020204020204" pitchFamily="34" charset="-122"/>
                <a:ea typeface="微软雅黑" panose="020B0503020204020204" pitchFamily="34" charset="-122"/>
              </a:rPr>
              <a:t>11</a:t>
            </a:r>
            <a:endParaRPr lang="en-US" altLang="zh-CN" sz="2000" b="1">
              <a:solidFill>
                <a:schemeClr val="accent2"/>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102235" y="62230"/>
            <a:ext cx="6035675" cy="616535"/>
            <a:chOff x="147" y="225"/>
            <a:chExt cx="9505" cy="971"/>
          </a:xfrm>
        </p:grpSpPr>
        <p:sp>
          <p:nvSpPr>
            <p:cNvPr id="9" name="TextBox 31"/>
            <p:cNvSpPr txBox="1"/>
            <p:nvPr/>
          </p:nvSpPr>
          <p:spPr>
            <a:xfrm>
              <a:off x="1118" y="310"/>
              <a:ext cx="8534" cy="725"/>
            </a:xfrm>
            <a:prstGeom prst="rect">
              <a:avLst/>
            </a:prstGeom>
            <a:noFill/>
            <a:ln w="9525">
              <a:noFill/>
            </a:ln>
          </p:spPr>
          <p:txBody>
            <a:bodyPr wrap="square">
              <a:spAutoFit/>
            </a:bodyPr>
            <a:lstStyle/>
            <a:p>
              <a:r>
                <a:rPr lang="zh-CN" altLang="en-US" sz="2400" b="1" dirty="0">
                  <a:solidFill>
                    <a:schemeClr val="tx1"/>
                  </a:solidFill>
                  <a:latin typeface="微软雅黑" panose="020B0503020204020204" pitchFamily="34" charset="-122"/>
                  <a:ea typeface="微软雅黑" panose="020B0503020204020204" pitchFamily="34" charset="-122"/>
                </a:rPr>
                <a:t>危化品和陆上油气管道安全生产的特点</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0"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623570" y="827537"/>
            <a:ext cx="5945505" cy="398780"/>
          </a:xfrm>
          <a:prstGeom prst="rect">
            <a:avLst/>
          </a:prstGeom>
          <a:noFill/>
        </p:spPr>
        <p:txBody>
          <a:bodyPr wrap="none" rtlCol="0" anchor="t">
            <a:spAutoFit/>
          </a:bodyPr>
          <a:lstStyle/>
          <a:p>
            <a:pPr algn="l"/>
            <a:r>
              <a:rPr sz="2000" spc="100">
                <a:solidFill>
                  <a:schemeClr val="tx1"/>
                </a:solidFill>
                <a:uFillTx/>
                <a:latin typeface="微软雅黑" panose="020B0503020204020204" pitchFamily="34" charset="-122"/>
                <a:ea typeface="微软雅黑" panose="020B0503020204020204" pitchFamily="34" charset="-122"/>
                <a:sym typeface="+mn-ea"/>
              </a:rPr>
              <a:t>（8）“两重点一重大”以及剧毒化学品安全管理</a:t>
            </a:r>
            <a:endParaRPr sz="2000" spc="100">
              <a:solidFill>
                <a:schemeClr val="tx1"/>
              </a:solidFill>
              <a:uFillTx/>
              <a:latin typeface="微软雅黑" panose="020B0503020204020204" pitchFamily="34" charset="-122"/>
              <a:ea typeface="微软雅黑" panose="020B0503020204020204" pitchFamily="34" charset="-122"/>
              <a:sym typeface="+mn-ea"/>
            </a:endParaRPr>
          </a:p>
        </p:txBody>
      </p:sp>
      <p:sp>
        <p:nvSpPr>
          <p:cNvPr id="7" name="文本框 6"/>
          <p:cNvSpPr txBox="1"/>
          <p:nvPr/>
        </p:nvSpPr>
        <p:spPr>
          <a:xfrm>
            <a:off x="2480310" y="1373505"/>
            <a:ext cx="4183380" cy="398780"/>
          </a:xfrm>
          <a:prstGeom prst="rect">
            <a:avLst/>
          </a:prstGeom>
          <a:noFill/>
        </p:spPr>
        <p:txBody>
          <a:bodyPr wrap="none" rtlCol="0" anchor="t">
            <a:spAutoFit/>
          </a:bodyPr>
          <a:lstStyle/>
          <a:p>
            <a:pPr algn="ctr"/>
            <a:r>
              <a:rPr lang="zh-CN" altLang="en-US" sz="2000" b="1" spc="100">
                <a:solidFill>
                  <a:schemeClr val="tx2">
                    <a:lumMod val="75000"/>
                  </a:schemeClr>
                </a:solidFill>
                <a:uFillTx/>
                <a:latin typeface="微软雅黑" panose="020B0503020204020204" pitchFamily="34" charset="-122"/>
                <a:ea typeface="微软雅黑" panose="020B0503020204020204" pitchFamily="34" charset="-122"/>
                <a:sym typeface="+mn-ea"/>
              </a:rPr>
              <a:t>重点监管的危险化工工艺管理要求</a:t>
            </a:r>
            <a:endParaRPr lang="zh-CN" altLang="en-US" sz="2000" b="1" spc="100">
              <a:solidFill>
                <a:schemeClr val="tx2">
                  <a:lumMod val="75000"/>
                </a:schemeClr>
              </a:solidFill>
              <a:uFillTx/>
              <a:latin typeface="微软雅黑" panose="020B0503020204020204" pitchFamily="34" charset="-122"/>
              <a:ea typeface="微软雅黑" panose="020B0503020204020204" pitchFamily="34" charset="-122"/>
              <a:sym typeface="+mn-ea"/>
            </a:endParaRPr>
          </a:p>
        </p:txBody>
      </p:sp>
      <p:sp>
        <p:nvSpPr>
          <p:cNvPr id="8" name="文本框 7"/>
          <p:cNvSpPr txBox="1"/>
          <p:nvPr/>
        </p:nvSpPr>
        <p:spPr>
          <a:xfrm>
            <a:off x="679768" y="1872615"/>
            <a:ext cx="7784465" cy="2891790"/>
          </a:xfrm>
          <a:prstGeom prst="rect">
            <a:avLst/>
          </a:prstGeom>
          <a:noFill/>
        </p:spPr>
        <p:txBody>
          <a:bodyPr wrap="square" rtlCol="0" anchor="t">
            <a:spAutoFit/>
          </a:bodyPr>
          <a:lstStyle/>
          <a:p>
            <a:pPr indent="457200" algn="just">
              <a:lnSpc>
                <a:spcPct val="130000"/>
              </a:lnSpc>
              <a:spcBef>
                <a:spcPts val="0"/>
              </a:spcBef>
              <a:spcAft>
                <a:spcPts val="0"/>
              </a:spcAft>
            </a:pPr>
            <a:r>
              <a:rPr lang="zh-CN" altLang="en-US" sz="2000" spc="100">
                <a:solidFill>
                  <a:schemeClr val="tx1"/>
                </a:solidFill>
                <a:uFillTx/>
                <a:latin typeface="微软雅黑" panose="020B0503020204020204" pitchFamily="34" charset="-122"/>
                <a:ea typeface="微软雅黑" panose="020B0503020204020204" pitchFamily="34" charset="-122"/>
                <a:sym typeface="+mn-ea"/>
              </a:rPr>
              <a:t>化工企业要按照</a:t>
            </a:r>
            <a:r>
              <a:rPr lang="en-US" altLang="zh-CN" sz="2000" spc="100">
                <a:solidFill>
                  <a:schemeClr val="tx1"/>
                </a:solidFill>
                <a:uFillTx/>
                <a:latin typeface="微软雅黑" panose="020B0503020204020204" pitchFamily="34" charset="-122"/>
                <a:ea typeface="微软雅黑" panose="020B0503020204020204" pitchFamily="34" charset="-122"/>
                <a:sym typeface="+mn-ea"/>
              </a:rPr>
              <a:t>《</a:t>
            </a:r>
            <a:r>
              <a:rPr lang="zh-CN" altLang="en-US" sz="2000" spc="100">
                <a:solidFill>
                  <a:schemeClr val="tx1"/>
                </a:solidFill>
                <a:uFillTx/>
                <a:latin typeface="微软雅黑" panose="020B0503020204020204" pitchFamily="34" charset="-122"/>
                <a:ea typeface="微软雅黑" panose="020B0503020204020204" pitchFamily="34" charset="-122"/>
                <a:sym typeface="+mn-ea"/>
              </a:rPr>
              <a:t>首批重点监管的危险化工工艺目录</a:t>
            </a:r>
            <a:r>
              <a:rPr lang="en-US" altLang="zh-CN" sz="2000" spc="100">
                <a:solidFill>
                  <a:schemeClr val="tx1"/>
                </a:solidFill>
                <a:uFillTx/>
                <a:latin typeface="微软雅黑" panose="020B0503020204020204" pitchFamily="34" charset="-122"/>
                <a:ea typeface="微软雅黑" panose="020B0503020204020204" pitchFamily="34" charset="-122"/>
                <a:sym typeface="+mn-ea"/>
              </a:rPr>
              <a:t>》</a:t>
            </a:r>
            <a:r>
              <a:rPr lang="zh-CN" altLang="en-US" sz="2000" spc="100">
                <a:solidFill>
                  <a:schemeClr val="tx1"/>
                </a:solidFill>
                <a:uFillTx/>
                <a:latin typeface="微软雅黑" panose="020B0503020204020204" pitchFamily="34" charset="-122"/>
                <a:ea typeface="微软雅黑" panose="020B0503020204020204" pitchFamily="34" charset="-122"/>
                <a:sym typeface="+mn-ea"/>
              </a:rPr>
              <a:t>、</a:t>
            </a:r>
            <a:r>
              <a:rPr lang="en-US" altLang="zh-CN" sz="2000" spc="100">
                <a:solidFill>
                  <a:schemeClr val="tx1"/>
                </a:solidFill>
                <a:uFillTx/>
                <a:latin typeface="微软雅黑" panose="020B0503020204020204" pitchFamily="34" charset="-122"/>
                <a:ea typeface="微软雅黑" panose="020B0503020204020204" pitchFamily="34" charset="-122"/>
                <a:sym typeface="+mn-ea"/>
              </a:rPr>
              <a:t>《</a:t>
            </a:r>
            <a:r>
              <a:rPr lang="zh-CN" altLang="en-US" sz="2000" spc="100">
                <a:solidFill>
                  <a:schemeClr val="tx1"/>
                </a:solidFill>
                <a:uFillTx/>
                <a:latin typeface="微软雅黑" panose="020B0503020204020204" pitchFamily="34" charset="-122"/>
                <a:ea typeface="微软雅黑" panose="020B0503020204020204" pitchFamily="34" charset="-122"/>
                <a:sym typeface="+mn-ea"/>
              </a:rPr>
              <a:t>首批重点监管的危险化工工艺安全控制要求、重点监控参数及推荐的控制方案</a:t>
            </a:r>
            <a:r>
              <a:rPr lang="en-US" altLang="zh-CN" sz="2000" spc="100">
                <a:solidFill>
                  <a:schemeClr val="tx1"/>
                </a:solidFill>
                <a:uFillTx/>
                <a:latin typeface="微软雅黑" panose="020B0503020204020204" pitchFamily="34" charset="-122"/>
                <a:ea typeface="微软雅黑" panose="020B0503020204020204" pitchFamily="34" charset="-122"/>
                <a:sym typeface="+mn-ea"/>
              </a:rPr>
              <a:t>》</a:t>
            </a:r>
            <a:r>
              <a:rPr lang="zh-CN" altLang="en-US" sz="2000" spc="100">
                <a:solidFill>
                  <a:schemeClr val="tx1"/>
                </a:solidFill>
                <a:uFillTx/>
                <a:latin typeface="微软雅黑" panose="020B0503020204020204" pitchFamily="34" charset="-122"/>
                <a:ea typeface="微软雅黑" panose="020B0503020204020204" pitchFamily="34" charset="-122"/>
                <a:sym typeface="+mn-ea"/>
              </a:rPr>
              <a:t>要求，对照本企业采用的危险化工工艺及其特点，确定重点监控的工艺参数，装备和完善自动控制系统，大型和高度危险化工装置要按照推荐的控制方案装备紧急停车系统。各地安全监管部门对本辖区化工企业采用危险化工工艺的生产装置自动化改造工作，要制定计划、落实措施、加快推进。</a:t>
            </a:r>
            <a:endParaRPr lang="zh-CN" altLang="en-US" sz="2000" spc="100">
              <a:solidFill>
                <a:schemeClr val="tx1"/>
              </a:solidFill>
              <a:uFillTx/>
              <a:latin typeface="微软雅黑" panose="020B0503020204020204" pitchFamily="34" charset="-122"/>
              <a:ea typeface="微软雅黑" panose="020B0503020204020204" pitchFamily="34" charset="-122"/>
              <a:sym typeface="+mn-ea"/>
            </a:endParaRPr>
          </a:p>
        </p:txBody>
      </p:sp>
      <p:grpSp>
        <p:nvGrpSpPr>
          <p:cNvPr id="9" name="组合 8"/>
          <p:cNvGrpSpPr/>
          <p:nvPr/>
        </p:nvGrpSpPr>
        <p:grpSpPr>
          <a:xfrm>
            <a:off x="102235" y="62230"/>
            <a:ext cx="6035675" cy="616535"/>
            <a:chOff x="147" y="225"/>
            <a:chExt cx="9505" cy="971"/>
          </a:xfrm>
        </p:grpSpPr>
        <p:sp>
          <p:nvSpPr>
            <p:cNvPr id="10" name="TextBox 31"/>
            <p:cNvSpPr txBox="1"/>
            <p:nvPr/>
          </p:nvSpPr>
          <p:spPr>
            <a:xfrm>
              <a:off x="1118" y="310"/>
              <a:ext cx="8534" cy="725"/>
            </a:xfrm>
            <a:prstGeom prst="rect">
              <a:avLst/>
            </a:prstGeom>
            <a:noFill/>
            <a:ln w="9525">
              <a:noFill/>
            </a:ln>
          </p:spPr>
          <p:txBody>
            <a:bodyPr wrap="square">
              <a:spAutoFit/>
            </a:bodyPr>
            <a:lstStyle/>
            <a:p>
              <a:r>
                <a:rPr lang="zh-CN" altLang="en-US" sz="2400" b="1" dirty="0">
                  <a:solidFill>
                    <a:schemeClr val="tx1"/>
                  </a:solidFill>
                  <a:latin typeface="微软雅黑" panose="020B0503020204020204" pitchFamily="34" charset="-122"/>
                  <a:ea typeface="微软雅黑" panose="020B0503020204020204" pitchFamily="34" charset="-122"/>
                </a:rPr>
                <a:t>危化品和陆上油气管道安全生产的特点</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1"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346960" y="708660"/>
            <a:ext cx="4450080" cy="398780"/>
          </a:xfrm>
          <a:prstGeom prst="rect">
            <a:avLst/>
          </a:prstGeom>
          <a:noFill/>
        </p:spPr>
        <p:txBody>
          <a:bodyPr wrap="none" rtlCol="0" anchor="t">
            <a:spAutoFit/>
          </a:bodyPr>
          <a:lstStyle/>
          <a:p>
            <a:pPr algn="ctr"/>
            <a:r>
              <a:rPr lang="zh-CN" altLang="en-US" sz="2000" b="1" spc="100">
                <a:solidFill>
                  <a:schemeClr val="tx2">
                    <a:lumMod val="75000"/>
                  </a:schemeClr>
                </a:solidFill>
                <a:uFillTx/>
                <a:latin typeface="微软雅黑" panose="020B0503020204020204" pitchFamily="34" charset="-122"/>
                <a:ea typeface="微软雅黑" panose="020B0503020204020204" pitchFamily="34" charset="-122"/>
                <a:sym typeface="+mn-ea"/>
              </a:rPr>
              <a:t>重点监管的危险化学品管理相关要求</a:t>
            </a:r>
            <a:endParaRPr lang="zh-CN" altLang="en-US" sz="2000" b="1" spc="100">
              <a:solidFill>
                <a:schemeClr val="tx2">
                  <a:lumMod val="75000"/>
                </a:schemeClr>
              </a:solidFill>
              <a:uFillTx/>
              <a:latin typeface="微软雅黑" panose="020B0503020204020204" pitchFamily="34" charset="-122"/>
              <a:ea typeface="微软雅黑" panose="020B0503020204020204" pitchFamily="34" charset="-122"/>
              <a:sym typeface="+mn-ea"/>
            </a:endParaRPr>
          </a:p>
        </p:txBody>
      </p:sp>
      <p:sp>
        <p:nvSpPr>
          <p:cNvPr id="8" name="文本框 7"/>
          <p:cNvSpPr txBox="1"/>
          <p:nvPr/>
        </p:nvSpPr>
        <p:spPr>
          <a:xfrm>
            <a:off x="679768" y="1160145"/>
            <a:ext cx="7784465" cy="3784600"/>
          </a:xfrm>
          <a:prstGeom prst="rect">
            <a:avLst/>
          </a:prstGeom>
          <a:noFill/>
        </p:spPr>
        <p:txBody>
          <a:bodyPr wrap="square" rtlCol="0" anchor="t">
            <a:spAutoFit/>
          </a:bodyPr>
          <a:lstStyle/>
          <a:p>
            <a:pPr indent="457200" algn="just">
              <a:lnSpc>
                <a:spcPct val="150000"/>
              </a:lnSpc>
              <a:spcBef>
                <a:spcPts val="0"/>
              </a:spcBef>
              <a:spcAft>
                <a:spcPts val="0"/>
              </a:spcAft>
            </a:pPr>
            <a:r>
              <a:rPr sz="2000" spc="100">
                <a:solidFill>
                  <a:schemeClr val="tx1"/>
                </a:solidFill>
                <a:uFillTx/>
                <a:latin typeface="微软雅黑" panose="020B0503020204020204" pitchFamily="34" charset="-122"/>
                <a:ea typeface="微软雅黑" panose="020B0503020204020204" pitchFamily="34" charset="-122"/>
                <a:sym typeface="+mn-ea"/>
              </a:rPr>
              <a:t>地方各级安全监管部门应当将生产、储存、使用、经营重点监管的危险化学品的企业，优先纳入年度执法检查计划，实施重点监管。</a:t>
            </a:r>
            <a:endParaRPr sz="2000" spc="100">
              <a:solidFill>
                <a:schemeClr val="tx1"/>
              </a:solidFill>
              <a:uFillTx/>
              <a:latin typeface="微软雅黑" panose="020B0503020204020204" pitchFamily="34" charset="-122"/>
              <a:ea typeface="微软雅黑" panose="020B0503020204020204" pitchFamily="34" charset="-122"/>
              <a:sym typeface="+mn-ea"/>
            </a:endParaRPr>
          </a:p>
          <a:p>
            <a:pPr indent="457200" algn="just">
              <a:lnSpc>
                <a:spcPct val="150000"/>
              </a:lnSpc>
              <a:spcBef>
                <a:spcPts val="0"/>
              </a:spcBef>
              <a:spcAft>
                <a:spcPts val="0"/>
              </a:spcAft>
            </a:pPr>
            <a:r>
              <a:rPr sz="2000" spc="100">
                <a:solidFill>
                  <a:schemeClr val="tx1"/>
                </a:solidFill>
                <a:uFillTx/>
                <a:latin typeface="微软雅黑" panose="020B0503020204020204" pitchFamily="34" charset="-122"/>
                <a:ea typeface="微软雅黑" panose="020B0503020204020204" pitchFamily="34" charset="-122"/>
                <a:sym typeface="+mn-ea"/>
              </a:rPr>
              <a:t>生产、储存重点监管的危险化学品的企业，应根据本企业工艺特点，装备功能完善的自动化控制系统，严格工艺、设备管理。对使用重点监管的危险化学品数量构成重大危险源的企业的生产储存装置，应装备自动化控制系统，实现对温度、压力、液位等重要参数的实时监测。</a:t>
            </a:r>
            <a:endParaRPr sz="2000" spc="100">
              <a:solidFill>
                <a:schemeClr val="tx1"/>
              </a:solidFill>
              <a:uFillTx/>
              <a:latin typeface="微软雅黑" panose="020B0503020204020204" pitchFamily="34" charset="-122"/>
              <a:ea typeface="微软雅黑" panose="020B0503020204020204" pitchFamily="34" charset="-122"/>
              <a:sym typeface="+mn-ea"/>
            </a:endParaRPr>
          </a:p>
        </p:txBody>
      </p:sp>
      <p:grpSp>
        <p:nvGrpSpPr>
          <p:cNvPr id="5" name="组合 4"/>
          <p:cNvGrpSpPr/>
          <p:nvPr/>
        </p:nvGrpSpPr>
        <p:grpSpPr>
          <a:xfrm>
            <a:off x="102235" y="62230"/>
            <a:ext cx="6035675" cy="616535"/>
            <a:chOff x="147" y="225"/>
            <a:chExt cx="9505" cy="971"/>
          </a:xfrm>
        </p:grpSpPr>
        <p:sp>
          <p:nvSpPr>
            <p:cNvPr id="9" name="TextBox 31"/>
            <p:cNvSpPr txBox="1"/>
            <p:nvPr/>
          </p:nvSpPr>
          <p:spPr>
            <a:xfrm>
              <a:off x="1118" y="310"/>
              <a:ext cx="8534" cy="725"/>
            </a:xfrm>
            <a:prstGeom prst="rect">
              <a:avLst/>
            </a:prstGeom>
            <a:noFill/>
            <a:ln w="9525">
              <a:noFill/>
            </a:ln>
          </p:spPr>
          <p:txBody>
            <a:bodyPr wrap="square">
              <a:spAutoFit/>
            </a:bodyPr>
            <a:lstStyle/>
            <a:p>
              <a:r>
                <a:rPr lang="zh-CN" altLang="en-US" sz="2400" b="1" dirty="0">
                  <a:solidFill>
                    <a:schemeClr val="tx1"/>
                  </a:solidFill>
                  <a:latin typeface="微软雅黑" panose="020B0503020204020204" pitchFamily="34" charset="-122"/>
                  <a:ea typeface="微软雅黑" panose="020B0503020204020204" pitchFamily="34" charset="-122"/>
                </a:rPr>
                <a:t>危化品和陆上油气管道安全生产的特点</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0"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613660" y="746760"/>
            <a:ext cx="3916680" cy="398780"/>
          </a:xfrm>
          <a:prstGeom prst="rect">
            <a:avLst/>
          </a:prstGeom>
          <a:noFill/>
        </p:spPr>
        <p:txBody>
          <a:bodyPr wrap="none" rtlCol="0" anchor="t">
            <a:spAutoFit/>
          </a:bodyPr>
          <a:lstStyle/>
          <a:p>
            <a:pPr algn="ctr"/>
            <a:r>
              <a:rPr lang="zh-CN" altLang="en-US" sz="2000" b="1" spc="100">
                <a:solidFill>
                  <a:schemeClr val="tx2">
                    <a:lumMod val="75000"/>
                  </a:schemeClr>
                </a:solidFill>
                <a:uFillTx/>
                <a:latin typeface="微软雅黑" panose="020B0503020204020204" pitchFamily="34" charset="-122"/>
                <a:ea typeface="微软雅黑" panose="020B0503020204020204" pitchFamily="34" charset="-122"/>
                <a:sym typeface="+mn-ea"/>
              </a:rPr>
              <a:t>危险化学品重大危险源管理要求</a:t>
            </a:r>
            <a:endParaRPr lang="zh-CN" altLang="en-US" sz="2000" b="1" spc="100">
              <a:solidFill>
                <a:schemeClr val="tx2">
                  <a:lumMod val="75000"/>
                </a:schemeClr>
              </a:solidFill>
              <a:uFillTx/>
              <a:latin typeface="微软雅黑" panose="020B0503020204020204" pitchFamily="34" charset="-122"/>
              <a:ea typeface="微软雅黑" panose="020B0503020204020204" pitchFamily="34" charset="-122"/>
              <a:sym typeface="+mn-ea"/>
            </a:endParaRPr>
          </a:p>
        </p:txBody>
      </p:sp>
      <p:sp>
        <p:nvSpPr>
          <p:cNvPr id="8" name="文本框 7"/>
          <p:cNvSpPr txBox="1"/>
          <p:nvPr/>
        </p:nvSpPr>
        <p:spPr>
          <a:xfrm>
            <a:off x="1331976" y="1172845"/>
            <a:ext cx="6480048" cy="3415030"/>
          </a:xfrm>
          <a:prstGeom prst="rect">
            <a:avLst/>
          </a:prstGeom>
          <a:noFill/>
        </p:spPr>
        <p:txBody>
          <a:bodyPr wrap="square" rtlCol="0" anchor="t">
            <a:spAutoFit/>
          </a:bodyPr>
          <a:lstStyle/>
          <a:p>
            <a:pPr indent="457200" algn="just">
              <a:lnSpc>
                <a:spcPct val="180000"/>
              </a:lnSpc>
              <a:spcBef>
                <a:spcPts val="0"/>
              </a:spcBef>
              <a:spcAft>
                <a:spcPts val="0"/>
              </a:spcAft>
            </a:pPr>
            <a:r>
              <a:rPr sz="2000" spc="100">
                <a:solidFill>
                  <a:schemeClr val="tx1"/>
                </a:solidFill>
                <a:uFillTx/>
                <a:latin typeface="微软雅黑" panose="020B0503020204020204" pitchFamily="34" charset="-122"/>
                <a:ea typeface="微软雅黑" panose="020B0503020204020204" pitchFamily="34" charset="-122"/>
                <a:sym typeface="+mn-ea"/>
              </a:rPr>
              <a:t>重大危险源是我国安全监管体系中，用来</a:t>
            </a:r>
            <a:r>
              <a:rPr sz="2000" spc="100">
                <a:solidFill>
                  <a:schemeClr val="tx2"/>
                </a:solidFill>
                <a:uFillTx/>
                <a:latin typeface="微软雅黑" panose="020B0503020204020204" pitchFamily="34" charset="-122"/>
                <a:ea typeface="微软雅黑" panose="020B0503020204020204" pitchFamily="34" charset="-122"/>
                <a:sym typeface="+mn-ea"/>
              </a:rPr>
              <a:t>遏制较大以上危险化学品事故的重要抓手</a:t>
            </a:r>
            <a:r>
              <a:rPr sz="2000" spc="100">
                <a:solidFill>
                  <a:schemeClr val="tx1"/>
                </a:solidFill>
                <a:uFillTx/>
                <a:latin typeface="微软雅黑" panose="020B0503020204020204" pitchFamily="34" charset="-122"/>
                <a:ea typeface="微软雅黑" panose="020B0503020204020204" pitchFamily="34" charset="-122"/>
                <a:sym typeface="+mn-ea"/>
              </a:rPr>
              <a:t>。</a:t>
            </a:r>
            <a:endParaRPr sz="2000" spc="100">
              <a:solidFill>
                <a:schemeClr val="tx1"/>
              </a:solidFill>
              <a:uFillTx/>
              <a:latin typeface="微软雅黑" panose="020B0503020204020204" pitchFamily="34" charset="-122"/>
              <a:ea typeface="微软雅黑" panose="020B0503020204020204" pitchFamily="34" charset="-122"/>
              <a:sym typeface="+mn-ea"/>
            </a:endParaRPr>
          </a:p>
          <a:p>
            <a:pPr indent="457200" algn="just">
              <a:lnSpc>
                <a:spcPct val="180000"/>
              </a:lnSpc>
              <a:spcBef>
                <a:spcPts val="0"/>
              </a:spcBef>
              <a:spcAft>
                <a:spcPts val="0"/>
              </a:spcAft>
            </a:pPr>
            <a:r>
              <a:rPr sz="2000" spc="100">
                <a:solidFill>
                  <a:schemeClr val="tx1"/>
                </a:solidFill>
                <a:uFillTx/>
                <a:latin typeface="微软雅黑" panose="020B0503020204020204" pitchFamily="34" charset="-122"/>
                <a:ea typeface="微软雅黑" panose="020B0503020204020204" pitchFamily="34" charset="-122"/>
                <a:sym typeface="+mn-ea"/>
              </a:rPr>
              <a:t>重大危险源的辨识和分级要按照《危险化学品重大危险源辨识》（GB 18218)和《危险化学品重大危险源监督管理暂行规定》（国家安全监管总局令第40号</a:t>
            </a:r>
            <a:r>
              <a:rPr lang="zh-CN" sz="2000" spc="100">
                <a:solidFill>
                  <a:schemeClr val="tx1"/>
                </a:solidFill>
                <a:uFillTx/>
                <a:latin typeface="微软雅黑" panose="020B0503020204020204" pitchFamily="34" charset="-122"/>
                <a:ea typeface="微软雅黑" panose="020B0503020204020204" pitchFamily="34" charset="-122"/>
                <a:sym typeface="+mn-ea"/>
              </a:rPr>
              <a:t>，</a:t>
            </a:r>
            <a:r>
              <a:rPr sz="2000" spc="100">
                <a:solidFill>
                  <a:schemeClr val="tx1"/>
                </a:solidFill>
                <a:uFillTx/>
                <a:latin typeface="微软雅黑" panose="020B0503020204020204" pitchFamily="34" charset="-122"/>
                <a:ea typeface="微软雅黑" panose="020B0503020204020204" pitchFamily="34" charset="-122"/>
                <a:sym typeface="+mn-ea"/>
              </a:rPr>
              <a:t>根据国家安全监管总局令第79号修正）执行。</a:t>
            </a:r>
            <a:endParaRPr sz="2000" spc="100">
              <a:solidFill>
                <a:schemeClr val="tx1"/>
              </a:solidFill>
              <a:uFillTx/>
              <a:latin typeface="微软雅黑" panose="020B0503020204020204" pitchFamily="34" charset="-122"/>
              <a:ea typeface="微软雅黑" panose="020B0503020204020204" pitchFamily="34" charset="-122"/>
              <a:sym typeface="+mn-ea"/>
            </a:endParaRPr>
          </a:p>
        </p:txBody>
      </p:sp>
      <p:grpSp>
        <p:nvGrpSpPr>
          <p:cNvPr id="5" name="组合 4"/>
          <p:cNvGrpSpPr/>
          <p:nvPr/>
        </p:nvGrpSpPr>
        <p:grpSpPr>
          <a:xfrm>
            <a:off x="102235" y="62230"/>
            <a:ext cx="6035675" cy="616535"/>
            <a:chOff x="147" y="225"/>
            <a:chExt cx="9505" cy="971"/>
          </a:xfrm>
        </p:grpSpPr>
        <p:sp>
          <p:nvSpPr>
            <p:cNvPr id="9" name="TextBox 31"/>
            <p:cNvSpPr txBox="1"/>
            <p:nvPr/>
          </p:nvSpPr>
          <p:spPr>
            <a:xfrm>
              <a:off x="1118" y="310"/>
              <a:ext cx="8534" cy="725"/>
            </a:xfrm>
            <a:prstGeom prst="rect">
              <a:avLst/>
            </a:prstGeom>
            <a:noFill/>
            <a:ln w="9525">
              <a:noFill/>
            </a:ln>
          </p:spPr>
          <p:txBody>
            <a:bodyPr wrap="square">
              <a:spAutoFit/>
            </a:bodyPr>
            <a:lstStyle/>
            <a:p>
              <a:r>
                <a:rPr lang="zh-CN" altLang="en-US" sz="2400" b="1" dirty="0">
                  <a:solidFill>
                    <a:schemeClr val="tx1"/>
                  </a:solidFill>
                  <a:latin typeface="微软雅黑" panose="020B0503020204020204" pitchFamily="34" charset="-122"/>
                  <a:ea typeface="微软雅黑" panose="020B0503020204020204" pitchFamily="34" charset="-122"/>
                </a:rPr>
                <a:t>危化品和陆上油气管道安全生产的特点</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0"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971974" y="1054735"/>
            <a:ext cx="7200053" cy="3476625"/>
          </a:xfrm>
          <a:prstGeom prst="rect">
            <a:avLst/>
          </a:prstGeom>
          <a:noFill/>
        </p:spPr>
        <p:txBody>
          <a:bodyPr wrap="square" rtlCol="0" anchor="t">
            <a:spAutoFit/>
          </a:bodyPr>
          <a:lstStyle/>
          <a:p>
            <a:pPr algn="just">
              <a:lnSpc>
                <a:spcPct val="110000"/>
              </a:lnSpc>
              <a:spcBef>
                <a:spcPts val="0"/>
              </a:spcBef>
              <a:spcAft>
                <a:spcPts val="0"/>
              </a:spcAft>
            </a:pPr>
            <a:r>
              <a:rPr lang="zh-CN" altLang="en-US" sz="2000" spc="100" smtClean="0">
                <a:solidFill>
                  <a:schemeClr val="tx1">
                    <a:lumMod val="75000"/>
                  </a:schemeClr>
                </a:solidFill>
                <a:uFillTx/>
                <a:latin typeface="微软雅黑" panose="020B0503020204020204" pitchFamily="34" charset="-122"/>
                <a:ea typeface="微软雅黑" panose="020B0503020204020204" pitchFamily="34" charset="-122"/>
                <a:sym typeface="+mn-ea"/>
              </a:rPr>
              <a:t>（</a:t>
            </a:r>
            <a:r>
              <a:rPr lang="en-US" altLang="zh-CN" sz="2000" spc="100" smtClean="0">
                <a:solidFill>
                  <a:schemeClr val="tx1">
                    <a:lumMod val="75000"/>
                  </a:schemeClr>
                </a:solidFill>
                <a:uFillTx/>
                <a:latin typeface="微软雅黑" panose="020B0503020204020204" pitchFamily="34" charset="-122"/>
                <a:ea typeface="微软雅黑" panose="020B0503020204020204" pitchFamily="34" charset="-122"/>
                <a:sym typeface="+mn-ea"/>
              </a:rPr>
              <a:t>1</a:t>
            </a:r>
            <a:r>
              <a:rPr lang="zh-CN" altLang="en-US" sz="2000" spc="100" smtClean="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zh-CN" sz="2000" spc="100" smtClean="0">
                <a:solidFill>
                  <a:schemeClr val="tx1">
                    <a:lumMod val="75000"/>
                  </a:schemeClr>
                </a:solidFill>
                <a:uFillTx/>
                <a:latin typeface="微软雅黑" panose="020B0503020204020204" pitchFamily="34" charset="-122"/>
                <a:ea typeface="微软雅黑" panose="020B0503020204020204" pitchFamily="34" charset="-122"/>
                <a:sym typeface="+mn-ea"/>
              </a:rPr>
              <a:t>较大及以上危险化学品事故仍时有发生，化工和危险化学品安全生产形势依然严峻复杂。</a:t>
            </a:r>
            <a:r>
              <a:rPr lang="en-US" altLang="zh-CN" sz="2000" spc="100" smtClean="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zh-CN" sz="2000" spc="100" smtClean="0">
                <a:solidFill>
                  <a:schemeClr val="tx1">
                    <a:lumMod val="75000"/>
                  </a:schemeClr>
                </a:solidFill>
                <a:uFillTx/>
                <a:latin typeface="微软雅黑" panose="020B0503020204020204" pitchFamily="34" charset="-122"/>
                <a:ea typeface="微软雅黑" panose="020B0503020204020204" pitchFamily="34" charset="-122"/>
                <a:sym typeface="+mn-ea"/>
              </a:rPr>
              <a:t>十二五</a:t>
            </a:r>
            <a:r>
              <a:rPr lang="en-US" altLang="zh-CN" sz="2000" spc="100" smtClean="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zh-CN" sz="2000" spc="100" smtClean="0">
                <a:solidFill>
                  <a:schemeClr val="tx1">
                    <a:lumMod val="75000"/>
                  </a:schemeClr>
                </a:solidFill>
                <a:uFillTx/>
                <a:latin typeface="微软雅黑" panose="020B0503020204020204" pitchFamily="34" charset="-122"/>
                <a:ea typeface="微软雅黑" panose="020B0503020204020204" pitchFamily="34" charset="-122"/>
                <a:sym typeface="+mn-ea"/>
              </a:rPr>
              <a:t>期间，全国发生较大及以上危险化学品事故</a:t>
            </a:r>
            <a:r>
              <a:rPr lang="en-US" altLang="zh-CN" sz="2000" spc="100" smtClean="0">
                <a:solidFill>
                  <a:schemeClr val="tx1">
                    <a:lumMod val="75000"/>
                  </a:schemeClr>
                </a:solidFill>
                <a:uFillTx/>
                <a:latin typeface="微软雅黑" panose="020B0503020204020204" pitchFamily="34" charset="-122"/>
                <a:ea typeface="微软雅黑" panose="020B0503020204020204" pitchFamily="34" charset="-122"/>
                <a:sym typeface="+mn-ea"/>
              </a:rPr>
              <a:t>84</a:t>
            </a:r>
            <a:r>
              <a:rPr lang="zh-CN" altLang="zh-CN" sz="2000" spc="100" smtClean="0">
                <a:solidFill>
                  <a:schemeClr val="tx1">
                    <a:lumMod val="75000"/>
                  </a:schemeClr>
                </a:solidFill>
                <a:uFillTx/>
                <a:latin typeface="微软雅黑" panose="020B0503020204020204" pitchFamily="34" charset="-122"/>
                <a:ea typeface="微软雅黑" panose="020B0503020204020204" pitchFamily="34" charset="-122"/>
                <a:sym typeface="+mn-ea"/>
              </a:rPr>
              <a:t>起，年均</a:t>
            </a:r>
            <a:r>
              <a:rPr lang="en-US" altLang="zh-CN" sz="2000" spc="100" smtClean="0">
                <a:solidFill>
                  <a:schemeClr val="tx1">
                    <a:lumMod val="75000"/>
                  </a:schemeClr>
                </a:solidFill>
                <a:uFillTx/>
                <a:latin typeface="微软雅黑" panose="020B0503020204020204" pitchFamily="34" charset="-122"/>
                <a:ea typeface="微软雅黑" panose="020B0503020204020204" pitchFamily="34" charset="-122"/>
                <a:sym typeface="+mn-ea"/>
              </a:rPr>
              <a:t>17</a:t>
            </a:r>
            <a:r>
              <a:rPr lang="zh-CN" altLang="zh-CN" sz="2000" spc="100" smtClean="0">
                <a:solidFill>
                  <a:schemeClr val="tx1">
                    <a:lumMod val="75000"/>
                  </a:schemeClr>
                </a:solidFill>
                <a:uFillTx/>
                <a:latin typeface="微软雅黑" panose="020B0503020204020204" pitchFamily="34" charset="-122"/>
                <a:ea typeface="微软雅黑" panose="020B0503020204020204" pitchFamily="34" charset="-122"/>
                <a:sym typeface="+mn-ea"/>
              </a:rPr>
              <a:t>起，共死亡</a:t>
            </a:r>
            <a:r>
              <a:rPr lang="en-US" altLang="zh-CN" sz="2000" spc="100" smtClean="0">
                <a:solidFill>
                  <a:schemeClr val="tx1">
                    <a:lumMod val="75000"/>
                  </a:schemeClr>
                </a:solidFill>
                <a:uFillTx/>
                <a:latin typeface="微软雅黑" panose="020B0503020204020204" pitchFamily="34" charset="-122"/>
                <a:ea typeface="微软雅黑" panose="020B0503020204020204" pitchFamily="34" charset="-122"/>
                <a:sym typeface="+mn-ea"/>
              </a:rPr>
              <a:t>340</a:t>
            </a:r>
            <a:r>
              <a:rPr lang="zh-CN" altLang="zh-CN" sz="2000" spc="100" smtClean="0">
                <a:solidFill>
                  <a:schemeClr val="tx1">
                    <a:lumMod val="75000"/>
                  </a:schemeClr>
                </a:solidFill>
                <a:uFillTx/>
                <a:latin typeface="微软雅黑" panose="020B0503020204020204" pitchFamily="34" charset="-122"/>
                <a:ea typeface="微软雅黑" panose="020B0503020204020204" pitchFamily="34" charset="-122"/>
                <a:sym typeface="+mn-ea"/>
              </a:rPr>
              <a:t>人，</a:t>
            </a:r>
            <a:r>
              <a:rPr lang="zh-CN" altLang="zh-CN" sz="2000" spc="100" smtClean="0">
                <a:solidFill>
                  <a:schemeClr val="tx2"/>
                </a:solidFill>
                <a:uFillTx/>
                <a:latin typeface="微软雅黑" panose="020B0503020204020204" pitchFamily="34" charset="-122"/>
                <a:ea typeface="微软雅黑" panose="020B0503020204020204" pitchFamily="34" charset="-122"/>
                <a:sym typeface="+mn-ea"/>
              </a:rPr>
              <a:t>事故总量仍然较大</a:t>
            </a:r>
            <a:r>
              <a:rPr lang="zh-CN" altLang="zh-CN" sz="2000" spc="100" smtClean="0">
                <a:solidFill>
                  <a:schemeClr val="tx1">
                    <a:lumMod val="75000"/>
                  </a:schemeClr>
                </a:solidFill>
                <a:uFillTx/>
                <a:latin typeface="微软雅黑" panose="020B0503020204020204" pitchFamily="34" charset="-122"/>
                <a:ea typeface="微软雅黑" panose="020B0503020204020204" pitchFamily="34" charset="-122"/>
                <a:sym typeface="+mn-ea"/>
              </a:rPr>
              <a:t>。</a:t>
            </a:r>
            <a:endParaRPr lang="zh-CN" altLang="zh-CN" sz="2000" spc="100" smtClean="0">
              <a:solidFill>
                <a:schemeClr val="tx1">
                  <a:lumMod val="75000"/>
                </a:schemeClr>
              </a:solidFill>
              <a:uFillTx/>
              <a:latin typeface="微软雅黑" panose="020B0503020204020204" pitchFamily="34" charset="-122"/>
              <a:ea typeface="微软雅黑" panose="020B0503020204020204" pitchFamily="34" charset="-122"/>
              <a:sym typeface="+mn-ea"/>
            </a:endParaRPr>
          </a:p>
          <a:p>
            <a:pPr algn="just">
              <a:lnSpc>
                <a:spcPct val="110000"/>
              </a:lnSpc>
              <a:spcBef>
                <a:spcPts val="0"/>
              </a:spcBef>
              <a:spcAft>
                <a:spcPts val="0"/>
              </a:spcAft>
            </a:pP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2</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企业安全基础依然薄弱。大部分中小化工企业安全意识薄弱，安全责任制流于形式，安全投入不足，工艺技术装备水平落后，安全培训不到位，企业安全管理水平不高。</a:t>
            </a:r>
            <a:endParaRPr lang="zh-CN"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algn="just">
              <a:lnSpc>
                <a:spcPct val="110000"/>
              </a:lnSpc>
              <a:spcBef>
                <a:spcPts val="0"/>
              </a:spcBef>
              <a:spcAft>
                <a:spcPts val="0"/>
              </a:spcAft>
            </a:pP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3</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危险化学品法规标准体系有待健全。</a:t>
            </a:r>
            <a:endParaRPr lang="zh-CN"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algn="just">
              <a:lnSpc>
                <a:spcPct val="110000"/>
              </a:lnSpc>
              <a:spcBef>
                <a:spcPts val="0"/>
              </a:spcBef>
              <a:spcAft>
                <a:spcPts val="0"/>
              </a:spcAft>
            </a:pP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4</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危险化学品安全监管</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的能力和效率有待提高</a:t>
            </a:r>
            <a:r>
              <a:rPr lang="zh-CN"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a:t>
            </a:r>
            <a:endParaRPr lang="zh-CN"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algn="just">
              <a:lnSpc>
                <a:spcPct val="110000"/>
              </a:lnSpc>
              <a:spcBef>
                <a:spcPts val="0"/>
              </a:spcBef>
              <a:spcAft>
                <a:spcPts val="0"/>
              </a:spcAft>
            </a:pPr>
            <a:r>
              <a:rPr lang="zh-CN" altLang="en-US" sz="20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en-US" altLang="zh-CN" sz="2000">
                <a:solidFill>
                  <a:schemeClr val="tx1">
                    <a:lumMod val="75000"/>
                  </a:schemeClr>
                </a:solidFill>
                <a:uFillTx/>
                <a:latin typeface="微软雅黑" panose="020B0503020204020204" pitchFamily="34" charset="-122"/>
                <a:ea typeface="微软雅黑" panose="020B0503020204020204" pitchFamily="34" charset="-122"/>
                <a:sym typeface="+mn-ea"/>
              </a:rPr>
              <a:t>5</a:t>
            </a:r>
            <a:r>
              <a:rPr lang="zh-CN" altLang="en-US" sz="20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zh-CN" sz="2000">
                <a:solidFill>
                  <a:schemeClr val="tx1">
                    <a:lumMod val="75000"/>
                  </a:schemeClr>
                </a:solidFill>
                <a:uFillTx/>
                <a:latin typeface="微软雅黑" panose="020B0503020204020204" pitchFamily="34" charset="-122"/>
                <a:ea typeface="微软雅黑" panose="020B0503020204020204" pitchFamily="34" charset="-122"/>
                <a:sym typeface="+mn-ea"/>
              </a:rPr>
              <a:t>科技对危险化学品安全的支撑保障作用未得到充分发挥。</a:t>
            </a:r>
            <a:endParaRPr lang="zh-CN" altLang="zh-CN" sz="2000" smtClean="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sp>
        <p:nvSpPr>
          <p:cNvPr id="10" name="文本框 9"/>
          <p:cNvSpPr txBox="1"/>
          <p:nvPr/>
        </p:nvSpPr>
        <p:spPr>
          <a:xfrm>
            <a:off x="972185" y="644022"/>
            <a:ext cx="4886325" cy="398780"/>
          </a:xfrm>
          <a:prstGeom prst="rect">
            <a:avLst/>
          </a:prstGeom>
          <a:noFill/>
        </p:spPr>
        <p:txBody>
          <a:bodyPr wrap="none" rtlCol="0" anchor="t">
            <a:spAutoFit/>
          </a:bodyPr>
          <a:lstStyle/>
          <a:p>
            <a:pPr algn="l"/>
            <a:r>
              <a:rPr sz="2000" b="1" spc="100" smtClean="0">
                <a:solidFill>
                  <a:schemeClr val="tx1"/>
                </a:solidFill>
                <a:uFillTx/>
                <a:latin typeface="微软雅黑" panose="020B0503020204020204" pitchFamily="34" charset="-122"/>
                <a:ea typeface="微软雅黑" panose="020B0503020204020204" pitchFamily="34" charset="-122"/>
                <a:sym typeface="+mn-ea"/>
              </a:rPr>
              <a:t>3、我国危险化学品安全生产面临的挑战</a:t>
            </a:r>
            <a:endParaRPr sz="2000" b="1" spc="100" smtClean="0">
              <a:solidFill>
                <a:schemeClr val="tx1"/>
              </a:solidFill>
              <a:uFillTx/>
              <a:latin typeface="微软雅黑" panose="020B0503020204020204" pitchFamily="34" charset="-122"/>
              <a:ea typeface="微软雅黑" panose="020B0503020204020204" pitchFamily="34" charset="-122"/>
              <a:sym typeface="+mn-ea"/>
            </a:endParaRPr>
          </a:p>
        </p:txBody>
      </p:sp>
      <p:grpSp>
        <p:nvGrpSpPr>
          <p:cNvPr id="7" name="组合 6"/>
          <p:cNvGrpSpPr/>
          <p:nvPr/>
        </p:nvGrpSpPr>
        <p:grpSpPr>
          <a:xfrm>
            <a:off x="102235" y="62230"/>
            <a:ext cx="6035675" cy="616535"/>
            <a:chOff x="147" y="225"/>
            <a:chExt cx="9505" cy="971"/>
          </a:xfrm>
        </p:grpSpPr>
        <p:sp>
          <p:nvSpPr>
            <p:cNvPr id="8" name="TextBox 31"/>
            <p:cNvSpPr txBox="1"/>
            <p:nvPr/>
          </p:nvSpPr>
          <p:spPr>
            <a:xfrm>
              <a:off x="1118" y="310"/>
              <a:ext cx="8534" cy="725"/>
            </a:xfrm>
            <a:prstGeom prst="rect">
              <a:avLst/>
            </a:prstGeom>
            <a:noFill/>
            <a:ln w="9525">
              <a:noFill/>
            </a:ln>
          </p:spPr>
          <p:txBody>
            <a:bodyPr wrap="square">
              <a:spAutoFit/>
            </a:bodyPr>
            <a:lstStyle/>
            <a:p>
              <a:r>
                <a:rPr lang="zh-CN" altLang="en-US" sz="2400" b="1" dirty="0">
                  <a:solidFill>
                    <a:schemeClr val="tx1"/>
                  </a:solidFill>
                  <a:latin typeface="微软雅黑" panose="020B0503020204020204" pitchFamily="34" charset="-122"/>
                  <a:ea typeface="微软雅黑" panose="020B0503020204020204" pitchFamily="34" charset="-122"/>
                </a:rPr>
                <a:t>危化品和陆上油气管道安全生产的特点</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9"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523875" y="572902"/>
            <a:ext cx="7193280" cy="429895"/>
          </a:xfrm>
          <a:prstGeom prst="rect">
            <a:avLst/>
          </a:prstGeom>
          <a:noFill/>
        </p:spPr>
        <p:txBody>
          <a:bodyPr wrap="none" rtlCol="0" anchor="t">
            <a:spAutoFit/>
          </a:bodyPr>
          <a:lstStyle/>
          <a:p>
            <a:pPr algn="l" defTabSz="685800" eaLnBrk="0" hangingPunct="0"/>
            <a:r>
              <a:rPr lang="zh-CN" sz="2200" b="1" spc="100">
                <a:solidFill>
                  <a:schemeClr val="tx1"/>
                </a:solidFill>
                <a:uFillTx/>
                <a:latin typeface="微软雅黑" panose="020B0503020204020204" pitchFamily="34" charset="-122"/>
                <a:ea typeface="微软雅黑" panose="020B0503020204020204" pitchFamily="34" charset="-122"/>
                <a:sym typeface="+mn-ea"/>
              </a:rPr>
              <a:t>（二）陆上油气输送管道企业基本情况及安全生产特点</a:t>
            </a:r>
            <a:endParaRPr lang="zh-CN" sz="2200" b="1" spc="100">
              <a:solidFill>
                <a:schemeClr val="tx1"/>
              </a:solidFill>
              <a:uFillTx/>
              <a:latin typeface="微软雅黑" panose="020B0503020204020204" pitchFamily="34" charset="-122"/>
              <a:ea typeface="微软雅黑" panose="020B0503020204020204" pitchFamily="34" charset="-122"/>
              <a:sym typeface="+mn-ea"/>
            </a:endParaRPr>
          </a:p>
        </p:txBody>
      </p:sp>
      <p:sp>
        <p:nvSpPr>
          <p:cNvPr id="5" name="文本框 4"/>
          <p:cNvSpPr txBox="1"/>
          <p:nvPr/>
        </p:nvSpPr>
        <p:spPr>
          <a:xfrm>
            <a:off x="971974" y="958850"/>
            <a:ext cx="7200053" cy="2399665"/>
          </a:xfrm>
          <a:prstGeom prst="rect">
            <a:avLst/>
          </a:prstGeom>
          <a:noFill/>
        </p:spPr>
        <p:txBody>
          <a:bodyPr wrap="square" rtlCol="0" anchor="t">
            <a:spAutoFit/>
          </a:bodyPr>
          <a:lstStyle/>
          <a:p>
            <a:pPr indent="457200" algn="just" eaLnBrk="0" hangingPunct="0">
              <a:lnSpc>
                <a:spcPct val="150000"/>
              </a:lnSpc>
              <a:buClr>
                <a:schemeClr val="accent1"/>
              </a:buClr>
              <a:buSzPct val="50000"/>
            </a:pP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据统计，截至</a:t>
            </a:r>
            <a:r>
              <a:rPr lang="en-US"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201</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6</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年底，我国陆上油气长输管道总里程达</a:t>
            </a:r>
            <a:r>
              <a:rPr lang="en-US"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1</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4</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万公里（含油气田外输管道）。按照石油天然气“十三五”发展规划，</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2020</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年我国陆上石油天然气长输管道总里程将达到</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17</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万公里，其中原油管道</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3.2</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万公里，成品油管道</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3.3</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万公里，天然气管道</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10.4</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万公里。</a:t>
            </a:r>
            <a:endPar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grpSp>
        <p:nvGrpSpPr>
          <p:cNvPr id="11" name="组合 10"/>
          <p:cNvGrpSpPr/>
          <p:nvPr/>
        </p:nvGrpSpPr>
        <p:grpSpPr>
          <a:xfrm>
            <a:off x="2128520" y="3441065"/>
            <a:ext cx="4886960" cy="1325880"/>
            <a:chOff x="3374" y="5306"/>
            <a:chExt cx="7696" cy="2088"/>
          </a:xfrm>
        </p:grpSpPr>
        <p:grpSp>
          <p:nvGrpSpPr>
            <p:cNvPr id="7" name="组合 6"/>
            <p:cNvGrpSpPr/>
            <p:nvPr/>
          </p:nvGrpSpPr>
          <p:grpSpPr>
            <a:xfrm>
              <a:off x="3629" y="5306"/>
              <a:ext cx="7141" cy="1494"/>
              <a:chOff x="3629" y="5193"/>
              <a:chExt cx="7141" cy="1494"/>
            </a:xfrm>
          </p:grpSpPr>
          <p:pic>
            <p:nvPicPr>
              <p:cNvPr id="8" name="图片 7"/>
              <p:cNvPicPr>
                <a:picLocks noChangeAspect="1" noChangeArrowheads="1"/>
              </p:cNvPicPr>
              <p:nvPr/>
            </p:nvPicPr>
            <p:blipFill>
              <a:blip r:embed="rId1"/>
              <a:srcRect/>
              <a:stretch>
                <a:fillRect/>
              </a:stretch>
            </p:blipFill>
            <p:spPr bwMode="auto">
              <a:xfrm>
                <a:off x="3629" y="5193"/>
                <a:ext cx="1399" cy="1454"/>
              </a:xfrm>
              <a:prstGeom prst="rect">
                <a:avLst/>
              </a:prstGeom>
              <a:noFill/>
              <a:ln w="9525">
                <a:noFill/>
                <a:miter lim="800000"/>
                <a:headEnd/>
                <a:tailEnd/>
              </a:ln>
            </p:spPr>
          </p:pic>
          <p:pic>
            <p:nvPicPr>
              <p:cNvPr id="9" name="图片 8"/>
              <p:cNvPicPr>
                <a:picLocks noChangeAspect="1" noChangeArrowheads="1"/>
              </p:cNvPicPr>
              <p:nvPr/>
            </p:nvPicPr>
            <p:blipFill>
              <a:blip r:embed="rId2"/>
              <a:srcRect/>
              <a:stretch>
                <a:fillRect/>
              </a:stretch>
            </p:blipFill>
            <p:spPr bwMode="auto">
              <a:xfrm>
                <a:off x="6435" y="5193"/>
                <a:ext cx="1572" cy="1482"/>
              </a:xfrm>
              <a:prstGeom prst="rect">
                <a:avLst/>
              </a:prstGeom>
              <a:noFill/>
              <a:ln w="9525">
                <a:noFill/>
                <a:miter lim="800000"/>
                <a:headEnd/>
                <a:tailEnd/>
              </a:ln>
            </p:spPr>
          </p:pic>
          <p:pic>
            <p:nvPicPr>
              <p:cNvPr id="10" name="图片 9"/>
              <p:cNvPicPr>
                <a:picLocks noChangeAspect="1" noChangeArrowheads="1"/>
              </p:cNvPicPr>
              <p:nvPr/>
            </p:nvPicPr>
            <p:blipFill>
              <a:blip r:embed="rId3"/>
              <a:srcRect/>
              <a:stretch>
                <a:fillRect/>
              </a:stretch>
            </p:blipFill>
            <p:spPr bwMode="auto">
              <a:xfrm>
                <a:off x="9326" y="5193"/>
                <a:ext cx="1444" cy="1494"/>
              </a:xfrm>
              <a:prstGeom prst="rect">
                <a:avLst/>
              </a:prstGeom>
              <a:noFill/>
              <a:ln w="9525">
                <a:noFill/>
                <a:miter lim="800000"/>
                <a:headEnd/>
                <a:tailEnd/>
              </a:ln>
            </p:spPr>
          </p:pic>
        </p:grpSp>
        <p:sp>
          <p:nvSpPr>
            <p:cNvPr id="40966" name="内容占位符 2"/>
            <p:cNvSpPr txBox="1">
              <a:spLocks noChangeArrowheads="1"/>
            </p:cNvSpPr>
            <p:nvPr/>
          </p:nvSpPr>
          <p:spPr bwMode="auto">
            <a:xfrm>
              <a:off x="3374" y="6800"/>
              <a:ext cx="1908" cy="550"/>
            </a:xfrm>
            <a:prstGeom prst="rect">
              <a:avLst/>
            </a:prstGeom>
            <a:noFill/>
            <a:ln w="9525">
              <a:noFill/>
              <a:miter lim="800000"/>
            </a:ln>
          </p:spPr>
          <p:txBody>
            <a:bodyPr/>
            <a:lstStyle/>
            <a:p>
              <a:pPr algn="ctr" eaLnBrk="0" hangingPunct="0">
                <a:lnSpc>
                  <a:spcPct val="100000"/>
                </a:lnSpc>
                <a:buClr>
                  <a:schemeClr val="accent1"/>
                </a:buClr>
                <a:buSzPct val="50000"/>
              </a:pPr>
              <a:r>
                <a:rPr lang="en-US" altLang="zh-CN" sz="1600" b="1" spc="100">
                  <a:solidFill>
                    <a:schemeClr val="tx1">
                      <a:lumMod val="75000"/>
                    </a:schemeClr>
                  </a:solidFill>
                  <a:uFillTx/>
                  <a:latin typeface="微软雅黑" panose="020B0503020204020204" pitchFamily="34" charset="-122"/>
                  <a:ea typeface="微软雅黑" panose="020B0503020204020204" pitchFamily="34" charset="-122"/>
                </a:rPr>
                <a:t>7.8</a:t>
              </a:r>
              <a:r>
                <a:rPr lang="zh-CN" altLang="en-US" sz="1600" b="1" spc="100">
                  <a:solidFill>
                    <a:schemeClr val="tx1">
                      <a:lumMod val="75000"/>
                    </a:schemeClr>
                  </a:solidFill>
                  <a:uFillTx/>
                  <a:latin typeface="微软雅黑" panose="020B0503020204020204" pitchFamily="34" charset="-122"/>
                  <a:ea typeface="微软雅黑" panose="020B0503020204020204" pitchFamily="34" charset="-122"/>
                </a:rPr>
                <a:t>万公里</a:t>
              </a:r>
              <a:endParaRPr lang="zh-CN" altLang="en-US" sz="1600" b="1" spc="100">
                <a:solidFill>
                  <a:schemeClr val="tx1">
                    <a:lumMod val="75000"/>
                  </a:schemeClr>
                </a:solidFill>
                <a:uFillTx/>
                <a:latin typeface="微软雅黑" panose="020B0503020204020204" pitchFamily="34" charset="-122"/>
                <a:ea typeface="微软雅黑" panose="020B0503020204020204" pitchFamily="34" charset="-122"/>
              </a:endParaRPr>
            </a:p>
          </p:txBody>
        </p:sp>
        <p:sp>
          <p:nvSpPr>
            <p:cNvPr id="40967" name="内容占位符 2"/>
            <p:cNvSpPr txBox="1">
              <a:spLocks noChangeArrowheads="1"/>
            </p:cNvSpPr>
            <p:nvPr/>
          </p:nvSpPr>
          <p:spPr bwMode="auto">
            <a:xfrm>
              <a:off x="6187" y="6800"/>
              <a:ext cx="2069" cy="595"/>
            </a:xfrm>
            <a:prstGeom prst="rect">
              <a:avLst/>
            </a:prstGeom>
            <a:noFill/>
            <a:ln w="9525">
              <a:noFill/>
              <a:miter lim="800000"/>
            </a:ln>
          </p:spPr>
          <p:txBody>
            <a:bodyPr/>
            <a:lstStyle/>
            <a:p>
              <a:pPr algn="ctr" eaLnBrk="0" hangingPunct="0">
                <a:lnSpc>
                  <a:spcPct val="100000"/>
                </a:lnSpc>
                <a:buClr>
                  <a:schemeClr val="accent1"/>
                </a:buClr>
                <a:buSzPct val="50000"/>
              </a:pPr>
              <a:r>
                <a:rPr lang="en-US" altLang="zh-CN" sz="1600" b="1" spc="100">
                  <a:solidFill>
                    <a:schemeClr val="tx1">
                      <a:lumMod val="75000"/>
                    </a:schemeClr>
                  </a:solidFill>
                  <a:uFillTx/>
                  <a:latin typeface="微软雅黑" panose="020B0503020204020204" pitchFamily="34" charset="-122"/>
                  <a:ea typeface="微软雅黑" panose="020B0503020204020204" pitchFamily="34" charset="-122"/>
                </a:rPr>
                <a:t>2.2万公里</a:t>
              </a:r>
              <a:endParaRPr lang="en-US" altLang="zh-CN" sz="1800">
                <a:latin typeface="楷体_GB2312" pitchFamily="49" charset="-122"/>
                <a:ea typeface="楷体_GB2312" pitchFamily="49" charset="-122"/>
              </a:endParaRPr>
            </a:p>
          </p:txBody>
        </p:sp>
        <p:sp>
          <p:nvSpPr>
            <p:cNvPr id="40968" name="内容占位符 2"/>
            <p:cNvSpPr txBox="1">
              <a:spLocks noChangeArrowheads="1"/>
            </p:cNvSpPr>
            <p:nvPr/>
          </p:nvSpPr>
          <p:spPr bwMode="auto">
            <a:xfrm>
              <a:off x="9026" y="6788"/>
              <a:ext cx="2044" cy="523"/>
            </a:xfrm>
            <a:prstGeom prst="rect">
              <a:avLst/>
            </a:prstGeom>
            <a:noFill/>
            <a:ln w="9525">
              <a:noFill/>
              <a:miter lim="800000"/>
            </a:ln>
          </p:spPr>
          <p:txBody>
            <a:bodyPr/>
            <a:lstStyle/>
            <a:p>
              <a:pPr algn="ctr" eaLnBrk="0" hangingPunct="0">
                <a:lnSpc>
                  <a:spcPct val="100000"/>
                </a:lnSpc>
                <a:buClr>
                  <a:schemeClr val="accent1"/>
                </a:buClr>
                <a:buSzPct val="50000"/>
              </a:pPr>
              <a:r>
                <a:rPr lang="en-US" altLang="zh-CN" sz="1600" b="1" spc="100">
                  <a:solidFill>
                    <a:schemeClr val="tx1">
                      <a:lumMod val="75000"/>
                    </a:schemeClr>
                  </a:solidFill>
                  <a:uFillTx/>
                  <a:latin typeface="微软雅黑" panose="020B0503020204020204" pitchFamily="34" charset="-122"/>
                  <a:ea typeface="微软雅黑" panose="020B0503020204020204" pitchFamily="34" charset="-122"/>
                </a:rPr>
                <a:t>0.2万公里</a:t>
              </a:r>
              <a:endParaRPr lang="en-US" altLang="zh-CN" sz="1600" b="1" spc="100">
                <a:solidFill>
                  <a:schemeClr val="tx1">
                    <a:lumMod val="75000"/>
                  </a:schemeClr>
                </a:solidFill>
                <a:uFillTx/>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102235" y="62230"/>
            <a:ext cx="6035675" cy="616535"/>
            <a:chOff x="147" y="225"/>
            <a:chExt cx="9505" cy="971"/>
          </a:xfrm>
        </p:grpSpPr>
        <p:sp>
          <p:nvSpPr>
            <p:cNvPr id="14" name="TextBox 31"/>
            <p:cNvSpPr txBox="1"/>
            <p:nvPr/>
          </p:nvSpPr>
          <p:spPr>
            <a:xfrm>
              <a:off x="1118" y="310"/>
              <a:ext cx="8534" cy="725"/>
            </a:xfrm>
            <a:prstGeom prst="rect">
              <a:avLst/>
            </a:prstGeom>
            <a:noFill/>
            <a:ln w="9525">
              <a:noFill/>
            </a:ln>
          </p:spPr>
          <p:txBody>
            <a:bodyPr wrap="square">
              <a:spAutoFit/>
            </a:bodyPr>
            <a:lstStyle/>
            <a:p>
              <a:r>
                <a:rPr lang="zh-CN" altLang="en-US" sz="2400" b="1" dirty="0">
                  <a:solidFill>
                    <a:schemeClr val="tx1"/>
                  </a:solidFill>
                  <a:latin typeface="微软雅黑" panose="020B0503020204020204" pitchFamily="34" charset="-122"/>
                  <a:ea typeface="微软雅黑" panose="020B0503020204020204" pitchFamily="34" charset="-122"/>
                </a:rPr>
                <a:t>危化品和陆上油气管道安全生产的特点</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5" name="MH_Number_1"/>
            <p:cNvSpPr/>
            <p:nvPr>
              <p:custDataLst>
                <p:tags r:id="rId4"/>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Oval 6"/>
          <p:cNvSpPr/>
          <p:nvPr/>
        </p:nvSpPr>
        <p:spPr>
          <a:xfrm>
            <a:off x="4169410" y="3172502"/>
            <a:ext cx="1800013" cy="1800013"/>
          </a:xfrm>
          <a:prstGeom prst="ellipse">
            <a:avLst/>
          </a:prstGeom>
          <a:noFill/>
          <a:ln w="11" cap="flat" cmpd="sng">
            <a:solidFill>
              <a:schemeClr val="bg2"/>
            </a:solidFill>
            <a:prstDash val="dash"/>
            <a:miter/>
            <a:headEnd type="none" w="med" len="med"/>
            <a:tailEnd type="none" w="med" len="med"/>
          </a:ln>
        </p:spPr>
        <p:txBody>
          <a:bodyPr/>
          <a:lstStyle/>
          <a:p>
            <a:endParaRPr lang="zh-CN" altLang="en-US" dirty="0">
              <a:latin typeface="Arial" panose="020B0604020202020204" pitchFamily="34" charset="0"/>
              <a:ea typeface="宋体" panose="02010600030101010101" pitchFamily="2" charset="-122"/>
            </a:endParaRPr>
          </a:p>
        </p:txBody>
      </p:sp>
      <p:sp>
        <p:nvSpPr>
          <p:cNvPr id="44" name="Oval 6"/>
          <p:cNvSpPr/>
          <p:nvPr/>
        </p:nvSpPr>
        <p:spPr>
          <a:xfrm>
            <a:off x="3161030" y="3172502"/>
            <a:ext cx="1800013" cy="1800013"/>
          </a:xfrm>
          <a:prstGeom prst="ellipse">
            <a:avLst/>
          </a:prstGeom>
          <a:noFill/>
          <a:ln w="11" cap="flat" cmpd="sng">
            <a:solidFill>
              <a:schemeClr val="bg2"/>
            </a:solidFill>
            <a:prstDash val="dash"/>
            <a:miter/>
            <a:headEnd type="none" w="med" len="med"/>
            <a:tailEnd type="none" w="med" len="med"/>
          </a:ln>
        </p:spPr>
        <p:txBody>
          <a:bodyPr/>
          <a:lstStyle/>
          <a:p>
            <a:endParaRPr lang="zh-CN" altLang="en-US" dirty="0">
              <a:latin typeface="Arial" panose="020B0604020202020204" pitchFamily="34" charset="0"/>
              <a:ea typeface="宋体" panose="02010600030101010101" pitchFamily="2" charset="-122"/>
            </a:endParaRPr>
          </a:p>
        </p:txBody>
      </p:sp>
      <p:sp>
        <p:nvSpPr>
          <p:cNvPr id="2" name="文本框 1"/>
          <p:cNvSpPr txBox="1"/>
          <p:nvPr/>
        </p:nvSpPr>
        <p:spPr>
          <a:xfrm>
            <a:off x="3680460" y="661670"/>
            <a:ext cx="1783080" cy="398780"/>
          </a:xfrm>
          <a:prstGeom prst="rect">
            <a:avLst/>
          </a:prstGeom>
          <a:noFill/>
        </p:spPr>
        <p:txBody>
          <a:bodyPr wrap="none" rtlCol="0" anchor="t">
            <a:spAutoFit/>
          </a:bodyPr>
          <a:lstStyle/>
          <a:p>
            <a:pPr algn="ctr" eaLnBrk="0" hangingPunct="0"/>
            <a:r>
              <a:rPr lang="zh-CN" altLang="en-US" sz="2000" b="1" spc="100">
                <a:solidFill>
                  <a:schemeClr val="tx2">
                    <a:lumMod val="75000"/>
                  </a:schemeClr>
                </a:solidFill>
                <a:uFillTx/>
                <a:latin typeface="微软雅黑" panose="020B0503020204020204" pitchFamily="34" charset="-122"/>
                <a:ea typeface="微软雅黑" panose="020B0503020204020204" pitchFamily="34" charset="-122"/>
                <a:sym typeface="+mn-ea"/>
              </a:rPr>
              <a:t>油气管道现状</a:t>
            </a:r>
            <a:endParaRPr lang="zh-CN" altLang="en-US" sz="2000" b="1" spc="100">
              <a:solidFill>
                <a:schemeClr val="tx2">
                  <a:lumMod val="75000"/>
                </a:schemeClr>
              </a:solidFill>
              <a:uFillTx/>
              <a:latin typeface="微软雅黑" panose="020B0503020204020204" pitchFamily="34" charset="-122"/>
              <a:ea typeface="微软雅黑" panose="020B0503020204020204" pitchFamily="34" charset="-122"/>
              <a:sym typeface="+mn-ea"/>
            </a:endParaRPr>
          </a:p>
        </p:txBody>
      </p:sp>
      <p:sp>
        <p:nvSpPr>
          <p:cNvPr id="6" name="文本框 5"/>
          <p:cNvSpPr txBox="1"/>
          <p:nvPr/>
        </p:nvSpPr>
        <p:spPr>
          <a:xfrm>
            <a:off x="971974" y="1080770"/>
            <a:ext cx="7200053" cy="1938020"/>
          </a:xfrm>
          <a:prstGeom prst="rect">
            <a:avLst/>
          </a:prstGeom>
          <a:noFill/>
        </p:spPr>
        <p:txBody>
          <a:bodyPr wrap="square" rtlCol="0" anchor="t">
            <a:spAutoFit/>
          </a:bodyPr>
          <a:lstStyle/>
          <a:p>
            <a:pPr indent="457200" algn="just" hangingPunct="0">
              <a:lnSpc>
                <a:spcPct val="120000"/>
              </a:lnSpc>
              <a:spcBef>
                <a:spcPts val="0"/>
              </a:spcBef>
              <a:spcAft>
                <a:spcPts val="0"/>
              </a:spcAft>
              <a:buClr>
                <a:schemeClr val="accent1"/>
              </a:buClr>
              <a:buSzPct val="50000"/>
            </a:pPr>
            <a:r>
              <a:rPr lang="zh-CN" altLang="en-US" sz="2000">
                <a:solidFill>
                  <a:schemeClr val="tx1">
                    <a:lumMod val="75000"/>
                  </a:schemeClr>
                </a:solidFill>
                <a:uFillTx/>
                <a:latin typeface="微软雅黑" panose="020B0503020204020204" pitchFamily="34" charset="-122"/>
                <a:ea typeface="微软雅黑" panose="020B0503020204020204" pitchFamily="34" charset="-122"/>
                <a:sym typeface="+mn-ea"/>
              </a:rPr>
              <a:t>经过半个多世纪的发展，我国油气管道已初步形成了“北油南运”、“西油东进”、“西气东输”、“海气登陆”的油气输送格局，发展速度已经居于世界前列。我国大口径、长距离的油气输送管道已经遍布东北、华北、华东、西南等地区，基本上形成了横贯东西、纵穿南北的运输网络。</a:t>
            </a:r>
            <a:endParaRPr lang="zh-CN" altLang="en-US" sz="200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grpSp>
        <p:nvGrpSpPr>
          <p:cNvPr id="19" name="组合 18"/>
          <p:cNvGrpSpPr/>
          <p:nvPr/>
        </p:nvGrpSpPr>
        <p:grpSpPr>
          <a:xfrm>
            <a:off x="3998341" y="3475355"/>
            <a:ext cx="1188009" cy="1188009"/>
            <a:chOff x="7638" y="3463"/>
            <a:chExt cx="3820" cy="3820"/>
          </a:xfrm>
        </p:grpSpPr>
        <p:sp>
          <p:nvSpPr>
            <p:cNvPr id="21" name="Oval 8"/>
            <p:cNvSpPr/>
            <p:nvPr/>
          </p:nvSpPr>
          <p:spPr>
            <a:xfrm>
              <a:off x="7638" y="3463"/>
              <a:ext cx="3820" cy="3820"/>
            </a:xfrm>
            <a:prstGeom prst="ellipse">
              <a:avLst/>
            </a:prstGeom>
            <a:solidFill>
              <a:srgbClr val="DFDFE1"/>
            </a:solidFill>
            <a:ln w="9525">
              <a:noFill/>
            </a:ln>
          </p:spPr>
          <p:txBody>
            <a:bodyPr/>
            <a:lstStyle/>
            <a:p>
              <a:endParaRPr lang="zh-CN" altLang="en-US" dirty="0">
                <a:latin typeface="Arial" panose="020B0604020202020204" pitchFamily="34" charset="0"/>
                <a:ea typeface="宋体" panose="02010600030101010101" pitchFamily="2" charset="-122"/>
              </a:endParaRPr>
            </a:p>
          </p:txBody>
        </p:sp>
        <p:sp>
          <p:nvSpPr>
            <p:cNvPr id="22" name="Oval 9"/>
            <p:cNvSpPr/>
            <p:nvPr/>
          </p:nvSpPr>
          <p:spPr>
            <a:xfrm>
              <a:off x="8123" y="3948"/>
              <a:ext cx="2850" cy="2850"/>
            </a:xfrm>
            <a:prstGeom prst="ellipse">
              <a:avLst/>
            </a:prstGeom>
            <a:solidFill>
              <a:schemeClr val="tx2"/>
            </a:solidFill>
            <a:ln w="9525">
              <a:noFill/>
            </a:ln>
          </p:spPr>
          <p:txBody>
            <a:bodyPr/>
            <a:lstStyle/>
            <a:p>
              <a:endParaRPr lang="zh-CN" altLang="en-US" dirty="0">
                <a:latin typeface="Arial" panose="020B0604020202020204" pitchFamily="34" charset="0"/>
                <a:ea typeface="宋体" panose="02010600030101010101" pitchFamily="2" charset="-122"/>
              </a:endParaRPr>
            </a:p>
          </p:txBody>
        </p:sp>
      </p:grpSp>
      <p:sp>
        <p:nvSpPr>
          <p:cNvPr id="24" name="Line 16"/>
          <p:cNvSpPr/>
          <p:nvPr/>
        </p:nvSpPr>
        <p:spPr>
          <a:xfrm>
            <a:off x="3225800" y="3599180"/>
            <a:ext cx="734695" cy="317500"/>
          </a:xfrm>
          <a:prstGeom prst="line">
            <a:avLst/>
          </a:prstGeom>
          <a:ln w="19050" cap="flat" cmpd="sng">
            <a:solidFill>
              <a:srgbClr val="2E2C2C"/>
            </a:solidFill>
            <a:prstDash val="solid"/>
            <a:miter/>
            <a:headEnd type="none" w="med" len="med"/>
            <a:tailEnd type="triangle" w="med" len="med"/>
          </a:ln>
        </p:spPr>
      </p:sp>
      <p:sp>
        <p:nvSpPr>
          <p:cNvPr id="25" name="Line 17"/>
          <p:cNvSpPr/>
          <p:nvPr/>
        </p:nvSpPr>
        <p:spPr>
          <a:xfrm flipV="1">
            <a:off x="3225165" y="4158615"/>
            <a:ext cx="735330" cy="316865"/>
          </a:xfrm>
          <a:prstGeom prst="line">
            <a:avLst/>
          </a:prstGeom>
          <a:ln w="19050" cap="flat" cmpd="sng">
            <a:solidFill>
              <a:srgbClr val="2E2C2C"/>
            </a:solidFill>
            <a:prstDash val="solid"/>
            <a:miter/>
            <a:headEnd type="none" w="med" len="med"/>
            <a:tailEnd type="triangle" w="med" len="med"/>
          </a:ln>
        </p:spPr>
      </p:sp>
      <p:sp>
        <p:nvSpPr>
          <p:cNvPr id="38" name="Line 19"/>
          <p:cNvSpPr/>
          <p:nvPr/>
        </p:nvSpPr>
        <p:spPr>
          <a:xfrm flipH="1">
            <a:off x="5184140" y="3598545"/>
            <a:ext cx="735330" cy="318135"/>
          </a:xfrm>
          <a:prstGeom prst="line">
            <a:avLst/>
          </a:prstGeom>
          <a:ln w="19050" cap="flat" cmpd="sng">
            <a:solidFill>
              <a:srgbClr val="2E2C2C"/>
            </a:solidFill>
            <a:prstDash val="solid"/>
            <a:miter/>
            <a:headEnd type="none" w="med" len="med"/>
            <a:tailEnd type="triangle" w="med" len="med"/>
          </a:ln>
        </p:spPr>
      </p:sp>
      <p:sp>
        <p:nvSpPr>
          <p:cNvPr id="39" name="Line 20"/>
          <p:cNvSpPr/>
          <p:nvPr/>
        </p:nvSpPr>
        <p:spPr>
          <a:xfrm flipH="1" flipV="1">
            <a:off x="5184140" y="4158615"/>
            <a:ext cx="734695" cy="316230"/>
          </a:xfrm>
          <a:prstGeom prst="line">
            <a:avLst/>
          </a:prstGeom>
          <a:ln w="19050" cap="flat" cmpd="sng">
            <a:solidFill>
              <a:srgbClr val="2E2C2C"/>
            </a:solidFill>
            <a:prstDash val="solid"/>
            <a:miter/>
            <a:headEnd type="none" w="med" len="med"/>
            <a:tailEnd type="triangle" w="med" len="med"/>
          </a:ln>
        </p:spPr>
      </p:sp>
      <p:sp>
        <p:nvSpPr>
          <p:cNvPr id="42" name="Oval 10"/>
          <p:cNvSpPr/>
          <p:nvPr/>
        </p:nvSpPr>
        <p:spPr>
          <a:xfrm>
            <a:off x="2515235" y="3089275"/>
            <a:ext cx="900007" cy="900007"/>
          </a:xfrm>
          <a:prstGeom prst="ellipse">
            <a:avLst/>
          </a:prstGeom>
          <a:solidFill>
            <a:schemeClr val="tx1"/>
          </a:solidFill>
          <a:ln w="9525">
            <a:noFill/>
          </a:ln>
        </p:spPr>
        <p:txBody>
          <a:bodyPr/>
          <a:lstStyle/>
          <a:p>
            <a:endParaRPr lang="zh-CN" altLang="en-US" dirty="0">
              <a:latin typeface="Arial" panose="020B0604020202020204" pitchFamily="34" charset="0"/>
              <a:ea typeface="宋体" panose="02010600030101010101" pitchFamily="2" charset="-122"/>
            </a:endParaRPr>
          </a:p>
        </p:txBody>
      </p:sp>
      <p:sp>
        <p:nvSpPr>
          <p:cNvPr id="47" name="Oval 13"/>
          <p:cNvSpPr>
            <a:spLocks noChangeArrowheads="1"/>
          </p:cNvSpPr>
          <p:nvPr/>
        </p:nvSpPr>
        <p:spPr bwMode="auto">
          <a:xfrm>
            <a:off x="5752465" y="3089275"/>
            <a:ext cx="900007" cy="900007"/>
          </a:xfrm>
          <a:prstGeom prst="ellipse">
            <a:avLst/>
          </a:prstGeom>
          <a:solidFill>
            <a:schemeClr val="bg1"/>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9" name="Oval 10"/>
          <p:cNvSpPr/>
          <p:nvPr/>
        </p:nvSpPr>
        <p:spPr>
          <a:xfrm>
            <a:off x="2515235" y="4072890"/>
            <a:ext cx="900007" cy="900007"/>
          </a:xfrm>
          <a:prstGeom prst="ellipse">
            <a:avLst/>
          </a:prstGeom>
          <a:solidFill>
            <a:schemeClr val="tx1"/>
          </a:solidFill>
          <a:ln w="9525">
            <a:noFill/>
          </a:ln>
        </p:spPr>
        <p:txBody>
          <a:bodyPr/>
          <a:lstStyle/>
          <a:p>
            <a:endParaRPr lang="zh-CN" altLang="en-US" dirty="0">
              <a:latin typeface="Arial" panose="020B0604020202020204" pitchFamily="34" charset="0"/>
              <a:ea typeface="宋体" panose="02010600030101010101" pitchFamily="2" charset="-122"/>
            </a:endParaRPr>
          </a:p>
        </p:txBody>
      </p:sp>
      <p:sp>
        <p:nvSpPr>
          <p:cNvPr id="50" name="Oval 13"/>
          <p:cNvSpPr>
            <a:spLocks noChangeArrowheads="1"/>
          </p:cNvSpPr>
          <p:nvPr/>
        </p:nvSpPr>
        <p:spPr bwMode="auto">
          <a:xfrm>
            <a:off x="5752465" y="4072890"/>
            <a:ext cx="900007" cy="900007"/>
          </a:xfrm>
          <a:prstGeom prst="ellipse">
            <a:avLst/>
          </a:prstGeom>
          <a:solidFill>
            <a:schemeClr val="bg1"/>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1" name="文本框 50"/>
          <p:cNvSpPr txBox="1"/>
          <p:nvPr/>
        </p:nvSpPr>
        <p:spPr>
          <a:xfrm>
            <a:off x="2579370" y="3216275"/>
            <a:ext cx="772160" cy="645160"/>
          </a:xfrm>
          <a:prstGeom prst="rect">
            <a:avLst/>
          </a:prstGeom>
          <a:noFill/>
        </p:spPr>
        <p:txBody>
          <a:bodyPr wrap="square" rtlCol="0" anchor="t">
            <a:spAutoFit/>
          </a:bodyPr>
          <a:lstStyle/>
          <a:p>
            <a:pPr lvl="0" algn="ctr">
              <a:lnSpc>
                <a:spcPct val="100000"/>
              </a:lnSpc>
              <a:spcBef>
                <a:spcPct val="0"/>
              </a:spcBef>
              <a:spcAft>
                <a:spcPts val="0"/>
              </a:spcAft>
            </a:pPr>
            <a:r>
              <a:rPr lang="zh-CN" altLang="en-US" b="1" spc="100" dirty="0">
                <a:solidFill>
                  <a:schemeClr val="accent2"/>
                </a:solidFill>
                <a:uFillTx/>
                <a:latin typeface="微软雅黑" panose="020B0503020204020204" pitchFamily="34" charset="-122"/>
                <a:ea typeface="微软雅黑" panose="020B0503020204020204" pitchFamily="34" charset="-122"/>
                <a:sym typeface="+mn-ea"/>
              </a:rPr>
              <a:t>西油东进</a:t>
            </a:r>
            <a:endParaRPr lang="zh-CN" altLang="en-US" b="1" spc="100" dirty="0">
              <a:solidFill>
                <a:schemeClr val="accent2"/>
              </a:solidFill>
              <a:uFillTx/>
              <a:latin typeface="微软雅黑" panose="020B0503020204020204" pitchFamily="34" charset="-122"/>
              <a:ea typeface="微软雅黑" panose="020B0503020204020204" pitchFamily="34" charset="-122"/>
              <a:sym typeface="+mn-ea"/>
            </a:endParaRPr>
          </a:p>
        </p:txBody>
      </p:sp>
      <p:sp>
        <p:nvSpPr>
          <p:cNvPr id="52" name="文本框 51"/>
          <p:cNvSpPr txBox="1"/>
          <p:nvPr/>
        </p:nvSpPr>
        <p:spPr>
          <a:xfrm>
            <a:off x="2579370" y="4200525"/>
            <a:ext cx="763270" cy="645160"/>
          </a:xfrm>
          <a:prstGeom prst="rect">
            <a:avLst/>
          </a:prstGeom>
          <a:noFill/>
        </p:spPr>
        <p:txBody>
          <a:bodyPr wrap="square" rtlCol="0" anchor="t">
            <a:spAutoFit/>
          </a:bodyPr>
          <a:lstStyle/>
          <a:p>
            <a:pPr lvl="0" algn="ctr">
              <a:lnSpc>
                <a:spcPct val="100000"/>
              </a:lnSpc>
              <a:spcAft>
                <a:spcPts val="0"/>
              </a:spcAft>
            </a:pPr>
            <a:r>
              <a:rPr lang="zh-CN" altLang="en-US" b="1" spc="100" dirty="0">
                <a:solidFill>
                  <a:schemeClr val="accent2"/>
                </a:solidFill>
                <a:uFillTx/>
                <a:latin typeface="微软雅黑" panose="020B0503020204020204" pitchFamily="34" charset="-122"/>
                <a:ea typeface="微软雅黑" panose="020B0503020204020204" pitchFamily="34" charset="-122"/>
                <a:sym typeface="+mn-ea"/>
              </a:rPr>
              <a:t>西气东输</a:t>
            </a:r>
            <a:endParaRPr lang="zh-CN" altLang="en-US" b="1" spc="100" dirty="0">
              <a:solidFill>
                <a:schemeClr val="accent2"/>
              </a:solidFill>
              <a:uFillTx/>
              <a:latin typeface="微软雅黑" panose="020B0503020204020204" pitchFamily="34" charset="-122"/>
              <a:ea typeface="微软雅黑" panose="020B0503020204020204" pitchFamily="34" charset="-122"/>
            </a:endParaRPr>
          </a:p>
        </p:txBody>
      </p:sp>
      <p:sp>
        <p:nvSpPr>
          <p:cNvPr id="53" name="文本框 52"/>
          <p:cNvSpPr txBox="1"/>
          <p:nvPr/>
        </p:nvSpPr>
        <p:spPr>
          <a:xfrm>
            <a:off x="5851525" y="3216910"/>
            <a:ext cx="701040" cy="645160"/>
          </a:xfrm>
          <a:prstGeom prst="rect">
            <a:avLst/>
          </a:prstGeom>
          <a:noFill/>
        </p:spPr>
        <p:txBody>
          <a:bodyPr wrap="square" rtlCol="0" anchor="t">
            <a:spAutoFit/>
          </a:bodyPr>
          <a:lstStyle/>
          <a:p>
            <a:pPr lvl="0" algn="ctr">
              <a:lnSpc>
                <a:spcPct val="100000"/>
              </a:lnSpc>
              <a:spcAft>
                <a:spcPts val="0"/>
              </a:spcAft>
            </a:pPr>
            <a:r>
              <a:rPr lang="zh-CN" altLang="en-US" b="1" spc="100" dirty="0">
                <a:solidFill>
                  <a:schemeClr val="accent2"/>
                </a:solidFill>
                <a:uFillTx/>
                <a:latin typeface="微软雅黑" panose="020B0503020204020204" pitchFamily="34" charset="-122"/>
                <a:ea typeface="微软雅黑" panose="020B0503020204020204" pitchFamily="34" charset="-122"/>
                <a:sym typeface="+mn-ea"/>
              </a:rPr>
              <a:t>北油南运</a:t>
            </a:r>
            <a:endParaRPr lang="zh-CN" altLang="en-US" b="1" spc="100" dirty="0">
              <a:solidFill>
                <a:schemeClr val="accent2"/>
              </a:solidFill>
              <a:uFillTx/>
              <a:latin typeface="微软雅黑" panose="020B0503020204020204" pitchFamily="34" charset="-122"/>
              <a:ea typeface="微软雅黑" panose="020B0503020204020204" pitchFamily="34" charset="-122"/>
            </a:endParaRPr>
          </a:p>
        </p:txBody>
      </p:sp>
      <p:sp>
        <p:nvSpPr>
          <p:cNvPr id="54" name="文本框 53"/>
          <p:cNvSpPr txBox="1"/>
          <p:nvPr/>
        </p:nvSpPr>
        <p:spPr>
          <a:xfrm>
            <a:off x="5847080" y="4199890"/>
            <a:ext cx="706755" cy="645160"/>
          </a:xfrm>
          <a:prstGeom prst="rect">
            <a:avLst/>
          </a:prstGeom>
          <a:noFill/>
        </p:spPr>
        <p:txBody>
          <a:bodyPr wrap="square" rtlCol="0" anchor="t">
            <a:spAutoFit/>
          </a:bodyPr>
          <a:lstStyle/>
          <a:p>
            <a:pPr lvl="0" algn="ctr">
              <a:lnSpc>
                <a:spcPct val="100000"/>
              </a:lnSpc>
              <a:spcAft>
                <a:spcPts val="0"/>
              </a:spcAft>
            </a:pPr>
            <a:r>
              <a:rPr lang="zh-CN" altLang="en-US" b="1" spc="100" dirty="0">
                <a:solidFill>
                  <a:schemeClr val="accent2"/>
                </a:solidFill>
                <a:uFillTx/>
                <a:latin typeface="微软雅黑" panose="020B0503020204020204" pitchFamily="34" charset="-122"/>
                <a:ea typeface="微软雅黑" panose="020B0503020204020204" pitchFamily="34" charset="-122"/>
                <a:sym typeface="+mn-ea"/>
              </a:rPr>
              <a:t>海气登陆</a:t>
            </a:r>
            <a:endParaRPr lang="zh-CN" altLang="en-US" b="1" spc="100" dirty="0">
              <a:solidFill>
                <a:schemeClr val="accent2"/>
              </a:solidFill>
              <a:uFillTx/>
              <a:latin typeface="微软雅黑" panose="020B0503020204020204" pitchFamily="34" charset="-122"/>
              <a:ea typeface="微软雅黑" panose="020B0503020204020204" pitchFamily="34" charset="-122"/>
            </a:endParaRPr>
          </a:p>
        </p:txBody>
      </p:sp>
      <p:sp>
        <p:nvSpPr>
          <p:cNvPr id="55" name="文本框 54"/>
          <p:cNvSpPr txBox="1"/>
          <p:nvPr/>
        </p:nvSpPr>
        <p:spPr>
          <a:xfrm>
            <a:off x="4092600" y="3746779"/>
            <a:ext cx="999490" cy="645160"/>
          </a:xfrm>
          <a:prstGeom prst="rect">
            <a:avLst/>
          </a:prstGeom>
          <a:noFill/>
        </p:spPr>
        <p:txBody>
          <a:bodyPr wrap="square" rtlCol="0" anchor="t">
            <a:spAutoFit/>
          </a:bodyPr>
          <a:lstStyle/>
          <a:p>
            <a:pPr lvl="0" algn="ctr">
              <a:lnSpc>
                <a:spcPct val="100000"/>
              </a:lnSpc>
              <a:spcAft>
                <a:spcPts val="0"/>
              </a:spcAft>
            </a:pPr>
            <a:r>
              <a:rPr lang="zh-CN" altLang="en-US" b="1" spc="100" dirty="0">
                <a:solidFill>
                  <a:srgbClr val="FFFFFF"/>
                </a:solidFill>
                <a:uFillTx/>
                <a:latin typeface="微软雅黑" panose="020B0503020204020204" pitchFamily="34" charset="-122"/>
                <a:ea typeface="微软雅黑" panose="020B0503020204020204" pitchFamily="34" charset="-122"/>
                <a:sym typeface="+mn-ea"/>
              </a:rPr>
              <a:t>油气输送格局</a:t>
            </a:r>
            <a:endParaRPr lang="zh-CN" altLang="en-US" b="1" spc="100" dirty="0">
              <a:solidFill>
                <a:srgbClr val="FFFFFF"/>
              </a:solidFill>
              <a:uFillTx/>
              <a:latin typeface="微软雅黑" panose="020B0503020204020204" pitchFamily="34" charset="-122"/>
              <a:ea typeface="微软雅黑" panose="020B0503020204020204" pitchFamily="34" charset="-122"/>
              <a:sym typeface="+mn-ea"/>
            </a:endParaRPr>
          </a:p>
        </p:txBody>
      </p:sp>
      <p:grpSp>
        <p:nvGrpSpPr>
          <p:cNvPr id="8" name="组合 7"/>
          <p:cNvGrpSpPr/>
          <p:nvPr/>
        </p:nvGrpSpPr>
        <p:grpSpPr>
          <a:xfrm>
            <a:off x="102235" y="62230"/>
            <a:ext cx="6035675" cy="616535"/>
            <a:chOff x="147" y="225"/>
            <a:chExt cx="9505" cy="971"/>
          </a:xfrm>
        </p:grpSpPr>
        <p:sp>
          <p:nvSpPr>
            <p:cNvPr id="9" name="TextBox 31"/>
            <p:cNvSpPr txBox="1"/>
            <p:nvPr/>
          </p:nvSpPr>
          <p:spPr>
            <a:xfrm>
              <a:off x="1118" y="310"/>
              <a:ext cx="8534" cy="725"/>
            </a:xfrm>
            <a:prstGeom prst="rect">
              <a:avLst/>
            </a:prstGeom>
            <a:noFill/>
            <a:ln w="9525">
              <a:noFill/>
            </a:ln>
          </p:spPr>
          <p:txBody>
            <a:bodyPr wrap="square">
              <a:spAutoFit/>
            </a:bodyPr>
            <a:lstStyle/>
            <a:p>
              <a:r>
                <a:rPr lang="zh-CN" altLang="en-US" sz="2400" b="1" dirty="0">
                  <a:solidFill>
                    <a:schemeClr val="tx1"/>
                  </a:solidFill>
                  <a:latin typeface="微软雅黑" panose="020B0503020204020204" pitchFamily="34" charset="-122"/>
                  <a:ea typeface="微软雅黑" panose="020B0503020204020204" pitchFamily="34" charset="-122"/>
                </a:rPr>
                <a:t>危化品和陆上油气管道安全生产的特点</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0"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680460" y="661670"/>
            <a:ext cx="1783080" cy="398780"/>
          </a:xfrm>
          <a:prstGeom prst="rect">
            <a:avLst/>
          </a:prstGeom>
          <a:noFill/>
        </p:spPr>
        <p:txBody>
          <a:bodyPr wrap="none" rtlCol="0" anchor="t">
            <a:spAutoFit/>
          </a:bodyPr>
          <a:lstStyle/>
          <a:p>
            <a:pPr algn="ctr" eaLnBrk="0" hangingPunct="0"/>
            <a:r>
              <a:rPr lang="zh-CN" altLang="en-US" sz="2000" b="1" spc="100">
                <a:solidFill>
                  <a:schemeClr val="tx2">
                    <a:lumMod val="75000"/>
                  </a:schemeClr>
                </a:solidFill>
                <a:uFillTx/>
                <a:latin typeface="微软雅黑" panose="020B0503020204020204" pitchFamily="34" charset="-122"/>
                <a:ea typeface="微软雅黑" panose="020B0503020204020204" pitchFamily="34" charset="-122"/>
                <a:sym typeface="+mn-ea"/>
              </a:rPr>
              <a:t>安全生产特点</a:t>
            </a:r>
            <a:endParaRPr lang="zh-CN" altLang="en-US" sz="2000" b="1" spc="100">
              <a:solidFill>
                <a:schemeClr val="tx2">
                  <a:lumMod val="75000"/>
                </a:schemeClr>
              </a:solidFill>
              <a:uFillTx/>
              <a:latin typeface="微软雅黑" panose="020B0503020204020204" pitchFamily="34" charset="-122"/>
              <a:ea typeface="微软雅黑" panose="020B0503020204020204" pitchFamily="34" charset="-122"/>
              <a:sym typeface="+mn-ea"/>
            </a:endParaRPr>
          </a:p>
        </p:txBody>
      </p:sp>
      <p:sp>
        <p:nvSpPr>
          <p:cNvPr id="5" name="文本框 4"/>
          <p:cNvSpPr txBox="1"/>
          <p:nvPr/>
        </p:nvSpPr>
        <p:spPr>
          <a:xfrm>
            <a:off x="971974" y="1084580"/>
            <a:ext cx="7200053" cy="1383665"/>
          </a:xfrm>
          <a:prstGeom prst="rect">
            <a:avLst/>
          </a:prstGeom>
          <a:noFill/>
        </p:spPr>
        <p:txBody>
          <a:bodyPr wrap="square" rtlCol="0" anchor="t">
            <a:spAutoFit/>
          </a:bodyPr>
          <a:lstStyle/>
          <a:p>
            <a:pPr indent="457200" algn="just" eaLnBrk="0" hangingPunct="0">
              <a:lnSpc>
                <a:spcPct val="140000"/>
              </a:lnSpc>
              <a:spcBef>
                <a:spcPts val="0"/>
              </a:spcBef>
              <a:spcAft>
                <a:spcPts val="0"/>
              </a:spcAft>
              <a:buClr>
                <a:schemeClr val="accent1"/>
              </a:buClr>
              <a:buSzPct val="50000"/>
            </a:pPr>
            <a:r>
              <a:rPr lang="zh-CN" altLang="en-US" sz="2000">
                <a:solidFill>
                  <a:schemeClr val="tx1">
                    <a:lumMod val="75000"/>
                  </a:schemeClr>
                </a:solidFill>
                <a:latin typeface="微软雅黑" panose="020B0503020204020204" pitchFamily="34" charset="-122"/>
                <a:ea typeface="微软雅黑" panose="020B0503020204020204" pitchFamily="34" charset="-122"/>
                <a:sym typeface="+mn-ea"/>
              </a:rPr>
              <a:t>陆上</a:t>
            </a:r>
            <a:r>
              <a:rPr lang="zh-CN" altLang="zh-CN" sz="2000">
                <a:solidFill>
                  <a:schemeClr val="tx1">
                    <a:lumMod val="75000"/>
                  </a:schemeClr>
                </a:solidFill>
                <a:latin typeface="微软雅黑" panose="020B0503020204020204" pitchFamily="34" charset="-122"/>
                <a:ea typeface="微软雅黑" panose="020B0503020204020204" pitchFamily="34" charset="-122"/>
                <a:sym typeface="+mn-ea"/>
              </a:rPr>
              <a:t>油气长输管道</a:t>
            </a:r>
            <a:r>
              <a:rPr lang="zh-CN" altLang="en-US" sz="2000">
                <a:solidFill>
                  <a:schemeClr val="tx1">
                    <a:lumMod val="75000"/>
                  </a:schemeClr>
                </a:solidFill>
                <a:latin typeface="微软雅黑" panose="020B0503020204020204" pitchFamily="34" charset="-122"/>
                <a:ea typeface="微软雅黑" panose="020B0503020204020204" pitchFamily="34" charset="-122"/>
                <a:sym typeface="+mn-ea"/>
              </a:rPr>
              <a:t>点多</a:t>
            </a:r>
            <a:r>
              <a:rPr lang="zh-CN" altLang="zh-CN" sz="2000">
                <a:solidFill>
                  <a:schemeClr val="tx1">
                    <a:lumMod val="75000"/>
                  </a:schemeClr>
                </a:solidFill>
                <a:latin typeface="微软雅黑" panose="020B0503020204020204" pitchFamily="34" charset="-122"/>
                <a:ea typeface="微软雅黑" panose="020B0503020204020204" pitchFamily="34" charset="-122"/>
                <a:sym typeface="+mn-ea"/>
              </a:rPr>
              <a:t>线长</a:t>
            </a:r>
            <a:r>
              <a:rPr lang="zh-CN" altLang="en-US" sz="2000">
                <a:solidFill>
                  <a:schemeClr val="tx1">
                    <a:lumMod val="75000"/>
                  </a:schemeClr>
                </a:solidFill>
                <a:latin typeface="微软雅黑" panose="020B0503020204020204" pitchFamily="34" charset="-122"/>
                <a:ea typeface="微软雅黑" panose="020B0503020204020204" pitchFamily="34" charset="-122"/>
                <a:sym typeface="+mn-ea"/>
              </a:rPr>
              <a:t>，</a:t>
            </a:r>
            <a:r>
              <a:rPr lang="zh-CN" altLang="zh-CN" sz="2000">
                <a:solidFill>
                  <a:schemeClr val="tx1">
                    <a:lumMod val="75000"/>
                  </a:schemeClr>
                </a:solidFill>
                <a:latin typeface="微软雅黑" panose="020B0503020204020204" pitchFamily="34" charset="-122"/>
                <a:ea typeface="微软雅黑" panose="020B0503020204020204" pitchFamily="34" charset="-122"/>
                <a:sym typeface="+mn-ea"/>
              </a:rPr>
              <a:t>管道敷设所经过</a:t>
            </a:r>
            <a:r>
              <a:rPr lang="zh-CN" altLang="en-US" sz="2000">
                <a:solidFill>
                  <a:schemeClr val="tx1">
                    <a:lumMod val="75000"/>
                  </a:schemeClr>
                </a:solidFill>
                <a:latin typeface="微软雅黑" panose="020B0503020204020204" pitchFamily="34" charset="-122"/>
                <a:ea typeface="微软雅黑" panose="020B0503020204020204" pitchFamily="34" charset="-122"/>
                <a:sym typeface="+mn-ea"/>
              </a:rPr>
              <a:t>地理</a:t>
            </a:r>
            <a:r>
              <a:rPr lang="zh-CN" altLang="zh-CN" sz="2000">
                <a:solidFill>
                  <a:schemeClr val="tx1">
                    <a:lumMod val="75000"/>
                  </a:schemeClr>
                </a:solidFill>
                <a:latin typeface="微软雅黑" panose="020B0503020204020204" pitchFamily="34" charset="-122"/>
                <a:ea typeface="微软雅黑" panose="020B0503020204020204" pitchFamily="34" charset="-122"/>
                <a:sym typeface="+mn-ea"/>
              </a:rPr>
              <a:t>自然条件复杂，</a:t>
            </a:r>
            <a:r>
              <a:rPr lang="zh-CN" altLang="en-US" sz="2000">
                <a:solidFill>
                  <a:schemeClr val="tx1">
                    <a:lumMod val="75000"/>
                  </a:schemeClr>
                </a:solidFill>
                <a:latin typeface="微软雅黑" panose="020B0503020204020204" pitchFamily="34" charset="-122"/>
                <a:ea typeface="微软雅黑" panose="020B0503020204020204" pitchFamily="34" charset="-122"/>
                <a:sym typeface="+mn-ea"/>
              </a:rPr>
              <a:t>影响安全的各类</a:t>
            </a:r>
            <a:r>
              <a:rPr lang="zh-CN" altLang="zh-CN" sz="2000">
                <a:solidFill>
                  <a:schemeClr val="tx1">
                    <a:lumMod val="75000"/>
                  </a:schemeClr>
                </a:solidFill>
                <a:latin typeface="微软雅黑" panose="020B0503020204020204" pitchFamily="34" charset="-122"/>
                <a:ea typeface="微软雅黑" panose="020B0503020204020204" pitchFamily="34" charset="-122"/>
                <a:sym typeface="+mn-ea"/>
              </a:rPr>
              <a:t>风险因素</a:t>
            </a:r>
            <a:r>
              <a:rPr lang="zh-CN" altLang="en-US" sz="2000">
                <a:solidFill>
                  <a:schemeClr val="tx1">
                    <a:lumMod val="75000"/>
                  </a:schemeClr>
                </a:solidFill>
                <a:latin typeface="微软雅黑" panose="020B0503020204020204" pitchFamily="34" charset="-122"/>
                <a:ea typeface="微软雅黑" panose="020B0503020204020204" pitchFamily="34" charset="-122"/>
                <a:sym typeface="+mn-ea"/>
              </a:rPr>
              <a:t>较</a:t>
            </a:r>
            <a:r>
              <a:rPr lang="zh-CN" altLang="zh-CN" sz="2000">
                <a:solidFill>
                  <a:schemeClr val="tx1">
                    <a:lumMod val="75000"/>
                  </a:schemeClr>
                </a:solidFill>
                <a:latin typeface="微软雅黑" panose="020B0503020204020204" pitchFamily="34" charset="-122"/>
                <a:ea typeface="微软雅黑" panose="020B0503020204020204" pitchFamily="34" charset="-122"/>
                <a:sym typeface="+mn-ea"/>
              </a:rPr>
              <a:t>多</a:t>
            </a:r>
            <a:r>
              <a:rPr lang="zh-CN" altLang="en-US" sz="2000">
                <a:solidFill>
                  <a:schemeClr val="tx1">
                    <a:lumMod val="75000"/>
                  </a:schemeClr>
                </a:solidFill>
                <a:latin typeface="微软雅黑" panose="020B0503020204020204" pitchFamily="34" charset="-122"/>
                <a:ea typeface="微软雅黑" panose="020B0503020204020204" pitchFamily="34" charset="-122"/>
                <a:sym typeface="+mn-ea"/>
              </a:rPr>
              <a:t>。其中，</a:t>
            </a:r>
            <a:r>
              <a:rPr lang="zh-CN" altLang="en-US" sz="2000">
                <a:solidFill>
                  <a:schemeClr val="tx2"/>
                </a:solidFill>
                <a:latin typeface="微软雅黑" panose="020B0503020204020204" pitchFamily="34" charset="-122"/>
                <a:ea typeface="微软雅黑" panose="020B0503020204020204" pitchFamily="34" charset="-122"/>
                <a:sym typeface="+mn-ea"/>
              </a:rPr>
              <a:t>腐蚀、第三方破坏、地质灾害</a:t>
            </a:r>
            <a:r>
              <a:rPr lang="zh-CN" altLang="en-US" sz="2000">
                <a:solidFill>
                  <a:schemeClr val="tx1">
                    <a:lumMod val="75000"/>
                  </a:schemeClr>
                </a:solidFill>
                <a:latin typeface="微软雅黑" panose="020B0503020204020204" pitchFamily="34" charset="-122"/>
                <a:ea typeface="微软雅黑" panose="020B0503020204020204" pitchFamily="34" charset="-122"/>
                <a:sym typeface="+mn-ea"/>
              </a:rPr>
              <a:t>是</a:t>
            </a:r>
            <a:r>
              <a:rPr lang="en-US" altLang="zh-CN" sz="2000">
                <a:solidFill>
                  <a:schemeClr val="tx1">
                    <a:lumMod val="75000"/>
                  </a:schemeClr>
                </a:solidFill>
                <a:latin typeface="微软雅黑" panose="020B0503020204020204" pitchFamily="34" charset="-122"/>
                <a:ea typeface="微软雅黑" panose="020B0503020204020204" pitchFamily="34" charset="-122"/>
                <a:sym typeface="+mn-ea"/>
              </a:rPr>
              <a:t>3</a:t>
            </a:r>
            <a:r>
              <a:rPr lang="zh-CN" altLang="en-US" sz="2000">
                <a:solidFill>
                  <a:schemeClr val="tx1">
                    <a:lumMod val="75000"/>
                  </a:schemeClr>
                </a:solidFill>
                <a:latin typeface="微软雅黑" panose="020B0503020204020204" pitchFamily="34" charset="-122"/>
                <a:ea typeface="微软雅黑" panose="020B0503020204020204" pitchFamily="34" charset="-122"/>
                <a:sym typeface="+mn-ea"/>
              </a:rPr>
              <a:t>类最为主要的事故原因。</a:t>
            </a:r>
            <a:endParaRPr lang="zh-CN" altLang="en-US" sz="2000">
              <a:solidFill>
                <a:schemeClr val="tx1">
                  <a:lumMod val="75000"/>
                </a:schemeClr>
              </a:solidFill>
              <a:latin typeface="微软雅黑" panose="020B0503020204020204" pitchFamily="34" charset="-122"/>
              <a:ea typeface="微软雅黑" panose="020B0503020204020204" pitchFamily="34" charset="-122"/>
              <a:sym typeface="+mn-ea"/>
            </a:endParaRPr>
          </a:p>
        </p:txBody>
      </p:sp>
      <p:graphicFrame>
        <p:nvGraphicFramePr>
          <p:cNvPr id="1026" name="图表 1"/>
          <p:cNvGraphicFramePr/>
          <p:nvPr/>
        </p:nvGraphicFramePr>
        <p:xfrm>
          <a:off x="2820670" y="2538730"/>
          <a:ext cx="3502660" cy="1840865"/>
        </p:xfrm>
        <a:graphic>
          <a:graphicData uri="http://schemas.openxmlformats.org/presentationml/2006/ole">
            <mc:AlternateContent xmlns:mc="http://schemas.openxmlformats.org/markup-compatibility/2006">
              <mc:Choice xmlns:v="urn:schemas-microsoft-com:vml" Requires="v">
                <p:oleObj spid="_x0000_s3" name="" r:id="rId1" imgW="6624320" imgH="3342640" progId="Excel.Sheet.8">
                  <p:embed/>
                </p:oleObj>
              </mc:Choice>
              <mc:Fallback>
                <p:oleObj name="" r:id="rId1" imgW="6624320" imgH="3342640" progId="Excel.Sheet.8">
                  <p:embed/>
                  <p:pic>
                    <p:nvPicPr>
                      <p:cNvPr id="0" name="图表 1"/>
                      <p:cNvPicPr>
                        <a:picLocks noChangeArrowheads="1"/>
                      </p:cNvPicPr>
                      <p:nvPr/>
                    </p:nvPicPr>
                    <p:blipFill>
                      <a:blip r:embed="rId2"/>
                      <a:srcRect/>
                      <a:stretch>
                        <a:fillRect/>
                      </a:stretch>
                    </p:blipFill>
                    <p:spPr bwMode="auto">
                      <a:xfrm>
                        <a:off x="2820670" y="2538730"/>
                        <a:ext cx="3502660" cy="184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8" name="文本框 7"/>
          <p:cNvSpPr txBox="1"/>
          <p:nvPr/>
        </p:nvSpPr>
        <p:spPr>
          <a:xfrm>
            <a:off x="2369820" y="4444365"/>
            <a:ext cx="4404360" cy="337185"/>
          </a:xfrm>
          <a:prstGeom prst="rect">
            <a:avLst/>
          </a:prstGeom>
          <a:noFill/>
        </p:spPr>
        <p:txBody>
          <a:bodyPr wrap="none" rtlCol="0" anchor="t">
            <a:spAutoFit/>
          </a:bodyPr>
          <a:lstStyle/>
          <a:p>
            <a:pPr algn="ctr" eaLnBrk="0" hangingPunct="0"/>
            <a:r>
              <a:rPr lang="en-US" altLang="zh-CN" sz="1600" b="1" spc="100">
                <a:solidFill>
                  <a:schemeClr val="tx1">
                    <a:lumMod val="75000"/>
                  </a:schemeClr>
                </a:solidFill>
                <a:uFillTx/>
                <a:latin typeface="微软雅黑" panose="020B0503020204020204" pitchFamily="34" charset="-122"/>
                <a:ea typeface="微软雅黑" panose="020B0503020204020204" pitchFamily="34" charset="-122"/>
                <a:sym typeface="+mn-ea"/>
              </a:rPr>
              <a:t>2016</a:t>
            </a:r>
            <a:r>
              <a:rPr lang="zh-CN" altLang="en-US" sz="1600" b="1" spc="100">
                <a:solidFill>
                  <a:schemeClr val="tx1">
                    <a:lumMod val="75000"/>
                  </a:schemeClr>
                </a:solidFill>
                <a:uFillTx/>
                <a:latin typeface="微软雅黑" panose="020B0503020204020204" pitchFamily="34" charset="-122"/>
                <a:ea typeface="微软雅黑" panose="020B0503020204020204" pitchFamily="34" charset="-122"/>
                <a:sym typeface="+mn-ea"/>
              </a:rPr>
              <a:t>年我国陆上油气长输管道事故原因分析</a:t>
            </a:r>
            <a:endParaRPr lang="zh-CN" altLang="en-US" sz="1600" b="1" spc="10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grpSp>
        <p:nvGrpSpPr>
          <p:cNvPr id="10" name="组合 9"/>
          <p:cNvGrpSpPr/>
          <p:nvPr/>
        </p:nvGrpSpPr>
        <p:grpSpPr>
          <a:xfrm>
            <a:off x="102235" y="62230"/>
            <a:ext cx="6035675" cy="616535"/>
            <a:chOff x="147" y="225"/>
            <a:chExt cx="9505" cy="971"/>
          </a:xfrm>
        </p:grpSpPr>
        <p:sp>
          <p:nvSpPr>
            <p:cNvPr id="11" name="TextBox 31"/>
            <p:cNvSpPr txBox="1"/>
            <p:nvPr/>
          </p:nvSpPr>
          <p:spPr>
            <a:xfrm>
              <a:off x="1118" y="310"/>
              <a:ext cx="8534" cy="725"/>
            </a:xfrm>
            <a:prstGeom prst="rect">
              <a:avLst/>
            </a:prstGeom>
            <a:noFill/>
            <a:ln w="9525">
              <a:noFill/>
            </a:ln>
          </p:spPr>
          <p:txBody>
            <a:bodyPr wrap="square">
              <a:spAutoFit/>
            </a:bodyPr>
            <a:lstStyle/>
            <a:p>
              <a:r>
                <a:rPr lang="zh-CN" altLang="en-US" sz="2400" b="1" dirty="0">
                  <a:solidFill>
                    <a:schemeClr val="tx1"/>
                  </a:solidFill>
                  <a:latin typeface="微软雅黑" panose="020B0503020204020204" pitchFamily="34" charset="-122"/>
                  <a:ea typeface="微软雅黑" panose="020B0503020204020204" pitchFamily="34" charset="-122"/>
                </a:rPr>
                <a:t>危化品和陆上油气管道安全生产的特点</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2" name="MH_Number_1"/>
            <p:cNvSpPr/>
            <p:nvPr>
              <p:custDataLst>
                <p:tags r:id="rId3"/>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680460" y="733425"/>
            <a:ext cx="1783080" cy="398780"/>
          </a:xfrm>
          <a:prstGeom prst="rect">
            <a:avLst/>
          </a:prstGeom>
          <a:noFill/>
        </p:spPr>
        <p:txBody>
          <a:bodyPr wrap="none" rtlCol="0" anchor="t">
            <a:spAutoFit/>
          </a:bodyPr>
          <a:lstStyle/>
          <a:p>
            <a:pPr algn="ctr" eaLnBrk="0" hangingPunct="0"/>
            <a:r>
              <a:rPr lang="zh-CN" altLang="en-US" sz="2000" b="1" spc="100">
                <a:solidFill>
                  <a:schemeClr val="tx2">
                    <a:lumMod val="75000"/>
                  </a:schemeClr>
                </a:solidFill>
                <a:uFillTx/>
                <a:latin typeface="微软雅黑" panose="020B0503020204020204" pitchFamily="34" charset="-122"/>
                <a:ea typeface="微软雅黑" panose="020B0503020204020204" pitchFamily="34" charset="-122"/>
                <a:sym typeface="+mn-ea"/>
              </a:rPr>
              <a:t>安全生产特点</a:t>
            </a:r>
            <a:endParaRPr lang="zh-CN" altLang="en-US" sz="2000" b="1" spc="100">
              <a:solidFill>
                <a:schemeClr val="tx2">
                  <a:lumMod val="75000"/>
                </a:schemeClr>
              </a:solidFill>
              <a:uFillTx/>
              <a:latin typeface="微软雅黑" panose="020B0503020204020204" pitchFamily="34" charset="-122"/>
              <a:ea typeface="微软雅黑" panose="020B0503020204020204" pitchFamily="34" charset="-122"/>
              <a:sym typeface="+mn-ea"/>
            </a:endParaRPr>
          </a:p>
        </p:txBody>
      </p:sp>
      <p:sp>
        <p:nvSpPr>
          <p:cNvPr id="5" name="文本框 4"/>
          <p:cNvSpPr txBox="1"/>
          <p:nvPr/>
        </p:nvSpPr>
        <p:spPr>
          <a:xfrm>
            <a:off x="971974" y="1223645"/>
            <a:ext cx="7200053" cy="3322955"/>
          </a:xfrm>
          <a:prstGeom prst="rect">
            <a:avLst/>
          </a:prstGeom>
          <a:noFill/>
        </p:spPr>
        <p:txBody>
          <a:bodyPr wrap="square" rtlCol="0" anchor="t">
            <a:spAutoFit/>
          </a:bodyPr>
          <a:lstStyle/>
          <a:p>
            <a:pPr indent="457200" algn="just" hangingPunct="0">
              <a:lnSpc>
                <a:spcPct val="150000"/>
              </a:lnSpc>
              <a:spcBef>
                <a:spcPts val="0"/>
              </a:spcBef>
              <a:spcAft>
                <a:spcPts val="0"/>
              </a:spcAft>
              <a:buClr>
                <a:schemeClr val="accent1"/>
              </a:buClr>
              <a:buSzPct val="50000"/>
            </a:pPr>
            <a:r>
              <a:rPr sz="2000">
                <a:solidFill>
                  <a:schemeClr val="tx1">
                    <a:lumMod val="75000"/>
                  </a:schemeClr>
                </a:solidFill>
                <a:latin typeface="微软雅黑" panose="020B0503020204020204" pitchFamily="34" charset="-122"/>
                <a:ea typeface="微软雅黑" panose="020B0503020204020204" pitchFamily="34" charset="-122"/>
                <a:sym typeface="+mn-ea"/>
              </a:rPr>
              <a:t>油气管道一般敷设在地下，因施工缺陷、管体制造缺陷、周边杂散电流等多种因素，管道本体局部极易腐蚀减薄，发生油气介质泄漏，处置不当容易导致重特大事故，影响周边人民生命财产安全和社会稳定。</a:t>
            </a:r>
            <a:endParaRPr sz="2000">
              <a:solidFill>
                <a:schemeClr val="tx1">
                  <a:lumMod val="75000"/>
                </a:schemeClr>
              </a:solidFill>
              <a:latin typeface="微软雅黑" panose="020B0503020204020204" pitchFamily="34" charset="-122"/>
              <a:ea typeface="微软雅黑" panose="020B0503020204020204" pitchFamily="34" charset="-122"/>
              <a:sym typeface="+mn-ea"/>
            </a:endParaRPr>
          </a:p>
          <a:p>
            <a:pPr indent="457200" algn="just" hangingPunct="0">
              <a:lnSpc>
                <a:spcPct val="150000"/>
              </a:lnSpc>
              <a:spcBef>
                <a:spcPts val="0"/>
              </a:spcBef>
              <a:spcAft>
                <a:spcPts val="0"/>
              </a:spcAft>
              <a:buClr>
                <a:schemeClr val="accent1"/>
              </a:buClr>
              <a:buSzPct val="50000"/>
            </a:pPr>
            <a:r>
              <a:rPr sz="2000">
                <a:solidFill>
                  <a:schemeClr val="tx1">
                    <a:lumMod val="75000"/>
                  </a:schemeClr>
                </a:solidFill>
                <a:latin typeface="微软雅黑" panose="020B0503020204020204" pitchFamily="34" charset="-122"/>
                <a:ea typeface="微软雅黑" panose="020B0503020204020204" pitchFamily="34" charset="-122"/>
                <a:sym typeface="+mn-ea"/>
              </a:rPr>
              <a:t>2013年11月22日，中石化东黄输油管道泄漏原油进入市政排水暗渠，在形成密闭空间的暗渠内油气积聚遇火花发生爆炸，造成62人死亡、136人受伤，直接经济损失75172万元。</a:t>
            </a:r>
            <a:endParaRPr sz="2000">
              <a:solidFill>
                <a:schemeClr val="tx1">
                  <a:lumMod val="75000"/>
                </a:schemeClr>
              </a:solidFill>
              <a:latin typeface="微软雅黑" panose="020B0503020204020204" pitchFamily="34" charset="-122"/>
              <a:ea typeface="微软雅黑" panose="020B0503020204020204" pitchFamily="34" charset="-122"/>
              <a:sym typeface="+mn-ea"/>
            </a:endParaRPr>
          </a:p>
        </p:txBody>
      </p:sp>
      <p:grpSp>
        <p:nvGrpSpPr>
          <p:cNvPr id="8" name="组合 7"/>
          <p:cNvGrpSpPr/>
          <p:nvPr/>
        </p:nvGrpSpPr>
        <p:grpSpPr>
          <a:xfrm>
            <a:off x="102235" y="62230"/>
            <a:ext cx="6035675" cy="616535"/>
            <a:chOff x="147" y="225"/>
            <a:chExt cx="9505" cy="971"/>
          </a:xfrm>
        </p:grpSpPr>
        <p:sp>
          <p:nvSpPr>
            <p:cNvPr id="9" name="TextBox 31"/>
            <p:cNvSpPr txBox="1"/>
            <p:nvPr/>
          </p:nvSpPr>
          <p:spPr>
            <a:xfrm>
              <a:off x="1118" y="310"/>
              <a:ext cx="8534" cy="725"/>
            </a:xfrm>
            <a:prstGeom prst="rect">
              <a:avLst/>
            </a:prstGeom>
            <a:noFill/>
            <a:ln w="9525">
              <a:noFill/>
            </a:ln>
          </p:spPr>
          <p:txBody>
            <a:bodyPr wrap="square">
              <a:spAutoFit/>
            </a:bodyPr>
            <a:lstStyle/>
            <a:p>
              <a:r>
                <a:rPr lang="zh-CN" altLang="en-US" sz="2400" b="1" dirty="0">
                  <a:solidFill>
                    <a:schemeClr val="tx1"/>
                  </a:solidFill>
                  <a:latin typeface="微软雅黑" panose="020B0503020204020204" pitchFamily="34" charset="-122"/>
                  <a:ea typeface="微软雅黑" panose="020B0503020204020204" pitchFamily="34" charset="-122"/>
                </a:rPr>
                <a:t>危化品和陆上油气管道安全生产的特点</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0"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C:\Users\ankeyuan\Desktop\6.jpg"/>
          <p:cNvPicPr>
            <a:picLocks noChangeAspect="1" noChangeArrowheads="1"/>
          </p:cNvPicPr>
          <p:nvPr/>
        </p:nvPicPr>
        <p:blipFill>
          <a:blip r:embed="rId1"/>
          <a:srcRect/>
          <a:stretch>
            <a:fillRect/>
          </a:stretch>
        </p:blipFill>
        <p:spPr bwMode="auto">
          <a:xfrm>
            <a:off x="770330" y="1204619"/>
            <a:ext cx="3774697" cy="2437131"/>
          </a:xfrm>
          <a:prstGeom prst="rect">
            <a:avLst/>
          </a:prstGeom>
          <a:noFill/>
          <a:ln w="9525">
            <a:noFill/>
            <a:miter lim="800000"/>
            <a:headEnd/>
            <a:tailEnd/>
          </a:ln>
        </p:spPr>
      </p:pic>
      <p:sp>
        <p:nvSpPr>
          <p:cNvPr id="9" name="Text Box 63"/>
          <p:cNvSpPr txBox="1">
            <a:spLocks noChangeArrowheads="1"/>
          </p:cNvSpPr>
          <p:nvPr/>
        </p:nvSpPr>
        <p:spPr bwMode="auto">
          <a:xfrm>
            <a:off x="966470" y="4065905"/>
            <a:ext cx="7211060" cy="429895"/>
          </a:xfrm>
          <a:prstGeom prst="rect">
            <a:avLst/>
          </a:prstGeom>
          <a:noFill/>
          <a:ln>
            <a:noFill/>
          </a:ln>
          <a:effectLst>
            <a:prstShdw prst="shdw17" dist="17961" dir="2700000">
              <a:schemeClr val="accent1">
                <a:gamma/>
                <a:shade val="60000"/>
                <a:invGamma/>
                <a:alpha val="50000"/>
              </a:schemeClr>
            </a:prstShdw>
          </a:effectLst>
        </p:spPr>
        <p:txBody>
          <a:bodyPr wrap="square">
            <a:spAutoFit/>
          </a:bodyPr>
          <a:lstStyle/>
          <a:p>
            <a:pPr algn="ctr" eaLnBrk="0" hangingPunct="0">
              <a:buFontTx/>
              <a:buNone/>
              <a:defRPr/>
            </a:pPr>
            <a:r>
              <a:rPr kumimoji="1" lang="zh-CN" altLang="en-US" sz="2200" b="1" spc="100" dirty="0">
                <a:solidFill>
                  <a:schemeClr val="tx1">
                    <a:lumMod val="75000"/>
                  </a:schemeClr>
                </a:solidFill>
                <a:uFillTx/>
                <a:latin typeface="微软雅黑" panose="020B0503020204020204" pitchFamily="34" charset="-122"/>
                <a:ea typeface="微软雅黑" panose="020B0503020204020204" pitchFamily="34" charset="-122"/>
              </a:rPr>
              <a:t>“</a:t>
            </a:r>
            <a:r>
              <a:rPr kumimoji="1" lang="en-US" altLang="zh-CN" sz="2200" b="1" spc="100" dirty="0">
                <a:solidFill>
                  <a:schemeClr val="tx1">
                    <a:lumMod val="75000"/>
                  </a:schemeClr>
                </a:solidFill>
                <a:uFillTx/>
                <a:latin typeface="微软雅黑" panose="020B0503020204020204" pitchFamily="34" charset="-122"/>
                <a:ea typeface="微软雅黑" panose="020B0503020204020204" pitchFamily="34" charset="-122"/>
              </a:rPr>
              <a:t>11·22”</a:t>
            </a:r>
            <a:r>
              <a:rPr kumimoji="1" lang="zh-CN" altLang="en-US" sz="2200" b="1" spc="100" dirty="0">
                <a:solidFill>
                  <a:schemeClr val="tx1">
                    <a:lumMod val="75000"/>
                  </a:schemeClr>
                </a:solidFill>
                <a:uFillTx/>
                <a:latin typeface="微软雅黑" panose="020B0503020204020204" pitchFamily="34" charset="-122"/>
                <a:ea typeface="微软雅黑" panose="020B0503020204020204" pitchFamily="34" charset="-122"/>
              </a:rPr>
              <a:t>中石化东黄输油管道泄漏爆炸特别重大事故</a:t>
            </a:r>
            <a:endParaRPr kumimoji="1" lang="zh-CN" altLang="en-US" sz="2200" b="1" spc="100" dirty="0">
              <a:solidFill>
                <a:schemeClr val="tx1">
                  <a:lumMod val="75000"/>
                </a:schemeClr>
              </a:solidFill>
              <a:uFillTx/>
              <a:latin typeface="微软雅黑" panose="020B0503020204020204" pitchFamily="34" charset="-122"/>
              <a:ea typeface="微软雅黑" panose="020B0503020204020204" pitchFamily="34" charset="-122"/>
            </a:endParaRPr>
          </a:p>
        </p:txBody>
      </p:sp>
      <p:pic>
        <p:nvPicPr>
          <p:cNvPr id="45060" name="Picture 11" descr="https://ss1.bdstatic.com/70cFvXSh_Q1YnxGkpoWK1HF6hhy/it/u=3413242600,4232613463&amp;fm=23&amp;gp=0.jpg"/>
          <p:cNvPicPr>
            <a:picLocks noChangeAspect="1" noChangeArrowheads="1"/>
          </p:cNvPicPr>
          <p:nvPr/>
        </p:nvPicPr>
        <p:blipFill>
          <a:blip r:embed="rId2"/>
          <a:srcRect/>
          <a:stretch>
            <a:fillRect/>
          </a:stretch>
        </p:blipFill>
        <p:spPr bwMode="auto">
          <a:xfrm>
            <a:off x="4679894" y="1204619"/>
            <a:ext cx="3669977" cy="2446651"/>
          </a:xfrm>
          <a:prstGeom prst="rect">
            <a:avLst/>
          </a:prstGeom>
          <a:noFill/>
          <a:ln w="9525">
            <a:noFill/>
            <a:miter lim="800000"/>
            <a:headEnd/>
            <a:tailEnd/>
          </a:ln>
        </p:spPr>
      </p:pic>
      <p:grpSp>
        <p:nvGrpSpPr>
          <p:cNvPr id="5" name="组合 4"/>
          <p:cNvGrpSpPr/>
          <p:nvPr/>
        </p:nvGrpSpPr>
        <p:grpSpPr>
          <a:xfrm>
            <a:off x="102235" y="62230"/>
            <a:ext cx="6035675" cy="616535"/>
            <a:chOff x="147" y="225"/>
            <a:chExt cx="9505" cy="971"/>
          </a:xfrm>
        </p:grpSpPr>
        <p:sp>
          <p:nvSpPr>
            <p:cNvPr id="7" name="TextBox 31"/>
            <p:cNvSpPr txBox="1"/>
            <p:nvPr/>
          </p:nvSpPr>
          <p:spPr>
            <a:xfrm>
              <a:off x="1118" y="310"/>
              <a:ext cx="8534" cy="725"/>
            </a:xfrm>
            <a:prstGeom prst="rect">
              <a:avLst/>
            </a:prstGeom>
            <a:noFill/>
            <a:ln w="9525">
              <a:noFill/>
            </a:ln>
          </p:spPr>
          <p:txBody>
            <a:bodyPr wrap="square">
              <a:spAutoFit/>
            </a:bodyPr>
            <a:lstStyle/>
            <a:p>
              <a:r>
                <a:rPr lang="zh-CN" altLang="en-US" sz="2400" b="1" dirty="0">
                  <a:solidFill>
                    <a:schemeClr val="tx1"/>
                  </a:solidFill>
                  <a:latin typeface="微软雅黑" panose="020B0503020204020204" pitchFamily="34" charset="-122"/>
                  <a:ea typeface="微软雅黑" panose="020B0503020204020204" pitchFamily="34" charset="-122"/>
                </a:rPr>
                <a:t>危化品和陆上油气管道安全生产的特点</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8" name="MH_Number_1"/>
            <p:cNvSpPr/>
            <p:nvPr>
              <p:custDataLst>
                <p:tags r:id="rId3"/>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680460" y="733425"/>
            <a:ext cx="1783080" cy="398780"/>
          </a:xfrm>
          <a:prstGeom prst="rect">
            <a:avLst/>
          </a:prstGeom>
          <a:noFill/>
        </p:spPr>
        <p:txBody>
          <a:bodyPr wrap="none" rtlCol="0" anchor="t">
            <a:spAutoFit/>
          </a:bodyPr>
          <a:lstStyle/>
          <a:p>
            <a:pPr algn="ctr" eaLnBrk="0" hangingPunct="0"/>
            <a:r>
              <a:rPr lang="zh-CN" altLang="en-US" sz="2000" b="1" spc="100">
                <a:solidFill>
                  <a:schemeClr val="tx2">
                    <a:lumMod val="75000"/>
                  </a:schemeClr>
                </a:solidFill>
                <a:uFillTx/>
                <a:latin typeface="微软雅黑" panose="020B0503020204020204" pitchFamily="34" charset="-122"/>
                <a:ea typeface="微软雅黑" panose="020B0503020204020204" pitchFamily="34" charset="-122"/>
                <a:sym typeface="+mn-ea"/>
              </a:rPr>
              <a:t>安全生产特点</a:t>
            </a:r>
            <a:endParaRPr lang="zh-CN" altLang="en-US" sz="2000" b="1" spc="100">
              <a:solidFill>
                <a:schemeClr val="tx2">
                  <a:lumMod val="75000"/>
                </a:schemeClr>
              </a:solidFill>
              <a:uFillTx/>
              <a:latin typeface="微软雅黑" panose="020B0503020204020204" pitchFamily="34" charset="-122"/>
              <a:ea typeface="微软雅黑" panose="020B0503020204020204" pitchFamily="34" charset="-122"/>
              <a:sym typeface="+mn-ea"/>
            </a:endParaRPr>
          </a:p>
        </p:txBody>
      </p:sp>
      <p:sp>
        <p:nvSpPr>
          <p:cNvPr id="5" name="文本框 4"/>
          <p:cNvSpPr txBox="1"/>
          <p:nvPr/>
        </p:nvSpPr>
        <p:spPr>
          <a:xfrm>
            <a:off x="971974" y="1151890"/>
            <a:ext cx="7200053" cy="3322955"/>
          </a:xfrm>
          <a:prstGeom prst="rect">
            <a:avLst/>
          </a:prstGeom>
          <a:noFill/>
        </p:spPr>
        <p:txBody>
          <a:bodyPr wrap="square" rtlCol="0" anchor="t">
            <a:spAutoFit/>
          </a:bodyPr>
          <a:lstStyle/>
          <a:p>
            <a:pPr indent="457200" algn="just" eaLnBrk="0" hangingPunct="0">
              <a:lnSpc>
                <a:spcPct val="150000"/>
              </a:lnSpc>
              <a:spcBef>
                <a:spcPts val="0"/>
              </a:spcBef>
              <a:spcAft>
                <a:spcPts val="0"/>
              </a:spcAft>
              <a:buClr>
                <a:schemeClr val="accent1"/>
              </a:buClr>
              <a:buSzPct val="50000"/>
            </a:pPr>
            <a:r>
              <a:rPr sz="2000">
                <a:solidFill>
                  <a:schemeClr val="tx2"/>
                </a:solidFill>
                <a:latin typeface="微软雅黑" panose="020B0503020204020204" pitchFamily="34" charset="-122"/>
                <a:ea typeface="微软雅黑" panose="020B0503020204020204" pitchFamily="34" charset="-122"/>
                <a:sym typeface="+mn-ea"/>
              </a:rPr>
              <a:t>第三方破坏</a:t>
            </a:r>
            <a:r>
              <a:rPr sz="2000">
                <a:solidFill>
                  <a:schemeClr val="tx1">
                    <a:lumMod val="75000"/>
                  </a:schemeClr>
                </a:solidFill>
                <a:latin typeface="微软雅黑" panose="020B0503020204020204" pitchFamily="34" charset="-122"/>
                <a:ea typeface="微软雅黑" panose="020B0503020204020204" pitchFamily="34" charset="-122"/>
                <a:sym typeface="+mn-ea"/>
              </a:rPr>
              <a:t>导致的事故</a:t>
            </a:r>
            <a:endParaRPr sz="2000">
              <a:solidFill>
                <a:schemeClr val="tx1">
                  <a:lumMod val="75000"/>
                </a:schemeClr>
              </a:solidFill>
              <a:latin typeface="微软雅黑" panose="020B0503020204020204" pitchFamily="34" charset="-122"/>
              <a:ea typeface="微软雅黑" panose="020B0503020204020204" pitchFamily="34" charset="-122"/>
              <a:sym typeface="+mn-ea"/>
            </a:endParaRPr>
          </a:p>
          <a:p>
            <a:pPr indent="457200" algn="just" eaLnBrk="0" hangingPunct="0">
              <a:lnSpc>
                <a:spcPct val="150000"/>
              </a:lnSpc>
              <a:spcBef>
                <a:spcPts val="0"/>
              </a:spcBef>
              <a:spcAft>
                <a:spcPts val="0"/>
              </a:spcAft>
              <a:buClr>
                <a:schemeClr val="accent1"/>
              </a:buClr>
              <a:buSzPct val="50000"/>
            </a:pPr>
            <a:r>
              <a:rPr sz="2000">
                <a:solidFill>
                  <a:schemeClr val="tx1">
                    <a:lumMod val="75000"/>
                  </a:schemeClr>
                </a:solidFill>
                <a:latin typeface="微软雅黑" panose="020B0503020204020204" pitchFamily="34" charset="-122"/>
                <a:ea typeface="微软雅黑" panose="020B0503020204020204" pitchFamily="34" charset="-122"/>
                <a:sym typeface="+mn-ea"/>
              </a:rPr>
              <a:t>2016年7月21日，铁道第三勘察设计院集团公司地质路基勘察设计研究院承包商陕煤131公司施工人员在西气东输二线中卫站出站里程001+200m到001+400m间进行地质钻探，钻机钻头损伤管道，造成天然气泄漏。</a:t>
            </a:r>
            <a:endParaRPr sz="2000">
              <a:solidFill>
                <a:schemeClr val="tx1">
                  <a:lumMod val="75000"/>
                </a:schemeClr>
              </a:solidFill>
              <a:latin typeface="微软雅黑" panose="020B0503020204020204" pitchFamily="34" charset="-122"/>
              <a:ea typeface="微软雅黑" panose="020B0503020204020204" pitchFamily="34" charset="-122"/>
              <a:sym typeface="+mn-ea"/>
            </a:endParaRPr>
          </a:p>
          <a:p>
            <a:pPr indent="457200" algn="just" eaLnBrk="0" hangingPunct="0">
              <a:lnSpc>
                <a:spcPct val="150000"/>
              </a:lnSpc>
              <a:spcBef>
                <a:spcPts val="0"/>
              </a:spcBef>
              <a:spcAft>
                <a:spcPts val="0"/>
              </a:spcAft>
              <a:buClr>
                <a:schemeClr val="accent1"/>
              </a:buClr>
              <a:buSzPct val="50000"/>
            </a:pPr>
            <a:r>
              <a:rPr sz="2000">
                <a:solidFill>
                  <a:schemeClr val="tx1">
                    <a:lumMod val="75000"/>
                  </a:schemeClr>
                </a:solidFill>
                <a:latin typeface="微软雅黑" panose="020B0503020204020204" pitchFamily="34" charset="-122"/>
                <a:ea typeface="微软雅黑" panose="020B0503020204020204" pitchFamily="34" charset="-122"/>
                <a:sym typeface="+mn-ea"/>
              </a:rPr>
              <a:t>事故未造成人员伤亡，造成西气东输二线东段管道停输47小时，直接经济损失970万元。</a:t>
            </a:r>
            <a:endParaRPr sz="2000">
              <a:solidFill>
                <a:schemeClr val="tx1">
                  <a:lumMod val="75000"/>
                </a:schemeClr>
              </a:solidFill>
              <a:latin typeface="微软雅黑" panose="020B0503020204020204" pitchFamily="34" charset="-122"/>
              <a:ea typeface="微软雅黑" panose="020B0503020204020204" pitchFamily="34" charset="-122"/>
              <a:sym typeface="+mn-ea"/>
            </a:endParaRPr>
          </a:p>
        </p:txBody>
      </p:sp>
      <p:grpSp>
        <p:nvGrpSpPr>
          <p:cNvPr id="8" name="组合 7"/>
          <p:cNvGrpSpPr/>
          <p:nvPr/>
        </p:nvGrpSpPr>
        <p:grpSpPr>
          <a:xfrm>
            <a:off x="102235" y="62230"/>
            <a:ext cx="6035675" cy="616535"/>
            <a:chOff x="147" y="225"/>
            <a:chExt cx="9505" cy="971"/>
          </a:xfrm>
        </p:grpSpPr>
        <p:sp>
          <p:nvSpPr>
            <p:cNvPr id="9" name="TextBox 31"/>
            <p:cNvSpPr txBox="1"/>
            <p:nvPr/>
          </p:nvSpPr>
          <p:spPr>
            <a:xfrm>
              <a:off x="1118" y="310"/>
              <a:ext cx="8534" cy="725"/>
            </a:xfrm>
            <a:prstGeom prst="rect">
              <a:avLst/>
            </a:prstGeom>
            <a:noFill/>
            <a:ln w="9525">
              <a:noFill/>
            </a:ln>
          </p:spPr>
          <p:txBody>
            <a:bodyPr wrap="square">
              <a:spAutoFit/>
            </a:bodyPr>
            <a:lstStyle/>
            <a:p>
              <a:r>
                <a:rPr lang="zh-CN" altLang="en-US" sz="2400" b="1" dirty="0">
                  <a:solidFill>
                    <a:schemeClr val="tx1"/>
                  </a:solidFill>
                  <a:latin typeface="微软雅黑" panose="020B0503020204020204" pitchFamily="34" charset="-122"/>
                  <a:ea typeface="微软雅黑" panose="020B0503020204020204" pitchFamily="34" charset="-122"/>
                </a:rPr>
                <a:t>危化品和陆上油气管道安全生产的特点</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0"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21969" y="957653"/>
            <a:ext cx="7500696" cy="3569260"/>
            <a:chOff x="1293" y="1855"/>
            <a:chExt cx="11812" cy="5621"/>
          </a:xfrm>
        </p:grpSpPr>
        <p:sp>
          <p:nvSpPr>
            <p:cNvPr id="47106" name="矩形 3"/>
            <p:cNvSpPr>
              <a:spLocks noChangeArrowheads="1"/>
            </p:cNvSpPr>
            <p:nvPr/>
          </p:nvSpPr>
          <p:spPr bwMode="auto">
            <a:xfrm>
              <a:off x="1293" y="6799"/>
              <a:ext cx="11812" cy="677"/>
            </a:xfrm>
            <a:prstGeom prst="rect">
              <a:avLst/>
            </a:prstGeom>
            <a:noFill/>
            <a:ln w="9525">
              <a:noFill/>
              <a:miter lim="800000"/>
            </a:ln>
          </p:spPr>
          <p:txBody>
            <a:bodyPr wrap="square">
              <a:spAutoFit/>
            </a:bodyPr>
            <a:lstStyle/>
            <a:p>
              <a:pPr algn="ctr" eaLnBrk="0" hangingPunct="0">
                <a:lnSpc>
                  <a:spcPct val="100000"/>
                </a:lnSpc>
                <a:buFontTx/>
                <a:defRPr/>
              </a:pPr>
              <a:r>
                <a:rPr kumimoji="1" lang="zh-CN" altLang="en-US" sz="2200" b="1" spc="100" dirty="0">
                  <a:solidFill>
                    <a:schemeClr val="tx1">
                      <a:lumMod val="75000"/>
                    </a:schemeClr>
                  </a:solidFill>
                  <a:uFillTx/>
                  <a:latin typeface="微软雅黑" panose="020B0503020204020204" pitchFamily="34" charset="-122"/>
                  <a:ea typeface="微软雅黑" panose="020B0503020204020204" pitchFamily="34" charset="-122"/>
                </a:rPr>
                <a:t>宁夏中卫“7·21”中石油西气东输二线天然气泄漏事故</a:t>
              </a:r>
              <a:endParaRPr kumimoji="1" lang="zh-CN" altLang="en-US" sz="2200" b="1" spc="100" dirty="0">
                <a:solidFill>
                  <a:schemeClr val="tx1">
                    <a:lumMod val="75000"/>
                  </a:schemeClr>
                </a:solidFill>
                <a:uFillTx/>
                <a:latin typeface="微软雅黑" panose="020B0503020204020204" pitchFamily="34" charset="-122"/>
                <a:ea typeface="微软雅黑" panose="020B0503020204020204" pitchFamily="34" charset="-122"/>
              </a:endParaRPr>
            </a:p>
          </p:txBody>
        </p:sp>
        <p:pic>
          <p:nvPicPr>
            <p:cNvPr id="47107" name="Picture 2"/>
            <p:cNvPicPr>
              <a:picLocks noChangeAspect="1" noChangeArrowheads="1"/>
            </p:cNvPicPr>
            <p:nvPr/>
          </p:nvPicPr>
          <p:blipFill>
            <a:blip r:embed="rId1"/>
            <a:srcRect/>
            <a:stretch>
              <a:fillRect/>
            </a:stretch>
          </p:blipFill>
          <p:spPr bwMode="auto">
            <a:xfrm>
              <a:off x="1550" y="1855"/>
              <a:ext cx="11299" cy="4305"/>
            </a:xfrm>
            <a:prstGeom prst="rect">
              <a:avLst/>
            </a:prstGeom>
            <a:noFill/>
            <a:ln w="9525">
              <a:noFill/>
              <a:miter lim="800000"/>
              <a:headEnd/>
              <a:tailEnd/>
            </a:ln>
            <a:effectLst>
              <a:prstShdw prst="shdw17" dist="17961" dir="2700000">
                <a:srgbClr val="997A3D"/>
              </a:prstShdw>
            </a:effectLst>
          </p:spPr>
        </p:pic>
      </p:grpSp>
      <p:grpSp>
        <p:nvGrpSpPr>
          <p:cNvPr id="7" name="组合 6"/>
          <p:cNvGrpSpPr/>
          <p:nvPr/>
        </p:nvGrpSpPr>
        <p:grpSpPr>
          <a:xfrm>
            <a:off x="102235" y="62230"/>
            <a:ext cx="6035675" cy="616535"/>
            <a:chOff x="147" y="225"/>
            <a:chExt cx="9505" cy="971"/>
          </a:xfrm>
        </p:grpSpPr>
        <p:sp>
          <p:nvSpPr>
            <p:cNvPr id="8" name="TextBox 31"/>
            <p:cNvSpPr txBox="1"/>
            <p:nvPr/>
          </p:nvSpPr>
          <p:spPr>
            <a:xfrm>
              <a:off x="1118" y="310"/>
              <a:ext cx="8534" cy="725"/>
            </a:xfrm>
            <a:prstGeom prst="rect">
              <a:avLst/>
            </a:prstGeom>
            <a:noFill/>
            <a:ln w="9525">
              <a:noFill/>
            </a:ln>
          </p:spPr>
          <p:txBody>
            <a:bodyPr wrap="square">
              <a:spAutoFit/>
            </a:bodyPr>
            <a:lstStyle/>
            <a:p>
              <a:r>
                <a:rPr lang="zh-CN" altLang="en-US" sz="2400" b="1" dirty="0">
                  <a:solidFill>
                    <a:schemeClr val="tx1"/>
                  </a:solidFill>
                  <a:latin typeface="微软雅黑" panose="020B0503020204020204" pitchFamily="34" charset="-122"/>
                  <a:ea typeface="微软雅黑" panose="020B0503020204020204" pitchFamily="34" charset="-122"/>
                </a:rPr>
                <a:t>危化品和陆上油气管道安全生产的特点</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9" name="MH_Number_1"/>
            <p:cNvSpPr/>
            <p:nvPr>
              <p:custDataLst>
                <p:tags r:id="rId2"/>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680460" y="733425"/>
            <a:ext cx="1783080" cy="398780"/>
          </a:xfrm>
          <a:prstGeom prst="rect">
            <a:avLst/>
          </a:prstGeom>
          <a:noFill/>
        </p:spPr>
        <p:txBody>
          <a:bodyPr wrap="none" rtlCol="0" anchor="t">
            <a:spAutoFit/>
          </a:bodyPr>
          <a:lstStyle/>
          <a:p>
            <a:pPr algn="ctr" eaLnBrk="0" hangingPunct="0"/>
            <a:r>
              <a:rPr lang="zh-CN" altLang="en-US" sz="2000" b="1" spc="100">
                <a:solidFill>
                  <a:schemeClr val="tx2">
                    <a:lumMod val="75000"/>
                  </a:schemeClr>
                </a:solidFill>
                <a:uFillTx/>
                <a:latin typeface="微软雅黑" panose="020B0503020204020204" pitchFamily="34" charset="-122"/>
                <a:ea typeface="微软雅黑" panose="020B0503020204020204" pitchFamily="34" charset="-122"/>
                <a:sym typeface="+mn-ea"/>
              </a:rPr>
              <a:t>安全生产特点</a:t>
            </a:r>
            <a:endParaRPr lang="zh-CN" altLang="en-US" sz="2000" b="1" spc="100">
              <a:solidFill>
                <a:schemeClr val="tx2">
                  <a:lumMod val="75000"/>
                </a:schemeClr>
              </a:solidFill>
              <a:uFillTx/>
              <a:latin typeface="微软雅黑" panose="020B0503020204020204" pitchFamily="34" charset="-122"/>
              <a:ea typeface="微软雅黑" panose="020B0503020204020204" pitchFamily="34" charset="-122"/>
              <a:sym typeface="+mn-ea"/>
            </a:endParaRPr>
          </a:p>
        </p:txBody>
      </p:sp>
      <p:sp>
        <p:nvSpPr>
          <p:cNvPr id="5" name="文本框 4"/>
          <p:cNvSpPr txBox="1"/>
          <p:nvPr/>
        </p:nvSpPr>
        <p:spPr>
          <a:xfrm>
            <a:off x="971974" y="1223645"/>
            <a:ext cx="7200053" cy="3322955"/>
          </a:xfrm>
          <a:prstGeom prst="rect">
            <a:avLst/>
          </a:prstGeom>
          <a:noFill/>
        </p:spPr>
        <p:txBody>
          <a:bodyPr wrap="square" rtlCol="0" anchor="t">
            <a:spAutoFit/>
          </a:bodyPr>
          <a:lstStyle/>
          <a:p>
            <a:pPr indent="457200" algn="just" hangingPunct="0">
              <a:lnSpc>
                <a:spcPct val="150000"/>
              </a:lnSpc>
              <a:spcBef>
                <a:spcPts val="0"/>
              </a:spcBef>
              <a:spcAft>
                <a:spcPts val="0"/>
              </a:spcAft>
              <a:buClr>
                <a:schemeClr val="accent1"/>
              </a:buClr>
              <a:buSzPct val="50000"/>
            </a:pPr>
            <a:r>
              <a:rPr sz="2000">
                <a:solidFill>
                  <a:schemeClr val="tx2"/>
                </a:solidFill>
                <a:latin typeface="微软雅黑" panose="020B0503020204020204" pitchFamily="34" charset="-122"/>
                <a:ea typeface="微软雅黑" panose="020B0503020204020204" pitchFamily="34" charset="-122"/>
                <a:sym typeface="+mn-ea"/>
              </a:rPr>
              <a:t>地质灾害</a:t>
            </a:r>
            <a:r>
              <a:rPr sz="2000">
                <a:latin typeface="微软雅黑" panose="020B0503020204020204" pitchFamily="34" charset="-122"/>
                <a:ea typeface="微软雅黑" panose="020B0503020204020204" pitchFamily="34" charset="-122"/>
                <a:sym typeface="+mn-ea"/>
              </a:rPr>
              <a:t>导致的事故</a:t>
            </a:r>
            <a:endParaRPr sz="2000">
              <a:latin typeface="微软雅黑" panose="020B0503020204020204" pitchFamily="34" charset="-122"/>
              <a:ea typeface="微软雅黑" panose="020B0503020204020204" pitchFamily="34" charset="-122"/>
              <a:sym typeface="+mn-ea"/>
            </a:endParaRPr>
          </a:p>
          <a:p>
            <a:pPr indent="457200" algn="just" hangingPunct="0">
              <a:lnSpc>
                <a:spcPct val="150000"/>
              </a:lnSpc>
              <a:spcBef>
                <a:spcPts val="0"/>
              </a:spcBef>
              <a:spcAft>
                <a:spcPts val="0"/>
              </a:spcAft>
              <a:buClr>
                <a:schemeClr val="accent1"/>
              </a:buClr>
              <a:buSzPct val="50000"/>
            </a:pPr>
            <a:r>
              <a:rPr sz="2000">
                <a:solidFill>
                  <a:schemeClr val="tx1">
                    <a:lumMod val="75000"/>
                  </a:schemeClr>
                </a:solidFill>
                <a:latin typeface="微软雅黑" panose="020B0503020204020204" pitchFamily="34" charset="-122"/>
                <a:ea typeface="微软雅黑" panose="020B0503020204020204" pitchFamily="34" charset="-122"/>
                <a:sym typeface="+mn-ea"/>
              </a:rPr>
              <a:t>2016年7月20日，恩施市崔家坝镇境内持续强降雨引发公龙坝村与水田坝村交界处山体滑坡，撕裂袁家湾隧道出口1公里处天然气管道，天然气泄漏后发生燃爆。</a:t>
            </a:r>
            <a:endParaRPr sz="2000">
              <a:solidFill>
                <a:schemeClr val="tx1">
                  <a:lumMod val="75000"/>
                </a:schemeClr>
              </a:solidFill>
              <a:latin typeface="微软雅黑" panose="020B0503020204020204" pitchFamily="34" charset="-122"/>
              <a:ea typeface="微软雅黑" panose="020B0503020204020204" pitchFamily="34" charset="-122"/>
              <a:sym typeface="+mn-ea"/>
            </a:endParaRPr>
          </a:p>
          <a:p>
            <a:pPr indent="457200" algn="just" hangingPunct="0">
              <a:lnSpc>
                <a:spcPct val="150000"/>
              </a:lnSpc>
              <a:spcBef>
                <a:spcPts val="0"/>
              </a:spcBef>
              <a:spcAft>
                <a:spcPts val="0"/>
              </a:spcAft>
              <a:buClr>
                <a:schemeClr val="accent1"/>
              </a:buClr>
              <a:buSzPct val="50000"/>
            </a:pPr>
            <a:r>
              <a:rPr sz="2000">
                <a:solidFill>
                  <a:schemeClr val="tx1">
                    <a:lumMod val="75000"/>
                  </a:schemeClr>
                </a:solidFill>
                <a:latin typeface="微软雅黑" panose="020B0503020204020204" pitchFamily="34" charset="-122"/>
                <a:ea typeface="微软雅黑" panose="020B0503020204020204" pitchFamily="34" charset="-122"/>
                <a:sym typeface="+mn-ea"/>
              </a:rPr>
              <a:t>事故影响面积约0.3平方公里，造成2死9伤（其中4人重伤，5人轻伤），62户农房、350亩农田受损，直接经济损失6866万元。</a:t>
            </a:r>
            <a:endParaRPr sz="2000">
              <a:solidFill>
                <a:schemeClr val="tx1">
                  <a:lumMod val="75000"/>
                </a:schemeClr>
              </a:solidFill>
              <a:latin typeface="微软雅黑" panose="020B0503020204020204" pitchFamily="34" charset="-122"/>
              <a:ea typeface="微软雅黑" panose="020B0503020204020204" pitchFamily="34" charset="-122"/>
              <a:sym typeface="+mn-ea"/>
            </a:endParaRPr>
          </a:p>
        </p:txBody>
      </p:sp>
      <p:grpSp>
        <p:nvGrpSpPr>
          <p:cNvPr id="8" name="组合 7"/>
          <p:cNvGrpSpPr/>
          <p:nvPr/>
        </p:nvGrpSpPr>
        <p:grpSpPr>
          <a:xfrm>
            <a:off x="102235" y="62230"/>
            <a:ext cx="6035675" cy="616535"/>
            <a:chOff x="147" y="225"/>
            <a:chExt cx="9505" cy="971"/>
          </a:xfrm>
        </p:grpSpPr>
        <p:sp>
          <p:nvSpPr>
            <p:cNvPr id="9" name="TextBox 31"/>
            <p:cNvSpPr txBox="1"/>
            <p:nvPr/>
          </p:nvSpPr>
          <p:spPr>
            <a:xfrm>
              <a:off x="1118" y="310"/>
              <a:ext cx="8534" cy="725"/>
            </a:xfrm>
            <a:prstGeom prst="rect">
              <a:avLst/>
            </a:prstGeom>
            <a:noFill/>
            <a:ln w="9525">
              <a:noFill/>
            </a:ln>
          </p:spPr>
          <p:txBody>
            <a:bodyPr wrap="square">
              <a:spAutoFit/>
            </a:bodyPr>
            <a:lstStyle/>
            <a:p>
              <a:r>
                <a:rPr lang="zh-CN" altLang="en-US" sz="2400" b="1" dirty="0">
                  <a:solidFill>
                    <a:schemeClr val="tx1"/>
                  </a:solidFill>
                  <a:latin typeface="微软雅黑" panose="020B0503020204020204" pitchFamily="34" charset="-122"/>
                  <a:ea typeface="微软雅黑" panose="020B0503020204020204" pitchFamily="34" charset="-122"/>
                </a:rPr>
                <a:t>危化品和陆上油气管道安全生产的特点</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0"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矩形 3"/>
          <p:cNvSpPr>
            <a:spLocks noChangeArrowheads="1"/>
          </p:cNvSpPr>
          <p:nvPr/>
        </p:nvSpPr>
        <p:spPr bwMode="auto">
          <a:xfrm>
            <a:off x="816610" y="4457065"/>
            <a:ext cx="7510780" cy="398780"/>
          </a:xfrm>
          <a:prstGeom prst="rect">
            <a:avLst/>
          </a:prstGeom>
          <a:noFill/>
          <a:ln w="9525">
            <a:noFill/>
            <a:miter lim="800000"/>
          </a:ln>
        </p:spPr>
        <p:txBody>
          <a:bodyPr wrap="square">
            <a:spAutoFit/>
          </a:bodyPr>
          <a:lstStyle/>
          <a:p>
            <a:pPr algn="ctr" eaLnBrk="0" hangingPunct="0">
              <a:lnSpc>
                <a:spcPct val="100000"/>
              </a:lnSpc>
              <a:buFontTx/>
              <a:defRPr/>
            </a:pPr>
            <a:r>
              <a:rPr kumimoji="1" lang="zh-CN" altLang="en-US" sz="2000" b="1" spc="100" dirty="0">
                <a:solidFill>
                  <a:schemeClr val="tx1">
                    <a:lumMod val="75000"/>
                  </a:schemeClr>
                </a:solidFill>
                <a:uFillTx/>
                <a:latin typeface="微软雅黑" panose="020B0503020204020204" pitchFamily="34" charset="-122"/>
                <a:ea typeface="微软雅黑" panose="020B0503020204020204" pitchFamily="34" charset="-122"/>
              </a:rPr>
              <a:t>湖北恩施“7•20”中石化川气东送管道天然气泄漏燃爆事故</a:t>
            </a:r>
            <a:endParaRPr kumimoji="1" lang="zh-CN" altLang="en-US" sz="2000" b="1" spc="100" dirty="0">
              <a:solidFill>
                <a:schemeClr val="tx1">
                  <a:lumMod val="75000"/>
                </a:schemeClr>
              </a:solidFill>
              <a:uFillTx/>
              <a:latin typeface="微软雅黑" panose="020B0503020204020204" pitchFamily="34" charset="-122"/>
              <a:ea typeface="微软雅黑" panose="020B0503020204020204" pitchFamily="34" charset="-122"/>
            </a:endParaRPr>
          </a:p>
        </p:txBody>
      </p:sp>
      <p:pic>
        <p:nvPicPr>
          <p:cNvPr id="49155" name="Picture 2" descr="https://timgsa.baidu.com/timg?image&amp;quality=80&amp;size=b9999_10000&amp;sec=1490113866733&amp;di=ee1577861383935d187dda825740f1c1&amp;imgtype=0&amp;src=http%3A%2F%2Fimg.laozongyi.com%2Fportal%2F201607%2F21%2F110318tse4l0j6ilsjgusz.jpg"/>
          <p:cNvPicPr>
            <a:picLocks noChangeAspect="1" noChangeArrowheads="1"/>
          </p:cNvPicPr>
          <p:nvPr/>
        </p:nvPicPr>
        <p:blipFill>
          <a:blip r:embed="rId1"/>
          <a:srcRect/>
          <a:stretch>
            <a:fillRect/>
          </a:stretch>
        </p:blipFill>
        <p:spPr bwMode="auto">
          <a:xfrm>
            <a:off x="2061845" y="887730"/>
            <a:ext cx="5020310" cy="3343275"/>
          </a:xfrm>
          <a:prstGeom prst="rect">
            <a:avLst/>
          </a:prstGeom>
          <a:noFill/>
          <a:ln w="9525">
            <a:noFill/>
            <a:miter lim="800000"/>
            <a:headEnd/>
            <a:tailEnd/>
          </a:ln>
        </p:spPr>
      </p:pic>
      <p:grpSp>
        <p:nvGrpSpPr>
          <p:cNvPr id="5" name="组合 4"/>
          <p:cNvGrpSpPr/>
          <p:nvPr/>
        </p:nvGrpSpPr>
        <p:grpSpPr>
          <a:xfrm>
            <a:off x="102235" y="62230"/>
            <a:ext cx="6035675" cy="616535"/>
            <a:chOff x="147" y="225"/>
            <a:chExt cx="9505" cy="971"/>
          </a:xfrm>
        </p:grpSpPr>
        <p:sp>
          <p:nvSpPr>
            <p:cNvPr id="7" name="TextBox 31"/>
            <p:cNvSpPr txBox="1"/>
            <p:nvPr/>
          </p:nvSpPr>
          <p:spPr>
            <a:xfrm>
              <a:off x="1118" y="310"/>
              <a:ext cx="8534" cy="725"/>
            </a:xfrm>
            <a:prstGeom prst="rect">
              <a:avLst/>
            </a:prstGeom>
            <a:noFill/>
            <a:ln w="9525">
              <a:noFill/>
            </a:ln>
          </p:spPr>
          <p:txBody>
            <a:bodyPr wrap="square">
              <a:spAutoFit/>
            </a:bodyPr>
            <a:lstStyle/>
            <a:p>
              <a:r>
                <a:rPr lang="zh-CN" altLang="en-US" sz="2400" b="1" dirty="0">
                  <a:solidFill>
                    <a:schemeClr val="tx1"/>
                  </a:solidFill>
                  <a:latin typeface="微软雅黑" panose="020B0503020204020204" pitchFamily="34" charset="-122"/>
                  <a:ea typeface="微软雅黑" panose="020B0503020204020204" pitchFamily="34" charset="-122"/>
                </a:rPr>
                <a:t>危化品和陆上油气管道安全生产的特点</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8" name="MH_Number_1"/>
            <p:cNvSpPr/>
            <p:nvPr>
              <p:custDataLst>
                <p:tags r:id="rId2"/>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813810" y="824230"/>
            <a:ext cx="1516380" cy="398780"/>
          </a:xfrm>
          <a:prstGeom prst="rect">
            <a:avLst/>
          </a:prstGeom>
          <a:noFill/>
        </p:spPr>
        <p:txBody>
          <a:bodyPr wrap="none" rtlCol="0" anchor="t">
            <a:spAutoFit/>
          </a:bodyPr>
          <a:lstStyle/>
          <a:p>
            <a:pPr algn="ctr" eaLnBrk="0" hangingPunct="0"/>
            <a:r>
              <a:rPr lang="zh-CN" altLang="en-US" sz="2000" b="1" spc="100">
                <a:solidFill>
                  <a:schemeClr val="tx2">
                    <a:lumMod val="75000"/>
                  </a:schemeClr>
                </a:solidFill>
                <a:uFillTx/>
                <a:latin typeface="微软雅黑" panose="020B0503020204020204" pitchFamily="34" charset="-122"/>
                <a:ea typeface="微软雅黑" panose="020B0503020204020204" pitchFamily="34" charset="-122"/>
                <a:sym typeface="+mn-ea"/>
              </a:rPr>
              <a:t>面临的挑战</a:t>
            </a:r>
            <a:endParaRPr lang="zh-CN" altLang="en-US" sz="2000" b="1" spc="100">
              <a:solidFill>
                <a:schemeClr val="tx2">
                  <a:lumMod val="75000"/>
                </a:schemeClr>
              </a:solidFill>
              <a:uFillTx/>
              <a:latin typeface="微软雅黑" panose="020B0503020204020204" pitchFamily="34" charset="-122"/>
              <a:ea typeface="微软雅黑" panose="020B0503020204020204" pitchFamily="34" charset="-122"/>
              <a:sym typeface="+mn-ea"/>
            </a:endParaRPr>
          </a:p>
        </p:txBody>
      </p:sp>
      <p:sp>
        <p:nvSpPr>
          <p:cNvPr id="5" name="文本框 4"/>
          <p:cNvSpPr txBox="1"/>
          <p:nvPr/>
        </p:nvSpPr>
        <p:spPr>
          <a:xfrm>
            <a:off x="1331976" y="1386205"/>
            <a:ext cx="6480048" cy="3322955"/>
          </a:xfrm>
          <a:prstGeom prst="rect">
            <a:avLst/>
          </a:prstGeom>
          <a:noFill/>
        </p:spPr>
        <p:txBody>
          <a:bodyPr wrap="square" rtlCol="0" anchor="t">
            <a:spAutoFit/>
          </a:bodyPr>
          <a:lstStyle/>
          <a:p>
            <a:pPr indent="457200" algn="just" eaLnBrk="0" hangingPunct="0">
              <a:lnSpc>
                <a:spcPct val="150000"/>
              </a:lnSpc>
              <a:spcBef>
                <a:spcPts val="0"/>
              </a:spcBef>
              <a:spcAft>
                <a:spcPts val="0"/>
              </a:spcAft>
              <a:buClr>
                <a:schemeClr val="accent1"/>
              </a:buClr>
              <a:buSzPct val="50000"/>
            </a:pPr>
            <a:r>
              <a:rPr sz="2000">
                <a:solidFill>
                  <a:schemeClr val="tx1">
                    <a:lumMod val="75000"/>
                  </a:schemeClr>
                </a:solidFill>
                <a:latin typeface="微软雅黑" panose="020B0503020204020204" pitchFamily="34" charset="-122"/>
                <a:ea typeface="微软雅黑" panose="020B0503020204020204" pitchFamily="34" charset="-122"/>
                <a:sym typeface="+mn-ea"/>
              </a:rPr>
              <a:t>随着我国城乡经济发展和城镇化率提高，石油天然气管道建设项目与城乡规划、土地利用、生态保持的冲突时有发生，用地保障难度加大，部分管道路由难以协调。管道建设与其他基础设施相遇相交日益增多，管道占压和第三方破坏、损伤比较严重，管道安全运营风险加大，管道检验检测和完整性管理还未推广，检验检测技术水平不适应安全需求。</a:t>
            </a:r>
            <a:endParaRPr sz="2000">
              <a:solidFill>
                <a:schemeClr val="tx1">
                  <a:lumMod val="75000"/>
                </a:schemeClr>
              </a:solidFill>
              <a:latin typeface="微软雅黑" panose="020B0503020204020204" pitchFamily="34" charset="-122"/>
              <a:ea typeface="微软雅黑" panose="020B0503020204020204" pitchFamily="34" charset="-122"/>
              <a:sym typeface="+mn-ea"/>
            </a:endParaRPr>
          </a:p>
        </p:txBody>
      </p:sp>
      <p:grpSp>
        <p:nvGrpSpPr>
          <p:cNvPr id="8" name="组合 7"/>
          <p:cNvGrpSpPr/>
          <p:nvPr/>
        </p:nvGrpSpPr>
        <p:grpSpPr>
          <a:xfrm>
            <a:off x="102235" y="62230"/>
            <a:ext cx="6035675" cy="616535"/>
            <a:chOff x="147" y="225"/>
            <a:chExt cx="9505" cy="971"/>
          </a:xfrm>
        </p:grpSpPr>
        <p:sp>
          <p:nvSpPr>
            <p:cNvPr id="9" name="TextBox 31"/>
            <p:cNvSpPr txBox="1"/>
            <p:nvPr/>
          </p:nvSpPr>
          <p:spPr>
            <a:xfrm>
              <a:off x="1118" y="310"/>
              <a:ext cx="8534" cy="725"/>
            </a:xfrm>
            <a:prstGeom prst="rect">
              <a:avLst/>
            </a:prstGeom>
            <a:noFill/>
            <a:ln w="9525">
              <a:noFill/>
            </a:ln>
          </p:spPr>
          <p:txBody>
            <a:bodyPr wrap="square">
              <a:spAutoFit/>
            </a:bodyPr>
            <a:lstStyle/>
            <a:p>
              <a:r>
                <a:rPr lang="zh-CN" altLang="en-US" sz="2400" b="1" dirty="0">
                  <a:solidFill>
                    <a:schemeClr val="tx1"/>
                  </a:solidFill>
                  <a:latin typeface="微软雅黑" panose="020B0503020204020204" pitchFamily="34" charset="-122"/>
                  <a:ea typeface="微软雅黑" panose="020B0503020204020204" pitchFamily="34" charset="-122"/>
                </a:rPr>
                <a:t>危化品和陆上油气管道安全生产的特点</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0"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523875" y="572902"/>
            <a:ext cx="6901180" cy="429895"/>
          </a:xfrm>
          <a:prstGeom prst="rect">
            <a:avLst/>
          </a:prstGeom>
          <a:noFill/>
        </p:spPr>
        <p:txBody>
          <a:bodyPr wrap="none" rtlCol="0" anchor="t">
            <a:spAutoFit/>
          </a:bodyPr>
          <a:lstStyle/>
          <a:p>
            <a:pPr algn="l" defTabSz="685800" eaLnBrk="0" hangingPunct="0"/>
            <a:r>
              <a:rPr lang="zh-CN" sz="2200" b="1" spc="100">
                <a:solidFill>
                  <a:schemeClr val="tx1"/>
                </a:solidFill>
                <a:uFillTx/>
                <a:latin typeface="微软雅黑" panose="020B0503020204020204" pitchFamily="34" charset="-122"/>
                <a:ea typeface="微软雅黑" panose="020B0503020204020204" pitchFamily="34" charset="-122"/>
                <a:sym typeface="+mn-ea"/>
              </a:rPr>
              <a:t>（三）危险化学品、陆上油气输送管道安全监管职责</a:t>
            </a:r>
            <a:endParaRPr lang="zh-CN" sz="2200" b="1" spc="100">
              <a:solidFill>
                <a:schemeClr val="tx1"/>
              </a:solidFill>
              <a:uFillTx/>
              <a:latin typeface="微软雅黑" panose="020B0503020204020204" pitchFamily="34" charset="-122"/>
              <a:ea typeface="微软雅黑" panose="020B0503020204020204" pitchFamily="34" charset="-122"/>
              <a:sym typeface="+mn-ea"/>
            </a:endParaRPr>
          </a:p>
        </p:txBody>
      </p:sp>
      <p:sp>
        <p:nvSpPr>
          <p:cNvPr id="6" name="文本框 5"/>
          <p:cNvSpPr txBox="1"/>
          <p:nvPr/>
        </p:nvSpPr>
        <p:spPr>
          <a:xfrm>
            <a:off x="1013460" y="1088390"/>
            <a:ext cx="7117080" cy="398780"/>
          </a:xfrm>
          <a:prstGeom prst="rect">
            <a:avLst/>
          </a:prstGeom>
          <a:noFill/>
        </p:spPr>
        <p:txBody>
          <a:bodyPr wrap="none" rtlCol="0" anchor="t">
            <a:spAutoFit/>
          </a:bodyPr>
          <a:lstStyle/>
          <a:p>
            <a:pPr algn="ctr" eaLnBrk="0" hangingPunct="0">
              <a:lnSpc>
                <a:spcPct val="100000"/>
              </a:lnSpc>
            </a:pPr>
            <a:r>
              <a:rPr lang="zh-CN" altLang="en-US" sz="2000" b="1" spc="100">
                <a:solidFill>
                  <a:schemeClr val="tx2">
                    <a:lumMod val="75000"/>
                  </a:schemeClr>
                </a:solidFill>
                <a:uFillTx/>
                <a:latin typeface="微软雅黑" panose="020B0503020204020204" pitchFamily="34" charset="-122"/>
                <a:ea typeface="微软雅黑" panose="020B0503020204020204" pitchFamily="34" charset="-122"/>
                <a:sym typeface="+mn-ea"/>
              </a:rPr>
              <a:t>安全生产监督管理部门职责（《危化品条例》第六条规定）</a:t>
            </a:r>
            <a:endParaRPr lang="zh-CN" altLang="en-US" sz="2000" b="1" spc="100">
              <a:solidFill>
                <a:schemeClr val="tx2">
                  <a:lumMod val="75000"/>
                </a:schemeClr>
              </a:solidFill>
              <a:uFillTx/>
              <a:latin typeface="微软雅黑" panose="020B0503020204020204" pitchFamily="34" charset="-122"/>
              <a:ea typeface="微软雅黑" panose="020B0503020204020204" pitchFamily="34" charset="-122"/>
              <a:sym typeface="+mn-ea"/>
            </a:endParaRPr>
          </a:p>
        </p:txBody>
      </p:sp>
      <p:sp>
        <p:nvSpPr>
          <p:cNvPr id="7" name="文本框 6"/>
          <p:cNvSpPr txBox="1"/>
          <p:nvPr/>
        </p:nvSpPr>
        <p:spPr>
          <a:xfrm>
            <a:off x="867410" y="1457960"/>
            <a:ext cx="7409180" cy="3322955"/>
          </a:xfrm>
          <a:prstGeom prst="rect">
            <a:avLst/>
          </a:prstGeom>
          <a:noFill/>
        </p:spPr>
        <p:txBody>
          <a:bodyPr wrap="square" rtlCol="0" anchor="t">
            <a:spAutoFit/>
          </a:bodyPr>
          <a:lstStyle/>
          <a:p>
            <a:pPr algn="just">
              <a:lnSpc>
                <a:spcPct val="150000"/>
              </a:lnSpc>
            </a:pPr>
            <a:r>
              <a:rPr lang="en-US" altLang="zh-CN" sz="2000" spc="100" smtClean="0">
                <a:solidFill>
                  <a:schemeClr val="tx1">
                    <a:lumMod val="75000"/>
                  </a:schemeClr>
                </a:solidFill>
                <a:uFillTx/>
                <a:latin typeface="微软雅黑" panose="020B0503020204020204" pitchFamily="34" charset="-122"/>
                <a:ea typeface="微软雅黑" panose="020B0503020204020204" pitchFamily="34" charset="-122"/>
                <a:sym typeface="+mn-ea"/>
              </a:rPr>
              <a:t>1.</a:t>
            </a:r>
            <a:r>
              <a:rPr lang="zh-CN" altLang="zh-CN" sz="2000" spc="100" smtClean="0">
                <a:solidFill>
                  <a:schemeClr val="tx1">
                    <a:lumMod val="75000"/>
                  </a:schemeClr>
                </a:solidFill>
                <a:uFillTx/>
                <a:latin typeface="微软雅黑" panose="020B0503020204020204" pitchFamily="34" charset="-122"/>
                <a:ea typeface="微软雅黑" panose="020B0503020204020204" pitchFamily="34" charset="-122"/>
                <a:sym typeface="+mn-ea"/>
              </a:rPr>
              <a:t>负责危险化学品安全监督管理综合工作</a:t>
            </a:r>
            <a:r>
              <a:rPr lang="zh-CN" altLang="en-US" sz="2000" spc="100" smtClean="0">
                <a:solidFill>
                  <a:schemeClr val="tx1">
                    <a:lumMod val="75000"/>
                  </a:schemeClr>
                </a:solidFill>
                <a:uFillTx/>
                <a:latin typeface="微软雅黑" panose="020B0503020204020204" pitchFamily="34" charset="-122"/>
                <a:ea typeface="微软雅黑" panose="020B0503020204020204" pitchFamily="34" charset="-122"/>
                <a:sym typeface="+mn-ea"/>
              </a:rPr>
              <a:t>；</a:t>
            </a:r>
            <a:endParaRPr lang="zh-CN" altLang="en-US" sz="2000" b="0" spc="100" smtClean="0">
              <a:solidFill>
                <a:schemeClr val="tx1">
                  <a:lumMod val="75000"/>
                </a:schemeClr>
              </a:solidFill>
              <a:uFillTx/>
              <a:latin typeface="微软雅黑" panose="020B0503020204020204" pitchFamily="34" charset="-122"/>
              <a:ea typeface="微软雅黑" panose="020B0503020204020204" pitchFamily="34" charset="-122"/>
              <a:sym typeface="+mn-ea"/>
            </a:endParaRPr>
          </a:p>
          <a:p>
            <a:pPr algn="just">
              <a:lnSpc>
                <a:spcPct val="150000"/>
              </a:lnSpc>
            </a:pPr>
            <a:r>
              <a:rPr lang="en-US" altLang="zh-CN" sz="2000" spc="100" smtClean="0">
                <a:solidFill>
                  <a:schemeClr val="tx1">
                    <a:lumMod val="75000"/>
                  </a:schemeClr>
                </a:solidFill>
                <a:uFillTx/>
                <a:latin typeface="微软雅黑" panose="020B0503020204020204" pitchFamily="34" charset="-122"/>
                <a:ea typeface="微软雅黑" panose="020B0503020204020204" pitchFamily="34" charset="-122"/>
                <a:sym typeface="+mn-ea"/>
              </a:rPr>
              <a:t>2.</a:t>
            </a:r>
            <a:r>
              <a:rPr lang="zh-CN" altLang="zh-CN" sz="2000" spc="100" smtClean="0">
                <a:solidFill>
                  <a:schemeClr val="tx1">
                    <a:lumMod val="75000"/>
                  </a:schemeClr>
                </a:solidFill>
                <a:uFillTx/>
                <a:latin typeface="微软雅黑" panose="020B0503020204020204" pitchFamily="34" charset="-122"/>
                <a:ea typeface="微软雅黑" panose="020B0503020204020204" pitchFamily="34" charset="-122"/>
                <a:sym typeface="+mn-ea"/>
              </a:rPr>
              <a:t>组织确定、公布、调整危险化学品目录</a:t>
            </a:r>
            <a:r>
              <a:rPr lang="zh-CN" altLang="en-US" sz="2000" spc="100" smtClean="0">
                <a:solidFill>
                  <a:schemeClr val="tx1">
                    <a:lumMod val="75000"/>
                  </a:schemeClr>
                </a:solidFill>
                <a:uFillTx/>
                <a:latin typeface="微软雅黑" panose="020B0503020204020204" pitchFamily="34" charset="-122"/>
                <a:ea typeface="微软雅黑" panose="020B0503020204020204" pitchFamily="34" charset="-122"/>
                <a:sym typeface="+mn-ea"/>
              </a:rPr>
              <a:t>；</a:t>
            </a:r>
            <a:endParaRPr lang="zh-CN" altLang="en-US" sz="2000" b="0" spc="100" smtClean="0">
              <a:solidFill>
                <a:schemeClr val="tx1">
                  <a:lumMod val="75000"/>
                </a:schemeClr>
              </a:solidFill>
              <a:uFillTx/>
              <a:latin typeface="微软雅黑" panose="020B0503020204020204" pitchFamily="34" charset="-122"/>
              <a:ea typeface="微软雅黑" panose="020B0503020204020204" pitchFamily="34" charset="-122"/>
              <a:sym typeface="+mn-ea"/>
            </a:endParaRPr>
          </a:p>
          <a:p>
            <a:pPr algn="just">
              <a:lnSpc>
                <a:spcPct val="150000"/>
              </a:lnSpc>
            </a:pPr>
            <a:r>
              <a:rPr lang="en-US" altLang="zh-CN" sz="2000" spc="100" smtClean="0">
                <a:solidFill>
                  <a:schemeClr val="tx1">
                    <a:lumMod val="75000"/>
                  </a:schemeClr>
                </a:solidFill>
                <a:uFillTx/>
                <a:latin typeface="微软雅黑" panose="020B0503020204020204" pitchFamily="34" charset="-122"/>
                <a:ea typeface="微软雅黑" panose="020B0503020204020204" pitchFamily="34" charset="-122"/>
                <a:sym typeface="+mn-ea"/>
              </a:rPr>
              <a:t>3.</a:t>
            </a:r>
            <a:r>
              <a:rPr lang="zh-CN" altLang="zh-CN" sz="2000" spc="100" smtClean="0">
                <a:solidFill>
                  <a:schemeClr val="tx1">
                    <a:lumMod val="75000"/>
                  </a:schemeClr>
                </a:solidFill>
                <a:uFillTx/>
                <a:latin typeface="微软雅黑" panose="020B0503020204020204" pitchFamily="34" charset="-122"/>
                <a:ea typeface="微软雅黑" panose="020B0503020204020204" pitchFamily="34" charset="-122"/>
                <a:sym typeface="+mn-ea"/>
              </a:rPr>
              <a:t>对新建、改建、扩建生产、储存危险化学品</a:t>
            </a:r>
            <a:r>
              <a:rPr lang="zh-CN" altLang="en-US" sz="2000" spc="100" smtClean="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zh-CN" sz="2000" spc="100" smtClean="0">
                <a:solidFill>
                  <a:schemeClr val="tx1">
                    <a:lumMod val="75000"/>
                  </a:schemeClr>
                </a:solidFill>
                <a:uFillTx/>
                <a:latin typeface="微软雅黑" panose="020B0503020204020204" pitchFamily="34" charset="-122"/>
                <a:ea typeface="微软雅黑" panose="020B0503020204020204" pitchFamily="34" charset="-122"/>
                <a:sym typeface="+mn-ea"/>
              </a:rPr>
              <a:t>包括使用长输管道输送危险化学品，下同</a:t>
            </a:r>
            <a:r>
              <a:rPr lang="zh-CN" altLang="en-US" sz="2000" spc="100" smtClean="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zh-CN" sz="2000" spc="100" smtClean="0">
                <a:solidFill>
                  <a:schemeClr val="tx1">
                    <a:lumMod val="75000"/>
                  </a:schemeClr>
                </a:solidFill>
                <a:uFillTx/>
                <a:latin typeface="微软雅黑" panose="020B0503020204020204" pitchFamily="34" charset="-122"/>
                <a:ea typeface="微软雅黑" panose="020B0503020204020204" pitchFamily="34" charset="-122"/>
                <a:sym typeface="+mn-ea"/>
              </a:rPr>
              <a:t>的建设项目进行安全条件审查</a:t>
            </a:r>
            <a:r>
              <a:rPr lang="zh-CN" altLang="en-US" sz="2000" spc="100" smtClean="0">
                <a:solidFill>
                  <a:schemeClr val="tx1">
                    <a:lumMod val="75000"/>
                  </a:schemeClr>
                </a:solidFill>
                <a:uFillTx/>
                <a:latin typeface="微软雅黑" panose="020B0503020204020204" pitchFamily="34" charset="-122"/>
                <a:ea typeface="微软雅黑" panose="020B0503020204020204" pitchFamily="34" charset="-122"/>
                <a:sym typeface="+mn-ea"/>
              </a:rPr>
              <a:t>；</a:t>
            </a:r>
            <a:endParaRPr lang="zh-CN" altLang="en-US" sz="2000" b="0" spc="100" smtClean="0">
              <a:solidFill>
                <a:schemeClr val="tx1">
                  <a:lumMod val="75000"/>
                </a:schemeClr>
              </a:solidFill>
              <a:uFillTx/>
              <a:latin typeface="微软雅黑" panose="020B0503020204020204" pitchFamily="34" charset="-122"/>
              <a:ea typeface="微软雅黑" panose="020B0503020204020204" pitchFamily="34" charset="-122"/>
              <a:sym typeface="+mn-ea"/>
            </a:endParaRPr>
          </a:p>
          <a:p>
            <a:pPr algn="just">
              <a:lnSpc>
                <a:spcPct val="150000"/>
              </a:lnSpc>
            </a:pPr>
            <a:r>
              <a:rPr lang="en-US" altLang="zh-CN" sz="2000" spc="100" smtClean="0">
                <a:solidFill>
                  <a:schemeClr val="tx1">
                    <a:lumMod val="75000"/>
                  </a:schemeClr>
                </a:solidFill>
                <a:uFillTx/>
                <a:latin typeface="微软雅黑" panose="020B0503020204020204" pitchFamily="34" charset="-122"/>
                <a:ea typeface="微软雅黑" panose="020B0503020204020204" pitchFamily="34" charset="-122"/>
                <a:sym typeface="+mn-ea"/>
              </a:rPr>
              <a:t>4.</a:t>
            </a:r>
            <a:r>
              <a:rPr lang="zh-CN" altLang="zh-CN" sz="2000" spc="100" smtClean="0">
                <a:solidFill>
                  <a:schemeClr val="tx1">
                    <a:lumMod val="75000"/>
                  </a:schemeClr>
                </a:solidFill>
                <a:uFillTx/>
                <a:latin typeface="微软雅黑" panose="020B0503020204020204" pitchFamily="34" charset="-122"/>
                <a:ea typeface="微软雅黑" panose="020B0503020204020204" pitchFamily="34" charset="-122"/>
                <a:sym typeface="+mn-ea"/>
              </a:rPr>
              <a:t>核发危险化学品安全生产许可证、危险化学品安全使用许可证和危险化学品经营许可证</a:t>
            </a:r>
            <a:r>
              <a:rPr lang="zh-CN" altLang="en-US" sz="2000" spc="100" smtClean="0">
                <a:solidFill>
                  <a:schemeClr val="tx1">
                    <a:lumMod val="75000"/>
                  </a:schemeClr>
                </a:solidFill>
                <a:uFillTx/>
                <a:latin typeface="微软雅黑" panose="020B0503020204020204" pitchFamily="34" charset="-122"/>
                <a:ea typeface="微软雅黑" panose="020B0503020204020204" pitchFamily="34" charset="-122"/>
                <a:sym typeface="+mn-ea"/>
              </a:rPr>
              <a:t>；</a:t>
            </a:r>
            <a:endParaRPr lang="zh-CN" altLang="en-US" sz="2000" b="0" spc="100" smtClean="0">
              <a:solidFill>
                <a:schemeClr val="tx1">
                  <a:lumMod val="75000"/>
                </a:schemeClr>
              </a:solidFill>
              <a:uFillTx/>
              <a:latin typeface="微软雅黑" panose="020B0503020204020204" pitchFamily="34" charset="-122"/>
              <a:ea typeface="微软雅黑" panose="020B0503020204020204" pitchFamily="34" charset="-122"/>
              <a:sym typeface="+mn-ea"/>
            </a:endParaRPr>
          </a:p>
          <a:p>
            <a:pPr algn="just">
              <a:lnSpc>
                <a:spcPct val="150000"/>
              </a:lnSpc>
            </a:pPr>
            <a:r>
              <a:rPr lang="en-US" altLang="zh-CN" sz="2000" spc="100" smtClean="0">
                <a:solidFill>
                  <a:schemeClr val="tx1">
                    <a:lumMod val="75000"/>
                  </a:schemeClr>
                </a:solidFill>
                <a:uFillTx/>
                <a:latin typeface="微软雅黑" panose="020B0503020204020204" pitchFamily="34" charset="-122"/>
                <a:ea typeface="微软雅黑" panose="020B0503020204020204" pitchFamily="34" charset="-122"/>
                <a:sym typeface="+mn-ea"/>
              </a:rPr>
              <a:t>5.</a:t>
            </a:r>
            <a:r>
              <a:rPr lang="zh-CN" altLang="zh-CN" sz="2000" spc="100" smtClean="0">
                <a:solidFill>
                  <a:schemeClr val="tx1">
                    <a:lumMod val="75000"/>
                  </a:schemeClr>
                </a:solidFill>
                <a:uFillTx/>
                <a:latin typeface="微软雅黑" panose="020B0503020204020204" pitchFamily="34" charset="-122"/>
                <a:ea typeface="微软雅黑" panose="020B0503020204020204" pitchFamily="34" charset="-122"/>
                <a:sym typeface="+mn-ea"/>
              </a:rPr>
              <a:t>负责危险化学品登记工作</a:t>
            </a:r>
            <a:r>
              <a:rPr lang="zh-CN" altLang="en-US" sz="2000" spc="100" smtClean="0">
                <a:solidFill>
                  <a:schemeClr val="tx1">
                    <a:lumMod val="75000"/>
                  </a:schemeClr>
                </a:solidFill>
                <a:uFillTx/>
                <a:latin typeface="微软雅黑" panose="020B0503020204020204" pitchFamily="34" charset="-122"/>
                <a:ea typeface="微软雅黑" panose="020B0503020204020204" pitchFamily="34" charset="-122"/>
                <a:sym typeface="+mn-ea"/>
              </a:rPr>
              <a:t>。</a:t>
            </a:r>
            <a:endParaRPr lang="zh-CN" altLang="en-US" sz="2000" spc="100" smtClean="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grpSp>
        <p:nvGrpSpPr>
          <p:cNvPr id="9" name="组合 8"/>
          <p:cNvGrpSpPr/>
          <p:nvPr/>
        </p:nvGrpSpPr>
        <p:grpSpPr>
          <a:xfrm>
            <a:off x="102235" y="62230"/>
            <a:ext cx="6035675" cy="616535"/>
            <a:chOff x="147" y="225"/>
            <a:chExt cx="9505" cy="971"/>
          </a:xfrm>
        </p:grpSpPr>
        <p:sp>
          <p:nvSpPr>
            <p:cNvPr id="10" name="TextBox 31"/>
            <p:cNvSpPr txBox="1"/>
            <p:nvPr/>
          </p:nvSpPr>
          <p:spPr>
            <a:xfrm>
              <a:off x="1118" y="310"/>
              <a:ext cx="8534" cy="725"/>
            </a:xfrm>
            <a:prstGeom prst="rect">
              <a:avLst/>
            </a:prstGeom>
            <a:noFill/>
            <a:ln w="9525">
              <a:noFill/>
            </a:ln>
          </p:spPr>
          <p:txBody>
            <a:bodyPr wrap="square">
              <a:spAutoFit/>
            </a:bodyPr>
            <a:lstStyle/>
            <a:p>
              <a:r>
                <a:rPr lang="zh-CN" altLang="en-US" sz="2400" b="1" dirty="0">
                  <a:solidFill>
                    <a:schemeClr val="tx1"/>
                  </a:solidFill>
                  <a:latin typeface="微软雅黑" panose="020B0503020204020204" pitchFamily="34" charset="-122"/>
                  <a:ea typeface="微软雅黑" panose="020B0503020204020204" pitchFamily="34" charset="-122"/>
                </a:rPr>
                <a:t>危化品和陆上油气管道安全生产的特点</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1"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523875" y="572902"/>
            <a:ext cx="6901180" cy="429895"/>
          </a:xfrm>
          <a:prstGeom prst="rect">
            <a:avLst/>
          </a:prstGeom>
          <a:noFill/>
        </p:spPr>
        <p:txBody>
          <a:bodyPr wrap="none" rtlCol="0" anchor="t">
            <a:spAutoFit/>
          </a:bodyPr>
          <a:lstStyle/>
          <a:p>
            <a:pPr algn="l" defTabSz="685800" eaLnBrk="0" hangingPunct="0"/>
            <a:r>
              <a:rPr lang="zh-CN" sz="2200" b="1" spc="100">
                <a:solidFill>
                  <a:schemeClr val="tx1"/>
                </a:solidFill>
                <a:uFillTx/>
                <a:latin typeface="微软雅黑" panose="020B0503020204020204" pitchFamily="34" charset="-122"/>
                <a:ea typeface="微软雅黑" panose="020B0503020204020204" pitchFamily="34" charset="-122"/>
                <a:sym typeface="+mn-ea"/>
              </a:rPr>
              <a:t>（三）危险化学品、陆上油气输送管道安全监管职责</a:t>
            </a:r>
            <a:endParaRPr lang="zh-CN" sz="2200" b="1" spc="100">
              <a:solidFill>
                <a:schemeClr val="tx1"/>
              </a:solidFill>
              <a:uFillTx/>
              <a:latin typeface="微软雅黑" panose="020B0503020204020204" pitchFamily="34" charset="-122"/>
              <a:ea typeface="微软雅黑" panose="020B0503020204020204" pitchFamily="34" charset="-122"/>
              <a:sym typeface="+mn-ea"/>
            </a:endParaRPr>
          </a:p>
        </p:txBody>
      </p:sp>
      <p:sp>
        <p:nvSpPr>
          <p:cNvPr id="7" name="文本框 6"/>
          <p:cNvSpPr txBox="1"/>
          <p:nvPr/>
        </p:nvSpPr>
        <p:spPr>
          <a:xfrm>
            <a:off x="971974" y="1170940"/>
            <a:ext cx="7200053" cy="3322955"/>
          </a:xfrm>
          <a:prstGeom prst="rect">
            <a:avLst/>
          </a:prstGeom>
          <a:noFill/>
        </p:spPr>
        <p:txBody>
          <a:bodyPr wrap="square" rtlCol="0" anchor="t">
            <a:spAutoFit/>
          </a:bodyPr>
          <a:lstStyle/>
          <a:p>
            <a:pPr indent="457200" algn="just">
              <a:lnSpc>
                <a:spcPct val="150000"/>
              </a:lnSpc>
            </a:pPr>
            <a:r>
              <a:rPr sz="2000" spc="100" smtClean="0">
                <a:solidFill>
                  <a:schemeClr val="tx1">
                    <a:lumMod val="75000"/>
                  </a:schemeClr>
                </a:solidFill>
                <a:uFillTx/>
                <a:latin typeface="微软雅黑" panose="020B0503020204020204" pitchFamily="34" charset="-122"/>
                <a:ea typeface="微软雅黑" panose="020B0503020204020204" pitchFamily="34" charset="-122"/>
                <a:sym typeface="+mn-ea"/>
              </a:rPr>
              <a:t>各级安全监管部门要认真贯彻落实国务院安委会印发的</a:t>
            </a:r>
            <a:r>
              <a:rPr sz="2000" spc="100" smtClean="0">
                <a:solidFill>
                  <a:schemeClr val="tx2"/>
                </a:solidFill>
                <a:uFillTx/>
                <a:latin typeface="微软雅黑" panose="020B0503020204020204" pitchFamily="34" charset="-122"/>
                <a:ea typeface="微软雅黑" panose="020B0503020204020204" pitchFamily="34" charset="-122"/>
                <a:sym typeface="+mn-ea"/>
              </a:rPr>
              <a:t>《油气输送管道保护和安全监管职责分工》（安委</a:t>
            </a:r>
            <a:r>
              <a:rPr lang="zh-CN" sz="2000" spc="100" smtClean="0">
                <a:solidFill>
                  <a:schemeClr val="tx2"/>
                </a:solidFill>
                <a:uFillTx/>
                <a:latin typeface="微软雅黑" panose="020B0503020204020204" pitchFamily="34" charset="-122"/>
                <a:ea typeface="微软雅黑" panose="020B0503020204020204" pitchFamily="34" charset="-122"/>
                <a:sym typeface="+mn-ea"/>
              </a:rPr>
              <a:t>【</a:t>
            </a:r>
            <a:r>
              <a:rPr sz="2000" spc="100" smtClean="0">
                <a:solidFill>
                  <a:schemeClr val="tx2"/>
                </a:solidFill>
                <a:uFillTx/>
                <a:latin typeface="微软雅黑" panose="020B0503020204020204" pitchFamily="34" charset="-122"/>
                <a:ea typeface="微软雅黑" panose="020B0503020204020204" pitchFamily="34" charset="-122"/>
                <a:sym typeface="+mn-ea"/>
              </a:rPr>
              <a:t>2015</a:t>
            </a:r>
            <a:r>
              <a:rPr lang="zh-CN" sz="2000" spc="100" smtClean="0">
                <a:solidFill>
                  <a:schemeClr val="tx2"/>
                </a:solidFill>
                <a:uFillTx/>
                <a:latin typeface="微软雅黑" panose="020B0503020204020204" pitchFamily="34" charset="-122"/>
                <a:ea typeface="微软雅黑" panose="020B0503020204020204" pitchFamily="34" charset="-122"/>
                <a:sym typeface="+mn-ea"/>
              </a:rPr>
              <a:t>】</a:t>
            </a:r>
            <a:r>
              <a:rPr sz="2000" spc="100" smtClean="0">
                <a:solidFill>
                  <a:schemeClr val="tx2"/>
                </a:solidFill>
                <a:uFillTx/>
                <a:latin typeface="微软雅黑" panose="020B0503020204020204" pitchFamily="34" charset="-122"/>
                <a:ea typeface="微软雅黑" panose="020B0503020204020204" pitchFamily="34" charset="-122"/>
                <a:sym typeface="+mn-ea"/>
              </a:rPr>
              <a:t>4号）</a:t>
            </a:r>
            <a:r>
              <a:rPr sz="2000" spc="100" smtClean="0">
                <a:solidFill>
                  <a:schemeClr val="tx1">
                    <a:lumMod val="75000"/>
                  </a:schemeClr>
                </a:solidFill>
                <a:uFillTx/>
                <a:latin typeface="微软雅黑" panose="020B0503020204020204" pitchFamily="34" charset="-122"/>
                <a:ea typeface="微软雅黑" panose="020B0503020204020204" pitchFamily="34" charset="-122"/>
                <a:sym typeface="+mn-ea"/>
              </a:rPr>
              <a:t>要求，切实抓好部门负责工作：    </a:t>
            </a:r>
            <a:endParaRPr sz="2000" spc="100" smtClean="0">
              <a:solidFill>
                <a:schemeClr val="tx1">
                  <a:lumMod val="75000"/>
                </a:schemeClr>
              </a:solidFill>
              <a:uFillTx/>
              <a:latin typeface="微软雅黑" panose="020B0503020204020204" pitchFamily="34" charset="-122"/>
              <a:ea typeface="微软雅黑" panose="020B0503020204020204" pitchFamily="34" charset="-122"/>
              <a:sym typeface="+mn-ea"/>
            </a:endParaRPr>
          </a:p>
          <a:p>
            <a:pPr indent="457200" algn="just">
              <a:lnSpc>
                <a:spcPct val="150000"/>
              </a:lnSpc>
            </a:pPr>
            <a:r>
              <a:rPr sz="2000" spc="100" smtClean="0">
                <a:solidFill>
                  <a:schemeClr val="tx1">
                    <a:lumMod val="75000"/>
                  </a:schemeClr>
                </a:solidFill>
                <a:uFillTx/>
                <a:latin typeface="微软雅黑" panose="020B0503020204020204" pitchFamily="34" charset="-122"/>
                <a:ea typeface="微软雅黑" panose="020B0503020204020204" pitchFamily="34" charset="-122"/>
                <a:sym typeface="+mn-ea"/>
              </a:rPr>
              <a:t>1.负责组织油气输送管道建设项目（用于生产、储存、装卸危险物品的建设项目）安全审查工作； </a:t>
            </a:r>
            <a:endParaRPr sz="2000" spc="100" smtClean="0">
              <a:solidFill>
                <a:schemeClr val="tx1">
                  <a:lumMod val="75000"/>
                </a:schemeClr>
              </a:solidFill>
              <a:uFillTx/>
              <a:latin typeface="微软雅黑" panose="020B0503020204020204" pitchFamily="34" charset="-122"/>
              <a:ea typeface="微软雅黑" panose="020B0503020204020204" pitchFamily="34" charset="-122"/>
              <a:sym typeface="+mn-ea"/>
            </a:endParaRPr>
          </a:p>
          <a:p>
            <a:pPr indent="457200" algn="just">
              <a:lnSpc>
                <a:spcPct val="150000"/>
              </a:lnSpc>
            </a:pPr>
            <a:r>
              <a:rPr sz="2000" spc="100" smtClean="0">
                <a:solidFill>
                  <a:schemeClr val="tx1">
                    <a:lumMod val="75000"/>
                  </a:schemeClr>
                </a:solidFill>
                <a:uFillTx/>
                <a:latin typeface="微软雅黑" panose="020B0503020204020204" pitchFamily="34" charset="-122"/>
                <a:ea typeface="微软雅黑" panose="020B0503020204020204" pitchFamily="34" charset="-122"/>
                <a:sym typeface="+mn-ea"/>
              </a:rPr>
              <a:t>2.依法组织油气输送管道生产安全事故调查处理和办理结案工作，监督事故查处和责任追究落实情况。</a:t>
            </a:r>
            <a:endParaRPr sz="2000" spc="100" smtClean="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grpSp>
        <p:nvGrpSpPr>
          <p:cNvPr id="8" name="组合 7"/>
          <p:cNvGrpSpPr/>
          <p:nvPr/>
        </p:nvGrpSpPr>
        <p:grpSpPr>
          <a:xfrm>
            <a:off x="102235" y="62230"/>
            <a:ext cx="6035675" cy="616535"/>
            <a:chOff x="147" y="225"/>
            <a:chExt cx="9505" cy="971"/>
          </a:xfrm>
        </p:grpSpPr>
        <p:sp>
          <p:nvSpPr>
            <p:cNvPr id="9" name="TextBox 31"/>
            <p:cNvSpPr txBox="1"/>
            <p:nvPr/>
          </p:nvSpPr>
          <p:spPr>
            <a:xfrm>
              <a:off x="1118" y="310"/>
              <a:ext cx="8534" cy="725"/>
            </a:xfrm>
            <a:prstGeom prst="rect">
              <a:avLst/>
            </a:prstGeom>
            <a:noFill/>
            <a:ln w="9525">
              <a:noFill/>
            </a:ln>
          </p:spPr>
          <p:txBody>
            <a:bodyPr wrap="square">
              <a:spAutoFit/>
            </a:bodyPr>
            <a:lstStyle/>
            <a:p>
              <a:r>
                <a:rPr lang="zh-CN" altLang="en-US" sz="2400" b="1" dirty="0">
                  <a:solidFill>
                    <a:schemeClr val="tx1"/>
                  </a:solidFill>
                  <a:latin typeface="微软雅黑" panose="020B0503020204020204" pitchFamily="34" charset="-122"/>
                  <a:ea typeface="微软雅黑" panose="020B0503020204020204" pitchFamily="34" charset="-122"/>
                </a:rPr>
                <a:t>危化品和陆上油气管道安全生产的特点</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0"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971974" y="741045"/>
            <a:ext cx="7200053" cy="4092575"/>
          </a:xfrm>
          <a:prstGeom prst="rect">
            <a:avLst/>
          </a:prstGeom>
          <a:noFill/>
        </p:spPr>
        <p:txBody>
          <a:bodyPr wrap="square" rtlCol="0" anchor="t">
            <a:spAutoFit/>
          </a:bodyPr>
          <a:lstStyle/>
          <a:p>
            <a:pPr indent="457200" algn="just">
              <a:lnSpc>
                <a:spcPct val="130000"/>
              </a:lnSpc>
              <a:spcBef>
                <a:spcPts val="0"/>
              </a:spcBef>
              <a:spcAft>
                <a:spcPts val="0"/>
              </a:spcAft>
            </a:pPr>
            <a:r>
              <a:rPr sz="2000" spc="100" smtClean="0">
                <a:solidFill>
                  <a:schemeClr val="tx1">
                    <a:lumMod val="75000"/>
                  </a:schemeClr>
                </a:solidFill>
                <a:uFillTx/>
                <a:latin typeface="微软雅黑" panose="020B0503020204020204" pitchFamily="34" charset="-122"/>
                <a:ea typeface="微软雅黑" panose="020B0503020204020204" pitchFamily="34" charset="-122"/>
                <a:sym typeface="+mn-ea"/>
              </a:rPr>
              <a:t>根据《危化品条例》规定，负有危化品安全监管相关职责的部门就有10个之多。近年来一些重特大事故也反映出，安全监管责任不明确、界限不清晰甚至存在监管盲区的问题。</a:t>
            </a:r>
            <a:endParaRPr sz="2000" spc="100" smtClean="0">
              <a:solidFill>
                <a:schemeClr val="tx1">
                  <a:lumMod val="75000"/>
                </a:schemeClr>
              </a:solidFill>
              <a:uFillTx/>
              <a:latin typeface="微软雅黑" panose="020B0503020204020204" pitchFamily="34" charset="-122"/>
              <a:ea typeface="微软雅黑" panose="020B0503020204020204" pitchFamily="34" charset="-122"/>
              <a:sym typeface="+mn-ea"/>
            </a:endParaRPr>
          </a:p>
          <a:p>
            <a:pPr indent="457200" algn="just">
              <a:lnSpc>
                <a:spcPct val="130000"/>
              </a:lnSpc>
              <a:spcBef>
                <a:spcPts val="0"/>
              </a:spcBef>
              <a:spcAft>
                <a:spcPts val="0"/>
              </a:spcAft>
            </a:pPr>
            <a:r>
              <a:rPr sz="2000" spc="100" smtClean="0">
                <a:solidFill>
                  <a:schemeClr val="tx1">
                    <a:lumMod val="75000"/>
                  </a:schemeClr>
                </a:solidFill>
                <a:uFillTx/>
                <a:latin typeface="微软雅黑" panose="020B0503020204020204" pitchFamily="34" charset="-122"/>
                <a:ea typeface="微软雅黑" panose="020B0503020204020204" pitchFamily="34" charset="-122"/>
                <a:sym typeface="+mn-ea"/>
              </a:rPr>
              <a:t>由此，国家拟制定《危化品安全法》，进一步厘清职责。</a:t>
            </a:r>
            <a:endParaRPr sz="2000" spc="100" smtClean="0">
              <a:solidFill>
                <a:schemeClr val="tx1">
                  <a:lumMod val="75000"/>
                </a:schemeClr>
              </a:solidFill>
              <a:uFillTx/>
              <a:latin typeface="微软雅黑" panose="020B0503020204020204" pitchFamily="34" charset="-122"/>
              <a:ea typeface="微软雅黑" panose="020B0503020204020204" pitchFamily="34" charset="-122"/>
              <a:sym typeface="+mn-ea"/>
            </a:endParaRPr>
          </a:p>
          <a:p>
            <a:pPr indent="457200" algn="just">
              <a:lnSpc>
                <a:spcPct val="130000"/>
              </a:lnSpc>
              <a:spcBef>
                <a:spcPts val="0"/>
              </a:spcBef>
              <a:spcAft>
                <a:spcPts val="0"/>
              </a:spcAft>
            </a:pPr>
            <a:r>
              <a:rPr sz="2000" spc="100" smtClean="0">
                <a:solidFill>
                  <a:schemeClr val="tx1">
                    <a:lumMod val="75000"/>
                  </a:schemeClr>
                </a:solidFill>
                <a:uFillTx/>
                <a:latin typeface="微软雅黑" panose="020B0503020204020204" pitchFamily="34" charset="-122"/>
                <a:ea typeface="微软雅黑" panose="020B0503020204020204" pitchFamily="34" charset="-122"/>
                <a:sym typeface="+mn-ea"/>
              </a:rPr>
              <a:t>危化品安全监管执法人员，首要要严格遵循“</a:t>
            </a:r>
            <a:r>
              <a:rPr sz="2000" spc="100" smtClean="0">
                <a:solidFill>
                  <a:schemeClr val="tx2"/>
                </a:solidFill>
                <a:uFillTx/>
                <a:latin typeface="微软雅黑" panose="020B0503020204020204" pitchFamily="34" charset="-122"/>
                <a:ea typeface="微软雅黑" panose="020B0503020204020204" pitchFamily="34" charset="-122"/>
                <a:sym typeface="+mn-ea"/>
              </a:rPr>
              <a:t>合法</a:t>
            </a:r>
            <a:r>
              <a:rPr sz="2000" spc="100" smtClean="0">
                <a:solidFill>
                  <a:schemeClr val="tx1">
                    <a:lumMod val="75000"/>
                  </a:schemeClr>
                </a:solidFill>
                <a:uFillTx/>
                <a:latin typeface="微软雅黑" panose="020B0503020204020204" pitchFamily="34" charset="-122"/>
                <a:ea typeface="微软雅黑" panose="020B0503020204020204" pitchFamily="34" charset="-122"/>
                <a:sym typeface="+mn-ea"/>
              </a:rPr>
              <a:t>行政”这一原则，做到：</a:t>
            </a:r>
            <a:endParaRPr sz="2000" spc="100" smtClean="0">
              <a:solidFill>
                <a:schemeClr val="tx1">
                  <a:lumMod val="75000"/>
                </a:schemeClr>
              </a:solidFill>
              <a:uFillTx/>
              <a:latin typeface="微软雅黑" panose="020B0503020204020204" pitchFamily="34" charset="-122"/>
              <a:ea typeface="微软雅黑" panose="020B0503020204020204" pitchFamily="34" charset="-122"/>
              <a:sym typeface="+mn-ea"/>
            </a:endParaRPr>
          </a:p>
          <a:p>
            <a:pPr indent="457200" algn="just">
              <a:lnSpc>
                <a:spcPct val="130000"/>
              </a:lnSpc>
              <a:spcBef>
                <a:spcPts val="0"/>
              </a:spcBef>
              <a:spcAft>
                <a:spcPts val="0"/>
              </a:spcAft>
            </a:pPr>
            <a:r>
              <a:rPr sz="2000" spc="100" smtClean="0">
                <a:solidFill>
                  <a:schemeClr val="tx1">
                    <a:lumMod val="75000"/>
                  </a:schemeClr>
                </a:solidFill>
                <a:uFillTx/>
                <a:latin typeface="微软雅黑" panose="020B0503020204020204" pitchFamily="34" charset="-122"/>
                <a:ea typeface="微软雅黑" panose="020B0503020204020204" pitchFamily="34" charset="-122"/>
                <a:sym typeface="+mn-ea"/>
              </a:rPr>
              <a:t>（1）积极履行法定作为义务，规避“不作为、乱作为”的行政风险；</a:t>
            </a:r>
            <a:endParaRPr sz="2000" spc="100" smtClean="0">
              <a:solidFill>
                <a:schemeClr val="tx1">
                  <a:lumMod val="75000"/>
                </a:schemeClr>
              </a:solidFill>
              <a:uFillTx/>
              <a:latin typeface="微软雅黑" panose="020B0503020204020204" pitchFamily="34" charset="-122"/>
              <a:ea typeface="微软雅黑" panose="020B0503020204020204" pitchFamily="34" charset="-122"/>
              <a:sym typeface="+mn-ea"/>
            </a:endParaRPr>
          </a:p>
          <a:p>
            <a:pPr indent="457200" algn="just">
              <a:lnSpc>
                <a:spcPct val="130000"/>
              </a:lnSpc>
              <a:spcBef>
                <a:spcPts val="0"/>
              </a:spcBef>
              <a:spcAft>
                <a:spcPts val="0"/>
              </a:spcAft>
            </a:pPr>
            <a:r>
              <a:rPr sz="2000" spc="100" smtClean="0">
                <a:solidFill>
                  <a:schemeClr val="tx1">
                    <a:lumMod val="75000"/>
                  </a:schemeClr>
                </a:solidFill>
                <a:uFillTx/>
                <a:latin typeface="微软雅黑" panose="020B0503020204020204" pitchFamily="34" charset="-122"/>
                <a:ea typeface="微软雅黑" panose="020B0503020204020204" pitchFamily="34" charset="-122"/>
                <a:sym typeface="+mn-ea"/>
              </a:rPr>
              <a:t>（2）监督执法以明确法律授权为前提和基础；不违反</a:t>
            </a:r>
            <a:r>
              <a:rPr sz="2000" spc="100" smtClean="0">
                <a:solidFill>
                  <a:schemeClr val="tx2"/>
                </a:solidFill>
                <a:uFillTx/>
                <a:latin typeface="微软雅黑" panose="020B0503020204020204" pitchFamily="34" charset="-122"/>
                <a:ea typeface="微软雅黑" panose="020B0503020204020204" pitchFamily="34" charset="-122"/>
                <a:sym typeface="+mn-ea"/>
              </a:rPr>
              <a:t>公权力行使的“法无授权即禁止”</a:t>
            </a:r>
            <a:r>
              <a:rPr sz="2000" spc="100" smtClean="0">
                <a:solidFill>
                  <a:schemeClr val="tx1">
                    <a:lumMod val="75000"/>
                  </a:schemeClr>
                </a:solidFill>
                <a:uFillTx/>
                <a:latin typeface="微软雅黑" panose="020B0503020204020204" pitchFamily="34" charset="-122"/>
                <a:ea typeface="微软雅黑" panose="020B0503020204020204" pitchFamily="34" charset="-122"/>
                <a:sym typeface="+mn-ea"/>
              </a:rPr>
              <a:t>原则。</a:t>
            </a:r>
            <a:endParaRPr sz="2000" spc="100" smtClean="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grpSp>
        <p:nvGrpSpPr>
          <p:cNvPr id="5" name="组合 4"/>
          <p:cNvGrpSpPr/>
          <p:nvPr/>
        </p:nvGrpSpPr>
        <p:grpSpPr>
          <a:xfrm>
            <a:off x="102235" y="62230"/>
            <a:ext cx="6035675" cy="616535"/>
            <a:chOff x="147" y="225"/>
            <a:chExt cx="9505" cy="971"/>
          </a:xfrm>
        </p:grpSpPr>
        <p:sp>
          <p:nvSpPr>
            <p:cNvPr id="8" name="TextBox 31"/>
            <p:cNvSpPr txBox="1"/>
            <p:nvPr/>
          </p:nvSpPr>
          <p:spPr>
            <a:xfrm>
              <a:off x="1118" y="310"/>
              <a:ext cx="8534" cy="725"/>
            </a:xfrm>
            <a:prstGeom prst="rect">
              <a:avLst/>
            </a:prstGeom>
            <a:noFill/>
            <a:ln w="9525">
              <a:noFill/>
            </a:ln>
          </p:spPr>
          <p:txBody>
            <a:bodyPr wrap="square">
              <a:spAutoFit/>
            </a:bodyPr>
            <a:lstStyle/>
            <a:p>
              <a:r>
                <a:rPr lang="zh-CN" altLang="en-US" sz="2400" b="1" dirty="0">
                  <a:solidFill>
                    <a:schemeClr val="tx1"/>
                  </a:solidFill>
                  <a:latin typeface="微软雅黑" panose="020B0503020204020204" pitchFamily="34" charset="-122"/>
                  <a:ea typeface="微软雅黑" panose="020B0503020204020204" pitchFamily="34" charset="-122"/>
                </a:rPr>
                <a:t>危化品和陆上油气管道安全生产的特点</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9"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3" name="Freeform 5"/>
          <p:cNvSpPr/>
          <p:nvPr/>
        </p:nvSpPr>
        <p:spPr>
          <a:xfrm>
            <a:off x="8233646" y="1702438"/>
            <a:ext cx="909164" cy="1856408"/>
          </a:xfrm>
          <a:custGeom>
            <a:avLst/>
            <a:gdLst/>
            <a:ahLst/>
            <a:cxnLst>
              <a:cxn ang="0">
                <a:pos x="1212850" y="2476500"/>
              </a:cxn>
              <a:cxn ang="0">
                <a:pos x="19017" y="1273020"/>
              </a:cxn>
              <a:cxn ang="0">
                <a:pos x="19017" y="1202770"/>
              </a:cxn>
              <a:cxn ang="0">
                <a:pos x="1212850" y="0"/>
              </a:cxn>
              <a:cxn ang="0">
                <a:pos x="1212850" y="2476500"/>
              </a:cxn>
            </a:cxnLst>
            <a:rect l="0" t="0" r="0" b="0"/>
            <a:pathLst>
              <a:path w="1722" h="3490">
                <a:moveTo>
                  <a:pt x="1722" y="3490"/>
                </a:moveTo>
                <a:lnTo>
                  <a:pt x="27" y="1794"/>
                </a:lnTo>
                <a:cubicBezTo>
                  <a:pt x="0" y="1767"/>
                  <a:pt x="0" y="1723"/>
                  <a:pt x="27" y="1695"/>
                </a:cubicBezTo>
                <a:lnTo>
                  <a:pt x="1722" y="0"/>
                </a:lnTo>
                <a:lnTo>
                  <a:pt x="1722" y="3490"/>
                </a:lnTo>
                <a:close/>
              </a:path>
            </a:pathLst>
          </a:custGeom>
          <a:solidFill>
            <a:schemeClr val="accent1">
              <a:alpha val="100000"/>
            </a:schemeClr>
          </a:solidFill>
          <a:ln w="9525">
            <a:noFill/>
          </a:ln>
        </p:spPr>
        <p:txBody>
          <a:bodyPr/>
          <a:lstStyle/>
          <a:p>
            <a:endParaRPr lang="zh-CN" altLang="en-US" sz="100"/>
          </a:p>
        </p:txBody>
      </p:sp>
      <p:sp>
        <p:nvSpPr>
          <p:cNvPr id="14" name="Freeform 6"/>
          <p:cNvSpPr/>
          <p:nvPr/>
        </p:nvSpPr>
        <p:spPr>
          <a:xfrm>
            <a:off x="8236026" y="1331157"/>
            <a:ext cx="906784" cy="1856408"/>
          </a:xfrm>
          <a:custGeom>
            <a:avLst/>
            <a:gdLst/>
            <a:ahLst/>
            <a:cxnLst>
              <a:cxn ang="0">
                <a:pos x="1209675" y="2476500"/>
              </a:cxn>
              <a:cxn ang="0">
                <a:pos x="22532" y="1279407"/>
              </a:cxn>
              <a:cxn ang="0">
                <a:pos x="22532" y="1197093"/>
              </a:cxn>
              <a:cxn ang="0">
                <a:pos x="1209675" y="0"/>
              </a:cxn>
              <a:cxn ang="0">
                <a:pos x="1209675" y="2476500"/>
              </a:cxn>
            </a:cxnLst>
            <a:rect l="0" t="0" r="0" b="0"/>
            <a:pathLst>
              <a:path w="1718" h="3490">
                <a:moveTo>
                  <a:pt x="1718" y="3490"/>
                </a:moveTo>
                <a:lnTo>
                  <a:pt x="32" y="1803"/>
                </a:lnTo>
                <a:cubicBezTo>
                  <a:pt x="0" y="1771"/>
                  <a:pt x="0" y="1719"/>
                  <a:pt x="32" y="1687"/>
                </a:cubicBezTo>
                <a:lnTo>
                  <a:pt x="1718" y="0"/>
                </a:lnTo>
                <a:lnTo>
                  <a:pt x="1718" y="3490"/>
                </a:lnTo>
                <a:close/>
              </a:path>
            </a:pathLst>
          </a:custGeom>
          <a:solidFill>
            <a:schemeClr val="bg1">
              <a:alpha val="100000"/>
            </a:schemeClr>
          </a:solidFill>
          <a:ln w="9525">
            <a:noFill/>
          </a:ln>
        </p:spPr>
        <p:txBody>
          <a:bodyPr/>
          <a:lstStyle/>
          <a:p>
            <a:endParaRPr lang="zh-CN" altLang="en-US" sz="100"/>
          </a:p>
        </p:txBody>
      </p:sp>
      <p:grpSp>
        <p:nvGrpSpPr>
          <p:cNvPr id="4" name="组合 3"/>
          <p:cNvGrpSpPr/>
          <p:nvPr/>
        </p:nvGrpSpPr>
        <p:grpSpPr>
          <a:xfrm>
            <a:off x="915476" y="986769"/>
            <a:ext cx="7313048" cy="3631420"/>
            <a:chOff x="2258" y="3728"/>
            <a:chExt cx="15363" cy="7629"/>
          </a:xfrm>
        </p:grpSpPr>
        <p:sp>
          <p:nvSpPr>
            <p:cNvPr id="16" name="矩形 15"/>
            <p:cNvSpPr/>
            <p:nvPr/>
          </p:nvSpPr>
          <p:spPr>
            <a:xfrm>
              <a:off x="5813" y="4189"/>
              <a:ext cx="10275" cy="2424"/>
            </a:xfrm>
            <a:prstGeom prst="rect">
              <a:avLst/>
            </a:prstGeom>
            <a:noFill/>
            <a:ln w="9525">
              <a:noFill/>
            </a:ln>
          </p:spPr>
          <p:txBody>
            <a:bodyPr lIns="0" tIns="0" rIns="0" bIns="0">
              <a:spAutoFit/>
            </a:bodyPr>
            <a:lstStyle/>
            <a:p>
              <a:r>
                <a:rPr lang="zh-CN" altLang="en-US" sz="3750" b="1" dirty="0">
                  <a:solidFill>
                    <a:srgbClr val="FFFFFF"/>
                  </a:solidFill>
                  <a:latin typeface="微软雅黑" panose="020B0503020204020204" pitchFamily="34" charset="-122"/>
                  <a:ea typeface="微软雅黑" panose="020B0503020204020204" pitchFamily="34" charset="-122"/>
                </a:rPr>
                <a:t>安全监管法律法规基础知识</a:t>
              </a:r>
              <a:endParaRPr lang="zh-CN" altLang="en-US" sz="3750" b="1" dirty="0">
                <a:solidFill>
                  <a:srgbClr val="FFFFFF"/>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2258" y="3728"/>
              <a:ext cx="3035" cy="3346"/>
              <a:chOff x="2258" y="3620"/>
              <a:chExt cx="3035" cy="3346"/>
            </a:xfrm>
          </p:grpSpPr>
          <p:sp>
            <p:nvSpPr>
              <p:cNvPr id="15" name="Rectangle 9"/>
              <p:cNvSpPr>
                <a:spLocks noChangeArrowheads="1"/>
              </p:cNvSpPr>
              <p:nvPr/>
            </p:nvSpPr>
            <p:spPr bwMode="auto">
              <a:xfrm>
                <a:off x="2923" y="3620"/>
                <a:ext cx="1704" cy="3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0345" b="1" i="0" u="none" strike="noStrike" kern="1200" cap="none" spc="0" normalizeH="0" baseline="0" noProof="0" dirty="0" smtClean="0">
                    <a:ln>
                      <a:noFill/>
                    </a:ln>
                    <a:solidFill>
                      <a:schemeClr val="accent2"/>
                    </a:solidFill>
                    <a:effectLst/>
                    <a:uLnTx/>
                    <a:uFillTx/>
                    <a:latin typeface="+mj-ea"/>
                    <a:ea typeface="+mj-ea"/>
                    <a:cs typeface="宋体" panose="02010600030101010101" pitchFamily="2" charset="-122"/>
                  </a:rPr>
                  <a:t>2</a:t>
                </a:r>
                <a:endParaRPr kumimoji="0" lang="en-US" altLang="zh-CN" sz="1500" b="1" i="0" u="none" strike="noStrike" kern="1200" cap="none" spc="0" normalizeH="0" baseline="0" noProof="0" dirty="0" smtClean="0">
                  <a:ln>
                    <a:noFill/>
                  </a:ln>
                  <a:solidFill>
                    <a:schemeClr val="accent2"/>
                  </a:solidFill>
                  <a:effectLst/>
                  <a:uLnTx/>
                  <a:uFillTx/>
                  <a:latin typeface="+mj-ea"/>
                  <a:ea typeface="+mj-ea"/>
                  <a:cs typeface="宋体" panose="02010600030101010101" pitchFamily="2" charset="-122"/>
                </a:endParaRPr>
              </a:p>
            </p:txBody>
          </p:sp>
          <p:sp>
            <p:nvSpPr>
              <p:cNvPr id="17" name="Freeform 5"/>
              <p:cNvSpPr/>
              <p:nvPr/>
            </p:nvSpPr>
            <p:spPr>
              <a:xfrm>
                <a:off x="2258" y="3768"/>
                <a:ext cx="3035" cy="3037"/>
              </a:xfrm>
              <a:custGeom>
                <a:avLst/>
                <a:gdLst/>
                <a:ahLst/>
                <a:cxnLst>
                  <a:cxn ang="0">
                    <a:pos x="0" y="0"/>
                  </a:cxn>
                  <a:cxn ang="0">
                    <a:pos x="1926594" y="0"/>
                  </a:cxn>
                  <a:cxn ang="0">
                    <a:pos x="1926594" y="461131"/>
                  </a:cxn>
                  <a:cxn ang="0">
                    <a:pos x="1887930" y="461131"/>
                  </a:cxn>
                  <a:cxn ang="0">
                    <a:pos x="1887930" y="38702"/>
                  </a:cxn>
                  <a:cxn ang="0">
                    <a:pos x="38664" y="38702"/>
                  </a:cxn>
                  <a:cxn ang="0">
                    <a:pos x="38664" y="1889814"/>
                  </a:cxn>
                  <a:cxn ang="0">
                    <a:pos x="1887930" y="1889814"/>
                  </a:cxn>
                  <a:cxn ang="0">
                    <a:pos x="1887930" y="1343044"/>
                  </a:cxn>
                  <a:cxn ang="0">
                    <a:pos x="1926594" y="1343044"/>
                  </a:cxn>
                  <a:cxn ang="0">
                    <a:pos x="1926594" y="1928516"/>
                  </a:cxn>
                  <a:cxn ang="0">
                    <a:pos x="0" y="1928516"/>
                  </a:cxn>
                  <a:cxn ang="0">
                    <a:pos x="0" y="0"/>
                  </a:cxn>
                </a:cxnLst>
                <a:rect l="0" t="0" r="0" b="0"/>
                <a:pathLst>
                  <a:path w="2342" h="2342">
                    <a:moveTo>
                      <a:pt x="0" y="0"/>
                    </a:moveTo>
                    <a:lnTo>
                      <a:pt x="2342" y="0"/>
                    </a:lnTo>
                    <a:lnTo>
                      <a:pt x="2342" y="560"/>
                    </a:lnTo>
                    <a:lnTo>
                      <a:pt x="2295" y="560"/>
                    </a:lnTo>
                    <a:lnTo>
                      <a:pt x="2295" y="47"/>
                    </a:lnTo>
                    <a:lnTo>
                      <a:pt x="47" y="47"/>
                    </a:lnTo>
                    <a:lnTo>
                      <a:pt x="47" y="2295"/>
                    </a:lnTo>
                    <a:lnTo>
                      <a:pt x="2295" y="2295"/>
                    </a:lnTo>
                    <a:lnTo>
                      <a:pt x="2295" y="1631"/>
                    </a:lnTo>
                    <a:lnTo>
                      <a:pt x="2342" y="1631"/>
                    </a:lnTo>
                    <a:lnTo>
                      <a:pt x="2342" y="2342"/>
                    </a:lnTo>
                    <a:lnTo>
                      <a:pt x="0" y="2342"/>
                    </a:lnTo>
                    <a:lnTo>
                      <a:pt x="0" y="0"/>
                    </a:lnTo>
                    <a:close/>
                  </a:path>
                </a:pathLst>
              </a:custGeom>
              <a:solidFill>
                <a:srgbClr val="FFFFFF">
                  <a:alpha val="100000"/>
                </a:srgbClr>
              </a:solidFill>
              <a:ln w="9525">
                <a:noFill/>
              </a:ln>
            </p:spPr>
            <p:txBody>
              <a:bodyPr/>
              <a:lstStyle/>
              <a:p>
                <a:endParaRPr lang="zh-CN" altLang="en-US" sz="100"/>
              </a:p>
            </p:txBody>
          </p:sp>
        </p:grpSp>
        <p:sp>
          <p:nvSpPr>
            <p:cNvPr id="3" name="文本框 2"/>
            <p:cNvSpPr txBox="1"/>
            <p:nvPr/>
          </p:nvSpPr>
          <p:spPr>
            <a:xfrm>
              <a:off x="5370" y="6612"/>
              <a:ext cx="12251" cy="4745"/>
            </a:xfrm>
            <a:prstGeom prst="rect">
              <a:avLst/>
            </a:prstGeom>
            <a:noFill/>
          </p:spPr>
          <p:txBody>
            <a:bodyPr wrap="square" rtlCol="0" anchor="t">
              <a:spAutoFit/>
            </a:bodyPr>
            <a:lstStyle/>
            <a:p>
              <a:pPr algn="just" eaLnBrk="0" latinLnBrk="1" hangingPunct="0">
                <a:lnSpc>
                  <a:spcPct val="150000"/>
                </a:lnSpc>
              </a:pPr>
              <a:r>
                <a:rPr lang="zh-CN" sz="1875" b="1">
                  <a:solidFill>
                    <a:schemeClr val="accent2"/>
                  </a:solidFill>
                  <a:latin typeface="微软雅黑" panose="020B0503020204020204" pitchFamily="34" charset="-122"/>
                  <a:ea typeface="微软雅黑" panose="020B0503020204020204" pitchFamily="34" charset="-122"/>
                  <a:sym typeface="+mn-ea"/>
                  <a:hlinkClick r:id="rId1" action="ppaction://hlinksldjump"/>
                </a:rPr>
                <a:t>（一）危化品、陆上石油天然气长输管道安全监管法规体系。</a:t>
              </a:r>
              <a:endParaRPr lang="zh-CN" sz="1875" b="1">
                <a:solidFill>
                  <a:schemeClr val="accent2"/>
                </a:solidFill>
                <a:latin typeface="微软雅黑" panose="020B0503020204020204" pitchFamily="34" charset="-122"/>
                <a:ea typeface="微软雅黑" panose="020B0503020204020204" pitchFamily="34" charset="-122"/>
                <a:sym typeface="+mn-ea"/>
              </a:endParaRPr>
            </a:p>
            <a:p>
              <a:pPr algn="just" eaLnBrk="0" latinLnBrk="1" hangingPunct="0">
                <a:lnSpc>
                  <a:spcPct val="150000"/>
                </a:lnSpc>
              </a:pPr>
              <a:r>
                <a:rPr lang="zh-CN" sz="1875" b="1">
                  <a:solidFill>
                    <a:schemeClr val="accent2"/>
                  </a:solidFill>
                  <a:latin typeface="微软雅黑" panose="020B0503020204020204" pitchFamily="34" charset="-122"/>
                  <a:ea typeface="微软雅黑" panose="020B0503020204020204" pitchFamily="34" charset="-122"/>
                  <a:sym typeface="+mn-ea"/>
                  <a:hlinkClick r:id="rId1" action="ppaction://hlinksldjump"/>
                </a:rPr>
                <a:t>（二）涉及危化品安全生产的国家、行业标准。</a:t>
              </a:r>
              <a:endParaRPr lang="zh-CN" sz="1875" b="1">
                <a:solidFill>
                  <a:schemeClr val="accent2"/>
                </a:solidFill>
                <a:latin typeface="微软雅黑" panose="020B0503020204020204" pitchFamily="34" charset="-122"/>
                <a:ea typeface="微软雅黑" panose="020B0503020204020204" pitchFamily="34" charset="-122"/>
                <a:sym typeface="+mn-ea"/>
              </a:endParaRPr>
            </a:p>
            <a:p>
              <a:pPr algn="just" eaLnBrk="0" latinLnBrk="1" hangingPunct="0">
                <a:lnSpc>
                  <a:spcPct val="150000"/>
                </a:lnSpc>
              </a:pPr>
              <a:r>
                <a:rPr lang="zh-CN" sz="1875" b="1">
                  <a:solidFill>
                    <a:schemeClr val="accent2"/>
                  </a:solidFill>
                  <a:latin typeface="微软雅黑" panose="020B0503020204020204" pitchFamily="34" charset="-122"/>
                  <a:ea typeface="微软雅黑" panose="020B0503020204020204" pitchFamily="34" charset="-122"/>
                  <a:sym typeface="+mn-ea"/>
                  <a:hlinkClick r:id="rId1" action="ppaction://hlinksldjump"/>
                </a:rPr>
                <a:t>（三）陆上油气输送管道安全生产标准体系。</a:t>
              </a:r>
              <a:endParaRPr lang="zh-CN" sz="1875" b="1">
                <a:solidFill>
                  <a:schemeClr val="accent2"/>
                </a:solidFill>
                <a:latin typeface="微软雅黑" panose="020B0503020204020204" pitchFamily="34" charset="-122"/>
                <a:ea typeface="微软雅黑" panose="020B0503020204020204" pitchFamily="34" charset="-122"/>
                <a:sym typeface="+mn-ea"/>
              </a:endParaRPr>
            </a:p>
            <a:p>
              <a:pPr algn="just" eaLnBrk="0" latinLnBrk="1" hangingPunct="0">
                <a:lnSpc>
                  <a:spcPct val="150000"/>
                </a:lnSpc>
              </a:pPr>
              <a:r>
                <a:rPr lang="zh-CN" sz="1875" b="1">
                  <a:solidFill>
                    <a:schemeClr val="accent2"/>
                  </a:solidFill>
                  <a:latin typeface="微软雅黑" panose="020B0503020204020204" pitchFamily="34" charset="-122"/>
                  <a:ea typeface="微软雅黑" panose="020B0503020204020204" pitchFamily="34" charset="-122"/>
                  <a:sym typeface="+mn-ea"/>
                  <a:hlinkClick r:id="rId1" action="ppaction://hlinksldjump"/>
                </a:rPr>
                <a:t>（四）重要规范性文件。</a:t>
              </a:r>
              <a:endParaRPr lang="zh-CN" sz="1875" b="1">
                <a:solidFill>
                  <a:schemeClr val="accent2"/>
                </a:solidFill>
                <a:latin typeface="微软雅黑" panose="020B0503020204020204" pitchFamily="34" charset="-122"/>
                <a:ea typeface="微软雅黑" panose="020B0503020204020204" pitchFamily="34" charset="-122"/>
                <a:sym typeface="+mn-ea"/>
              </a:endParaRPr>
            </a:p>
          </p:txBody>
        </p:sp>
      </p:grpSp>
    </p:spTree>
  </p:cSld>
  <p:clrMapOvr>
    <a:masterClrMapping/>
  </p:clrMapOvr>
  <p:transition spd="slow" advTm="5769"/>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1+#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20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1+#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523875" y="572902"/>
            <a:ext cx="7777480" cy="429895"/>
          </a:xfrm>
          <a:prstGeom prst="rect">
            <a:avLst/>
          </a:prstGeom>
          <a:noFill/>
        </p:spPr>
        <p:txBody>
          <a:bodyPr wrap="none" rtlCol="0" anchor="t">
            <a:spAutoFit/>
          </a:bodyPr>
          <a:lstStyle/>
          <a:p>
            <a:pPr algn="l" defTabSz="685800" eaLnBrk="0" hangingPunct="0"/>
            <a:r>
              <a:rPr lang="zh-CN" sz="2200" b="1" spc="100">
                <a:solidFill>
                  <a:schemeClr val="tx1"/>
                </a:solidFill>
                <a:uFillTx/>
                <a:latin typeface="微软雅黑" panose="020B0503020204020204" pitchFamily="34" charset="-122"/>
                <a:ea typeface="微软雅黑" panose="020B0503020204020204" pitchFamily="34" charset="-122"/>
                <a:sym typeface="+mn-ea"/>
              </a:rPr>
              <a:t>（一）危化品、陆上石油天然气长输管道安全监管法规体系</a:t>
            </a:r>
            <a:endParaRPr lang="zh-CN" sz="2200" b="1" spc="100">
              <a:solidFill>
                <a:schemeClr val="tx1"/>
              </a:solidFill>
              <a:uFillTx/>
              <a:latin typeface="微软雅黑" panose="020B0503020204020204" pitchFamily="34" charset="-122"/>
              <a:ea typeface="微软雅黑" panose="020B0503020204020204" pitchFamily="34" charset="-122"/>
              <a:sym typeface="+mn-ea"/>
            </a:endParaRPr>
          </a:p>
        </p:txBody>
      </p:sp>
      <p:sp>
        <p:nvSpPr>
          <p:cNvPr id="2" name="文本框 1"/>
          <p:cNvSpPr txBox="1"/>
          <p:nvPr/>
        </p:nvSpPr>
        <p:spPr>
          <a:xfrm>
            <a:off x="953135" y="1002797"/>
            <a:ext cx="1152525" cy="398780"/>
          </a:xfrm>
          <a:prstGeom prst="rect">
            <a:avLst/>
          </a:prstGeom>
          <a:noFill/>
        </p:spPr>
        <p:txBody>
          <a:bodyPr wrap="none" rtlCol="0" anchor="t">
            <a:spAutoFit/>
          </a:bodyPr>
          <a:lstStyle/>
          <a:p>
            <a:pPr algn="l"/>
            <a:r>
              <a:rPr sz="2000" b="1" spc="100" smtClean="0">
                <a:solidFill>
                  <a:schemeClr val="tx1"/>
                </a:solidFill>
                <a:uFillTx/>
                <a:latin typeface="微软雅黑" panose="020B0503020204020204" pitchFamily="34" charset="-122"/>
                <a:ea typeface="微软雅黑" panose="020B0503020204020204" pitchFamily="34" charset="-122"/>
                <a:sym typeface="+mn-ea"/>
              </a:rPr>
              <a:t>1</a:t>
            </a:r>
            <a:r>
              <a:rPr lang="zh-CN" sz="2000" b="1" spc="100" smtClean="0">
                <a:solidFill>
                  <a:schemeClr val="tx1"/>
                </a:solidFill>
                <a:uFillTx/>
                <a:latin typeface="微软雅黑" panose="020B0503020204020204" pitchFamily="34" charset="-122"/>
                <a:ea typeface="微软雅黑" panose="020B0503020204020204" pitchFamily="34" charset="-122"/>
                <a:sym typeface="+mn-ea"/>
              </a:rPr>
              <a:t>、</a:t>
            </a:r>
            <a:r>
              <a:rPr sz="2000" b="1" spc="100" smtClean="0">
                <a:solidFill>
                  <a:schemeClr val="tx1"/>
                </a:solidFill>
                <a:uFillTx/>
                <a:latin typeface="微软雅黑" panose="020B0503020204020204" pitchFamily="34" charset="-122"/>
                <a:ea typeface="微软雅黑" panose="020B0503020204020204" pitchFamily="34" charset="-122"/>
                <a:sym typeface="+mn-ea"/>
              </a:rPr>
              <a:t>法律</a:t>
            </a:r>
            <a:endParaRPr sz="2000" b="1" spc="100" smtClean="0">
              <a:solidFill>
                <a:schemeClr val="tx1"/>
              </a:solidFill>
              <a:uFillTx/>
              <a:latin typeface="微软雅黑" panose="020B0503020204020204" pitchFamily="34" charset="-122"/>
              <a:ea typeface="微软雅黑" panose="020B0503020204020204" pitchFamily="34" charset="-122"/>
              <a:sym typeface="+mn-ea"/>
            </a:endParaRPr>
          </a:p>
        </p:txBody>
      </p:sp>
      <p:sp>
        <p:nvSpPr>
          <p:cNvPr id="5" name="文本框 4"/>
          <p:cNvSpPr txBox="1"/>
          <p:nvPr/>
        </p:nvSpPr>
        <p:spPr>
          <a:xfrm>
            <a:off x="1331976" y="1360170"/>
            <a:ext cx="6480048" cy="1476375"/>
          </a:xfrm>
          <a:prstGeom prst="rect">
            <a:avLst/>
          </a:prstGeom>
          <a:noFill/>
        </p:spPr>
        <p:txBody>
          <a:bodyPr wrap="square" rtlCol="0" anchor="t">
            <a:spAutoFit/>
          </a:bodyPr>
          <a:lstStyle/>
          <a:p>
            <a:pPr indent="457200" algn="just">
              <a:lnSpc>
                <a:spcPct val="150000"/>
              </a:lnSpc>
            </a:pPr>
            <a:r>
              <a:rPr lang="zh-CN" altLang="zh-CN" sz="2000" spc="100">
                <a:solidFill>
                  <a:schemeClr val="tx2"/>
                </a:solidFill>
                <a:uFillTx/>
                <a:latin typeface="微软雅黑" panose="020B0503020204020204" pitchFamily="34" charset="-122"/>
                <a:ea typeface="微软雅黑" panose="020B0503020204020204" pitchFamily="34" charset="-122"/>
                <a:sym typeface="+mn-ea"/>
              </a:rPr>
              <a:t>《安全生产法》《石油天然气管道保护法》</a:t>
            </a:r>
            <a:r>
              <a:rPr lang="zh-CN"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《消防法》《特种设备法》《道路交通法》《港口法》《城乡规划法》</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等。</a:t>
            </a:r>
            <a:endPar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sp>
        <p:nvSpPr>
          <p:cNvPr id="6" name="文本框 5"/>
          <p:cNvSpPr txBox="1"/>
          <p:nvPr/>
        </p:nvSpPr>
        <p:spPr>
          <a:xfrm>
            <a:off x="953135" y="2836545"/>
            <a:ext cx="1685925" cy="398780"/>
          </a:xfrm>
          <a:prstGeom prst="rect">
            <a:avLst/>
          </a:prstGeom>
          <a:noFill/>
        </p:spPr>
        <p:txBody>
          <a:bodyPr wrap="none" rtlCol="0" anchor="t">
            <a:spAutoFit/>
          </a:bodyPr>
          <a:lstStyle/>
          <a:p>
            <a:pPr lvl="0" algn="l"/>
            <a:r>
              <a:rPr sz="2000" b="1" spc="100" smtClean="0">
                <a:solidFill>
                  <a:schemeClr val="tx1"/>
                </a:solidFill>
                <a:uFillTx/>
                <a:latin typeface="微软雅黑" panose="020B0503020204020204" pitchFamily="34" charset="-122"/>
                <a:ea typeface="微软雅黑" panose="020B0503020204020204" pitchFamily="34" charset="-122"/>
                <a:sym typeface="+mn-ea"/>
              </a:rPr>
              <a:t>2</a:t>
            </a:r>
            <a:r>
              <a:rPr lang="zh-CN" sz="2000" b="1" spc="100" smtClean="0">
                <a:solidFill>
                  <a:schemeClr val="tx1"/>
                </a:solidFill>
                <a:uFillTx/>
                <a:latin typeface="微软雅黑" panose="020B0503020204020204" pitchFamily="34" charset="-122"/>
                <a:ea typeface="微软雅黑" panose="020B0503020204020204" pitchFamily="34" charset="-122"/>
                <a:sym typeface="+mn-ea"/>
              </a:rPr>
              <a:t>、</a:t>
            </a:r>
            <a:r>
              <a:rPr sz="2000" b="1" spc="100" smtClean="0">
                <a:solidFill>
                  <a:schemeClr val="tx1"/>
                </a:solidFill>
                <a:uFillTx/>
                <a:latin typeface="微软雅黑" panose="020B0503020204020204" pitchFamily="34" charset="-122"/>
                <a:ea typeface="微软雅黑" panose="020B0503020204020204" pitchFamily="34" charset="-122"/>
                <a:sym typeface="+mn-ea"/>
              </a:rPr>
              <a:t>行政法规</a:t>
            </a:r>
            <a:endParaRPr sz="2000" b="1" spc="100" smtClean="0">
              <a:solidFill>
                <a:schemeClr val="tx1"/>
              </a:solidFill>
              <a:uFillTx/>
              <a:latin typeface="微软雅黑" panose="020B0503020204020204" pitchFamily="34" charset="-122"/>
              <a:ea typeface="微软雅黑" panose="020B0503020204020204" pitchFamily="34" charset="-122"/>
              <a:sym typeface="+mn-ea"/>
            </a:endParaRPr>
          </a:p>
        </p:txBody>
      </p:sp>
      <p:sp>
        <p:nvSpPr>
          <p:cNvPr id="8" name="文本框 7"/>
          <p:cNvSpPr txBox="1"/>
          <p:nvPr/>
        </p:nvSpPr>
        <p:spPr>
          <a:xfrm>
            <a:off x="1331976" y="3235325"/>
            <a:ext cx="6480048" cy="1476375"/>
          </a:xfrm>
          <a:prstGeom prst="rect">
            <a:avLst/>
          </a:prstGeom>
          <a:noFill/>
        </p:spPr>
        <p:txBody>
          <a:bodyPr wrap="square" rtlCol="0" anchor="t">
            <a:spAutoFit/>
          </a:bodyPr>
          <a:lstStyle/>
          <a:p>
            <a:pPr indent="457200" algn="just">
              <a:lnSpc>
                <a:spcPct val="150000"/>
              </a:lnSpc>
            </a:pPr>
            <a:r>
              <a:rPr lang="zh-CN" altLang="zh-CN" sz="2000" spc="100">
                <a:solidFill>
                  <a:schemeClr val="tx2"/>
                </a:solidFill>
                <a:uFillTx/>
                <a:latin typeface="微软雅黑" panose="020B0503020204020204" pitchFamily="34" charset="-122"/>
                <a:ea typeface="微软雅黑" panose="020B0503020204020204" pitchFamily="34" charset="-122"/>
                <a:sym typeface="+mn-ea"/>
              </a:rPr>
              <a:t>《危险化学品安全管理条例》</a:t>
            </a:r>
            <a:r>
              <a:rPr lang="zh-CN"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《安全生产许可证条例》《使用有毒物品作业场所劳动保护条例》《监控化学品管理条例》《农药管理条例》等。 </a:t>
            </a:r>
            <a:endParaRPr lang="zh-CN" altLang="zh-CN" sz="2000" spc="100">
              <a:solidFill>
                <a:schemeClr val="tx1">
                  <a:lumMod val="75000"/>
                </a:schemeClr>
              </a:solidFill>
              <a:uFillTx/>
              <a:latin typeface="微软雅黑" panose="020B0503020204020204" pitchFamily="34" charset="-122"/>
              <a:ea typeface="微软雅黑" panose="020B0503020204020204" pitchFamily="34" charset="-122"/>
            </a:endParaRPr>
          </a:p>
        </p:txBody>
      </p:sp>
      <p:grpSp>
        <p:nvGrpSpPr>
          <p:cNvPr id="14" name="组合 13"/>
          <p:cNvGrpSpPr/>
          <p:nvPr/>
        </p:nvGrpSpPr>
        <p:grpSpPr>
          <a:xfrm>
            <a:off x="102235" y="62230"/>
            <a:ext cx="4511675" cy="616535"/>
            <a:chOff x="147" y="225"/>
            <a:chExt cx="7105" cy="971"/>
          </a:xfrm>
        </p:grpSpPr>
        <p:sp>
          <p:nvSpPr>
            <p:cNvPr id="15" name="TextBox 31"/>
            <p:cNvSpPr txBox="1"/>
            <p:nvPr/>
          </p:nvSpPr>
          <p:spPr>
            <a:xfrm>
              <a:off x="1118" y="310"/>
              <a:ext cx="6134" cy="725"/>
            </a:xfrm>
            <a:prstGeom prst="rect">
              <a:avLst/>
            </a:prstGeom>
            <a:noFill/>
            <a:ln w="9525">
              <a:noFill/>
            </a:ln>
          </p:spPr>
          <p:txBody>
            <a:bodyPr wrap="square">
              <a:spAutoFit/>
            </a:bodyPr>
            <a:lstStyle/>
            <a:p>
              <a:r>
                <a:rPr lang="zh-CN" altLang="en-US" sz="2400" b="1" dirty="0">
                  <a:solidFill>
                    <a:schemeClr val="tx1"/>
                  </a:solidFill>
                  <a:latin typeface="微软雅黑" panose="020B0503020204020204" pitchFamily="34" charset="-122"/>
                  <a:ea typeface="微软雅黑" panose="020B0503020204020204" pitchFamily="34" charset="-122"/>
                </a:rPr>
                <a:t>安全监管法律法规基础知识</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53135" y="644022"/>
            <a:ext cx="3286125" cy="398780"/>
          </a:xfrm>
          <a:prstGeom prst="rect">
            <a:avLst/>
          </a:prstGeom>
          <a:noFill/>
        </p:spPr>
        <p:txBody>
          <a:bodyPr wrap="none" rtlCol="0" anchor="t">
            <a:spAutoFit/>
          </a:bodyPr>
          <a:lstStyle/>
          <a:p>
            <a:pPr algn="l"/>
            <a:r>
              <a:rPr sz="2000" b="1" spc="100" smtClean="0">
                <a:solidFill>
                  <a:schemeClr val="tx1"/>
                </a:solidFill>
                <a:uFillTx/>
                <a:latin typeface="微软雅黑" panose="020B0503020204020204" pitchFamily="34" charset="-122"/>
                <a:ea typeface="微软雅黑" panose="020B0503020204020204" pitchFamily="34" charset="-122"/>
                <a:sym typeface="+mn-ea"/>
              </a:rPr>
              <a:t>3</a:t>
            </a:r>
            <a:r>
              <a:rPr lang="zh-CN" sz="2000" b="1" spc="100" smtClean="0">
                <a:solidFill>
                  <a:schemeClr val="tx1"/>
                </a:solidFill>
                <a:uFillTx/>
                <a:latin typeface="微软雅黑" panose="020B0503020204020204" pitchFamily="34" charset="-122"/>
                <a:ea typeface="微软雅黑" panose="020B0503020204020204" pitchFamily="34" charset="-122"/>
                <a:sym typeface="+mn-ea"/>
              </a:rPr>
              <a:t>、</a:t>
            </a:r>
            <a:r>
              <a:rPr sz="2000" b="1" spc="100" smtClean="0">
                <a:solidFill>
                  <a:schemeClr val="tx1"/>
                </a:solidFill>
                <a:uFillTx/>
                <a:latin typeface="微软雅黑" panose="020B0503020204020204" pitchFamily="34" charset="-122"/>
                <a:ea typeface="微软雅黑" panose="020B0503020204020204" pitchFamily="34" charset="-122"/>
                <a:sym typeface="+mn-ea"/>
              </a:rPr>
              <a:t>安全监管总局部门规章</a:t>
            </a:r>
            <a:endParaRPr sz="2000" b="1" spc="100" smtClean="0">
              <a:solidFill>
                <a:schemeClr val="tx1"/>
              </a:solidFill>
              <a:uFillTx/>
              <a:latin typeface="微软雅黑" panose="020B0503020204020204" pitchFamily="34" charset="-122"/>
              <a:ea typeface="微软雅黑" panose="020B0503020204020204" pitchFamily="34" charset="-122"/>
              <a:sym typeface="+mn-ea"/>
            </a:endParaRPr>
          </a:p>
        </p:txBody>
      </p:sp>
      <p:sp>
        <p:nvSpPr>
          <p:cNvPr id="5" name="文本框 4"/>
          <p:cNvSpPr txBox="1"/>
          <p:nvPr/>
        </p:nvSpPr>
        <p:spPr>
          <a:xfrm>
            <a:off x="971974" y="1073150"/>
            <a:ext cx="7200053" cy="3784600"/>
          </a:xfrm>
          <a:prstGeom prst="rect">
            <a:avLst/>
          </a:prstGeom>
          <a:noFill/>
        </p:spPr>
        <p:txBody>
          <a:bodyPr wrap="square" rtlCol="0" anchor="t">
            <a:spAutoFit/>
          </a:bodyPr>
          <a:lstStyle/>
          <a:p>
            <a:pPr algn="just">
              <a:lnSpc>
                <a:spcPct val="100000"/>
              </a:lnSpc>
              <a:spcBef>
                <a:spcPts val="0"/>
              </a:spcBef>
              <a:spcAft>
                <a:spcPts val="0"/>
              </a:spcAft>
            </a:pPr>
            <a:r>
              <a:rPr 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1.《危险化学品重大危险源监督管理暂行规定》（总局令第40号）</a:t>
            </a:r>
            <a:endParaRPr lang="zh-CN"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algn="just">
              <a:lnSpc>
                <a:spcPct val="100000"/>
              </a:lnSpc>
              <a:spcBef>
                <a:spcPts val="0"/>
              </a:spcBef>
              <a:spcAft>
                <a:spcPts val="0"/>
              </a:spcAft>
            </a:pPr>
            <a:r>
              <a:rPr 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2.《危险化学品生产企业安全生产许可证实施办法》（总局令第41号）</a:t>
            </a:r>
            <a:endParaRPr lang="zh-CN"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algn="just">
              <a:lnSpc>
                <a:spcPct val="100000"/>
              </a:lnSpc>
              <a:spcBef>
                <a:spcPts val="0"/>
              </a:spcBef>
              <a:spcAft>
                <a:spcPts val="0"/>
              </a:spcAft>
            </a:pPr>
            <a:r>
              <a:rPr 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3.《危险化学品输送管道安全管理规定》 （总局令第43号）</a:t>
            </a:r>
            <a:endParaRPr lang="zh-CN"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algn="just">
              <a:lnSpc>
                <a:spcPct val="100000"/>
              </a:lnSpc>
              <a:spcBef>
                <a:spcPts val="0"/>
              </a:spcBef>
              <a:spcAft>
                <a:spcPts val="0"/>
              </a:spcAft>
            </a:pPr>
            <a:r>
              <a:rPr 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4.《危险化学品建设项目安全监督管理办法》（总局令第45号）</a:t>
            </a:r>
            <a:endParaRPr lang="zh-CN"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algn="just">
              <a:lnSpc>
                <a:spcPct val="100000"/>
              </a:lnSpc>
              <a:spcBef>
                <a:spcPts val="0"/>
              </a:spcBef>
              <a:spcAft>
                <a:spcPts val="0"/>
              </a:spcAft>
            </a:pPr>
            <a:r>
              <a:rPr 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5.《危险化学品登记管理办法》（总局令第53号）</a:t>
            </a:r>
            <a:endParaRPr lang="zh-CN"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algn="just">
              <a:lnSpc>
                <a:spcPct val="100000"/>
              </a:lnSpc>
              <a:spcBef>
                <a:spcPts val="0"/>
              </a:spcBef>
              <a:spcAft>
                <a:spcPts val="0"/>
              </a:spcAft>
            </a:pPr>
            <a:r>
              <a:rPr 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6.《危险化学品经营许可证管理办法》（总局令第55号）</a:t>
            </a:r>
            <a:endParaRPr lang="zh-CN"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algn="just">
              <a:lnSpc>
                <a:spcPct val="100000"/>
              </a:lnSpc>
              <a:spcBef>
                <a:spcPts val="0"/>
              </a:spcBef>
              <a:spcAft>
                <a:spcPts val="0"/>
              </a:spcAft>
            </a:pPr>
            <a:r>
              <a:rPr 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7.《危险化学品安全使用许可证实施办法》（总局令第57号）</a:t>
            </a:r>
            <a:endParaRPr lang="zh-CN"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algn="just">
              <a:lnSpc>
                <a:spcPct val="100000"/>
              </a:lnSpc>
              <a:spcBef>
                <a:spcPts val="0"/>
              </a:spcBef>
              <a:spcAft>
                <a:spcPts val="0"/>
              </a:spcAft>
            </a:pPr>
            <a:r>
              <a:rPr 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8.《化学品物理危险性鉴定与分类管理办法》 （总局令第60号）</a:t>
            </a:r>
            <a:endParaRPr lang="zh-CN"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grpSp>
        <p:nvGrpSpPr>
          <p:cNvPr id="4" name="组合 3"/>
          <p:cNvGrpSpPr/>
          <p:nvPr/>
        </p:nvGrpSpPr>
        <p:grpSpPr>
          <a:xfrm>
            <a:off x="102235" y="62230"/>
            <a:ext cx="4511675" cy="616535"/>
            <a:chOff x="147" y="225"/>
            <a:chExt cx="7105" cy="971"/>
          </a:xfrm>
        </p:grpSpPr>
        <p:sp>
          <p:nvSpPr>
            <p:cNvPr id="6" name="TextBox 31"/>
            <p:cNvSpPr txBox="1"/>
            <p:nvPr/>
          </p:nvSpPr>
          <p:spPr>
            <a:xfrm>
              <a:off x="1118" y="310"/>
              <a:ext cx="6134" cy="725"/>
            </a:xfrm>
            <a:prstGeom prst="rect">
              <a:avLst/>
            </a:prstGeom>
            <a:noFill/>
            <a:ln w="9525">
              <a:noFill/>
            </a:ln>
          </p:spPr>
          <p:txBody>
            <a:bodyPr wrap="square">
              <a:spAutoFit/>
            </a:bodyPr>
            <a:lstStyle/>
            <a:p>
              <a:r>
                <a:rPr lang="zh-CN" altLang="en-US" sz="2400" b="1" dirty="0">
                  <a:solidFill>
                    <a:schemeClr val="tx1"/>
                  </a:solidFill>
                  <a:latin typeface="微软雅黑" panose="020B0503020204020204" pitchFamily="34" charset="-122"/>
                  <a:ea typeface="微软雅黑" panose="020B0503020204020204" pitchFamily="34" charset="-122"/>
                </a:rPr>
                <a:t>安全监管法律法规基础知识</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7"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523875" y="572902"/>
            <a:ext cx="6024880" cy="429895"/>
          </a:xfrm>
          <a:prstGeom prst="rect">
            <a:avLst/>
          </a:prstGeom>
          <a:noFill/>
        </p:spPr>
        <p:txBody>
          <a:bodyPr wrap="none" rtlCol="0" anchor="t">
            <a:spAutoFit/>
          </a:bodyPr>
          <a:lstStyle/>
          <a:p>
            <a:pPr algn="l" defTabSz="685800" eaLnBrk="0" hangingPunct="0"/>
            <a:r>
              <a:rPr lang="zh-CN" sz="2200" b="1" spc="100">
                <a:solidFill>
                  <a:schemeClr val="tx1"/>
                </a:solidFill>
                <a:uFillTx/>
                <a:latin typeface="微软雅黑" panose="020B0503020204020204" pitchFamily="34" charset="-122"/>
                <a:ea typeface="微软雅黑" panose="020B0503020204020204" pitchFamily="34" charset="-122"/>
                <a:sym typeface="+mn-ea"/>
              </a:rPr>
              <a:t>（二）涉及危化品安全生产的国家、行业标准</a:t>
            </a:r>
            <a:endParaRPr lang="zh-CN" sz="2200" b="1" spc="100">
              <a:solidFill>
                <a:schemeClr val="tx1"/>
              </a:solidFill>
              <a:uFillTx/>
              <a:latin typeface="微软雅黑" panose="020B0503020204020204" pitchFamily="34" charset="-122"/>
              <a:ea typeface="微软雅黑" panose="020B0503020204020204" pitchFamily="34" charset="-122"/>
              <a:sym typeface="+mn-ea"/>
            </a:endParaRPr>
          </a:p>
        </p:txBody>
      </p:sp>
      <p:sp>
        <p:nvSpPr>
          <p:cNvPr id="2" name="文本框 1"/>
          <p:cNvSpPr txBox="1"/>
          <p:nvPr/>
        </p:nvSpPr>
        <p:spPr>
          <a:xfrm>
            <a:off x="953135" y="1002797"/>
            <a:ext cx="1685925" cy="398780"/>
          </a:xfrm>
          <a:prstGeom prst="rect">
            <a:avLst/>
          </a:prstGeom>
          <a:noFill/>
        </p:spPr>
        <p:txBody>
          <a:bodyPr wrap="none" rtlCol="0" anchor="t">
            <a:spAutoFit/>
          </a:bodyPr>
          <a:lstStyle/>
          <a:p>
            <a:pPr algn="l"/>
            <a:r>
              <a:rPr sz="2000" b="1" spc="100" smtClean="0">
                <a:solidFill>
                  <a:schemeClr val="tx1"/>
                </a:solidFill>
                <a:uFillTx/>
                <a:latin typeface="微软雅黑" panose="020B0503020204020204" pitchFamily="34" charset="-122"/>
                <a:ea typeface="微软雅黑" panose="020B0503020204020204" pitchFamily="34" charset="-122"/>
                <a:sym typeface="+mn-ea"/>
              </a:rPr>
              <a:t>1</a:t>
            </a:r>
            <a:r>
              <a:rPr lang="zh-CN" sz="2000" b="1" spc="100" smtClean="0">
                <a:solidFill>
                  <a:schemeClr val="tx1"/>
                </a:solidFill>
                <a:uFillTx/>
                <a:latin typeface="微软雅黑" panose="020B0503020204020204" pitchFamily="34" charset="-122"/>
                <a:ea typeface="微软雅黑" panose="020B0503020204020204" pitchFamily="34" charset="-122"/>
                <a:sym typeface="+mn-ea"/>
              </a:rPr>
              <a:t>、</a:t>
            </a:r>
            <a:r>
              <a:rPr sz="2000" b="1" spc="100" smtClean="0">
                <a:solidFill>
                  <a:schemeClr val="tx1"/>
                </a:solidFill>
                <a:uFillTx/>
                <a:latin typeface="微软雅黑" panose="020B0503020204020204" pitchFamily="34" charset="-122"/>
                <a:ea typeface="微软雅黑" panose="020B0503020204020204" pitchFamily="34" charset="-122"/>
                <a:sym typeface="+mn-ea"/>
              </a:rPr>
              <a:t>技术标准</a:t>
            </a:r>
            <a:endParaRPr sz="2000" b="1" spc="100" smtClean="0">
              <a:solidFill>
                <a:schemeClr val="tx1"/>
              </a:solidFill>
              <a:uFillTx/>
              <a:latin typeface="微软雅黑" panose="020B0503020204020204" pitchFamily="34" charset="-122"/>
              <a:ea typeface="微软雅黑" panose="020B0503020204020204" pitchFamily="34" charset="-122"/>
              <a:sym typeface="+mn-ea"/>
            </a:endParaRPr>
          </a:p>
        </p:txBody>
      </p:sp>
      <p:sp>
        <p:nvSpPr>
          <p:cNvPr id="6" name="文本框 5"/>
          <p:cNvSpPr txBox="1"/>
          <p:nvPr/>
        </p:nvSpPr>
        <p:spPr>
          <a:xfrm>
            <a:off x="1331976" y="1384300"/>
            <a:ext cx="6480048" cy="1076325"/>
          </a:xfrm>
          <a:prstGeom prst="rect">
            <a:avLst/>
          </a:prstGeom>
          <a:noFill/>
        </p:spPr>
        <p:txBody>
          <a:bodyPr wrap="square" rtlCol="0" anchor="t">
            <a:spAutoFit/>
          </a:bodyPr>
          <a:lstStyle/>
          <a:p>
            <a:pPr indent="457200" algn="just">
              <a:lnSpc>
                <a:spcPct val="160000"/>
              </a:lnSpc>
              <a:spcBef>
                <a:spcPts val="0"/>
              </a:spcBef>
              <a:spcAft>
                <a:spcPts val="0"/>
              </a:spcAft>
            </a:pPr>
            <a:r>
              <a:rPr lang="zh-CN" altLang="zh-CN" sz="2000" kern="0" spc="100" dirty="0">
                <a:solidFill>
                  <a:schemeClr val="tx1">
                    <a:lumMod val="75000"/>
                  </a:schemeClr>
                </a:solidFill>
                <a:uFillTx/>
                <a:latin typeface="微软雅黑" panose="020B0503020204020204" pitchFamily="34" charset="-122"/>
                <a:ea typeface="微软雅黑" panose="020B0503020204020204" pitchFamily="34" charset="-122"/>
                <a:sym typeface="+mn-ea"/>
              </a:rPr>
              <a:t>《石油化工企业设计防火规范》、《建筑设计防火规范》、《</a:t>
            </a:r>
            <a:r>
              <a:rPr lang="zh-CN" altLang="en-US" sz="2000" kern="0" spc="100" dirty="0">
                <a:solidFill>
                  <a:schemeClr val="tx1">
                    <a:lumMod val="75000"/>
                  </a:schemeClr>
                </a:solidFill>
                <a:uFillTx/>
                <a:latin typeface="微软雅黑" panose="020B0503020204020204" pitchFamily="34" charset="-122"/>
                <a:ea typeface="微软雅黑" panose="020B0503020204020204" pitchFamily="34" charset="-122"/>
                <a:sym typeface="+mn-ea"/>
              </a:rPr>
              <a:t>石油库设计规范</a:t>
            </a:r>
            <a:r>
              <a:rPr lang="zh-CN" altLang="zh-CN" sz="2000" kern="0" spc="100" dirty="0">
                <a:solidFill>
                  <a:schemeClr val="tx1">
                    <a:lumMod val="75000"/>
                  </a:schemeClr>
                </a:solidFill>
                <a:uFillTx/>
                <a:latin typeface="微软雅黑" panose="020B0503020204020204" pitchFamily="34" charset="-122"/>
                <a:ea typeface="微软雅黑" panose="020B0503020204020204" pitchFamily="34" charset="-122"/>
                <a:sym typeface="+mn-ea"/>
              </a:rPr>
              <a:t>》等。</a:t>
            </a:r>
            <a:endParaRPr lang="zh-CN" altLang="zh-CN" sz="2000" kern="0" spc="100" dirty="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sp>
        <p:nvSpPr>
          <p:cNvPr id="7" name="文本框 6"/>
          <p:cNvSpPr txBox="1"/>
          <p:nvPr/>
        </p:nvSpPr>
        <p:spPr>
          <a:xfrm>
            <a:off x="953135" y="2606675"/>
            <a:ext cx="1685925" cy="398780"/>
          </a:xfrm>
          <a:prstGeom prst="rect">
            <a:avLst/>
          </a:prstGeom>
          <a:noFill/>
        </p:spPr>
        <p:txBody>
          <a:bodyPr wrap="none" rtlCol="0" anchor="t">
            <a:spAutoFit/>
          </a:bodyPr>
          <a:lstStyle/>
          <a:p>
            <a:pPr eaLnBrk="0" hangingPunct="0">
              <a:spcBef>
                <a:spcPct val="20000"/>
              </a:spcBef>
              <a:buClr>
                <a:schemeClr val="accent1"/>
              </a:buClr>
              <a:buSzPct val="50000"/>
              <a:buFontTx/>
              <a:buNone/>
              <a:defRPr/>
            </a:pPr>
            <a:r>
              <a:rPr sz="2000" b="1" spc="100" smtClean="0">
                <a:uFillTx/>
                <a:latin typeface="微软雅黑" panose="020B0503020204020204" pitchFamily="34" charset="-122"/>
                <a:ea typeface="微软雅黑" panose="020B0503020204020204" pitchFamily="34" charset="-122"/>
                <a:sym typeface="+mn-ea"/>
              </a:rPr>
              <a:t>2</a:t>
            </a:r>
            <a:r>
              <a:rPr lang="zh-CN" sz="2000" b="1" spc="100" smtClean="0">
                <a:uFillTx/>
                <a:latin typeface="微软雅黑" panose="020B0503020204020204" pitchFamily="34" charset="-122"/>
                <a:ea typeface="微软雅黑" panose="020B0503020204020204" pitchFamily="34" charset="-122"/>
                <a:sym typeface="+mn-ea"/>
              </a:rPr>
              <a:t>、</a:t>
            </a:r>
            <a:r>
              <a:rPr sz="2000" b="1" spc="100" smtClean="0">
                <a:uFillTx/>
                <a:latin typeface="微软雅黑" panose="020B0503020204020204" pitchFamily="34" charset="-122"/>
                <a:ea typeface="微软雅黑" panose="020B0503020204020204" pitchFamily="34" charset="-122"/>
                <a:sym typeface="+mn-ea"/>
              </a:rPr>
              <a:t>管理标准</a:t>
            </a:r>
            <a:endParaRPr lang="zh-CN" altLang="en-US"/>
          </a:p>
        </p:txBody>
      </p:sp>
      <p:sp>
        <p:nvSpPr>
          <p:cNvPr id="8" name="文本框 7"/>
          <p:cNvSpPr txBox="1"/>
          <p:nvPr/>
        </p:nvSpPr>
        <p:spPr>
          <a:xfrm>
            <a:off x="1331595" y="3015615"/>
            <a:ext cx="6480810" cy="1568450"/>
          </a:xfrm>
          <a:prstGeom prst="rect">
            <a:avLst/>
          </a:prstGeom>
          <a:noFill/>
        </p:spPr>
        <p:txBody>
          <a:bodyPr wrap="square" rtlCol="0" anchor="t">
            <a:spAutoFit/>
          </a:bodyPr>
          <a:lstStyle/>
          <a:p>
            <a:pPr indent="457200" algn="just" defTabSz="685800" eaLnBrk="0" hangingPunct="0">
              <a:lnSpc>
                <a:spcPct val="160000"/>
              </a:lnSpc>
              <a:spcBef>
                <a:spcPts val="0"/>
              </a:spcBef>
              <a:spcAft>
                <a:spcPts val="0"/>
              </a:spcAft>
              <a:buClr>
                <a:schemeClr val="accent1"/>
              </a:buClr>
              <a:buSzPct val="50000"/>
              <a:buFontTx/>
              <a:buNone/>
              <a:defRPr/>
            </a:pPr>
            <a:r>
              <a:rPr lang="zh-CN" altLang="zh-CN" sz="2000" kern="0" spc="100" dirty="0">
                <a:solidFill>
                  <a:schemeClr val="tx1">
                    <a:lumMod val="75000"/>
                  </a:schemeClr>
                </a:solidFill>
                <a:uFillTx/>
                <a:latin typeface="微软雅黑" panose="020B0503020204020204" pitchFamily="34" charset="-122"/>
                <a:ea typeface="微软雅黑" panose="020B0503020204020204" pitchFamily="34" charset="-122"/>
                <a:sym typeface="+mn-ea"/>
              </a:rPr>
              <a:t>《化学品生产单位特殊作业安全规范》、《</a:t>
            </a:r>
            <a:r>
              <a:rPr lang="zh-CN" altLang="en-US" sz="2000" kern="0" spc="100" dirty="0">
                <a:solidFill>
                  <a:schemeClr val="tx1">
                    <a:lumMod val="75000"/>
                  </a:schemeClr>
                </a:solidFill>
                <a:uFillTx/>
                <a:latin typeface="微软雅黑" panose="020B0503020204020204" pitchFamily="34" charset="-122"/>
                <a:ea typeface="微软雅黑" panose="020B0503020204020204" pitchFamily="34" charset="-122"/>
                <a:sym typeface="+mn-ea"/>
              </a:rPr>
              <a:t>化工企业工艺安全管理实施导则</a:t>
            </a:r>
            <a:r>
              <a:rPr lang="zh-CN" altLang="zh-CN" sz="2000" kern="0" spc="100" dirty="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en-US" sz="2000" kern="0" spc="100" dirty="0">
                <a:solidFill>
                  <a:schemeClr val="tx2"/>
                </a:solidFill>
                <a:uFillTx/>
                <a:latin typeface="微软雅黑" panose="020B0503020204020204" pitchFamily="34" charset="-122"/>
                <a:ea typeface="微软雅黑" panose="020B0503020204020204" pitchFamily="34" charset="-122"/>
                <a:sym typeface="+mn-ea"/>
              </a:rPr>
              <a:t>（拟转为强制标准）</a:t>
            </a:r>
            <a:r>
              <a:rPr lang="zh-CN" altLang="zh-CN" sz="2000" kern="0" spc="100" dirty="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en-US" sz="2000" kern="0" spc="100" dirty="0">
                <a:solidFill>
                  <a:schemeClr val="tx1">
                    <a:lumMod val="75000"/>
                  </a:schemeClr>
                </a:solidFill>
                <a:uFillTx/>
                <a:latin typeface="微软雅黑" panose="020B0503020204020204" pitchFamily="34" charset="-122"/>
                <a:ea typeface="微软雅黑" panose="020B0503020204020204" pitchFamily="34" charset="-122"/>
                <a:sym typeface="+mn-ea"/>
              </a:rPr>
              <a:t>化学品作业场所安全警示标志规范</a:t>
            </a:r>
            <a:r>
              <a:rPr lang="zh-CN" altLang="zh-CN" sz="2000" kern="0" spc="100" dirty="0">
                <a:solidFill>
                  <a:schemeClr val="tx1">
                    <a:lumMod val="75000"/>
                  </a:schemeClr>
                </a:solidFill>
                <a:uFillTx/>
                <a:latin typeface="微软雅黑" panose="020B0503020204020204" pitchFamily="34" charset="-122"/>
                <a:ea typeface="微软雅黑" panose="020B0503020204020204" pitchFamily="34" charset="-122"/>
                <a:sym typeface="+mn-ea"/>
              </a:rPr>
              <a:t>》等。</a:t>
            </a:r>
            <a:endParaRPr lang="zh-CN" altLang="zh-CN" sz="2000" kern="0" spc="100" dirty="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grpSp>
        <p:nvGrpSpPr>
          <p:cNvPr id="5" name="组合 4"/>
          <p:cNvGrpSpPr/>
          <p:nvPr/>
        </p:nvGrpSpPr>
        <p:grpSpPr>
          <a:xfrm>
            <a:off x="102235" y="62230"/>
            <a:ext cx="4511675" cy="616535"/>
            <a:chOff x="147" y="225"/>
            <a:chExt cx="7105" cy="971"/>
          </a:xfrm>
        </p:grpSpPr>
        <p:sp>
          <p:nvSpPr>
            <p:cNvPr id="9" name="TextBox 31"/>
            <p:cNvSpPr txBox="1"/>
            <p:nvPr/>
          </p:nvSpPr>
          <p:spPr>
            <a:xfrm>
              <a:off x="1118" y="310"/>
              <a:ext cx="6134" cy="725"/>
            </a:xfrm>
            <a:prstGeom prst="rect">
              <a:avLst/>
            </a:prstGeom>
            <a:noFill/>
            <a:ln w="9525">
              <a:noFill/>
            </a:ln>
          </p:spPr>
          <p:txBody>
            <a:bodyPr wrap="square">
              <a:spAutoFit/>
            </a:bodyPr>
            <a:lstStyle/>
            <a:p>
              <a:r>
                <a:rPr lang="zh-CN" altLang="en-US" sz="2400" b="1" dirty="0">
                  <a:solidFill>
                    <a:schemeClr val="tx1"/>
                  </a:solidFill>
                  <a:latin typeface="微软雅黑" panose="020B0503020204020204" pitchFamily="34" charset="-122"/>
                  <a:ea typeface="微软雅黑" panose="020B0503020204020204" pitchFamily="34" charset="-122"/>
                </a:rPr>
                <a:t>安全监管法律法规基础知识</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0"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p:cNvGraphicFramePr>
            <a:graphicFrameLocks noGrp="1"/>
          </p:cNvGraphicFramePr>
          <p:nvPr/>
        </p:nvGraphicFramePr>
        <p:xfrm>
          <a:off x="1886585" y="654685"/>
          <a:ext cx="6428740" cy="4259580"/>
        </p:xfrm>
        <a:graphic>
          <a:graphicData uri="http://schemas.openxmlformats.org/drawingml/2006/table">
            <a:tbl>
              <a:tblPr/>
              <a:tblGrid>
                <a:gridCol w="517525"/>
                <a:gridCol w="3898900"/>
                <a:gridCol w="1398905"/>
                <a:gridCol w="613410"/>
              </a:tblGrid>
              <a:tr h="167640">
                <a:tc>
                  <a:txBody>
                    <a:bodyPr/>
                    <a:lstStyle/>
                    <a:p>
                      <a:pPr algn="ctr">
                        <a:spcAft>
                          <a:spcPts val="0"/>
                        </a:spcAft>
                      </a:pPr>
                      <a:r>
                        <a:rPr lang="zh-CN" sz="1100" b="1" kern="0" dirty="0">
                          <a:latin typeface="微软雅黑" panose="020B0503020204020204" pitchFamily="34" charset="-122"/>
                          <a:ea typeface="微软雅黑" panose="020B0503020204020204" pitchFamily="34" charset="-122"/>
                          <a:cs typeface="宋体" panose="02010600030101010101" pitchFamily="2" charset="-122"/>
                        </a:rPr>
                        <a:t>序号</a:t>
                      </a:r>
                      <a:endParaRPr lang="zh-CN" sz="1100" b="1" kern="0" dirty="0">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1100" b="1" kern="0" dirty="0">
                          <a:latin typeface="微软雅黑" panose="020B0503020204020204" pitchFamily="34" charset="-122"/>
                          <a:ea typeface="微软雅黑" panose="020B0503020204020204" pitchFamily="34" charset="-122"/>
                          <a:cs typeface="宋体" panose="02010600030101010101" pitchFamily="2" charset="-122"/>
                        </a:rPr>
                        <a:t>项目名称</a:t>
                      </a:r>
                      <a:endParaRPr lang="zh-CN" sz="1100" b="1" kern="0" dirty="0">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1100" b="1" kern="0" dirty="0">
                          <a:latin typeface="微软雅黑" panose="020B0503020204020204" pitchFamily="34" charset="-122"/>
                          <a:ea typeface="微软雅黑" panose="020B0503020204020204" pitchFamily="34" charset="-122"/>
                          <a:cs typeface="宋体" panose="02010600030101010101" pitchFamily="2" charset="-122"/>
                        </a:rPr>
                        <a:t>标准号</a:t>
                      </a:r>
                      <a:endParaRPr lang="zh-CN" sz="1100" b="1" kern="0" dirty="0">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1100" b="1" kern="0" dirty="0">
                          <a:solidFill>
                            <a:schemeClr val="tx1"/>
                          </a:solidFill>
                          <a:latin typeface="微软雅黑" panose="020B0503020204020204" pitchFamily="34" charset="-122"/>
                          <a:ea typeface="微软雅黑" panose="020B0503020204020204" pitchFamily="34" charset="-122"/>
                          <a:cs typeface="宋体" panose="02010600030101010101" pitchFamily="2" charset="-122"/>
                        </a:rPr>
                        <a:t>分类</a:t>
                      </a:r>
                      <a:endParaRPr lang="zh-CN" sz="1100" b="1" kern="0" dirty="0">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5270">
                <a:tc>
                  <a:txBody>
                    <a:bodyPr/>
                    <a:lstStyle/>
                    <a:p>
                      <a:pPr algn="ctr">
                        <a:spcAft>
                          <a:spcPts val="0"/>
                        </a:spcAft>
                      </a:pPr>
                      <a:r>
                        <a:rPr lang="en-US" sz="1100" b="1" kern="0" dirty="0">
                          <a:latin typeface="微软雅黑" panose="020B0503020204020204" pitchFamily="34" charset="-122"/>
                          <a:ea typeface="微软雅黑" panose="020B0503020204020204" pitchFamily="34" charset="-122"/>
                          <a:cs typeface="Times New Roman" panose="02020603050405020304"/>
                        </a:rPr>
                        <a:t>1</a:t>
                      </a:r>
                      <a:endParaRPr lang="en-US" sz="1100" b="1" kern="0" dirty="0">
                        <a:latin typeface="微软雅黑" panose="020B0503020204020204" pitchFamily="34" charset="-122"/>
                        <a:ea typeface="微软雅黑" panose="020B0503020204020204" pitchFamily="34" charset="-122"/>
                        <a:cs typeface="Times New Roman" panose="02020603050405020304"/>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zh-CN" sz="1100" b="1" kern="0" dirty="0">
                          <a:latin typeface="微软雅黑" panose="020B0503020204020204" pitchFamily="34" charset="-122"/>
                          <a:ea typeface="微软雅黑" panose="020B0503020204020204" pitchFamily="34" charset="-122"/>
                          <a:cs typeface="宋体" panose="02010600030101010101" pitchFamily="2" charset="-122"/>
                        </a:rPr>
                        <a:t>氯气安全规程</a:t>
                      </a:r>
                      <a:endParaRPr lang="zh-CN" sz="1100" b="1" kern="0" dirty="0">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b="1" kern="0" dirty="0">
                          <a:latin typeface="微软雅黑" panose="020B0503020204020204" pitchFamily="34" charset="-122"/>
                          <a:ea typeface="微软雅黑" panose="020B0503020204020204" pitchFamily="34" charset="-122"/>
                          <a:cs typeface="宋体" panose="02010600030101010101" pitchFamily="2" charset="-122"/>
                        </a:rPr>
                        <a:t>GB 11984-2008</a:t>
                      </a:r>
                      <a:endParaRPr lang="en-US" sz="1100" b="1" kern="0" dirty="0">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1100" b="1" kern="0" dirty="0">
                          <a:latin typeface="微软雅黑" panose="020B0503020204020204" pitchFamily="34" charset="-122"/>
                          <a:ea typeface="微软雅黑" panose="020B0503020204020204" pitchFamily="34" charset="-122"/>
                          <a:cs typeface="宋体" panose="02010600030101010101" pitchFamily="2" charset="-122"/>
                        </a:rPr>
                        <a:t>技术</a:t>
                      </a:r>
                      <a:endParaRPr lang="zh-CN" sz="1100" b="1" kern="0" dirty="0">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5905">
                <a:tc>
                  <a:txBody>
                    <a:bodyPr/>
                    <a:lstStyle/>
                    <a:p>
                      <a:pPr algn="ctr">
                        <a:spcAft>
                          <a:spcPts val="0"/>
                        </a:spcAft>
                      </a:pPr>
                      <a:r>
                        <a:rPr lang="en-US" sz="1100" b="1" kern="0" dirty="0">
                          <a:latin typeface="微软雅黑" panose="020B0503020204020204" pitchFamily="34" charset="-122"/>
                          <a:ea typeface="微软雅黑" panose="020B0503020204020204" pitchFamily="34" charset="-122"/>
                          <a:cs typeface="Times New Roman" panose="02020603050405020304"/>
                        </a:rPr>
                        <a:t>2</a:t>
                      </a:r>
                      <a:endParaRPr lang="en-US" sz="1100" b="1" kern="0" dirty="0">
                        <a:latin typeface="微软雅黑" panose="020B0503020204020204" pitchFamily="34" charset="-122"/>
                        <a:ea typeface="微软雅黑" panose="020B0503020204020204" pitchFamily="34" charset="-122"/>
                        <a:cs typeface="Times New Roman" panose="02020603050405020304"/>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zh-CN" sz="1100" b="1" kern="0" dirty="0">
                          <a:latin typeface="微软雅黑" panose="020B0503020204020204" pitchFamily="34" charset="-122"/>
                          <a:ea typeface="微软雅黑" panose="020B0503020204020204" pitchFamily="34" charset="-122"/>
                          <a:cs typeface="宋体" panose="02010600030101010101" pitchFamily="2" charset="-122"/>
                        </a:rPr>
                        <a:t>建筑设计防火规范</a:t>
                      </a:r>
                      <a:endParaRPr lang="zh-CN" sz="1100" b="1" kern="0" dirty="0">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b="1" kern="0" dirty="0">
                          <a:latin typeface="微软雅黑" panose="020B0503020204020204" pitchFamily="34" charset="-122"/>
                          <a:ea typeface="微软雅黑" panose="020B0503020204020204" pitchFamily="34" charset="-122"/>
                          <a:cs typeface="宋体" panose="02010600030101010101" pitchFamily="2" charset="-122"/>
                        </a:rPr>
                        <a:t>GB 50016-2014</a:t>
                      </a:r>
                      <a:endParaRPr lang="en-US" sz="1100" b="1" kern="0" dirty="0">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1100" b="1" kern="0" dirty="0">
                          <a:latin typeface="微软雅黑" panose="020B0503020204020204" pitchFamily="34" charset="-122"/>
                          <a:ea typeface="微软雅黑" panose="020B0503020204020204" pitchFamily="34" charset="-122"/>
                          <a:cs typeface="宋体" panose="02010600030101010101" pitchFamily="2" charset="-122"/>
                        </a:rPr>
                        <a:t>技术</a:t>
                      </a:r>
                      <a:endParaRPr lang="zh-CN" sz="1100" b="1" kern="0" dirty="0">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5270">
                <a:tc>
                  <a:txBody>
                    <a:bodyPr/>
                    <a:lstStyle/>
                    <a:p>
                      <a:pPr algn="ctr">
                        <a:spcAft>
                          <a:spcPts val="0"/>
                        </a:spcAft>
                      </a:pPr>
                      <a:r>
                        <a:rPr lang="en-US" sz="1100" b="1" kern="0">
                          <a:latin typeface="微软雅黑" panose="020B0503020204020204" pitchFamily="34" charset="-122"/>
                          <a:ea typeface="微软雅黑" panose="020B0503020204020204" pitchFamily="34" charset="-122"/>
                          <a:cs typeface="Times New Roman" panose="02020603050405020304"/>
                        </a:rPr>
                        <a:t>3</a:t>
                      </a:r>
                      <a:endParaRPr lang="en-US" sz="1100" b="1" kern="0">
                        <a:latin typeface="微软雅黑" panose="020B0503020204020204" pitchFamily="34" charset="-122"/>
                        <a:ea typeface="微软雅黑" panose="020B0503020204020204" pitchFamily="34" charset="-122"/>
                        <a:cs typeface="Times New Roman" panose="02020603050405020304"/>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zh-CN" sz="1100" b="1" kern="0" dirty="0">
                          <a:latin typeface="微软雅黑" panose="020B0503020204020204" pitchFamily="34" charset="-122"/>
                          <a:ea typeface="微软雅黑" panose="020B0503020204020204" pitchFamily="34" charset="-122"/>
                          <a:cs typeface="宋体" panose="02010600030101010101" pitchFamily="2" charset="-122"/>
                        </a:rPr>
                        <a:t>石油库设计规范</a:t>
                      </a:r>
                      <a:endParaRPr lang="zh-CN" sz="1100" b="1" kern="0" dirty="0">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b="1" kern="0" dirty="0">
                          <a:latin typeface="微软雅黑" panose="020B0503020204020204" pitchFamily="34" charset="-122"/>
                          <a:ea typeface="微软雅黑" panose="020B0503020204020204" pitchFamily="34" charset="-122"/>
                          <a:cs typeface="宋体" panose="02010600030101010101" pitchFamily="2" charset="-122"/>
                        </a:rPr>
                        <a:t>GB 50074-2014</a:t>
                      </a:r>
                      <a:endParaRPr lang="en-US" sz="1100" b="1" kern="0" dirty="0">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1100" b="1" kern="0" dirty="0">
                          <a:latin typeface="微软雅黑" panose="020B0503020204020204" pitchFamily="34" charset="-122"/>
                          <a:ea typeface="微软雅黑" panose="020B0503020204020204" pitchFamily="34" charset="-122"/>
                          <a:cs typeface="宋体" panose="02010600030101010101" pitchFamily="2" charset="-122"/>
                        </a:rPr>
                        <a:t>技术</a:t>
                      </a:r>
                      <a:endParaRPr lang="zh-CN" sz="1100" b="1" kern="0" dirty="0">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5905">
                <a:tc>
                  <a:txBody>
                    <a:bodyPr/>
                    <a:lstStyle/>
                    <a:p>
                      <a:pPr algn="ctr">
                        <a:spcAft>
                          <a:spcPts val="0"/>
                        </a:spcAft>
                      </a:pPr>
                      <a:r>
                        <a:rPr lang="en-US" sz="1100" b="1" kern="0">
                          <a:latin typeface="微软雅黑" panose="020B0503020204020204" pitchFamily="34" charset="-122"/>
                          <a:ea typeface="微软雅黑" panose="020B0503020204020204" pitchFamily="34" charset="-122"/>
                          <a:cs typeface="Times New Roman" panose="02020603050405020304"/>
                        </a:rPr>
                        <a:t>4</a:t>
                      </a:r>
                      <a:endParaRPr lang="en-US" sz="1100" b="1" kern="0">
                        <a:latin typeface="微软雅黑" panose="020B0503020204020204" pitchFamily="34" charset="-122"/>
                        <a:ea typeface="微软雅黑" panose="020B0503020204020204" pitchFamily="34" charset="-122"/>
                        <a:cs typeface="Times New Roman" panose="02020603050405020304"/>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zh-CN" sz="1100" b="1" kern="0" dirty="0">
                          <a:latin typeface="微软雅黑" panose="020B0503020204020204" pitchFamily="34" charset="-122"/>
                          <a:ea typeface="微软雅黑" panose="020B0503020204020204" pitchFamily="34" charset="-122"/>
                          <a:cs typeface="宋体" panose="02010600030101010101" pitchFamily="2" charset="-122"/>
                        </a:rPr>
                        <a:t>石油化工企业设计防火规范</a:t>
                      </a:r>
                      <a:endParaRPr lang="zh-CN" sz="1100" b="1" kern="0" dirty="0">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b="1" kern="0" dirty="0">
                          <a:latin typeface="微软雅黑" panose="020B0503020204020204" pitchFamily="34" charset="-122"/>
                          <a:ea typeface="微软雅黑" panose="020B0503020204020204" pitchFamily="34" charset="-122"/>
                          <a:cs typeface="宋体" panose="02010600030101010101" pitchFamily="2" charset="-122"/>
                        </a:rPr>
                        <a:t>GB 50160-2008</a:t>
                      </a:r>
                      <a:endParaRPr lang="en-US" sz="1100" b="1" kern="0" dirty="0">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1100" b="1" kern="0" dirty="0">
                          <a:latin typeface="微软雅黑" panose="020B0503020204020204" pitchFamily="34" charset="-122"/>
                          <a:ea typeface="微软雅黑" panose="020B0503020204020204" pitchFamily="34" charset="-122"/>
                          <a:cs typeface="宋体" panose="02010600030101010101" pitchFamily="2" charset="-122"/>
                        </a:rPr>
                        <a:t>技术</a:t>
                      </a:r>
                      <a:endParaRPr lang="zh-CN" sz="1100" b="1" kern="0" dirty="0">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5270">
                <a:tc>
                  <a:txBody>
                    <a:bodyPr/>
                    <a:lstStyle/>
                    <a:p>
                      <a:pPr algn="ctr">
                        <a:spcAft>
                          <a:spcPts val="0"/>
                        </a:spcAft>
                      </a:pPr>
                      <a:r>
                        <a:rPr lang="en-US" sz="1100" b="1" kern="0">
                          <a:latin typeface="微软雅黑" panose="020B0503020204020204" pitchFamily="34" charset="-122"/>
                          <a:ea typeface="微软雅黑" panose="020B0503020204020204" pitchFamily="34" charset="-122"/>
                          <a:cs typeface="Times New Roman" panose="02020603050405020304"/>
                        </a:rPr>
                        <a:t>5</a:t>
                      </a:r>
                      <a:endParaRPr lang="en-US" sz="1100" b="1" kern="0">
                        <a:latin typeface="微软雅黑" panose="020B0503020204020204" pitchFamily="34" charset="-122"/>
                        <a:ea typeface="微软雅黑" panose="020B0503020204020204" pitchFamily="34" charset="-122"/>
                        <a:cs typeface="Times New Roman" panose="02020603050405020304"/>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zh-CN" sz="1100" b="1" kern="0" dirty="0">
                          <a:latin typeface="微软雅黑" panose="020B0503020204020204" pitchFamily="34" charset="-122"/>
                          <a:ea typeface="微软雅黑" panose="020B0503020204020204" pitchFamily="34" charset="-122"/>
                          <a:cs typeface="宋体" panose="02010600030101010101" pitchFamily="2" charset="-122"/>
                        </a:rPr>
                        <a:t>储罐区防火堤设计规范</a:t>
                      </a:r>
                      <a:endParaRPr lang="zh-CN" sz="1100" b="1" kern="0" dirty="0">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b="1" kern="0" dirty="0">
                          <a:latin typeface="微软雅黑" panose="020B0503020204020204" pitchFamily="34" charset="-122"/>
                          <a:ea typeface="微软雅黑" panose="020B0503020204020204" pitchFamily="34" charset="-122"/>
                          <a:cs typeface="宋体" panose="02010600030101010101" pitchFamily="2" charset="-122"/>
                        </a:rPr>
                        <a:t>GB 50351-2014</a:t>
                      </a:r>
                      <a:endParaRPr lang="en-US" sz="1100" b="1" kern="0" dirty="0">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1100" b="1" kern="0" dirty="0">
                          <a:latin typeface="微软雅黑" panose="020B0503020204020204" pitchFamily="34" charset="-122"/>
                          <a:ea typeface="微软雅黑" panose="020B0503020204020204" pitchFamily="34" charset="-122"/>
                          <a:cs typeface="宋体" panose="02010600030101010101" pitchFamily="2" charset="-122"/>
                        </a:rPr>
                        <a:t>技术</a:t>
                      </a:r>
                      <a:endParaRPr lang="zh-CN" sz="1100" b="1" kern="0" dirty="0">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5905">
                <a:tc>
                  <a:txBody>
                    <a:bodyPr/>
                    <a:lstStyle/>
                    <a:p>
                      <a:pPr algn="ctr">
                        <a:spcAft>
                          <a:spcPts val="0"/>
                        </a:spcAft>
                      </a:pPr>
                      <a:r>
                        <a:rPr lang="en-US" sz="1100" b="1" kern="0">
                          <a:latin typeface="微软雅黑" panose="020B0503020204020204" pitchFamily="34" charset="-122"/>
                          <a:ea typeface="微软雅黑" panose="020B0503020204020204" pitchFamily="34" charset="-122"/>
                          <a:cs typeface="Times New Roman" panose="02020603050405020304"/>
                        </a:rPr>
                        <a:t>6</a:t>
                      </a:r>
                      <a:endParaRPr lang="en-US" sz="1100" b="1" kern="0">
                        <a:latin typeface="微软雅黑" panose="020B0503020204020204" pitchFamily="34" charset="-122"/>
                        <a:ea typeface="微软雅黑" panose="020B0503020204020204" pitchFamily="34" charset="-122"/>
                        <a:cs typeface="Times New Roman" panose="02020603050405020304"/>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zh-CN" sz="1100" b="1" kern="0" dirty="0">
                          <a:latin typeface="微软雅黑" panose="020B0503020204020204" pitchFamily="34" charset="-122"/>
                          <a:ea typeface="微软雅黑" panose="020B0503020204020204" pitchFamily="34" charset="-122"/>
                          <a:cs typeface="宋体" panose="02010600030101010101" pitchFamily="2" charset="-122"/>
                        </a:rPr>
                        <a:t>石油化工可燃气体和有毒气体检测报警设计规范</a:t>
                      </a:r>
                      <a:endParaRPr lang="zh-CN" sz="1100" b="1" kern="0" dirty="0">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b="1" kern="0" dirty="0">
                          <a:latin typeface="微软雅黑" panose="020B0503020204020204" pitchFamily="34" charset="-122"/>
                          <a:ea typeface="微软雅黑" panose="020B0503020204020204" pitchFamily="34" charset="-122"/>
                          <a:cs typeface="宋体" panose="02010600030101010101" pitchFamily="2" charset="-122"/>
                        </a:rPr>
                        <a:t>GB 50493-2009</a:t>
                      </a:r>
                      <a:endParaRPr lang="en-US" sz="1100" b="1" kern="0" dirty="0">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1100" b="1" kern="0" dirty="0">
                          <a:latin typeface="微软雅黑" panose="020B0503020204020204" pitchFamily="34" charset="-122"/>
                          <a:ea typeface="微软雅黑" panose="020B0503020204020204" pitchFamily="34" charset="-122"/>
                          <a:cs typeface="宋体" panose="02010600030101010101" pitchFamily="2" charset="-122"/>
                        </a:rPr>
                        <a:t>技术</a:t>
                      </a:r>
                      <a:endParaRPr lang="zh-CN" sz="1100" b="1" kern="0" dirty="0">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5270">
                <a:tc>
                  <a:txBody>
                    <a:bodyPr/>
                    <a:lstStyle/>
                    <a:p>
                      <a:pPr algn="ctr">
                        <a:spcAft>
                          <a:spcPts val="0"/>
                        </a:spcAft>
                      </a:pPr>
                      <a:r>
                        <a:rPr lang="en-US" sz="1100" b="1" kern="0">
                          <a:latin typeface="微软雅黑" panose="020B0503020204020204" pitchFamily="34" charset="-122"/>
                          <a:ea typeface="微软雅黑" panose="020B0503020204020204" pitchFamily="34" charset="-122"/>
                          <a:cs typeface="Times New Roman" panose="02020603050405020304"/>
                        </a:rPr>
                        <a:t>7</a:t>
                      </a:r>
                      <a:endParaRPr lang="en-US" sz="1100" b="1" kern="0">
                        <a:latin typeface="微软雅黑" panose="020B0503020204020204" pitchFamily="34" charset="-122"/>
                        <a:ea typeface="微软雅黑" panose="020B0503020204020204" pitchFamily="34" charset="-122"/>
                        <a:cs typeface="Times New Roman" panose="02020603050405020304"/>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zh-CN" sz="1100" b="1" kern="0" dirty="0">
                          <a:latin typeface="微软雅黑" panose="020B0503020204020204" pitchFamily="34" charset="-122"/>
                          <a:ea typeface="微软雅黑" panose="020B0503020204020204" pitchFamily="34" charset="-122"/>
                          <a:cs typeface="宋体" panose="02010600030101010101" pitchFamily="2" charset="-122"/>
                        </a:rPr>
                        <a:t>深度冷冻法生产氧气及相关气体安全技术规程</a:t>
                      </a:r>
                      <a:endParaRPr lang="zh-CN" sz="1100" b="1" kern="0" dirty="0">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b="1" kern="0" dirty="0">
                          <a:latin typeface="微软雅黑" panose="020B0503020204020204" pitchFamily="34" charset="-122"/>
                          <a:ea typeface="微软雅黑" panose="020B0503020204020204" pitchFamily="34" charset="-122"/>
                          <a:cs typeface="宋体" panose="02010600030101010101" pitchFamily="2" charset="-122"/>
                        </a:rPr>
                        <a:t>GB 16912-2008</a:t>
                      </a:r>
                      <a:endParaRPr lang="en-US" sz="1100" b="1" kern="0" dirty="0">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1100" b="1" kern="0" dirty="0">
                          <a:latin typeface="微软雅黑" panose="020B0503020204020204" pitchFamily="34" charset="-122"/>
                          <a:ea typeface="微软雅黑" panose="020B0503020204020204" pitchFamily="34" charset="-122"/>
                          <a:cs typeface="宋体" panose="02010600030101010101" pitchFamily="2" charset="-122"/>
                        </a:rPr>
                        <a:t>技术</a:t>
                      </a:r>
                      <a:endParaRPr lang="zh-CN" sz="1100" b="1" kern="0" dirty="0">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5905">
                <a:tc>
                  <a:txBody>
                    <a:bodyPr/>
                    <a:lstStyle/>
                    <a:p>
                      <a:pPr algn="ctr">
                        <a:spcAft>
                          <a:spcPts val="0"/>
                        </a:spcAft>
                      </a:pPr>
                      <a:r>
                        <a:rPr lang="en-US" sz="1100" b="1" kern="0">
                          <a:latin typeface="微软雅黑" panose="020B0503020204020204" pitchFamily="34" charset="-122"/>
                          <a:ea typeface="微软雅黑" panose="020B0503020204020204" pitchFamily="34" charset="-122"/>
                          <a:cs typeface="Times New Roman" panose="02020603050405020304"/>
                        </a:rPr>
                        <a:t>8</a:t>
                      </a:r>
                      <a:endParaRPr lang="en-US" sz="1100" b="1" kern="0">
                        <a:latin typeface="微软雅黑" panose="020B0503020204020204" pitchFamily="34" charset="-122"/>
                        <a:ea typeface="微软雅黑" panose="020B0503020204020204" pitchFamily="34" charset="-122"/>
                        <a:cs typeface="Times New Roman" panose="02020603050405020304"/>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zh-CN" sz="1100" b="1" kern="0" dirty="0">
                          <a:latin typeface="微软雅黑" panose="020B0503020204020204" pitchFamily="34" charset="-122"/>
                          <a:ea typeface="微软雅黑" panose="020B0503020204020204" pitchFamily="34" charset="-122"/>
                          <a:cs typeface="宋体" panose="02010600030101010101" pitchFamily="2" charset="-122"/>
                        </a:rPr>
                        <a:t>氢气使用安全技术规程</a:t>
                      </a:r>
                      <a:endParaRPr lang="zh-CN" sz="1100" b="1" kern="0" dirty="0">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b="1" kern="0" dirty="0">
                          <a:latin typeface="微软雅黑" panose="020B0503020204020204" pitchFamily="34" charset="-122"/>
                          <a:ea typeface="微软雅黑" panose="020B0503020204020204" pitchFamily="34" charset="-122"/>
                          <a:cs typeface="宋体" panose="02010600030101010101" pitchFamily="2" charset="-122"/>
                        </a:rPr>
                        <a:t>GB 4962-2008</a:t>
                      </a:r>
                      <a:endParaRPr lang="en-US" sz="1100" b="1" kern="0" dirty="0">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1100" b="1" kern="0" dirty="0">
                          <a:latin typeface="微软雅黑" panose="020B0503020204020204" pitchFamily="34" charset="-122"/>
                          <a:ea typeface="微软雅黑" panose="020B0503020204020204" pitchFamily="34" charset="-122"/>
                          <a:cs typeface="宋体" panose="02010600030101010101" pitchFamily="2" charset="-122"/>
                        </a:rPr>
                        <a:t>技术</a:t>
                      </a:r>
                      <a:endParaRPr lang="zh-CN" sz="1100" b="1" kern="0" dirty="0">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635">
                <a:tc>
                  <a:txBody>
                    <a:bodyPr/>
                    <a:lstStyle/>
                    <a:p>
                      <a:pPr algn="ctr">
                        <a:spcAft>
                          <a:spcPts val="0"/>
                        </a:spcAft>
                      </a:pPr>
                      <a:r>
                        <a:rPr lang="en-US" sz="1100" b="1" kern="0">
                          <a:latin typeface="微软雅黑" panose="020B0503020204020204" pitchFamily="34" charset="-122"/>
                          <a:ea typeface="微软雅黑" panose="020B0503020204020204" pitchFamily="34" charset="-122"/>
                          <a:cs typeface="Times New Roman" panose="02020603050405020304"/>
                        </a:rPr>
                        <a:t>9</a:t>
                      </a:r>
                      <a:endParaRPr lang="en-US" sz="1100" b="1" kern="0">
                        <a:latin typeface="微软雅黑" panose="020B0503020204020204" pitchFamily="34" charset="-122"/>
                        <a:ea typeface="微软雅黑" panose="020B0503020204020204" pitchFamily="34" charset="-122"/>
                        <a:cs typeface="Times New Roman" panose="02020603050405020304"/>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zh-CN" sz="1100" b="1" kern="0" dirty="0">
                          <a:latin typeface="微软雅黑" panose="020B0503020204020204" pitchFamily="34" charset="-122"/>
                          <a:ea typeface="微软雅黑" panose="020B0503020204020204" pitchFamily="34" charset="-122"/>
                          <a:cs typeface="宋体" panose="02010600030101010101" pitchFamily="2" charset="-122"/>
                        </a:rPr>
                        <a:t>电石乙炔法生产氯乙烯安全技术规程</a:t>
                      </a:r>
                      <a:endParaRPr lang="zh-CN" sz="1100" b="1" kern="0" dirty="0">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b="1" kern="0" dirty="0">
                          <a:latin typeface="微软雅黑" panose="020B0503020204020204" pitchFamily="34" charset="-122"/>
                          <a:ea typeface="微软雅黑" panose="020B0503020204020204" pitchFamily="34" charset="-122"/>
                          <a:cs typeface="宋体" panose="02010600030101010101" pitchFamily="2" charset="-122"/>
                        </a:rPr>
                        <a:t>GB 14544-2008</a:t>
                      </a:r>
                      <a:endParaRPr lang="en-US" sz="1100" b="1" kern="0" dirty="0">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1100" b="1" kern="0" dirty="0">
                          <a:latin typeface="微软雅黑" panose="020B0503020204020204" pitchFamily="34" charset="-122"/>
                          <a:ea typeface="微软雅黑" panose="020B0503020204020204" pitchFamily="34" charset="-122"/>
                          <a:cs typeface="宋体" panose="02010600030101010101" pitchFamily="2" charset="-122"/>
                        </a:rPr>
                        <a:t>技术</a:t>
                      </a:r>
                      <a:endParaRPr lang="zh-CN" sz="1100" b="1" kern="0" dirty="0">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5905">
                <a:tc>
                  <a:txBody>
                    <a:bodyPr/>
                    <a:lstStyle/>
                    <a:p>
                      <a:pPr algn="ctr">
                        <a:spcAft>
                          <a:spcPts val="0"/>
                        </a:spcAft>
                      </a:pPr>
                      <a:r>
                        <a:rPr lang="en-US" sz="1100" b="1" kern="0">
                          <a:latin typeface="微软雅黑" panose="020B0503020204020204" pitchFamily="34" charset="-122"/>
                          <a:ea typeface="微软雅黑" panose="020B0503020204020204" pitchFamily="34" charset="-122"/>
                          <a:cs typeface="Times New Roman" panose="02020603050405020304"/>
                        </a:rPr>
                        <a:t>10</a:t>
                      </a:r>
                      <a:endParaRPr lang="en-US" sz="1100" b="1" kern="0">
                        <a:latin typeface="微软雅黑" panose="020B0503020204020204" pitchFamily="34" charset="-122"/>
                        <a:ea typeface="微软雅黑" panose="020B0503020204020204" pitchFamily="34" charset="-122"/>
                        <a:cs typeface="Times New Roman" panose="02020603050405020304"/>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zh-CN" sz="1100" b="1" kern="0" dirty="0">
                          <a:latin typeface="微软雅黑" panose="020B0503020204020204" pitchFamily="34" charset="-122"/>
                          <a:ea typeface="微软雅黑" panose="020B0503020204020204" pitchFamily="34" charset="-122"/>
                          <a:cs typeface="宋体" panose="02010600030101010101" pitchFamily="2" charset="-122"/>
                        </a:rPr>
                        <a:t>危险化学品重大危险源辨识</a:t>
                      </a:r>
                      <a:endParaRPr lang="zh-CN" sz="1100" b="1" kern="0" dirty="0">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b="1" kern="0" dirty="0">
                          <a:latin typeface="微软雅黑" panose="020B0503020204020204" pitchFamily="34" charset="-122"/>
                          <a:ea typeface="微软雅黑" panose="020B0503020204020204" pitchFamily="34" charset="-122"/>
                          <a:cs typeface="宋体" panose="02010600030101010101" pitchFamily="2" charset="-122"/>
                        </a:rPr>
                        <a:t>GB 18218-2009</a:t>
                      </a:r>
                      <a:endParaRPr lang="en-US" sz="1100" b="1" kern="0" dirty="0">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1100" b="1" kern="0" dirty="0">
                          <a:latin typeface="微软雅黑" panose="020B0503020204020204" pitchFamily="34" charset="-122"/>
                          <a:ea typeface="微软雅黑" panose="020B0503020204020204" pitchFamily="34" charset="-122"/>
                          <a:cs typeface="宋体" panose="02010600030101010101" pitchFamily="2" charset="-122"/>
                        </a:rPr>
                        <a:t>技术</a:t>
                      </a:r>
                      <a:endParaRPr lang="zh-CN" sz="1100" b="1" kern="0" dirty="0">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5270">
                <a:tc>
                  <a:txBody>
                    <a:bodyPr/>
                    <a:lstStyle/>
                    <a:p>
                      <a:pPr algn="ctr">
                        <a:spcAft>
                          <a:spcPts val="0"/>
                        </a:spcAft>
                      </a:pPr>
                      <a:r>
                        <a:rPr lang="en-US" sz="1100" b="1" kern="0">
                          <a:latin typeface="微软雅黑" panose="020B0503020204020204" pitchFamily="34" charset="-122"/>
                          <a:ea typeface="微软雅黑" panose="020B0503020204020204" pitchFamily="34" charset="-122"/>
                          <a:cs typeface="Times New Roman" panose="02020603050405020304"/>
                        </a:rPr>
                        <a:t>11</a:t>
                      </a:r>
                      <a:endParaRPr lang="en-US" sz="1100" b="1" kern="0">
                        <a:latin typeface="微软雅黑" panose="020B0503020204020204" pitchFamily="34" charset="-122"/>
                        <a:ea typeface="微软雅黑" panose="020B0503020204020204" pitchFamily="34" charset="-122"/>
                        <a:cs typeface="Times New Roman" panose="02020603050405020304"/>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zh-CN" sz="1100" b="1" kern="0" dirty="0">
                          <a:latin typeface="微软雅黑" panose="020B0503020204020204" pitchFamily="34" charset="-122"/>
                          <a:ea typeface="微软雅黑" panose="020B0503020204020204" pitchFamily="34" charset="-122"/>
                          <a:cs typeface="宋体" panose="02010600030101010101" pitchFamily="2" charset="-122"/>
                        </a:rPr>
                        <a:t>石油与石油设施雷电安全规范</a:t>
                      </a:r>
                      <a:endParaRPr lang="zh-CN" sz="1100" b="1" kern="0" dirty="0">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b="1" kern="0" dirty="0">
                          <a:latin typeface="微软雅黑" panose="020B0503020204020204" pitchFamily="34" charset="-122"/>
                          <a:ea typeface="微软雅黑" panose="020B0503020204020204" pitchFamily="34" charset="-122"/>
                          <a:cs typeface="宋体" panose="02010600030101010101" pitchFamily="2" charset="-122"/>
                        </a:rPr>
                        <a:t>GB 15599-2009</a:t>
                      </a:r>
                      <a:endParaRPr lang="en-US" sz="1100" b="1" kern="0" dirty="0">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1100" b="1" kern="0" dirty="0">
                          <a:latin typeface="微软雅黑" panose="020B0503020204020204" pitchFamily="34" charset="-122"/>
                          <a:ea typeface="微软雅黑" panose="020B0503020204020204" pitchFamily="34" charset="-122"/>
                          <a:cs typeface="宋体" panose="02010600030101010101" pitchFamily="2" charset="-122"/>
                        </a:rPr>
                        <a:t>技术</a:t>
                      </a:r>
                      <a:endParaRPr lang="zh-CN" sz="1100" b="1" kern="0" dirty="0">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5905">
                <a:tc>
                  <a:txBody>
                    <a:bodyPr/>
                    <a:lstStyle/>
                    <a:p>
                      <a:pPr algn="ctr">
                        <a:spcAft>
                          <a:spcPts val="0"/>
                        </a:spcAft>
                      </a:pPr>
                      <a:r>
                        <a:rPr lang="en-US" sz="1100" b="1" kern="0">
                          <a:latin typeface="微软雅黑" panose="020B0503020204020204" pitchFamily="34" charset="-122"/>
                          <a:ea typeface="微软雅黑" panose="020B0503020204020204" pitchFamily="34" charset="-122"/>
                          <a:cs typeface="Times New Roman" panose="02020603050405020304"/>
                        </a:rPr>
                        <a:t>12</a:t>
                      </a:r>
                      <a:endParaRPr lang="en-US" sz="1100" b="1" kern="0">
                        <a:latin typeface="微软雅黑" panose="020B0503020204020204" pitchFamily="34" charset="-122"/>
                        <a:ea typeface="微软雅黑" panose="020B0503020204020204" pitchFamily="34" charset="-122"/>
                        <a:cs typeface="Times New Roman" panose="02020603050405020304"/>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zh-CN" sz="1100" b="1" kern="0" dirty="0">
                          <a:latin typeface="微软雅黑" panose="020B0503020204020204" pitchFamily="34" charset="-122"/>
                          <a:ea typeface="微软雅黑" panose="020B0503020204020204" pitchFamily="34" charset="-122"/>
                          <a:cs typeface="宋体" panose="02010600030101010101" pitchFamily="2" charset="-122"/>
                        </a:rPr>
                        <a:t>液体石油产品静电安全规程</a:t>
                      </a:r>
                      <a:endParaRPr lang="zh-CN" sz="1100" b="1" kern="0" dirty="0">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b="1" kern="0" dirty="0">
                          <a:latin typeface="微软雅黑" panose="020B0503020204020204" pitchFamily="34" charset="-122"/>
                          <a:ea typeface="微软雅黑" panose="020B0503020204020204" pitchFamily="34" charset="-122"/>
                          <a:cs typeface="宋体" panose="02010600030101010101" pitchFamily="2" charset="-122"/>
                        </a:rPr>
                        <a:t>GB 13348-2009</a:t>
                      </a:r>
                      <a:endParaRPr lang="en-US" sz="1100" b="1" kern="0" dirty="0">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1100" b="1" kern="0" dirty="0">
                          <a:latin typeface="微软雅黑" panose="020B0503020204020204" pitchFamily="34" charset="-122"/>
                          <a:ea typeface="微软雅黑" panose="020B0503020204020204" pitchFamily="34" charset="-122"/>
                          <a:cs typeface="宋体" panose="02010600030101010101" pitchFamily="2" charset="-122"/>
                        </a:rPr>
                        <a:t>技术</a:t>
                      </a:r>
                      <a:endParaRPr lang="zh-CN" sz="1100" b="1" kern="0" dirty="0">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5270">
                <a:tc>
                  <a:txBody>
                    <a:bodyPr/>
                    <a:lstStyle/>
                    <a:p>
                      <a:pPr algn="ctr">
                        <a:spcAft>
                          <a:spcPts val="0"/>
                        </a:spcAft>
                      </a:pPr>
                      <a:r>
                        <a:rPr lang="en-US" sz="1100" b="1" kern="0">
                          <a:latin typeface="微软雅黑" panose="020B0503020204020204" pitchFamily="34" charset="-122"/>
                          <a:ea typeface="微软雅黑" panose="020B0503020204020204" pitchFamily="34" charset="-122"/>
                          <a:cs typeface="Times New Roman" panose="02020603050405020304"/>
                        </a:rPr>
                        <a:t>13</a:t>
                      </a:r>
                      <a:endParaRPr lang="en-US" sz="1100" b="1" kern="0">
                        <a:latin typeface="微软雅黑" panose="020B0503020204020204" pitchFamily="34" charset="-122"/>
                        <a:ea typeface="微软雅黑" panose="020B0503020204020204" pitchFamily="34" charset="-122"/>
                        <a:cs typeface="Times New Roman" panose="02020603050405020304"/>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zh-CN" sz="1100" b="1" kern="0" dirty="0">
                          <a:latin typeface="微软雅黑" panose="020B0503020204020204" pitchFamily="34" charset="-122"/>
                          <a:ea typeface="微软雅黑" panose="020B0503020204020204" pitchFamily="34" charset="-122"/>
                          <a:cs typeface="宋体" panose="02010600030101010101" pitchFamily="2" charset="-122"/>
                        </a:rPr>
                        <a:t>光气及光气化产品生产安全规程</a:t>
                      </a:r>
                      <a:endParaRPr lang="zh-CN" sz="1100" b="1" kern="0" dirty="0">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b="1" kern="0" dirty="0">
                          <a:latin typeface="微软雅黑" panose="020B0503020204020204" pitchFamily="34" charset="-122"/>
                          <a:ea typeface="微软雅黑" panose="020B0503020204020204" pitchFamily="34" charset="-122"/>
                          <a:cs typeface="宋体" panose="02010600030101010101" pitchFamily="2" charset="-122"/>
                        </a:rPr>
                        <a:t>GB 19041-2003</a:t>
                      </a:r>
                      <a:endParaRPr lang="en-US" sz="1100" b="1" kern="0" dirty="0">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1100" b="1" kern="0" dirty="0">
                          <a:latin typeface="微软雅黑" panose="020B0503020204020204" pitchFamily="34" charset="-122"/>
                          <a:ea typeface="微软雅黑" panose="020B0503020204020204" pitchFamily="34" charset="-122"/>
                          <a:cs typeface="宋体" panose="02010600030101010101" pitchFamily="2" charset="-122"/>
                        </a:rPr>
                        <a:t>技术</a:t>
                      </a:r>
                      <a:endParaRPr lang="zh-CN" sz="1100" b="1" kern="0" dirty="0">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5905">
                <a:tc>
                  <a:txBody>
                    <a:bodyPr/>
                    <a:lstStyle/>
                    <a:p>
                      <a:pPr algn="ctr">
                        <a:spcAft>
                          <a:spcPts val="0"/>
                        </a:spcAft>
                      </a:pPr>
                      <a:r>
                        <a:rPr lang="en-US" sz="1100" b="1" kern="0">
                          <a:latin typeface="微软雅黑" panose="020B0503020204020204" pitchFamily="34" charset="-122"/>
                          <a:ea typeface="微软雅黑" panose="020B0503020204020204" pitchFamily="34" charset="-122"/>
                          <a:cs typeface="Times New Roman" panose="02020603050405020304"/>
                        </a:rPr>
                        <a:t>14</a:t>
                      </a:r>
                      <a:endParaRPr lang="en-US" sz="1100" b="1" kern="0">
                        <a:latin typeface="微软雅黑" panose="020B0503020204020204" pitchFamily="34" charset="-122"/>
                        <a:ea typeface="微软雅黑" panose="020B0503020204020204" pitchFamily="34" charset="-122"/>
                        <a:cs typeface="Times New Roman" panose="02020603050405020304"/>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zh-CN" sz="1100" b="1" kern="0" dirty="0">
                          <a:latin typeface="微软雅黑" panose="020B0503020204020204" pitchFamily="34" charset="-122"/>
                          <a:ea typeface="微软雅黑" panose="020B0503020204020204" pitchFamily="34" charset="-122"/>
                          <a:cs typeface="宋体" panose="02010600030101010101" pitchFamily="2" charset="-122"/>
                        </a:rPr>
                        <a:t>危险化学品重大危险源安全监控通用技术规范</a:t>
                      </a:r>
                      <a:endParaRPr lang="zh-CN" sz="1100" b="1" kern="0" dirty="0">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b="1" kern="0" dirty="0">
                          <a:latin typeface="微软雅黑" panose="020B0503020204020204" pitchFamily="34" charset="-122"/>
                          <a:ea typeface="微软雅黑" panose="020B0503020204020204" pitchFamily="34" charset="-122"/>
                          <a:cs typeface="宋体" panose="02010600030101010101" pitchFamily="2" charset="-122"/>
                        </a:rPr>
                        <a:t>AQ 3035-2010</a:t>
                      </a:r>
                      <a:endParaRPr lang="en-US" sz="1100" b="1" kern="0" dirty="0">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1100" b="1" kern="0" dirty="0">
                          <a:latin typeface="微软雅黑" panose="020B0503020204020204" pitchFamily="34" charset="-122"/>
                          <a:ea typeface="微软雅黑" panose="020B0503020204020204" pitchFamily="34" charset="-122"/>
                          <a:cs typeface="宋体" panose="02010600030101010101" pitchFamily="2" charset="-122"/>
                        </a:rPr>
                        <a:t>技术</a:t>
                      </a:r>
                      <a:endParaRPr lang="zh-CN" sz="1100" b="1" kern="0" dirty="0">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9080">
                <a:tc>
                  <a:txBody>
                    <a:bodyPr/>
                    <a:lstStyle/>
                    <a:p>
                      <a:pPr algn="ctr">
                        <a:spcAft>
                          <a:spcPts val="0"/>
                        </a:spcAft>
                      </a:pPr>
                      <a:r>
                        <a:rPr lang="en-US" sz="1100" b="1" kern="0">
                          <a:latin typeface="微软雅黑" panose="020B0503020204020204" pitchFamily="34" charset="-122"/>
                          <a:ea typeface="微软雅黑" panose="020B0503020204020204" pitchFamily="34" charset="-122"/>
                          <a:cs typeface="Times New Roman" panose="02020603050405020304"/>
                        </a:rPr>
                        <a:t>15</a:t>
                      </a:r>
                      <a:endParaRPr lang="en-US" sz="1100" b="1" kern="0">
                        <a:latin typeface="微软雅黑" panose="020B0503020204020204" pitchFamily="34" charset="-122"/>
                        <a:ea typeface="微软雅黑" panose="020B0503020204020204" pitchFamily="34" charset="-122"/>
                        <a:cs typeface="Times New Roman" panose="02020603050405020304"/>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zh-CN" sz="1100" b="1" kern="0" dirty="0">
                          <a:latin typeface="微软雅黑" panose="020B0503020204020204" pitchFamily="34" charset="-122"/>
                          <a:ea typeface="微软雅黑" panose="020B0503020204020204" pitchFamily="34" charset="-122"/>
                          <a:cs typeface="宋体" panose="02010600030101010101" pitchFamily="2" charset="-122"/>
                        </a:rPr>
                        <a:t>危险化学品重大危险源（罐区）现场安全监控装备设置规范</a:t>
                      </a:r>
                      <a:endParaRPr lang="zh-CN" sz="1100" b="1" kern="0" dirty="0">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b="1" kern="0" dirty="0">
                          <a:latin typeface="微软雅黑" panose="020B0503020204020204" pitchFamily="34" charset="-122"/>
                          <a:ea typeface="微软雅黑" panose="020B0503020204020204" pitchFamily="34" charset="-122"/>
                          <a:cs typeface="宋体" panose="02010600030101010101" pitchFamily="2" charset="-122"/>
                        </a:rPr>
                        <a:t>AQ 3036-2010</a:t>
                      </a:r>
                      <a:endParaRPr lang="en-US" sz="1100" b="1" kern="0" dirty="0">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1100" b="1" kern="0" dirty="0">
                          <a:latin typeface="微软雅黑" panose="020B0503020204020204" pitchFamily="34" charset="-122"/>
                          <a:ea typeface="微软雅黑" panose="020B0503020204020204" pitchFamily="34" charset="-122"/>
                          <a:cs typeface="宋体" panose="02010600030101010101" pitchFamily="2" charset="-122"/>
                        </a:rPr>
                        <a:t>技术</a:t>
                      </a:r>
                      <a:endParaRPr lang="zh-CN" sz="1100" b="1" kern="0" dirty="0">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5270">
                <a:tc>
                  <a:txBody>
                    <a:bodyPr/>
                    <a:lstStyle/>
                    <a:p>
                      <a:pPr algn="ctr">
                        <a:spcAft>
                          <a:spcPts val="0"/>
                        </a:spcAft>
                      </a:pPr>
                      <a:r>
                        <a:rPr lang="en-US" sz="1100" b="1" kern="0">
                          <a:latin typeface="微软雅黑" panose="020B0503020204020204" pitchFamily="34" charset="-122"/>
                          <a:ea typeface="微软雅黑" panose="020B0503020204020204" pitchFamily="34" charset="-122"/>
                          <a:cs typeface="Times New Roman" panose="02020603050405020304"/>
                        </a:rPr>
                        <a:t>16</a:t>
                      </a:r>
                      <a:endParaRPr lang="en-US" sz="1100" b="1" kern="0">
                        <a:latin typeface="微软雅黑" panose="020B0503020204020204" pitchFamily="34" charset="-122"/>
                        <a:ea typeface="微软雅黑" panose="020B0503020204020204" pitchFamily="34" charset="-122"/>
                        <a:cs typeface="Times New Roman" panose="02020603050405020304"/>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zh-CN" sz="1100" b="1" kern="0" dirty="0">
                          <a:latin typeface="微软雅黑" panose="020B0503020204020204" pitchFamily="34" charset="-122"/>
                          <a:ea typeface="微软雅黑" panose="020B0503020204020204" pitchFamily="34" charset="-122"/>
                          <a:cs typeface="宋体" panose="02010600030101010101" pitchFamily="2" charset="-122"/>
                        </a:rPr>
                        <a:t>液氯钢瓶充装自动化控制系统技术要求</a:t>
                      </a:r>
                      <a:endParaRPr lang="zh-CN" sz="1100" b="1" kern="0" dirty="0">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b="1" kern="0">
                          <a:latin typeface="微软雅黑" panose="020B0503020204020204" pitchFamily="34" charset="-122"/>
                          <a:ea typeface="微软雅黑" panose="020B0503020204020204" pitchFamily="34" charset="-122"/>
                          <a:cs typeface="宋体" panose="02010600030101010101" pitchFamily="2" charset="-122"/>
                        </a:rPr>
                        <a:t>AQ 3051-2015</a:t>
                      </a:r>
                      <a:endParaRPr lang="en-US" sz="1100" b="1" kern="0">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1100" b="1" kern="0" dirty="0">
                          <a:latin typeface="微软雅黑" panose="020B0503020204020204" pitchFamily="34" charset="-122"/>
                          <a:ea typeface="微软雅黑" panose="020B0503020204020204" pitchFamily="34" charset="-122"/>
                          <a:cs typeface="宋体" panose="02010600030101010101" pitchFamily="2" charset="-122"/>
                        </a:rPr>
                        <a:t>技术</a:t>
                      </a:r>
                      <a:endParaRPr lang="zh-CN" sz="1100" b="1" kern="0" dirty="0">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9" name="文本框 8"/>
          <p:cNvSpPr txBox="1"/>
          <p:nvPr/>
        </p:nvSpPr>
        <p:spPr>
          <a:xfrm>
            <a:off x="679450" y="2185035"/>
            <a:ext cx="1206500" cy="1198880"/>
          </a:xfrm>
          <a:prstGeom prst="rect">
            <a:avLst/>
          </a:prstGeom>
          <a:noFill/>
        </p:spPr>
        <p:txBody>
          <a:bodyPr wrap="square" rtlCol="0" anchor="t">
            <a:spAutoFit/>
          </a:bodyPr>
          <a:lstStyle/>
          <a:p>
            <a:pPr algn="ctr" eaLnBrk="0" hangingPunct="0">
              <a:spcBef>
                <a:spcPts val="0"/>
              </a:spcBef>
            </a:pPr>
            <a:r>
              <a:rPr lang="zh-CN" altLang="en-US" b="1" spc="100">
                <a:solidFill>
                  <a:schemeClr val="tx2">
                    <a:lumMod val="75000"/>
                  </a:schemeClr>
                </a:solidFill>
                <a:uFillTx/>
                <a:latin typeface="微软雅黑" panose="020B0503020204020204" pitchFamily="34" charset="-122"/>
                <a:ea typeface="微软雅黑" panose="020B0503020204020204" pitchFamily="34" charset="-122"/>
                <a:sym typeface="+mn-ea"/>
              </a:rPr>
              <a:t>常用规范</a:t>
            </a:r>
            <a:endParaRPr lang="zh-CN" altLang="en-US" b="1" spc="100">
              <a:solidFill>
                <a:schemeClr val="tx2">
                  <a:lumMod val="75000"/>
                </a:schemeClr>
              </a:solidFill>
              <a:uFillTx/>
              <a:latin typeface="微软雅黑" panose="020B0503020204020204" pitchFamily="34" charset="-122"/>
              <a:ea typeface="微软雅黑" panose="020B0503020204020204" pitchFamily="34" charset="-122"/>
              <a:sym typeface="+mn-ea"/>
            </a:endParaRPr>
          </a:p>
          <a:p>
            <a:pPr algn="ctr" eaLnBrk="0" hangingPunct="0">
              <a:spcBef>
                <a:spcPts val="0"/>
              </a:spcBef>
            </a:pPr>
            <a:endParaRPr lang="zh-CN" altLang="en-US" b="1" spc="100">
              <a:solidFill>
                <a:schemeClr val="tx2">
                  <a:lumMod val="75000"/>
                </a:schemeClr>
              </a:solidFill>
              <a:uFillTx/>
              <a:latin typeface="微软雅黑" panose="020B0503020204020204" pitchFamily="34" charset="-122"/>
              <a:ea typeface="微软雅黑" panose="020B0503020204020204" pitchFamily="34" charset="-122"/>
              <a:sym typeface="+mn-ea"/>
            </a:endParaRPr>
          </a:p>
          <a:p>
            <a:pPr algn="ctr" eaLnBrk="0" hangingPunct="0">
              <a:spcBef>
                <a:spcPts val="0"/>
              </a:spcBef>
            </a:pPr>
            <a:r>
              <a:rPr lang="zh-CN" altLang="en-US" b="1" spc="100">
                <a:solidFill>
                  <a:schemeClr val="tx1">
                    <a:lumMod val="75000"/>
                  </a:schemeClr>
                </a:solidFill>
                <a:uFillTx/>
                <a:latin typeface="微软雅黑" panose="020B0503020204020204" pitchFamily="34" charset="-122"/>
                <a:ea typeface="微软雅黑" panose="020B0503020204020204" pitchFamily="34" charset="-122"/>
                <a:sym typeface="+mn-ea"/>
              </a:rPr>
              <a:t>技术规范</a:t>
            </a:r>
            <a:r>
              <a:rPr lang="en-US" altLang="zh-CN" b="1" spc="100">
                <a:solidFill>
                  <a:schemeClr val="tx1">
                    <a:lumMod val="75000"/>
                  </a:schemeClr>
                </a:solidFill>
                <a:uFillTx/>
                <a:latin typeface="微软雅黑" panose="020B0503020204020204" pitchFamily="34" charset="-122"/>
                <a:ea typeface="微软雅黑" panose="020B0503020204020204" pitchFamily="34" charset="-122"/>
                <a:sym typeface="+mn-ea"/>
              </a:rPr>
              <a:t>16</a:t>
            </a:r>
            <a:r>
              <a:rPr lang="zh-CN" altLang="en-US" b="1" spc="100">
                <a:solidFill>
                  <a:schemeClr val="tx1">
                    <a:lumMod val="75000"/>
                  </a:schemeClr>
                </a:solidFill>
                <a:uFillTx/>
                <a:latin typeface="微软雅黑" panose="020B0503020204020204" pitchFamily="34" charset="-122"/>
                <a:ea typeface="微软雅黑" panose="020B0503020204020204" pitchFamily="34" charset="-122"/>
                <a:sym typeface="+mn-ea"/>
              </a:rPr>
              <a:t>项</a:t>
            </a:r>
            <a:endParaRPr lang="zh-CN" altLang="en-US" b="1" spc="10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grpSp>
        <p:nvGrpSpPr>
          <p:cNvPr id="2" name="组合 1"/>
          <p:cNvGrpSpPr/>
          <p:nvPr/>
        </p:nvGrpSpPr>
        <p:grpSpPr>
          <a:xfrm>
            <a:off x="102235" y="62230"/>
            <a:ext cx="4511675" cy="616535"/>
            <a:chOff x="147" y="225"/>
            <a:chExt cx="7105" cy="971"/>
          </a:xfrm>
        </p:grpSpPr>
        <p:sp>
          <p:nvSpPr>
            <p:cNvPr id="4" name="TextBox 31"/>
            <p:cNvSpPr txBox="1"/>
            <p:nvPr/>
          </p:nvSpPr>
          <p:spPr>
            <a:xfrm>
              <a:off x="1118" y="310"/>
              <a:ext cx="6134" cy="725"/>
            </a:xfrm>
            <a:prstGeom prst="rect">
              <a:avLst/>
            </a:prstGeom>
            <a:noFill/>
            <a:ln w="9525">
              <a:noFill/>
            </a:ln>
          </p:spPr>
          <p:txBody>
            <a:bodyPr wrap="square">
              <a:spAutoFit/>
            </a:bodyPr>
            <a:lstStyle/>
            <a:p>
              <a:r>
                <a:rPr lang="zh-CN" altLang="en-US" sz="2400" b="1" dirty="0">
                  <a:solidFill>
                    <a:schemeClr val="tx1"/>
                  </a:solidFill>
                  <a:latin typeface="微软雅黑" panose="020B0503020204020204" pitchFamily="34" charset="-122"/>
                  <a:ea typeface="微软雅黑" panose="020B0503020204020204" pitchFamily="34" charset="-122"/>
                </a:rPr>
                <a:t>安全监管法律法规基础知识</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970915" y="2135046"/>
            <a:ext cx="1206500" cy="1198880"/>
          </a:xfrm>
          <a:prstGeom prst="rect">
            <a:avLst/>
          </a:prstGeom>
          <a:noFill/>
        </p:spPr>
        <p:txBody>
          <a:bodyPr wrap="square" rtlCol="0" anchor="t">
            <a:spAutoFit/>
          </a:bodyPr>
          <a:lstStyle/>
          <a:p>
            <a:pPr algn="ctr" eaLnBrk="0" hangingPunct="0">
              <a:spcBef>
                <a:spcPts val="0"/>
              </a:spcBef>
            </a:pPr>
            <a:r>
              <a:rPr lang="zh-CN" altLang="en-US" b="1" spc="100">
                <a:solidFill>
                  <a:schemeClr val="tx2">
                    <a:lumMod val="75000"/>
                  </a:schemeClr>
                </a:solidFill>
                <a:uFillTx/>
                <a:latin typeface="微软雅黑" panose="020B0503020204020204" pitchFamily="34" charset="-122"/>
                <a:ea typeface="微软雅黑" panose="020B0503020204020204" pitchFamily="34" charset="-122"/>
                <a:sym typeface="+mn-ea"/>
              </a:rPr>
              <a:t>常用规范</a:t>
            </a:r>
            <a:endParaRPr lang="zh-CN" altLang="en-US" b="1" spc="100">
              <a:solidFill>
                <a:schemeClr val="tx2">
                  <a:lumMod val="75000"/>
                </a:schemeClr>
              </a:solidFill>
              <a:uFillTx/>
              <a:latin typeface="微软雅黑" panose="020B0503020204020204" pitchFamily="34" charset="-122"/>
              <a:ea typeface="微软雅黑" panose="020B0503020204020204" pitchFamily="34" charset="-122"/>
              <a:sym typeface="+mn-ea"/>
            </a:endParaRPr>
          </a:p>
          <a:p>
            <a:pPr algn="ctr" eaLnBrk="0" hangingPunct="0">
              <a:spcBef>
                <a:spcPts val="0"/>
              </a:spcBef>
            </a:pPr>
            <a:endParaRPr lang="zh-CN" altLang="en-US" b="1" spc="100">
              <a:solidFill>
                <a:schemeClr val="tx2">
                  <a:lumMod val="75000"/>
                </a:schemeClr>
              </a:solidFill>
              <a:uFillTx/>
              <a:latin typeface="微软雅黑" panose="020B0503020204020204" pitchFamily="34" charset="-122"/>
              <a:ea typeface="微软雅黑" panose="020B0503020204020204" pitchFamily="34" charset="-122"/>
              <a:sym typeface="+mn-ea"/>
            </a:endParaRPr>
          </a:p>
          <a:p>
            <a:pPr algn="ctr" eaLnBrk="0" hangingPunct="0">
              <a:spcBef>
                <a:spcPts val="0"/>
              </a:spcBef>
            </a:pPr>
            <a:r>
              <a:rPr lang="zh-CN" altLang="en-US" b="1" spc="100">
                <a:solidFill>
                  <a:schemeClr val="tx1">
                    <a:lumMod val="75000"/>
                  </a:schemeClr>
                </a:solidFill>
                <a:uFillTx/>
                <a:latin typeface="微软雅黑" panose="020B0503020204020204" pitchFamily="34" charset="-122"/>
                <a:ea typeface="微软雅黑" panose="020B0503020204020204" pitchFamily="34" charset="-122"/>
                <a:sym typeface="+mn-ea"/>
              </a:rPr>
              <a:t>管理规范8项</a:t>
            </a:r>
            <a:endParaRPr lang="zh-CN" altLang="en-US" b="1" spc="10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graphicFrame>
        <p:nvGraphicFramePr>
          <p:cNvPr id="4" name="表格 3"/>
          <p:cNvGraphicFramePr>
            <a:graphicFrameLocks noGrp="1"/>
          </p:cNvGraphicFramePr>
          <p:nvPr/>
        </p:nvGraphicFramePr>
        <p:xfrm>
          <a:off x="2330090" y="697406"/>
          <a:ext cx="5622925" cy="4074160"/>
        </p:xfrm>
        <a:graphic>
          <a:graphicData uri="http://schemas.openxmlformats.org/drawingml/2006/table">
            <a:tbl>
              <a:tblPr/>
              <a:tblGrid>
                <a:gridCol w="563245"/>
                <a:gridCol w="2877185"/>
                <a:gridCol w="1489710"/>
                <a:gridCol w="692785"/>
              </a:tblGrid>
              <a:tr h="509270">
                <a:tc>
                  <a:txBody>
                    <a:bodyPr/>
                    <a:lstStyle/>
                    <a:p>
                      <a:pPr algn="ctr" fontAlgn="auto">
                        <a:spcAft>
                          <a:spcPts val="0"/>
                        </a:spcAft>
                      </a:pPr>
                      <a:r>
                        <a:rPr lang="en-US" sz="1200" b="1" kern="0" dirty="0">
                          <a:solidFill>
                            <a:schemeClr val="tx1">
                              <a:lumMod val="75000"/>
                            </a:schemeClr>
                          </a:solidFill>
                          <a:latin typeface="微软雅黑" panose="020B0503020204020204" pitchFamily="34" charset="-122"/>
                          <a:ea typeface="微软雅黑" panose="020B0503020204020204" pitchFamily="34" charset="-122"/>
                          <a:cs typeface="Times New Roman" panose="02020603050405020304"/>
                        </a:rPr>
                        <a:t>1</a:t>
                      </a:r>
                      <a:endParaRPr lang="en-US" sz="1200" b="1" kern="0" dirty="0">
                        <a:solidFill>
                          <a:schemeClr val="tx1">
                            <a:lumMod val="75000"/>
                          </a:schemeClr>
                        </a:solidFill>
                        <a:latin typeface="微软雅黑" panose="020B0503020204020204" pitchFamily="34" charset="-122"/>
                        <a:ea typeface="微软雅黑" panose="020B0503020204020204" pitchFamily="34" charset="-122"/>
                        <a:cs typeface="Times New Roman" panose="02020603050405020304"/>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auto">
                        <a:spcAft>
                          <a:spcPts val="0"/>
                        </a:spcAft>
                      </a:pPr>
                      <a:r>
                        <a:rPr lang="zh-CN" sz="1200" b="1"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化工企业工艺安全管理实施导则</a:t>
                      </a:r>
                      <a:endParaRPr lang="zh-CN" sz="1200" b="1"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spcAft>
                          <a:spcPts val="0"/>
                        </a:spcAft>
                      </a:pPr>
                      <a:r>
                        <a:rPr lang="en-US" sz="1200" b="1"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AQ/T 3034-2010</a:t>
                      </a:r>
                      <a:endParaRPr lang="en-US" sz="1200" b="1"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spcAft>
                          <a:spcPts val="0"/>
                        </a:spcAft>
                      </a:pPr>
                      <a:r>
                        <a:rPr lang="zh-CN" sz="1200" b="1"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管理</a:t>
                      </a:r>
                      <a:r>
                        <a:rPr lang="en-US" sz="1200" b="1" kern="100" dirty="0">
                          <a:solidFill>
                            <a:schemeClr val="tx1">
                              <a:lumMod val="75000"/>
                            </a:schemeClr>
                          </a:solidFill>
                          <a:latin typeface="微软雅黑" panose="020B0503020204020204" pitchFamily="34" charset="-122"/>
                          <a:ea typeface="微软雅黑" panose="020B0503020204020204" pitchFamily="34" charset="-122"/>
                          <a:cs typeface="Times New Roman" panose="02020603050405020304"/>
                        </a:rPr>
                        <a:t> </a:t>
                      </a:r>
                      <a:endParaRPr lang="en-US" sz="1200" b="1" kern="100" dirty="0">
                        <a:solidFill>
                          <a:schemeClr val="tx1">
                            <a:lumMod val="75000"/>
                          </a:schemeClr>
                        </a:solidFill>
                        <a:latin typeface="微软雅黑" panose="020B0503020204020204" pitchFamily="34" charset="-122"/>
                        <a:ea typeface="微软雅黑" panose="020B0503020204020204" pitchFamily="34" charset="-122"/>
                        <a:cs typeface="Times New Roman" panose="02020603050405020304"/>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9270">
                <a:tc>
                  <a:txBody>
                    <a:bodyPr/>
                    <a:lstStyle/>
                    <a:p>
                      <a:pPr algn="ctr" fontAlgn="auto">
                        <a:spcAft>
                          <a:spcPts val="0"/>
                        </a:spcAft>
                      </a:pPr>
                      <a:r>
                        <a:rPr lang="en-US" sz="1200" b="1" kern="0" dirty="0">
                          <a:solidFill>
                            <a:schemeClr val="tx1">
                              <a:lumMod val="75000"/>
                            </a:schemeClr>
                          </a:solidFill>
                          <a:latin typeface="微软雅黑" panose="020B0503020204020204" pitchFamily="34" charset="-122"/>
                          <a:ea typeface="微软雅黑" panose="020B0503020204020204" pitchFamily="34" charset="-122"/>
                          <a:cs typeface="Times New Roman" panose="02020603050405020304"/>
                        </a:rPr>
                        <a:t>2</a:t>
                      </a:r>
                      <a:endParaRPr lang="en-US" sz="1200" b="1" kern="0" dirty="0">
                        <a:solidFill>
                          <a:schemeClr val="tx1">
                            <a:lumMod val="75000"/>
                          </a:schemeClr>
                        </a:solidFill>
                        <a:latin typeface="微软雅黑" panose="020B0503020204020204" pitchFamily="34" charset="-122"/>
                        <a:ea typeface="微软雅黑" panose="020B0503020204020204" pitchFamily="34" charset="-122"/>
                        <a:cs typeface="Times New Roman" panose="02020603050405020304"/>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auto">
                        <a:spcAft>
                          <a:spcPts val="0"/>
                        </a:spcAft>
                      </a:pPr>
                      <a:r>
                        <a:rPr lang="zh-CN" sz="1200" b="1"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化学品生产单位特殊作业安全规范</a:t>
                      </a:r>
                      <a:endParaRPr lang="zh-CN" sz="1200" b="1"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spcAft>
                          <a:spcPts val="0"/>
                        </a:spcAft>
                      </a:pPr>
                      <a:r>
                        <a:rPr lang="en-US" sz="1200" b="1"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GB 30871-2014</a:t>
                      </a:r>
                      <a:endParaRPr lang="en-US" sz="1200" b="1"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spcAft>
                          <a:spcPts val="0"/>
                        </a:spcAft>
                      </a:pPr>
                      <a:r>
                        <a:rPr lang="zh-CN" sz="1200" b="1"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管理</a:t>
                      </a:r>
                      <a:endParaRPr lang="zh-CN" sz="1200" b="1"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9270">
                <a:tc>
                  <a:txBody>
                    <a:bodyPr/>
                    <a:lstStyle/>
                    <a:p>
                      <a:pPr algn="ctr" fontAlgn="auto">
                        <a:spcAft>
                          <a:spcPts val="0"/>
                        </a:spcAft>
                      </a:pPr>
                      <a:r>
                        <a:rPr lang="en-US" sz="1200" b="1" kern="0">
                          <a:solidFill>
                            <a:schemeClr val="tx1">
                              <a:lumMod val="75000"/>
                            </a:schemeClr>
                          </a:solidFill>
                          <a:latin typeface="微软雅黑" panose="020B0503020204020204" pitchFamily="34" charset="-122"/>
                          <a:ea typeface="微软雅黑" panose="020B0503020204020204" pitchFamily="34" charset="-122"/>
                          <a:cs typeface="Times New Roman" panose="02020603050405020304"/>
                        </a:rPr>
                        <a:t>3</a:t>
                      </a:r>
                      <a:endParaRPr lang="en-US" sz="1200" b="1" kern="0">
                        <a:solidFill>
                          <a:schemeClr val="tx1">
                            <a:lumMod val="75000"/>
                          </a:schemeClr>
                        </a:solidFill>
                        <a:latin typeface="微软雅黑" panose="020B0503020204020204" pitchFamily="34" charset="-122"/>
                        <a:ea typeface="微软雅黑" panose="020B0503020204020204" pitchFamily="34" charset="-122"/>
                        <a:cs typeface="Times New Roman" panose="02020603050405020304"/>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auto">
                        <a:spcAft>
                          <a:spcPts val="0"/>
                        </a:spcAft>
                      </a:pPr>
                      <a:r>
                        <a:rPr lang="zh-CN" sz="1200" b="1"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危险化学品单位应急救援物资配备要求</a:t>
                      </a:r>
                      <a:endParaRPr lang="zh-CN" sz="1200" b="1"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spcAft>
                          <a:spcPts val="0"/>
                        </a:spcAft>
                      </a:pPr>
                      <a:r>
                        <a:rPr lang="en-US" sz="1200" b="1"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GB 30077-2013</a:t>
                      </a:r>
                      <a:endParaRPr lang="en-US" sz="1200" b="1"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spcAft>
                          <a:spcPts val="0"/>
                        </a:spcAft>
                      </a:pPr>
                      <a:r>
                        <a:rPr lang="zh-CN" sz="1200" b="1"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管理</a:t>
                      </a:r>
                      <a:endParaRPr lang="zh-CN" sz="1200" b="1"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9270">
                <a:tc>
                  <a:txBody>
                    <a:bodyPr/>
                    <a:lstStyle/>
                    <a:p>
                      <a:pPr algn="ctr" fontAlgn="auto">
                        <a:spcAft>
                          <a:spcPts val="0"/>
                        </a:spcAft>
                      </a:pPr>
                      <a:r>
                        <a:rPr lang="en-US" sz="1200" b="1" kern="0">
                          <a:solidFill>
                            <a:schemeClr val="tx1">
                              <a:lumMod val="75000"/>
                            </a:schemeClr>
                          </a:solidFill>
                          <a:latin typeface="微软雅黑" panose="020B0503020204020204" pitchFamily="34" charset="-122"/>
                          <a:ea typeface="微软雅黑" panose="020B0503020204020204" pitchFamily="34" charset="-122"/>
                          <a:cs typeface="Times New Roman" panose="02020603050405020304"/>
                        </a:rPr>
                        <a:t>4</a:t>
                      </a:r>
                      <a:endParaRPr lang="en-US" sz="1200" b="1" kern="0">
                        <a:solidFill>
                          <a:schemeClr val="tx1">
                            <a:lumMod val="75000"/>
                          </a:schemeClr>
                        </a:solidFill>
                        <a:latin typeface="微软雅黑" panose="020B0503020204020204" pitchFamily="34" charset="-122"/>
                        <a:ea typeface="微软雅黑" panose="020B0503020204020204" pitchFamily="34" charset="-122"/>
                        <a:cs typeface="Times New Roman" panose="02020603050405020304"/>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auto">
                        <a:spcAft>
                          <a:spcPts val="0"/>
                        </a:spcAft>
                      </a:pPr>
                      <a:r>
                        <a:rPr lang="zh-CN" sz="1200" b="1"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危险场所电气防爆安全规范</a:t>
                      </a:r>
                      <a:endParaRPr lang="zh-CN" sz="1200" b="1"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spcAft>
                          <a:spcPts val="0"/>
                        </a:spcAft>
                      </a:pPr>
                      <a:r>
                        <a:rPr lang="en-US" sz="1200" b="1"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AQ 3009-2007</a:t>
                      </a:r>
                      <a:endParaRPr lang="en-US" sz="1200" b="1"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spcAft>
                          <a:spcPts val="0"/>
                        </a:spcAft>
                      </a:pPr>
                      <a:r>
                        <a:rPr lang="zh-CN" sz="1200" b="1"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管理</a:t>
                      </a:r>
                      <a:endParaRPr lang="zh-CN" sz="1200" b="1"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9270">
                <a:tc>
                  <a:txBody>
                    <a:bodyPr/>
                    <a:lstStyle/>
                    <a:p>
                      <a:pPr algn="ctr" fontAlgn="auto">
                        <a:spcAft>
                          <a:spcPts val="0"/>
                        </a:spcAft>
                      </a:pPr>
                      <a:r>
                        <a:rPr lang="en-US" sz="1200" b="1" kern="0">
                          <a:solidFill>
                            <a:schemeClr val="tx1">
                              <a:lumMod val="75000"/>
                            </a:schemeClr>
                          </a:solidFill>
                          <a:latin typeface="微软雅黑" panose="020B0503020204020204" pitchFamily="34" charset="-122"/>
                          <a:ea typeface="微软雅黑" panose="020B0503020204020204" pitchFamily="34" charset="-122"/>
                          <a:cs typeface="Times New Roman" panose="02020603050405020304"/>
                        </a:rPr>
                        <a:t>5</a:t>
                      </a:r>
                      <a:endParaRPr lang="en-US" sz="1200" b="1" kern="0">
                        <a:solidFill>
                          <a:schemeClr val="tx1">
                            <a:lumMod val="75000"/>
                          </a:schemeClr>
                        </a:solidFill>
                        <a:latin typeface="微软雅黑" panose="020B0503020204020204" pitchFamily="34" charset="-122"/>
                        <a:ea typeface="微软雅黑" panose="020B0503020204020204" pitchFamily="34" charset="-122"/>
                        <a:cs typeface="Times New Roman" panose="02020603050405020304"/>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auto">
                        <a:spcAft>
                          <a:spcPts val="0"/>
                        </a:spcAft>
                      </a:pPr>
                      <a:r>
                        <a:rPr lang="zh-CN" sz="1200" b="1"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危险化学品从业单位安全标准化通用规范</a:t>
                      </a:r>
                      <a:endParaRPr lang="zh-CN" sz="1200" b="1"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spcAft>
                          <a:spcPts val="0"/>
                        </a:spcAft>
                      </a:pPr>
                      <a:r>
                        <a:rPr lang="en-US" sz="1200" b="1"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AQ 3013-2008</a:t>
                      </a:r>
                      <a:endParaRPr lang="en-US" sz="1200" b="1"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spcAft>
                          <a:spcPts val="0"/>
                        </a:spcAft>
                      </a:pPr>
                      <a:r>
                        <a:rPr lang="zh-CN" sz="1200" b="1"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管理</a:t>
                      </a:r>
                      <a:endParaRPr lang="zh-CN" sz="1200" b="1"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9270">
                <a:tc>
                  <a:txBody>
                    <a:bodyPr/>
                    <a:lstStyle/>
                    <a:p>
                      <a:pPr algn="ctr" fontAlgn="auto">
                        <a:spcAft>
                          <a:spcPts val="0"/>
                        </a:spcAft>
                      </a:pPr>
                      <a:r>
                        <a:rPr lang="en-US" sz="1200" b="1" kern="0">
                          <a:solidFill>
                            <a:schemeClr val="tx1">
                              <a:lumMod val="75000"/>
                            </a:schemeClr>
                          </a:solidFill>
                          <a:latin typeface="微软雅黑" panose="020B0503020204020204" pitchFamily="34" charset="-122"/>
                          <a:ea typeface="微软雅黑" panose="020B0503020204020204" pitchFamily="34" charset="-122"/>
                          <a:cs typeface="Times New Roman" panose="02020603050405020304"/>
                        </a:rPr>
                        <a:t>6</a:t>
                      </a:r>
                      <a:endParaRPr lang="en-US" sz="1200" b="1" kern="0">
                        <a:solidFill>
                          <a:schemeClr val="tx1">
                            <a:lumMod val="75000"/>
                          </a:schemeClr>
                        </a:solidFill>
                        <a:latin typeface="微软雅黑" panose="020B0503020204020204" pitchFamily="34" charset="-122"/>
                        <a:ea typeface="微软雅黑" panose="020B0503020204020204" pitchFamily="34" charset="-122"/>
                        <a:cs typeface="Times New Roman" panose="02020603050405020304"/>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auto">
                        <a:spcAft>
                          <a:spcPts val="0"/>
                        </a:spcAft>
                      </a:pPr>
                      <a:r>
                        <a:rPr lang="zh-CN" sz="1200" b="1"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危险化学品储罐区作业安全通则</a:t>
                      </a:r>
                      <a:endParaRPr lang="zh-CN" sz="1200" b="1"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spcAft>
                          <a:spcPts val="0"/>
                        </a:spcAft>
                      </a:pPr>
                      <a:r>
                        <a:rPr lang="en-US" sz="1200" b="1"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AQ 3018-2008</a:t>
                      </a:r>
                      <a:endParaRPr lang="en-US" sz="1200" b="1"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spcAft>
                          <a:spcPts val="0"/>
                        </a:spcAft>
                      </a:pPr>
                      <a:r>
                        <a:rPr lang="zh-CN" sz="1200" b="1"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管理</a:t>
                      </a:r>
                      <a:endParaRPr lang="zh-CN" sz="1200" b="1"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9270">
                <a:tc>
                  <a:txBody>
                    <a:bodyPr/>
                    <a:lstStyle/>
                    <a:p>
                      <a:pPr algn="ctr" fontAlgn="auto">
                        <a:spcAft>
                          <a:spcPts val="0"/>
                        </a:spcAft>
                      </a:pPr>
                      <a:r>
                        <a:rPr lang="en-US" sz="1200" b="1" kern="0">
                          <a:solidFill>
                            <a:schemeClr val="tx1">
                              <a:lumMod val="75000"/>
                            </a:schemeClr>
                          </a:solidFill>
                          <a:latin typeface="微软雅黑" panose="020B0503020204020204" pitchFamily="34" charset="-122"/>
                          <a:ea typeface="微软雅黑" panose="020B0503020204020204" pitchFamily="34" charset="-122"/>
                          <a:cs typeface="Times New Roman" panose="02020603050405020304"/>
                        </a:rPr>
                        <a:t>7</a:t>
                      </a:r>
                      <a:endParaRPr lang="en-US" sz="1200" b="1" kern="0">
                        <a:solidFill>
                          <a:schemeClr val="tx1">
                            <a:lumMod val="75000"/>
                          </a:schemeClr>
                        </a:solidFill>
                        <a:latin typeface="微软雅黑" panose="020B0503020204020204" pitchFamily="34" charset="-122"/>
                        <a:ea typeface="微软雅黑" panose="020B0503020204020204" pitchFamily="34" charset="-122"/>
                        <a:cs typeface="Times New Roman" panose="02020603050405020304"/>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auto">
                        <a:spcAft>
                          <a:spcPts val="0"/>
                        </a:spcAft>
                      </a:pPr>
                      <a:r>
                        <a:rPr lang="zh-CN" sz="1200" b="1"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化学品作业场所安全警示标志规范</a:t>
                      </a:r>
                      <a:endParaRPr lang="zh-CN" sz="1200" b="1"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spcAft>
                          <a:spcPts val="0"/>
                        </a:spcAft>
                      </a:pPr>
                      <a:r>
                        <a:rPr lang="en-US" sz="1200" b="1"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AQ 3047-2013</a:t>
                      </a:r>
                      <a:endParaRPr lang="en-US" sz="1200" b="1"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spcAft>
                          <a:spcPts val="0"/>
                        </a:spcAft>
                      </a:pPr>
                      <a:r>
                        <a:rPr lang="zh-CN" sz="1200" b="1"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管理</a:t>
                      </a:r>
                      <a:endParaRPr lang="zh-CN" sz="1200" b="1"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9270">
                <a:tc>
                  <a:txBody>
                    <a:bodyPr/>
                    <a:lstStyle/>
                    <a:p>
                      <a:pPr algn="ctr" fontAlgn="auto">
                        <a:spcAft>
                          <a:spcPts val="0"/>
                        </a:spcAft>
                      </a:pPr>
                      <a:r>
                        <a:rPr lang="en-US" sz="1200" b="1" kern="0" dirty="0">
                          <a:solidFill>
                            <a:schemeClr val="tx1">
                              <a:lumMod val="75000"/>
                            </a:schemeClr>
                          </a:solidFill>
                          <a:latin typeface="微软雅黑" panose="020B0503020204020204" pitchFamily="34" charset="-122"/>
                          <a:ea typeface="微软雅黑" panose="020B0503020204020204" pitchFamily="34" charset="-122"/>
                          <a:cs typeface="Times New Roman" panose="02020603050405020304"/>
                        </a:rPr>
                        <a:t>8</a:t>
                      </a:r>
                      <a:endParaRPr lang="en-US" sz="1200" b="1" kern="0" dirty="0">
                        <a:solidFill>
                          <a:schemeClr val="tx1">
                            <a:lumMod val="75000"/>
                          </a:schemeClr>
                        </a:solidFill>
                        <a:latin typeface="微软雅黑" panose="020B0503020204020204" pitchFamily="34" charset="-122"/>
                        <a:ea typeface="微软雅黑" panose="020B0503020204020204" pitchFamily="34" charset="-122"/>
                        <a:cs typeface="Times New Roman" panose="02020603050405020304"/>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auto">
                        <a:spcAft>
                          <a:spcPts val="0"/>
                        </a:spcAft>
                      </a:pPr>
                      <a:r>
                        <a:rPr lang="zh-CN" sz="1200" b="1"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加油站作业安全规范</a:t>
                      </a:r>
                      <a:endParaRPr lang="zh-CN" sz="1200" b="1"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spcAft>
                          <a:spcPts val="0"/>
                        </a:spcAft>
                      </a:pPr>
                      <a:r>
                        <a:rPr lang="en-US" sz="1200" b="1"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AQ 3010-2007</a:t>
                      </a:r>
                      <a:endParaRPr lang="en-US" sz="1200" b="1"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spcAft>
                          <a:spcPts val="0"/>
                        </a:spcAft>
                      </a:pPr>
                      <a:r>
                        <a:rPr lang="zh-CN" sz="1200" b="1"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管理</a:t>
                      </a:r>
                      <a:endParaRPr lang="zh-CN" sz="1200" b="1"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1" marR="514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pSp>
        <p:nvGrpSpPr>
          <p:cNvPr id="2" name="组合 1"/>
          <p:cNvGrpSpPr/>
          <p:nvPr/>
        </p:nvGrpSpPr>
        <p:grpSpPr>
          <a:xfrm>
            <a:off x="102235" y="62230"/>
            <a:ext cx="4511675" cy="616535"/>
            <a:chOff x="147" y="225"/>
            <a:chExt cx="7105" cy="971"/>
          </a:xfrm>
        </p:grpSpPr>
        <p:sp>
          <p:nvSpPr>
            <p:cNvPr id="5" name="TextBox 31"/>
            <p:cNvSpPr txBox="1"/>
            <p:nvPr/>
          </p:nvSpPr>
          <p:spPr>
            <a:xfrm>
              <a:off x="1118" y="310"/>
              <a:ext cx="6134" cy="725"/>
            </a:xfrm>
            <a:prstGeom prst="rect">
              <a:avLst/>
            </a:prstGeom>
            <a:noFill/>
            <a:ln w="9525">
              <a:noFill/>
            </a:ln>
          </p:spPr>
          <p:txBody>
            <a:bodyPr wrap="square">
              <a:spAutoFit/>
            </a:bodyPr>
            <a:lstStyle/>
            <a:p>
              <a:r>
                <a:rPr lang="zh-CN" altLang="en-US" sz="2400" b="1" dirty="0">
                  <a:solidFill>
                    <a:schemeClr val="tx1"/>
                  </a:solidFill>
                  <a:latin typeface="微软雅黑" panose="020B0503020204020204" pitchFamily="34" charset="-122"/>
                  <a:ea typeface="微软雅黑" panose="020B0503020204020204" pitchFamily="34" charset="-122"/>
                </a:rPr>
                <a:t>安全监管法律法规基础知识</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523875" y="572902"/>
            <a:ext cx="5732780" cy="429895"/>
          </a:xfrm>
          <a:prstGeom prst="rect">
            <a:avLst/>
          </a:prstGeom>
          <a:noFill/>
        </p:spPr>
        <p:txBody>
          <a:bodyPr wrap="none" rtlCol="0" anchor="t">
            <a:spAutoFit/>
          </a:bodyPr>
          <a:lstStyle/>
          <a:p>
            <a:pPr algn="l" defTabSz="685800" eaLnBrk="0" hangingPunct="0"/>
            <a:r>
              <a:rPr lang="zh-CN" sz="2200" b="1" spc="100">
                <a:solidFill>
                  <a:schemeClr val="tx1"/>
                </a:solidFill>
                <a:uFillTx/>
                <a:latin typeface="微软雅黑" panose="020B0503020204020204" pitchFamily="34" charset="-122"/>
                <a:ea typeface="微软雅黑" panose="020B0503020204020204" pitchFamily="34" charset="-122"/>
                <a:sym typeface="+mn-ea"/>
              </a:rPr>
              <a:t>（三）陆上油气输送管道安全生产标准体系</a:t>
            </a:r>
            <a:endParaRPr lang="zh-CN" sz="2200" b="1" spc="100">
              <a:solidFill>
                <a:schemeClr val="tx1"/>
              </a:solidFill>
              <a:uFillTx/>
              <a:latin typeface="微软雅黑" panose="020B0503020204020204" pitchFamily="34" charset="-122"/>
              <a:ea typeface="微软雅黑" panose="020B0503020204020204" pitchFamily="34" charset="-122"/>
              <a:sym typeface="+mn-ea"/>
            </a:endParaRPr>
          </a:p>
        </p:txBody>
      </p:sp>
      <p:graphicFrame>
        <p:nvGraphicFramePr>
          <p:cNvPr id="5" name="表格 4"/>
          <p:cNvGraphicFramePr>
            <a:graphicFrameLocks noGrp="1"/>
          </p:cNvGraphicFramePr>
          <p:nvPr/>
        </p:nvGraphicFramePr>
        <p:xfrm>
          <a:off x="685800" y="1136224"/>
          <a:ext cx="7772400" cy="3158710"/>
        </p:xfrm>
        <a:graphic>
          <a:graphicData uri="http://schemas.openxmlformats.org/drawingml/2006/table">
            <a:tbl>
              <a:tblPr/>
              <a:tblGrid>
                <a:gridCol w="1141095"/>
                <a:gridCol w="2403475"/>
                <a:gridCol w="4227830"/>
              </a:tblGrid>
              <a:tr h="288290">
                <a:tc>
                  <a:txBody>
                    <a:bodyPr/>
                    <a:lstStyle/>
                    <a:p>
                      <a:pPr marL="0" marR="0" lvl="0" indent="0" algn="ctr" defTabSz="914400" rtl="0" fontAlgn="base">
                        <a:lnSpc>
                          <a:spcPct val="100000"/>
                        </a:lnSpc>
                        <a:spcBef>
                          <a:spcPct val="0"/>
                        </a:spcBef>
                        <a:spcAft>
                          <a:spcPct val="0"/>
                        </a:spcAft>
                        <a:buClrTx/>
                        <a:buSzTx/>
                        <a:buFontTx/>
                        <a:buNone/>
                      </a:pPr>
                      <a:r>
                        <a:rPr kumimoji="0" lang="zh-CN" sz="1500" b="1" i="0" u="none" strike="noStrike" cap="none" normalizeH="0" baseline="0" dirty="0">
                          <a:ln>
                            <a:noFill/>
                          </a:ln>
                          <a:solidFill>
                            <a:schemeClr val="tx1">
                              <a:lumMod val="75000"/>
                            </a:schemeClr>
                          </a:solidFill>
                          <a:effectLst/>
                          <a:latin typeface="微软雅黑" panose="020B0503020204020204" pitchFamily="34" charset="-122"/>
                          <a:ea typeface="微软雅黑" panose="020B0503020204020204" pitchFamily="34" charset="-122"/>
                          <a:cs typeface="Times New Roman" panose="02020603050405020304" pitchFamily="18" charset="0"/>
                        </a:rPr>
                        <a:t>分类</a:t>
                      </a:r>
                      <a:endParaRPr kumimoji="0" lang="zh-CN" sz="1500" b="1" i="0" u="none" strike="noStrike" cap="none" normalizeH="0" baseline="0" dirty="0">
                        <a:ln>
                          <a:noFill/>
                        </a:ln>
                        <a:solidFill>
                          <a:schemeClr val="tx1">
                            <a:lumMod val="75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9999" marR="4999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fontAlgn="base">
                        <a:lnSpc>
                          <a:spcPct val="100000"/>
                        </a:lnSpc>
                        <a:spcBef>
                          <a:spcPct val="0"/>
                        </a:spcBef>
                        <a:spcAft>
                          <a:spcPct val="0"/>
                        </a:spcAft>
                        <a:buClrTx/>
                        <a:buSzTx/>
                        <a:buFontTx/>
                        <a:buNone/>
                      </a:pPr>
                      <a:r>
                        <a:rPr kumimoji="0" lang="zh-CN" sz="1500" b="1" i="0" u="none" strike="noStrike" cap="none" normalizeH="0" baseline="0" dirty="0">
                          <a:ln>
                            <a:noFill/>
                          </a:ln>
                          <a:solidFill>
                            <a:schemeClr val="tx1">
                              <a:lumMod val="75000"/>
                            </a:schemeClr>
                          </a:solidFill>
                          <a:effectLst/>
                          <a:latin typeface="微软雅黑" panose="020B0503020204020204" pitchFamily="34" charset="-122"/>
                          <a:ea typeface="微软雅黑" panose="020B0503020204020204" pitchFamily="34" charset="-122"/>
                          <a:cs typeface="Times New Roman" panose="02020603050405020304" pitchFamily="18" charset="0"/>
                        </a:rPr>
                        <a:t>标准号</a:t>
                      </a:r>
                      <a:endParaRPr kumimoji="0" lang="zh-CN" sz="1500" b="1" i="0" u="none" strike="noStrike" cap="none" normalizeH="0" baseline="0" dirty="0">
                        <a:ln>
                          <a:noFill/>
                        </a:ln>
                        <a:solidFill>
                          <a:schemeClr val="tx1">
                            <a:lumMod val="75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9999" marR="4999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fontAlgn="base">
                        <a:lnSpc>
                          <a:spcPct val="100000"/>
                        </a:lnSpc>
                        <a:spcBef>
                          <a:spcPct val="0"/>
                        </a:spcBef>
                        <a:spcAft>
                          <a:spcPct val="0"/>
                        </a:spcAft>
                        <a:buClrTx/>
                        <a:buSzTx/>
                        <a:buFontTx/>
                        <a:buNone/>
                      </a:pPr>
                      <a:r>
                        <a:rPr kumimoji="0" lang="zh-CN" sz="1500" b="1" i="0" u="none" strike="noStrike" cap="none" normalizeH="0" baseline="0" dirty="0">
                          <a:ln>
                            <a:noFill/>
                          </a:ln>
                          <a:solidFill>
                            <a:schemeClr val="tx1">
                              <a:lumMod val="75000"/>
                            </a:schemeClr>
                          </a:solidFill>
                          <a:effectLst/>
                          <a:latin typeface="微软雅黑" panose="020B0503020204020204" pitchFamily="34" charset="-122"/>
                          <a:ea typeface="微软雅黑" panose="020B0503020204020204" pitchFamily="34" charset="-122"/>
                          <a:cs typeface="Times New Roman" panose="02020603050405020304" pitchFamily="18" charset="0"/>
                        </a:rPr>
                        <a:t>标准名称</a:t>
                      </a:r>
                      <a:endParaRPr kumimoji="0" lang="zh-CN" sz="1500" b="1" i="0" u="none" strike="noStrike" cap="none" normalizeH="0" baseline="0" dirty="0">
                        <a:ln>
                          <a:noFill/>
                        </a:ln>
                        <a:solidFill>
                          <a:schemeClr val="tx1">
                            <a:lumMod val="75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9999" marR="4999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88000">
                <a:tc rowSpan="6">
                  <a:txBody>
                    <a:bodyPr/>
                    <a:lstStyle/>
                    <a:p>
                      <a:pPr marL="0" marR="0" lvl="0" indent="0" algn="ctr" defTabSz="914400" rtl="0" fontAlgn="base">
                        <a:lnSpc>
                          <a:spcPct val="100000"/>
                        </a:lnSpc>
                        <a:spcBef>
                          <a:spcPct val="0"/>
                        </a:spcBef>
                        <a:spcAft>
                          <a:spcPct val="0"/>
                        </a:spcAft>
                        <a:buClrTx/>
                        <a:buSzTx/>
                        <a:buFontTx/>
                        <a:buNone/>
                      </a:pPr>
                      <a:r>
                        <a:rPr kumimoji="0" lang="zh-CN" sz="1500" b="1" i="0" u="none" strike="noStrike" cap="none" normalizeH="0" baseline="0" dirty="0">
                          <a:ln>
                            <a:noFill/>
                          </a:ln>
                          <a:solidFill>
                            <a:schemeClr val="tx1">
                              <a:lumMod val="75000"/>
                            </a:schemeClr>
                          </a:solidFill>
                          <a:effectLst/>
                          <a:latin typeface="微软雅黑" panose="020B0503020204020204" pitchFamily="34" charset="-122"/>
                          <a:ea typeface="微软雅黑" panose="020B0503020204020204" pitchFamily="34" charset="-122"/>
                          <a:cs typeface="Times New Roman" panose="02020603050405020304" pitchFamily="18" charset="0"/>
                        </a:rPr>
                        <a:t>设计施工</a:t>
                      </a:r>
                      <a:endParaRPr kumimoji="0" lang="zh-CN" sz="1500" b="1" i="0" u="none" strike="noStrike" cap="none" normalizeH="0" baseline="0" dirty="0">
                        <a:ln>
                          <a:noFill/>
                        </a:ln>
                        <a:solidFill>
                          <a:schemeClr val="tx1">
                            <a:lumMod val="75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9999" marR="4999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fontAlgn="base">
                        <a:lnSpc>
                          <a:spcPct val="100000"/>
                        </a:lnSpc>
                        <a:spcBef>
                          <a:spcPct val="0"/>
                        </a:spcBef>
                        <a:spcAft>
                          <a:spcPct val="0"/>
                        </a:spcAft>
                        <a:buClrTx/>
                        <a:buSzTx/>
                        <a:buFontTx/>
                        <a:buNone/>
                      </a:pPr>
                      <a:r>
                        <a:rPr kumimoji="0" lang="en-US" altLang="zh-CN" sz="1500" b="1" i="0" u="none" strike="noStrike" cap="none" normalizeH="0" baseline="0" dirty="0">
                          <a:ln>
                            <a:noFill/>
                          </a:ln>
                          <a:solidFill>
                            <a:schemeClr val="tx1">
                              <a:lumMod val="75000"/>
                            </a:schemeClr>
                          </a:solidFill>
                          <a:effectLst/>
                          <a:latin typeface="微软雅黑" panose="020B0503020204020204" pitchFamily="34" charset="-122"/>
                          <a:ea typeface="微软雅黑" panose="020B0503020204020204" pitchFamily="34" charset="-122"/>
                          <a:cs typeface="Times New Roman" panose="02020603050405020304" pitchFamily="18" charset="0"/>
                        </a:rPr>
                        <a:t>GB 50251-2015</a:t>
                      </a:r>
                      <a:endParaRPr kumimoji="0" lang="en-US" altLang="zh-CN" sz="1500" b="1" i="0" u="none" strike="noStrike" cap="none" normalizeH="0" baseline="0" dirty="0">
                        <a:ln>
                          <a:noFill/>
                        </a:ln>
                        <a:solidFill>
                          <a:schemeClr val="tx1">
                            <a:lumMod val="75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9999" marR="4999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fontAlgn="base">
                        <a:lnSpc>
                          <a:spcPct val="100000"/>
                        </a:lnSpc>
                        <a:spcBef>
                          <a:spcPct val="0"/>
                        </a:spcBef>
                        <a:spcAft>
                          <a:spcPct val="0"/>
                        </a:spcAft>
                        <a:buClrTx/>
                        <a:buSzTx/>
                        <a:buFontTx/>
                        <a:buNone/>
                      </a:pPr>
                      <a:r>
                        <a:rPr kumimoji="0" lang="zh-CN" sz="1500" b="1" i="0" u="none" strike="noStrike" cap="none" normalizeH="0" baseline="0">
                          <a:ln>
                            <a:noFill/>
                          </a:ln>
                          <a:solidFill>
                            <a:schemeClr val="tx1">
                              <a:lumMod val="75000"/>
                            </a:schemeClr>
                          </a:solidFill>
                          <a:effectLst/>
                          <a:latin typeface="微软雅黑" panose="020B0503020204020204" pitchFamily="34" charset="-122"/>
                          <a:ea typeface="微软雅黑" panose="020B0503020204020204" pitchFamily="34" charset="-122"/>
                          <a:cs typeface="Times New Roman" panose="02020603050405020304" pitchFamily="18" charset="0"/>
                        </a:rPr>
                        <a:t>输气管道工程设计规范</a:t>
                      </a:r>
                      <a:endParaRPr kumimoji="0" lang="zh-CN" sz="1500" b="1" i="0" u="none" strike="noStrike" cap="none" normalizeH="0" baseline="0">
                        <a:ln>
                          <a:noFill/>
                        </a:ln>
                        <a:solidFill>
                          <a:schemeClr val="tx1">
                            <a:lumMod val="75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9999" marR="4999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88000">
                <a:tc vMerge="1">
                  <a:tcPr>
                    <a:lnL w="12700">
                      <a:solidFill>
                        <a:schemeClr val="tx1"/>
                      </a:solidFill>
                      <a:prstDash val="solid"/>
                    </a:lnL>
                    <a:lnR w="12700">
                      <a:solidFill>
                        <a:schemeClr val="tx1"/>
                      </a:solidFill>
                      <a:prstDash val="solid"/>
                    </a:lnR>
                  </a:tcPr>
                </a:tc>
                <a:tc>
                  <a:txBody>
                    <a:bodyPr/>
                    <a:lstStyle/>
                    <a:p>
                      <a:pPr marL="0" marR="0" lvl="0" indent="0" algn="ctr" defTabSz="914400" rtl="0" fontAlgn="base">
                        <a:lnSpc>
                          <a:spcPct val="100000"/>
                        </a:lnSpc>
                        <a:spcBef>
                          <a:spcPct val="0"/>
                        </a:spcBef>
                        <a:spcAft>
                          <a:spcPct val="0"/>
                        </a:spcAft>
                        <a:buClrTx/>
                        <a:buSzTx/>
                        <a:buFontTx/>
                        <a:buNone/>
                      </a:pPr>
                      <a:r>
                        <a:rPr kumimoji="0" lang="en-US" altLang="zh-CN" sz="1500" b="1" i="0" u="none" strike="noStrike" cap="none" normalizeH="0" baseline="0" dirty="0">
                          <a:ln>
                            <a:noFill/>
                          </a:ln>
                          <a:solidFill>
                            <a:schemeClr val="tx1">
                              <a:lumMod val="75000"/>
                            </a:schemeClr>
                          </a:solidFill>
                          <a:effectLst/>
                          <a:latin typeface="微软雅黑" panose="020B0503020204020204" pitchFamily="34" charset="-122"/>
                          <a:ea typeface="微软雅黑" panose="020B0503020204020204" pitchFamily="34" charset="-122"/>
                          <a:cs typeface="Times New Roman" panose="02020603050405020304" pitchFamily="18" charset="0"/>
                        </a:rPr>
                        <a:t>GB 50253-2014</a:t>
                      </a:r>
                      <a:endParaRPr kumimoji="0" lang="en-US" altLang="zh-CN" sz="1500" b="1" i="0" u="none" strike="noStrike" cap="none" normalizeH="0" baseline="0" dirty="0">
                        <a:ln>
                          <a:noFill/>
                        </a:ln>
                        <a:solidFill>
                          <a:schemeClr val="tx1">
                            <a:lumMod val="75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9999" marR="4999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fontAlgn="base">
                        <a:lnSpc>
                          <a:spcPct val="100000"/>
                        </a:lnSpc>
                        <a:spcBef>
                          <a:spcPct val="0"/>
                        </a:spcBef>
                        <a:spcAft>
                          <a:spcPct val="0"/>
                        </a:spcAft>
                        <a:buClrTx/>
                        <a:buSzTx/>
                        <a:buFontTx/>
                        <a:buNone/>
                      </a:pPr>
                      <a:r>
                        <a:rPr kumimoji="0" lang="zh-CN" sz="1500" b="1" i="0" u="none" strike="noStrike" cap="none" normalizeH="0" baseline="0" dirty="0">
                          <a:ln>
                            <a:noFill/>
                          </a:ln>
                          <a:solidFill>
                            <a:schemeClr val="tx1">
                              <a:lumMod val="75000"/>
                            </a:schemeClr>
                          </a:solidFill>
                          <a:effectLst/>
                          <a:latin typeface="微软雅黑" panose="020B0503020204020204" pitchFamily="34" charset="-122"/>
                          <a:ea typeface="微软雅黑" panose="020B0503020204020204" pitchFamily="34" charset="-122"/>
                          <a:cs typeface="Times New Roman" panose="02020603050405020304" pitchFamily="18" charset="0"/>
                        </a:rPr>
                        <a:t>输油管道工程设计规范</a:t>
                      </a:r>
                      <a:endParaRPr kumimoji="0" lang="zh-CN" sz="1500" b="1" i="0" u="none" strike="noStrike" cap="none" normalizeH="0" baseline="0" dirty="0">
                        <a:ln>
                          <a:noFill/>
                        </a:ln>
                        <a:solidFill>
                          <a:schemeClr val="tx1">
                            <a:lumMod val="75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9999" marR="4999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78765">
                <a:tc vMerge="1">
                  <a:tcPr>
                    <a:lnL w="12700">
                      <a:solidFill>
                        <a:schemeClr val="tx1"/>
                      </a:solidFill>
                      <a:prstDash val="solid"/>
                    </a:lnL>
                    <a:lnR w="12700">
                      <a:solidFill>
                        <a:schemeClr val="tx1"/>
                      </a:solidFill>
                      <a:prstDash val="solid"/>
                    </a:lnR>
                  </a:tcPr>
                </a:tc>
                <a:tc>
                  <a:txBody>
                    <a:bodyPr/>
                    <a:lstStyle/>
                    <a:p>
                      <a:pPr marL="0" marR="0" lvl="0" indent="0" algn="ctr" defTabSz="914400" rtl="0" fontAlgn="base">
                        <a:lnSpc>
                          <a:spcPct val="100000"/>
                        </a:lnSpc>
                        <a:spcBef>
                          <a:spcPct val="0"/>
                        </a:spcBef>
                        <a:spcAft>
                          <a:spcPct val="0"/>
                        </a:spcAft>
                        <a:buClrTx/>
                        <a:buSzTx/>
                        <a:buFontTx/>
                        <a:buNone/>
                      </a:pPr>
                      <a:r>
                        <a:rPr kumimoji="0" lang="en-US" altLang="zh-CN" sz="1500" b="1" i="0" u="none" strike="noStrike" cap="none" normalizeH="0" baseline="0" dirty="0">
                          <a:ln>
                            <a:noFill/>
                          </a:ln>
                          <a:solidFill>
                            <a:schemeClr val="tx1">
                              <a:lumMod val="75000"/>
                            </a:schemeClr>
                          </a:solidFill>
                          <a:effectLst/>
                          <a:latin typeface="微软雅黑" panose="020B0503020204020204" pitchFamily="34" charset="-122"/>
                          <a:ea typeface="微软雅黑" panose="020B0503020204020204" pitchFamily="34" charset="-122"/>
                          <a:cs typeface="Times New Roman" panose="02020603050405020304" pitchFamily="18" charset="0"/>
                        </a:rPr>
                        <a:t>GB 50183-2004</a:t>
                      </a:r>
                      <a:endParaRPr kumimoji="0" lang="en-US" altLang="zh-CN" sz="1500" b="1" i="0" u="none" strike="noStrike" cap="none" normalizeH="0" baseline="0" dirty="0">
                        <a:ln>
                          <a:noFill/>
                        </a:ln>
                        <a:solidFill>
                          <a:schemeClr val="tx1">
                            <a:lumMod val="75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9999" marR="4999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fontAlgn="base">
                        <a:lnSpc>
                          <a:spcPct val="100000"/>
                        </a:lnSpc>
                        <a:spcBef>
                          <a:spcPct val="0"/>
                        </a:spcBef>
                        <a:spcAft>
                          <a:spcPct val="0"/>
                        </a:spcAft>
                        <a:buClrTx/>
                        <a:buSzTx/>
                        <a:buFontTx/>
                        <a:buNone/>
                      </a:pPr>
                      <a:r>
                        <a:rPr kumimoji="0" lang="zh-CN" sz="1500" b="1" i="0" u="none" strike="noStrike" cap="none" normalizeH="0" baseline="0" dirty="0">
                          <a:ln>
                            <a:noFill/>
                          </a:ln>
                          <a:solidFill>
                            <a:schemeClr val="tx1">
                              <a:lumMod val="75000"/>
                            </a:schemeClr>
                          </a:solidFill>
                          <a:effectLst/>
                          <a:latin typeface="微软雅黑" panose="020B0503020204020204" pitchFamily="34" charset="-122"/>
                          <a:ea typeface="微软雅黑" panose="020B0503020204020204" pitchFamily="34" charset="-122"/>
                          <a:cs typeface="Times New Roman" panose="02020603050405020304" pitchFamily="18" charset="0"/>
                        </a:rPr>
                        <a:t>石油天然气工程设计防火规范</a:t>
                      </a:r>
                      <a:endParaRPr kumimoji="0" lang="zh-CN" sz="1500" b="1" i="0" u="none" strike="noStrike" cap="none" normalizeH="0" baseline="0" dirty="0">
                        <a:ln>
                          <a:noFill/>
                        </a:ln>
                        <a:solidFill>
                          <a:schemeClr val="tx1">
                            <a:lumMod val="75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9999" marR="4999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88000">
                <a:tc vMerge="1">
                  <a:tcPr>
                    <a:lnL w="12700">
                      <a:solidFill>
                        <a:schemeClr val="tx1"/>
                      </a:solidFill>
                      <a:prstDash val="solid"/>
                    </a:lnL>
                    <a:lnR w="12700">
                      <a:solidFill>
                        <a:schemeClr val="tx1"/>
                      </a:solidFill>
                      <a:prstDash val="solid"/>
                    </a:lnR>
                  </a:tcPr>
                </a:tc>
                <a:tc>
                  <a:txBody>
                    <a:bodyPr/>
                    <a:lstStyle/>
                    <a:p>
                      <a:pPr marL="0" marR="0" lvl="0" indent="0" algn="ctr" defTabSz="914400" rtl="0" fontAlgn="base">
                        <a:lnSpc>
                          <a:spcPct val="100000"/>
                        </a:lnSpc>
                        <a:spcBef>
                          <a:spcPct val="0"/>
                        </a:spcBef>
                        <a:spcAft>
                          <a:spcPct val="0"/>
                        </a:spcAft>
                        <a:buClrTx/>
                        <a:buSzTx/>
                        <a:buFontTx/>
                        <a:buNone/>
                      </a:pPr>
                      <a:r>
                        <a:rPr kumimoji="0" lang="en-US" altLang="zh-CN" sz="1500" b="1" i="0" u="none" strike="noStrike" cap="none" normalizeH="0" baseline="0" dirty="0">
                          <a:ln>
                            <a:noFill/>
                          </a:ln>
                          <a:solidFill>
                            <a:schemeClr val="tx1">
                              <a:lumMod val="75000"/>
                            </a:schemeClr>
                          </a:solidFill>
                          <a:effectLst/>
                          <a:latin typeface="微软雅黑" panose="020B0503020204020204" pitchFamily="34" charset="-122"/>
                          <a:ea typeface="微软雅黑" panose="020B0503020204020204" pitchFamily="34" charset="-122"/>
                          <a:cs typeface="Times New Roman" panose="02020603050405020304" pitchFamily="18" charset="0"/>
                        </a:rPr>
                        <a:t>GB 50424-2007</a:t>
                      </a:r>
                      <a:endParaRPr kumimoji="0" lang="en-US" altLang="zh-CN" sz="1500" b="1" i="0" u="none" strike="noStrike" cap="none" normalizeH="0" baseline="0" dirty="0">
                        <a:ln>
                          <a:noFill/>
                        </a:ln>
                        <a:solidFill>
                          <a:schemeClr val="tx1">
                            <a:lumMod val="75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9999" marR="4999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fontAlgn="base">
                        <a:lnSpc>
                          <a:spcPct val="100000"/>
                        </a:lnSpc>
                        <a:spcBef>
                          <a:spcPct val="0"/>
                        </a:spcBef>
                        <a:spcAft>
                          <a:spcPct val="0"/>
                        </a:spcAft>
                        <a:buClrTx/>
                        <a:buSzTx/>
                        <a:buFontTx/>
                        <a:buNone/>
                      </a:pPr>
                      <a:r>
                        <a:rPr kumimoji="0" lang="zh-CN" sz="1500" b="1" i="0" u="none" strike="noStrike" cap="none" normalizeH="0" baseline="0" dirty="0">
                          <a:ln>
                            <a:noFill/>
                          </a:ln>
                          <a:solidFill>
                            <a:schemeClr val="tx1">
                              <a:lumMod val="75000"/>
                            </a:schemeClr>
                          </a:solidFill>
                          <a:effectLst/>
                          <a:latin typeface="微软雅黑" panose="020B0503020204020204" pitchFamily="34" charset="-122"/>
                          <a:ea typeface="微软雅黑" panose="020B0503020204020204" pitchFamily="34" charset="-122"/>
                          <a:cs typeface="Times New Roman" panose="02020603050405020304" pitchFamily="18" charset="0"/>
                        </a:rPr>
                        <a:t>油气输送管道穿越工程施工规范</a:t>
                      </a:r>
                      <a:endParaRPr kumimoji="0" lang="zh-CN" sz="1500" b="1" i="0" u="none" strike="noStrike" cap="none" normalizeH="0" baseline="0" dirty="0">
                        <a:ln>
                          <a:noFill/>
                        </a:ln>
                        <a:solidFill>
                          <a:schemeClr val="tx1">
                            <a:lumMod val="75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9999" marR="4999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88000">
                <a:tc vMerge="1">
                  <a:tcPr>
                    <a:lnL w="12700">
                      <a:solidFill>
                        <a:schemeClr val="tx1"/>
                      </a:solidFill>
                      <a:prstDash val="solid"/>
                    </a:lnL>
                    <a:lnR w="12700">
                      <a:solidFill>
                        <a:schemeClr val="tx1"/>
                      </a:solidFill>
                      <a:prstDash val="solid"/>
                    </a:lnR>
                  </a:tcPr>
                </a:tc>
                <a:tc>
                  <a:txBody>
                    <a:bodyPr/>
                    <a:lstStyle/>
                    <a:p>
                      <a:pPr marL="0" marR="0" lvl="0" indent="0" algn="ctr" defTabSz="914400" rtl="0" fontAlgn="base">
                        <a:lnSpc>
                          <a:spcPct val="100000"/>
                        </a:lnSpc>
                        <a:spcBef>
                          <a:spcPct val="0"/>
                        </a:spcBef>
                        <a:spcAft>
                          <a:spcPct val="0"/>
                        </a:spcAft>
                        <a:buClrTx/>
                        <a:buSzTx/>
                        <a:buFontTx/>
                        <a:buNone/>
                      </a:pPr>
                      <a:r>
                        <a:rPr kumimoji="0" lang="en-US" altLang="zh-CN" sz="1500" b="1" i="0" u="none" strike="noStrike" cap="none" normalizeH="0" baseline="0">
                          <a:ln>
                            <a:noFill/>
                          </a:ln>
                          <a:solidFill>
                            <a:schemeClr val="tx1">
                              <a:lumMod val="75000"/>
                            </a:schemeClr>
                          </a:solidFill>
                          <a:effectLst/>
                          <a:latin typeface="微软雅黑" panose="020B0503020204020204" pitchFamily="34" charset="-122"/>
                          <a:ea typeface="微软雅黑" panose="020B0503020204020204" pitchFamily="34" charset="-122"/>
                          <a:cs typeface="Times New Roman" panose="02020603050405020304" pitchFamily="18" charset="0"/>
                        </a:rPr>
                        <a:t>GB 50460-2008</a:t>
                      </a:r>
                      <a:endParaRPr kumimoji="0" lang="en-US" altLang="zh-CN" sz="1500" b="1" i="0" u="none" strike="noStrike" cap="none" normalizeH="0" baseline="0">
                        <a:ln>
                          <a:noFill/>
                        </a:ln>
                        <a:solidFill>
                          <a:schemeClr val="tx1">
                            <a:lumMod val="75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9999" marR="4999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fontAlgn="base">
                        <a:lnSpc>
                          <a:spcPct val="100000"/>
                        </a:lnSpc>
                        <a:spcBef>
                          <a:spcPct val="0"/>
                        </a:spcBef>
                        <a:spcAft>
                          <a:spcPct val="0"/>
                        </a:spcAft>
                        <a:buClrTx/>
                        <a:buSzTx/>
                        <a:buFontTx/>
                        <a:buNone/>
                      </a:pPr>
                      <a:r>
                        <a:rPr kumimoji="0" lang="zh-CN" sz="1500" b="1" i="0" u="none" strike="noStrike" cap="none" normalizeH="0" baseline="0" dirty="0">
                          <a:ln>
                            <a:noFill/>
                          </a:ln>
                          <a:solidFill>
                            <a:schemeClr val="tx1">
                              <a:lumMod val="75000"/>
                            </a:schemeClr>
                          </a:solidFill>
                          <a:effectLst/>
                          <a:latin typeface="微软雅黑" panose="020B0503020204020204" pitchFamily="34" charset="-122"/>
                          <a:ea typeface="微软雅黑" panose="020B0503020204020204" pitchFamily="34" charset="-122"/>
                          <a:cs typeface="Times New Roman" panose="02020603050405020304" pitchFamily="18" charset="0"/>
                        </a:rPr>
                        <a:t>油气输送管道跨越工程施工规范</a:t>
                      </a:r>
                      <a:endParaRPr kumimoji="0" lang="zh-CN" sz="1500" b="1" i="0" u="none" strike="noStrike" cap="none" normalizeH="0" baseline="0" dirty="0">
                        <a:ln>
                          <a:noFill/>
                        </a:ln>
                        <a:solidFill>
                          <a:schemeClr val="tx1">
                            <a:lumMod val="75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9999" marR="4999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88000">
                <a:tc vMerge="1">
                  <a:tcPr>
                    <a:lnL w="12700">
                      <a:solidFill>
                        <a:schemeClr val="tx1"/>
                      </a:solidFill>
                      <a:prstDash val="solid"/>
                    </a:lnL>
                    <a:lnR w="12700">
                      <a:solidFill>
                        <a:schemeClr val="tx1"/>
                      </a:solidFill>
                      <a:prstDash val="solid"/>
                    </a:lnR>
                    <a:lnB w="12700">
                      <a:solidFill>
                        <a:schemeClr val="tx1"/>
                      </a:solidFill>
                      <a:prstDash val="solid"/>
                    </a:lnB>
                  </a:tcPr>
                </a:tc>
                <a:tc>
                  <a:txBody>
                    <a:bodyPr/>
                    <a:lstStyle/>
                    <a:p>
                      <a:pPr marL="0" marR="0" lvl="0" indent="0" algn="ctr" defTabSz="914400" rtl="0" fontAlgn="base">
                        <a:lnSpc>
                          <a:spcPct val="100000"/>
                        </a:lnSpc>
                        <a:spcBef>
                          <a:spcPct val="0"/>
                        </a:spcBef>
                        <a:spcAft>
                          <a:spcPct val="0"/>
                        </a:spcAft>
                        <a:buClrTx/>
                        <a:buSzTx/>
                        <a:buFontTx/>
                        <a:buNone/>
                      </a:pPr>
                      <a:r>
                        <a:rPr kumimoji="0" lang="en-US" altLang="zh-CN" sz="1500" b="1" i="0" u="none" strike="noStrike" cap="none" normalizeH="0" baseline="0">
                          <a:ln>
                            <a:noFill/>
                          </a:ln>
                          <a:solidFill>
                            <a:schemeClr val="tx1">
                              <a:lumMod val="75000"/>
                            </a:schemeClr>
                          </a:solidFill>
                          <a:effectLst/>
                          <a:latin typeface="微软雅黑" panose="020B0503020204020204" pitchFamily="34" charset="-122"/>
                          <a:ea typeface="微软雅黑" panose="020B0503020204020204" pitchFamily="34" charset="-122"/>
                          <a:cs typeface="Times New Roman" panose="02020603050405020304" pitchFamily="18" charset="0"/>
                        </a:rPr>
                        <a:t>GB/T 21448-2008</a:t>
                      </a:r>
                      <a:endParaRPr kumimoji="0" lang="en-US" altLang="zh-CN" sz="1500" b="1" i="0" u="none" strike="noStrike" cap="none" normalizeH="0" baseline="0">
                        <a:ln>
                          <a:noFill/>
                        </a:ln>
                        <a:solidFill>
                          <a:schemeClr val="tx1">
                            <a:lumMod val="75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9999" marR="4999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fontAlgn="base">
                        <a:lnSpc>
                          <a:spcPct val="100000"/>
                        </a:lnSpc>
                        <a:spcBef>
                          <a:spcPct val="0"/>
                        </a:spcBef>
                        <a:spcAft>
                          <a:spcPct val="0"/>
                        </a:spcAft>
                        <a:buClrTx/>
                        <a:buSzTx/>
                        <a:buFontTx/>
                        <a:buNone/>
                      </a:pPr>
                      <a:r>
                        <a:rPr kumimoji="0" lang="zh-CN" sz="1500" b="1" i="0" u="none" strike="noStrike" cap="none" normalizeH="0" baseline="0" dirty="0">
                          <a:ln>
                            <a:noFill/>
                          </a:ln>
                          <a:solidFill>
                            <a:schemeClr val="tx1">
                              <a:lumMod val="75000"/>
                            </a:schemeClr>
                          </a:solidFill>
                          <a:effectLst/>
                          <a:latin typeface="微软雅黑" panose="020B0503020204020204" pitchFamily="34" charset="-122"/>
                          <a:ea typeface="微软雅黑" panose="020B0503020204020204" pitchFamily="34" charset="-122"/>
                          <a:cs typeface="Times New Roman" panose="02020603050405020304" pitchFamily="18" charset="0"/>
                        </a:rPr>
                        <a:t>埋地钢质管道阴极保护技术规范</a:t>
                      </a:r>
                      <a:endParaRPr kumimoji="0" lang="zh-CN" sz="1500" b="1" i="0" u="none" strike="noStrike" cap="none" normalizeH="0" baseline="0" dirty="0">
                        <a:ln>
                          <a:noFill/>
                        </a:ln>
                        <a:solidFill>
                          <a:schemeClr val="tx1">
                            <a:lumMod val="75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9999" marR="4999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87655">
                <a:tc rowSpan="4">
                  <a:txBody>
                    <a:bodyPr/>
                    <a:lstStyle/>
                    <a:p>
                      <a:pPr marL="0" marR="0" lvl="0" indent="0" algn="ctr" defTabSz="914400" rtl="0" fontAlgn="base">
                        <a:lnSpc>
                          <a:spcPct val="100000"/>
                        </a:lnSpc>
                        <a:spcBef>
                          <a:spcPct val="0"/>
                        </a:spcBef>
                        <a:spcAft>
                          <a:spcPct val="0"/>
                        </a:spcAft>
                        <a:buClrTx/>
                        <a:buSzTx/>
                        <a:buFontTx/>
                        <a:buNone/>
                      </a:pPr>
                      <a:r>
                        <a:rPr kumimoji="0" lang="zh-CN" sz="1500" b="1" i="0" u="none" strike="noStrike" cap="none" normalizeH="0" baseline="0" dirty="0">
                          <a:ln>
                            <a:noFill/>
                          </a:ln>
                          <a:solidFill>
                            <a:schemeClr val="tx1">
                              <a:lumMod val="75000"/>
                            </a:schemeClr>
                          </a:solidFill>
                          <a:effectLst/>
                          <a:latin typeface="微软雅黑" panose="020B0503020204020204" pitchFamily="34" charset="-122"/>
                          <a:ea typeface="微软雅黑" panose="020B0503020204020204" pitchFamily="34" charset="-122"/>
                          <a:cs typeface="Times New Roman" panose="02020603050405020304" pitchFamily="18" charset="0"/>
                        </a:rPr>
                        <a:t>安全管理</a:t>
                      </a:r>
                      <a:endParaRPr kumimoji="0" lang="zh-CN" sz="1500" b="1" i="0" u="none" strike="noStrike" cap="none" normalizeH="0" baseline="0" dirty="0">
                        <a:ln>
                          <a:noFill/>
                        </a:ln>
                        <a:solidFill>
                          <a:schemeClr val="tx1">
                            <a:lumMod val="75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9998" marR="49998" marT="0" marB="0" anchor="ctr" horzOverflow="overflow">
                    <a:lnL w="12700">
                      <a:solidFill>
                        <a:schemeClr val="tx1"/>
                      </a:solidFill>
                      <a:prstDash val="solid"/>
                    </a:lnL>
                    <a:lnR w="12700" cap="flat" cmpd="sng" algn="ctr">
                      <a:solidFill>
                        <a:schemeClr val="tx1"/>
                      </a:solidFill>
                      <a:prstDash val="solid"/>
                      <a:round/>
                      <a:headEnd type="none" w="med" len="med"/>
                      <a:tailEnd type="none" w="med" len="med"/>
                    </a:lnR>
                    <a:lnT w="12700">
                      <a:solidFill>
                        <a:schemeClr val="tx1"/>
                      </a:solidFill>
                      <a:prstDash val="solid"/>
                    </a:lnT>
                    <a:noFill/>
                  </a:tcPr>
                </a:tc>
                <a:tc>
                  <a:txBody>
                    <a:bodyPr/>
                    <a:lstStyle/>
                    <a:p>
                      <a:pPr marL="0" marR="0" lvl="0" indent="0" algn="ctr" defTabSz="914400" rtl="0" fontAlgn="base">
                        <a:lnSpc>
                          <a:spcPct val="100000"/>
                        </a:lnSpc>
                        <a:spcBef>
                          <a:spcPct val="0"/>
                        </a:spcBef>
                        <a:spcAft>
                          <a:spcPct val="0"/>
                        </a:spcAft>
                        <a:buClrTx/>
                        <a:buSzTx/>
                        <a:buFontTx/>
                        <a:buNone/>
                      </a:pPr>
                      <a:r>
                        <a:rPr kumimoji="0" lang="en-US" altLang="zh-CN" sz="1500" b="1" i="0" u="none" strike="noStrike" cap="none" normalizeH="0" baseline="0" dirty="0">
                          <a:ln>
                            <a:noFill/>
                          </a:ln>
                          <a:solidFill>
                            <a:schemeClr val="tx2"/>
                          </a:solidFill>
                          <a:effectLst/>
                          <a:latin typeface="微软雅黑" panose="020B0503020204020204" pitchFamily="34" charset="-122"/>
                          <a:ea typeface="微软雅黑" panose="020B0503020204020204" pitchFamily="34" charset="-122"/>
                          <a:cs typeface="Times New Roman" panose="02020603050405020304" pitchFamily="18" charset="0"/>
                        </a:rPr>
                        <a:t>GB 32167-2015</a:t>
                      </a:r>
                      <a:endParaRPr kumimoji="0" lang="en-US" altLang="zh-CN" sz="1500" b="1" i="0" u="none" strike="noStrike" cap="none" normalizeH="0" baseline="0" dirty="0">
                        <a:ln>
                          <a:noFill/>
                        </a:ln>
                        <a:solidFill>
                          <a:schemeClr val="tx2"/>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9998" marR="49998"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fontAlgn="base">
                        <a:lnSpc>
                          <a:spcPct val="100000"/>
                        </a:lnSpc>
                        <a:spcBef>
                          <a:spcPct val="0"/>
                        </a:spcBef>
                        <a:spcAft>
                          <a:spcPct val="0"/>
                        </a:spcAft>
                        <a:buClrTx/>
                        <a:buSzTx/>
                        <a:buFontTx/>
                        <a:buNone/>
                      </a:pPr>
                      <a:r>
                        <a:rPr kumimoji="0" lang="zh-CN" sz="1500" b="1" i="0" u="none" strike="noStrike" cap="none" normalizeH="0" baseline="0" dirty="0">
                          <a:ln>
                            <a:noFill/>
                          </a:ln>
                          <a:solidFill>
                            <a:schemeClr val="tx2"/>
                          </a:solidFill>
                          <a:effectLst/>
                          <a:latin typeface="微软雅黑" panose="020B0503020204020204" pitchFamily="34" charset="-122"/>
                          <a:ea typeface="微软雅黑" panose="020B0503020204020204" pitchFamily="34" charset="-122"/>
                          <a:cs typeface="Times New Roman" panose="02020603050405020304" pitchFamily="18" charset="0"/>
                        </a:rPr>
                        <a:t>油气管道完整性管理规范</a:t>
                      </a:r>
                      <a:endParaRPr kumimoji="0" lang="zh-CN" sz="1500" b="1" i="0" u="none" strike="noStrike" cap="none" normalizeH="0" baseline="0" dirty="0">
                        <a:ln>
                          <a:noFill/>
                        </a:ln>
                        <a:solidFill>
                          <a:schemeClr val="tx2"/>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9998" marR="49998"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88000">
                <a:tc vMerge="1">
                  <a:tcPr>
                    <a:lnL w="12700">
                      <a:solidFill>
                        <a:schemeClr val="tx1"/>
                      </a:solidFill>
                      <a:prstDash val="solid"/>
                    </a:lnL>
                    <a:lnR w="12700">
                      <a:solidFill>
                        <a:schemeClr val="tx1"/>
                      </a:solidFill>
                      <a:prstDash val="solid"/>
                    </a:lnR>
                  </a:tcPr>
                </a:tc>
                <a:tc>
                  <a:txBody>
                    <a:bodyPr/>
                    <a:lstStyle/>
                    <a:p>
                      <a:pPr marL="0" marR="0" lvl="0" indent="0" algn="ctr" defTabSz="914400" rtl="0" fontAlgn="base">
                        <a:lnSpc>
                          <a:spcPct val="100000"/>
                        </a:lnSpc>
                        <a:spcBef>
                          <a:spcPct val="0"/>
                        </a:spcBef>
                        <a:spcAft>
                          <a:spcPct val="0"/>
                        </a:spcAft>
                        <a:buClrTx/>
                        <a:buSzTx/>
                        <a:buFontTx/>
                        <a:buNone/>
                      </a:pPr>
                      <a:r>
                        <a:rPr kumimoji="0" lang="en-US" altLang="zh-CN" sz="1500" b="1" i="0" u="none" strike="noStrike" cap="none" normalizeH="0" baseline="0" dirty="0">
                          <a:ln>
                            <a:noFill/>
                          </a:ln>
                          <a:solidFill>
                            <a:schemeClr val="tx1">
                              <a:lumMod val="75000"/>
                            </a:schemeClr>
                          </a:solidFill>
                          <a:effectLst/>
                          <a:latin typeface="微软雅黑" panose="020B0503020204020204" pitchFamily="34" charset="-122"/>
                          <a:ea typeface="微软雅黑" panose="020B0503020204020204" pitchFamily="34" charset="-122"/>
                          <a:cs typeface="Times New Roman" panose="02020603050405020304" pitchFamily="18" charset="0"/>
                        </a:rPr>
                        <a:t>AQ 2045-2012</a:t>
                      </a:r>
                      <a:endParaRPr kumimoji="0" lang="en-US" altLang="zh-CN" sz="1500" b="1" i="0" u="none" strike="noStrike" cap="none" normalizeH="0" baseline="0" dirty="0">
                        <a:ln>
                          <a:noFill/>
                        </a:ln>
                        <a:solidFill>
                          <a:schemeClr val="tx1">
                            <a:lumMod val="75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9998" marR="49998" marT="0" marB="0" anchor="ctr" horzOverflow="overflow">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marL="0" marR="0" lvl="0" indent="0" algn="ctr" defTabSz="914400" rtl="0" fontAlgn="base">
                        <a:lnSpc>
                          <a:spcPct val="100000"/>
                        </a:lnSpc>
                        <a:spcBef>
                          <a:spcPct val="0"/>
                        </a:spcBef>
                        <a:spcAft>
                          <a:spcPct val="0"/>
                        </a:spcAft>
                        <a:buClrTx/>
                        <a:buSzTx/>
                        <a:buFontTx/>
                        <a:buNone/>
                      </a:pPr>
                      <a:r>
                        <a:rPr kumimoji="0" lang="zh-CN" sz="1500" b="1" i="0" u="none" strike="noStrike" cap="none" normalizeH="0" baseline="0" dirty="0">
                          <a:ln>
                            <a:noFill/>
                          </a:ln>
                          <a:solidFill>
                            <a:schemeClr val="tx1">
                              <a:lumMod val="75000"/>
                            </a:schemeClr>
                          </a:solidFill>
                          <a:effectLst/>
                          <a:latin typeface="微软雅黑" panose="020B0503020204020204" pitchFamily="34" charset="-122"/>
                          <a:ea typeface="微软雅黑" panose="020B0503020204020204" pitchFamily="34" charset="-122"/>
                          <a:cs typeface="Times New Roman" panose="02020603050405020304" pitchFamily="18" charset="0"/>
                        </a:rPr>
                        <a:t>石油行业安全生产标准化 管道储运实施规范</a:t>
                      </a:r>
                      <a:endParaRPr kumimoji="0" lang="zh-CN" sz="1500" b="1" i="0" u="none" strike="noStrike" cap="none" normalizeH="0" baseline="0" dirty="0">
                        <a:ln>
                          <a:noFill/>
                        </a:ln>
                        <a:solidFill>
                          <a:schemeClr val="tx1">
                            <a:lumMod val="75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9998" marR="49998" marT="0" marB="0" anchor="ctr" horzOverflow="overflow">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r>
              <a:tr h="288000">
                <a:tc vMerge="1">
                  <a:tcPr>
                    <a:lnL w="12700">
                      <a:solidFill>
                        <a:schemeClr val="tx1"/>
                      </a:solidFill>
                      <a:prstDash val="solid"/>
                    </a:lnL>
                    <a:lnR w="12700">
                      <a:solidFill>
                        <a:schemeClr val="tx1"/>
                      </a:solidFill>
                      <a:prstDash val="solid"/>
                    </a:lnR>
                  </a:tcPr>
                </a:tc>
                <a:tc>
                  <a:txBody>
                    <a:bodyPr/>
                    <a:lstStyle/>
                    <a:p>
                      <a:pPr marL="0" marR="0" lvl="0" indent="0" algn="ctr" defTabSz="914400" rtl="0" fontAlgn="base">
                        <a:lnSpc>
                          <a:spcPct val="100000"/>
                        </a:lnSpc>
                        <a:spcBef>
                          <a:spcPct val="0"/>
                        </a:spcBef>
                        <a:spcAft>
                          <a:spcPct val="0"/>
                        </a:spcAft>
                        <a:buClrTx/>
                        <a:buSzTx/>
                        <a:buFontTx/>
                        <a:buNone/>
                      </a:pPr>
                      <a:r>
                        <a:rPr kumimoji="0" lang="en-US" altLang="zh-CN" sz="1500" b="1" i="0" u="none" strike="noStrike" cap="none" normalizeH="0" baseline="0">
                          <a:ln>
                            <a:noFill/>
                          </a:ln>
                          <a:solidFill>
                            <a:schemeClr val="tx1">
                              <a:lumMod val="75000"/>
                            </a:schemeClr>
                          </a:solidFill>
                          <a:effectLst/>
                          <a:latin typeface="微软雅黑" panose="020B0503020204020204" pitchFamily="34" charset="-122"/>
                          <a:ea typeface="微软雅黑" panose="020B0503020204020204" pitchFamily="34" charset="-122"/>
                          <a:cs typeface="Times New Roman" panose="02020603050405020304" pitchFamily="18" charset="0"/>
                        </a:rPr>
                        <a:t>SY 6186-2007</a:t>
                      </a:r>
                      <a:endParaRPr kumimoji="0" lang="en-US" altLang="zh-CN" sz="1500" b="1" i="0" u="none" strike="noStrike" cap="none" normalizeH="0" baseline="0">
                        <a:ln>
                          <a:noFill/>
                        </a:ln>
                        <a:solidFill>
                          <a:schemeClr val="tx1">
                            <a:lumMod val="75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9998" marR="49998" marT="0" marB="0" anchor="ctr" horzOverflow="overflow">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marL="0" marR="0" lvl="0" indent="0" algn="ctr" defTabSz="914400" rtl="0" fontAlgn="base">
                        <a:lnSpc>
                          <a:spcPct val="100000"/>
                        </a:lnSpc>
                        <a:spcBef>
                          <a:spcPct val="0"/>
                        </a:spcBef>
                        <a:spcAft>
                          <a:spcPct val="0"/>
                        </a:spcAft>
                        <a:buClrTx/>
                        <a:buSzTx/>
                        <a:buFontTx/>
                        <a:buNone/>
                      </a:pPr>
                      <a:r>
                        <a:rPr kumimoji="0" lang="zh-CN" sz="1500" b="1" i="0" u="none" strike="noStrike" cap="none" normalizeH="0" baseline="0" dirty="0">
                          <a:ln>
                            <a:noFill/>
                          </a:ln>
                          <a:solidFill>
                            <a:schemeClr val="tx1">
                              <a:lumMod val="75000"/>
                            </a:schemeClr>
                          </a:solidFill>
                          <a:effectLst/>
                          <a:latin typeface="微软雅黑" panose="020B0503020204020204" pitchFamily="34" charset="-122"/>
                          <a:ea typeface="微软雅黑" panose="020B0503020204020204" pitchFamily="34" charset="-122"/>
                          <a:cs typeface="Times New Roman" panose="02020603050405020304" pitchFamily="18" charset="0"/>
                        </a:rPr>
                        <a:t>石油天然气管道安全规程</a:t>
                      </a:r>
                      <a:endParaRPr kumimoji="0" lang="zh-CN" sz="1500" b="1" i="0" u="none" strike="noStrike" cap="none" normalizeH="0" baseline="0" dirty="0">
                        <a:ln>
                          <a:noFill/>
                        </a:ln>
                        <a:solidFill>
                          <a:schemeClr val="tx1">
                            <a:lumMod val="75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9998" marR="49998" marT="0" marB="0" anchor="ctr" horzOverflow="overflow">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r>
              <a:tr h="288000">
                <a:tc vMerge="1">
                  <a:tcPr>
                    <a:lnL w="12700">
                      <a:solidFill>
                        <a:schemeClr val="tx1"/>
                      </a:solidFill>
                      <a:prstDash val="solid"/>
                    </a:lnL>
                    <a:lnR w="12700">
                      <a:solidFill>
                        <a:schemeClr val="tx1"/>
                      </a:solidFill>
                      <a:prstDash val="solid"/>
                    </a:lnR>
                  </a:tcPr>
                </a:tc>
                <a:tc>
                  <a:txBody>
                    <a:bodyPr/>
                    <a:lstStyle/>
                    <a:p>
                      <a:pPr marL="0" marR="0" lvl="0" indent="0" algn="ctr" defTabSz="914400" rtl="0" fontAlgn="base">
                        <a:lnSpc>
                          <a:spcPct val="100000"/>
                        </a:lnSpc>
                        <a:spcBef>
                          <a:spcPct val="0"/>
                        </a:spcBef>
                        <a:spcAft>
                          <a:spcPct val="0"/>
                        </a:spcAft>
                        <a:buClrTx/>
                        <a:buSzTx/>
                        <a:buFontTx/>
                        <a:buNone/>
                      </a:pPr>
                      <a:r>
                        <a:rPr kumimoji="0" lang="en-US" altLang="zh-CN" sz="1500" b="1" i="0" u="none" strike="noStrike" cap="none" normalizeH="0" baseline="0">
                          <a:ln>
                            <a:noFill/>
                          </a:ln>
                          <a:solidFill>
                            <a:schemeClr val="tx1">
                              <a:lumMod val="75000"/>
                            </a:schemeClr>
                          </a:solidFill>
                          <a:effectLst/>
                          <a:latin typeface="微软雅黑" panose="020B0503020204020204" pitchFamily="34" charset="-122"/>
                          <a:ea typeface="微软雅黑" panose="020B0503020204020204" pitchFamily="34" charset="-122"/>
                          <a:cs typeface="Times New Roman" panose="02020603050405020304" pitchFamily="18" charset="0"/>
                        </a:rPr>
                        <a:t>GB 7231-2003</a:t>
                      </a:r>
                      <a:endParaRPr kumimoji="0" lang="en-US" altLang="zh-CN" sz="1500" b="1" i="0" u="none" strike="noStrike" cap="none" normalizeH="0" baseline="0">
                        <a:ln>
                          <a:noFill/>
                        </a:ln>
                        <a:solidFill>
                          <a:schemeClr val="tx1">
                            <a:lumMod val="75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9998" marR="49998" marT="0" marB="0" anchor="ctr" horzOverflow="overflow">
                    <a:lnL w="12700">
                      <a:solidFill>
                        <a:schemeClr val="tx1"/>
                      </a:solidFill>
                      <a:prstDash val="solid"/>
                    </a:lnL>
                    <a:lnR w="12700">
                      <a:solidFill>
                        <a:schemeClr val="tx1"/>
                      </a:solidFill>
                      <a:prstDash val="solid"/>
                    </a:lnR>
                    <a:lnT w="12700">
                      <a:solidFill>
                        <a:schemeClr val="tx1"/>
                      </a:solidFill>
                      <a:prstDash val="solid"/>
                    </a:lnT>
                  </a:tcPr>
                </a:tc>
                <a:tc>
                  <a:txBody>
                    <a:bodyPr/>
                    <a:lstStyle/>
                    <a:p>
                      <a:pPr marL="0" marR="0" lvl="0" indent="0" algn="ctr" defTabSz="914400" rtl="0" fontAlgn="base">
                        <a:lnSpc>
                          <a:spcPct val="100000"/>
                        </a:lnSpc>
                        <a:spcBef>
                          <a:spcPct val="0"/>
                        </a:spcBef>
                        <a:spcAft>
                          <a:spcPct val="0"/>
                        </a:spcAft>
                        <a:buClrTx/>
                        <a:buSzTx/>
                        <a:buFontTx/>
                        <a:buNone/>
                      </a:pPr>
                      <a:r>
                        <a:rPr kumimoji="0" lang="zh-CN" sz="1500" b="1" i="0" u="none" strike="noStrike" cap="none" normalizeH="0" baseline="0" dirty="0">
                          <a:ln>
                            <a:noFill/>
                          </a:ln>
                          <a:solidFill>
                            <a:schemeClr val="tx1">
                              <a:lumMod val="75000"/>
                            </a:schemeClr>
                          </a:solidFill>
                          <a:effectLst/>
                          <a:latin typeface="微软雅黑" panose="020B0503020204020204" pitchFamily="34" charset="-122"/>
                          <a:ea typeface="微软雅黑" panose="020B0503020204020204" pitchFamily="34" charset="-122"/>
                          <a:cs typeface="Times New Roman" panose="02020603050405020304" pitchFamily="18" charset="0"/>
                        </a:rPr>
                        <a:t>工业管道的基本识别色、识别符号和安全标识</a:t>
                      </a:r>
                      <a:endParaRPr kumimoji="0" lang="zh-CN" sz="1500" b="1" i="0" u="none" strike="noStrike" cap="none" normalizeH="0" baseline="0" dirty="0">
                        <a:ln>
                          <a:noFill/>
                        </a:ln>
                        <a:solidFill>
                          <a:schemeClr val="tx1">
                            <a:lumMod val="75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9998" marR="49998" marT="0" marB="0" anchor="ctr" horzOverflow="overflow">
                    <a:lnL w="12700">
                      <a:solidFill>
                        <a:schemeClr val="tx1"/>
                      </a:solidFill>
                      <a:prstDash val="solid"/>
                    </a:lnL>
                    <a:lnR w="12700">
                      <a:solidFill>
                        <a:schemeClr val="tx1"/>
                      </a:solidFill>
                      <a:prstDash val="solid"/>
                    </a:lnR>
                    <a:lnT w="12700">
                      <a:solidFill>
                        <a:schemeClr val="tx1"/>
                      </a:solidFill>
                      <a:prstDash val="solid"/>
                    </a:lnT>
                  </a:tcPr>
                </a:tc>
              </a:tr>
            </a:tbl>
          </a:graphicData>
        </a:graphic>
      </p:graphicFrame>
      <p:sp>
        <p:nvSpPr>
          <p:cNvPr id="10" name="文本框 9"/>
          <p:cNvSpPr txBox="1"/>
          <p:nvPr/>
        </p:nvSpPr>
        <p:spPr>
          <a:xfrm>
            <a:off x="829310" y="4425950"/>
            <a:ext cx="2659380" cy="306705"/>
          </a:xfrm>
          <a:prstGeom prst="rect">
            <a:avLst/>
          </a:prstGeom>
          <a:noFill/>
        </p:spPr>
        <p:txBody>
          <a:bodyPr wrap="none" rtlCol="0" anchor="t">
            <a:spAutoFit/>
          </a:bodyPr>
          <a:lstStyle/>
          <a:p>
            <a:pPr eaLnBrk="0" hangingPunct="0">
              <a:buFontTx/>
              <a:buNone/>
              <a:defRPr/>
            </a:pPr>
            <a:r>
              <a:rPr kumimoji="1" lang="zh-CN" altLang="en-US" sz="1400" b="1" spc="100" dirty="0">
                <a:solidFill>
                  <a:schemeClr val="tx1"/>
                </a:solidFill>
                <a:uFillTx/>
                <a:latin typeface="微软雅黑" panose="020B0503020204020204" pitchFamily="34" charset="-122"/>
                <a:ea typeface="微软雅黑" panose="020B0503020204020204" pitchFamily="34" charset="-122"/>
                <a:sym typeface="+mn-ea"/>
              </a:rPr>
              <a:t>注：以上仅列举几个主要标准</a:t>
            </a:r>
            <a:endParaRPr kumimoji="1" lang="zh-CN" altLang="en-US" sz="1400" b="1" spc="100" dirty="0">
              <a:solidFill>
                <a:schemeClr val="tx1"/>
              </a:solidFill>
              <a:uFillTx/>
              <a:latin typeface="微软雅黑" panose="020B0503020204020204" pitchFamily="34" charset="-122"/>
              <a:ea typeface="微软雅黑" panose="020B0503020204020204" pitchFamily="34" charset="-122"/>
              <a:sym typeface="+mn-ea"/>
            </a:endParaRPr>
          </a:p>
        </p:txBody>
      </p:sp>
      <p:grpSp>
        <p:nvGrpSpPr>
          <p:cNvPr id="14" name="组合 13"/>
          <p:cNvGrpSpPr/>
          <p:nvPr/>
        </p:nvGrpSpPr>
        <p:grpSpPr>
          <a:xfrm>
            <a:off x="102235" y="62230"/>
            <a:ext cx="4511675" cy="616535"/>
            <a:chOff x="147" y="225"/>
            <a:chExt cx="7105" cy="971"/>
          </a:xfrm>
        </p:grpSpPr>
        <p:sp>
          <p:nvSpPr>
            <p:cNvPr id="15" name="TextBox 31"/>
            <p:cNvSpPr txBox="1"/>
            <p:nvPr/>
          </p:nvSpPr>
          <p:spPr>
            <a:xfrm>
              <a:off x="1118" y="310"/>
              <a:ext cx="6134" cy="725"/>
            </a:xfrm>
            <a:prstGeom prst="rect">
              <a:avLst/>
            </a:prstGeom>
            <a:noFill/>
            <a:ln w="9525">
              <a:noFill/>
            </a:ln>
          </p:spPr>
          <p:txBody>
            <a:bodyPr wrap="square">
              <a:spAutoFit/>
            </a:bodyPr>
            <a:lstStyle/>
            <a:p>
              <a:r>
                <a:rPr lang="zh-CN" altLang="en-US" sz="2400" b="1" dirty="0">
                  <a:solidFill>
                    <a:schemeClr val="tx1"/>
                  </a:solidFill>
                  <a:latin typeface="微软雅黑" panose="020B0503020204020204" pitchFamily="34" charset="-122"/>
                  <a:ea typeface="微软雅黑" panose="020B0503020204020204" pitchFamily="34" charset="-122"/>
                </a:rPr>
                <a:t>安全监管法律法规基础知识</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71974" y="673735"/>
            <a:ext cx="7200053" cy="3625215"/>
          </a:xfrm>
          <a:prstGeom prst="rect">
            <a:avLst/>
          </a:prstGeom>
          <a:noFill/>
        </p:spPr>
        <p:txBody>
          <a:bodyPr wrap="square" rtlCol="0" anchor="t">
            <a:spAutoFit/>
          </a:bodyPr>
          <a:lstStyle/>
          <a:p>
            <a:pPr marL="342900" indent="-342900" algn="just" hangingPunct="0">
              <a:lnSpc>
                <a:spcPct val="110000"/>
              </a:lnSpc>
              <a:spcBef>
                <a:spcPts val="0"/>
              </a:spcBef>
              <a:spcAft>
                <a:spcPts val="0"/>
              </a:spcAft>
              <a:buClr>
                <a:srgbClr val="E34B07"/>
              </a:buClr>
              <a:buSzPct val="75000"/>
              <a:buFont typeface="Wingdings" panose="05000000000000000000" charset="0"/>
              <a:buChar char=""/>
            </a:pPr>
            <a:r>
              <a:rPr lang="en-US" altLang="zh-CN" sz="19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en-US" sz="1900" spc="100">
                <a:solidFill>
                  <a:schemeClr val="tx1">
                    <a:lumMod val="75000"/>
                  </a:schemeClr>
                </a:solidFill>
                <a:uFillTx/>
                <a:latin typeface="微软雅黑" panose="020B0503020204020204" pitchFamily="34" charset="-122"/>
                <a:ea typeface="微软雅黑" panose="020B0503020204020204" pitchFamily="34" charset="-122"/>
                <a:sym typeface="+mn-ea"/>
              </a:rPr>
              <a:t>中华人民共和国标准化法</a:t>
            </a:r>
            <a:r>
              <a:rPr lang="en-US" altLang="zh-CN" sz="19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en-US" sz="1900" spc="100">
                <a:solidFill>
                  <a:schemeClr val="tx1">
                    <a:lumMod val="75000"/>
                  </a:schemeClr>
                </a:solidFill>
                <a:uFillTx/>
                <a:latin typeface="微软雅黑" panose="020B0503020204020204" pitchFamily="34" charset="-122"/>
                <a:ea typeface="微软雅黑" panose="020B0503020204020204" pitchFamily="34" charset="-122"/>
                <a:sym typeface="+mn-ea"/>
              </a:rPr>
              <a:t>第十四条规定：“强制性标准，必须执行。”</a:t>
            </a:r>
            <a:endParaRPr lang="zh-CN" altLang="en-US" sz="1900"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marL="342900" indent="-342900" algn="just" hangingPunct="0">
              <a:lnSpc>
                <a:spcPct val="110000"/>
              </a:lnSpc>
              <a:spcBef>
                <a:spcPts val="0"/>
              </a:spcBef>
              <a:spcAft>
                <a:spcPts val="0"/>
              </a:spcAft>
              <a:buClr>
                <a:srgbClr val="E34B07"/>
              </a:buClr>
              <a:buSzPct val="75000"/>
              <a:buFont typeface="Wingdings" panose="05000000000000000000" charset="0"/>
              <a:buChar char=""/>
            </a:pPr>
            <a:r>
              <a:rPr lang="en-US" altLang="zh-CN" sz="19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en-US" sz="1900" spc="100">
                <a:solidFill>
                  <a:schemeClr val="tx1">
                    <a:lumMod val="75000"/>
                  </a:schemeClr>
                </a:solidFill>
                <a:uFillTx/>
                <a:latin typeface="微软雅黑" panose="020B0503020204020204" pitchFamily="34" charset="-122"/>
                <a:ea typeface="微软雅黑" panose="020B0503020204020204" pitchFamily="34" charset="-122"/>
                <a:sym typeface="+mn-ea"/>
              </a:rPr>
              <a:t>安全生产法</a:t>
            </a:r>
            <a:r>
              <a:rPr lang="en-US" altLang="zh-CN" sz="19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en-US" sz="1900" spc="100">
                <a:solidFill>
                  <a:schemeClr val="tx1">
                    <a:lumMod val="75000"/>
                  </a:schemeClr>
                </a:solidFill>
                <a:uFillTx/>
                <a:latin typeface="微软雅黑" panose="020B0503020204020204" pitchFamily="34" charset="-122"/>
                <a:ea typeface="微软雅黑" panose="020B0503020204020204" pitchFamily="34" charset="-122"/>
                <a:sym typeface="+mn-ea"/>
              </a:rPr>
              <a:t>第六十二条规定：“ 安全生产监督管理部门和其他负有安全生产监督管理职责的部门依法开展安全生产行政执法工作，对生产经营单位执行有关安全生产的法律、法规和国家标准或者行业标准的情况进行监督检查。”（第</a:t>
            </a:r>
            <a:r>
              <a:rPr lang="en-US" altLang="zh-CN" sz="1900" spc="100">
                <a:solidFill>
                  <a:schemeClr val="tx1">
                    <a:lumMod val="75000"/>
                  </a:schemeClr>
                </a:solidFill>
                <a:uFillTx/>
                <a:latin typeface="微软雅黑" panose="020B0503020204020204" pitchFamily="34" charset="-122"/>
                <a:ea typeface="微软雅黑" panose="020B0503020204020204" pitchFamily="34" charset="-122"/>
                <a:sym typeface="+mn-ea"/>
              </a:rPr>
              <a:t>10</a:t>
            </a:r>
            <a:r>
              <a:rPr lang="zh-CN" altLang="en-US" sz="19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en-US" altLang="zh-CN" sz="1900" spc="100">
                <a:solidFill>
                  <a:schemeClr val="tx1">
                    <a:lumMod val="75000"/>
                  </a:schemeClr>
                </a:solidFill>
                <a:uFillTx/>
                <a:latin typeface="微软雅黑" panose="020B0503020204020204" pitchFamily="34" charset="-122"/>
                <a:ea typeface="微软雅黑" panose="020B0503020204020204" pitchFamily="34" charset="-122"/>
                <a:sym typeface="+mn-ea"/>
              </a:rPr>
              <a:t>17</a:t>
            </a:r>
            <a:r>
              <a:rPr lang="zh-CN" altLang="en-US" sz="19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en-US" altLang="zh-CN" sz="1900" spc="100">
                <a:solidFill>
                  <a:schemeClr val="tx1">
                    <a:lumMod val="75000"/>
                  </a:schemeClr>
                </a:solidFill>
                <a:uFillTx/>
                <a:latin typeface="微软雅黑" panose="020B0503020204020204" pitchFamily="34" charset="-122"/>
                <a:ea typeface="微软雅黑" panose="020B0503020204020204" pitchFamily="34" charset="-122"/>
                <a:sym typeface="+mn-ea"/>
              </a:rPr>
              <a:t>33</a:t>
            </a:r>
            <a:r>
              <a:rPr lang="zh-CN" altLang="en-US" sz="19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en-US" altLang="zh-CN" sz="1900" spc="100">
                <a:solidFill>
                  <a:schemeClr val="tx1">
                    <a:lumMod val="75000"/>
                  </a:schemeClr>
                </a:solidFill>
                <a:uFillTx/>
                <a:latin typeface="微软雅黑" panose="020B0503020204020204" pitchFamily="34" charset="-122"/>
                <a:ea typeface="微软雅黑" panose="020B0503020204020204" pitchFamily="34" charset="-122"/>
                <a:sym typeface="+mn-ea"/>
              </a:rPr>
              <a:t>36</a:t>
            </a:r>
            <a:r>
              <a:rPr lang="zh-CN" altLang="en-US" sz="19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en-US" altLang="zh-CN" sz="1900" spc="100">
                <a:solidFill>
                  <a:schemeClr val="tx1">
                    <a:lumMod val="75000"/>
                  </a:schemeClr>
                </a:solidFill>
                <a:uFillTx/>
                <a:latin typeface="微软雅黑" panose="020B0503020204020204" pitchFamily="34" charset="-122"/>
                <a:ea typeface="微软雅黑" panose="020B0503020204020204" pitchFamily="34" charset="-122"/>
                <a:sym typeface="+mn-ea"/>
              </a:rPr>
              <a:t>42</a:t>
            </a:r>
            <a:r>
              <a:rPr lang="zh-CN" altLang="en-US" sz="19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en-US" altLang="zh-CN" sz="1900" spc="100">
                <a:solidFill>
                  <a:schemeClr val="tx1">
                    <a:lumMod val="75000"/>
                  </a:schemeClr>
                </a:solidFill>
                <a:uFillTx/>
                <a:latin typeface="微软雅黑" panose="020B0503020204020204" pitchFamily="34" charset="-122"/>
                <a:ea typeface="微软雅黑" panose="020B0503020204020204" pitchFamily="34" charset="-122"/>
                <a:sym typeface="+mn-ea"/>
              </a:rPr>
              <a:t>60</a:t>
            </a:r>
            <a:r>
              <a:rPr lang="zh-CN" altLang="en-US" sz="19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en-US" altLang="zh-CN" sz="1900" spc="100">
                <a:solidFill>
                  <a:schemeClr val="tx1">
                    <a:lumMod val="75000"/>
                  </a:schemeClr>
                </a:solidFill>
                <a:uFillTx/>
                <a:latin typeface="微软雅黑" panose="020B0503020204020204" pitchFamily="34" charset="-122"/>
                <a:ea typeface="微软雅黑" panose="020B0503020204020204" pitchFamily="34" charset="-122"/>
                <a:sym typeface="+mn-ea"/>
              </a:rPr>
              <a:t>96</a:t>
            </a:r>
            <a:r>
              <a:rPr lang="zh-CN" altLang="en-US" sz="19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en-US" altLang="zh-CN" sz="1900" spc="100">
                <a:solidFill>
                  <a:schemeClr val="tx1">
                    <a:lumMod val="75000"/>
                  </a:schemeClr>
                </a:solidFill>
                <a:uFillTx/>
                <a:latin typeface="微软雅黑" panose="020B0503020204020204" pitchFamily="34" charset="-122"/>
                <a:ea typeface="微软雅黑" panose="020B0503020204020204" pitchFamily="34" charset="-122"/>
                <a:sym typeface="+mn-ea"/>
              </a:rPr>
              <a:t>108</a:t>
            </a:r>
            <a:r>
              <a:rPr lang="zh-CN" altLang="en-US" sz="1900" spc="100">
                <a:solidFill>
                  <a:schemeClr val="tx1">
                    <a:lumMod val="75000"/>
                  </a:schemeClr>
                </a:solidFill>
                <a:uFillTx/>
                <a:latin typeface="微软雅黑" panose="020B0503020204020204" pitchFamily="34" charset="-122"/>
                <a:ea typeface="微软雅黑" panose="020B0503020204020204" pitchFamily="34" charset="-122"/>
                <a:sym typeface="+mn-ea"/>
              </a:rPr>
              <a:t>条涉及标准）</a:t>
            </a:r>
            <a:endParaRPr lang="zh-CN" altLang="en-US" sz="1900"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marL="342900" indent="-342900" algn="just" hangingPunct="0">
              <a:lnSpc>
                <a:spcPct val="110000"/>
              </a:lnSpc>
              <a:spcBef>
                <a:spcPts val="0"/>
              </a:spcBef>
              <a:spcAft>
                <a:spcPts val="0"/>
              </a:spcAft>
              <a:buClr>
                <a:srgbClr val="E34B07"/>
              </a:buClr>
              <a:buSzPct val="75000"/>
              <a:buFont typeface="Wingdings" panose="05000000000000000000" charset="0"/>
              <a:buChar char=""/>
            </a:pPr>
            <a:r>
              <a:rPr lang="en-US" altLang="zh-CN" sz="19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en-US" sz="1900" spc="100">
                <a:solidFill>
                  <a:schemeClr val="tx1">
                    <a:lumMod val="75000"/>
                  </a:schemeClr>
                </a:solidFill>
                <a:uFillTx/>
                <a:latin typeface="微软雅黑" panose="020B0503020204020204" pitchFamily="34" charset="-122"/>
                <a:ea typeface="微软雅黑" panose="020B0503020204020204" pitchFamily="34" charset="-122"/>
                <a:sym typeface="+mn-ea"/>
              </a:rPr>
              <a:t>危险化学品安全管理条例</a:t>
            </a:r>
            <a:r>
              <a:rPr lang="en-US" altLang="zh-CN" sz="19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en-US" sz="1900" spc="100">
                <a:solidFill>
                  <a:schemeClr val="tx1">
                    <a:lumMod val="75000"/>
                  </a:schemeClr>
                </a:solidFill>
                <a:uFillTx/>
                <a:latin typeface="微软雅黑" panose="020B0503020204020204" pitchFamily="34" charset="-122"/>
                <a:ea typeface="微软雅黑" panose="020B0503020204020204" pitchFamily="34" charset="-122"/>
                <a:sym typeface="+mn-ea"/>
              </a:rPr>
              <a:t>第四条规定：“危险化学品单位应当具备法律、行政法规规定和国家标准、行业标准要求的安全条件。”（第</a:t>
            </a:r>
            <a:r>
              <a:rPr lang="en-US" altLang="zh-CN" sz="1900" spc="100">
                <a:solidFill>
                  <a:schemeClr val="tx1">
                    <a:lumMod val="75000"/>
                  </a:schemeClr>
                </a:solidFill>
                <a:uFillTx/>
                <a:latin typeface="微软雅黑" panose="020B0503020204020204" pitchFamily="34" charset="-122"/>
                <a:ea typeface="微软雅黑" panose="020B0503020204020204" pitchFamily="34" charset="-122"/>
                <a:sym typeface="+mn-ea"/>
              </a:rPr>
              <a:t>7</a:t>
            </a:r>
            <a:r>
              <a:rPr lang="zh-CN" altLang="en-US" sz="19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en-US" altLang="zh-CN" sz="1900" spc="100">
                <a:solidFill>
                  <a:schemeClr val="tx1">
                    <a:lumMod val="75000"/>
                  </a:schemeClr>
                </a:solidFill>
                <a:uFillTx/>
                <a:latin typeface="微软雅黑" panose="020B0503020204020204" pitchFamily="34" charset="-122"/>
                <a:ea typeface="微软雅黑" panose="020B0503020204020204" pitchFamily="34" charset="-122"/>
                <a:sym typeface="+mn-ea"/>
              </a:rPr>
              <a:t>15</a:t>
            </a:r>
            <a:r>
              <a:rPr lang="zh-CN" altLang="en-US" sz="19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en-US" altLang="zh-CN" sz="1900" spc="100">
                <a:solidFill>
                  <a:schemeClr val="tx1">
                    <a:lumMod val="75000"/>
                  </a:schemeClr>
                </a:solidFill>
                <a:uFillTx/>
                <a:latin typeface="微软雅黑" panose="020B0503020204020204" pitchFamily="34" charset="-122"/>
                <a:ea typeface="微软雅黑" panose="020B0503020204020204" pitchFamily="34" charset="-122"/>
                <a:sym typeface="+mn-ea"/>
              </a:rPr>
              <a:t>17</a:t>
            </a:r>
            <a:r>
              <a:rPr lang="zh-CN" altLang="en-US" sz="19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en-US" altLang="zh-CN" sz="1900" spc="100">
                <a:solidFill>
                  <a:schemeClr val="tx1">
                    <a:lumMod val="75000"/>
                  </a:schemeClr>
                </a:solidFill>
                <a:uFillTx/>
                <a:latin typeface="微软雅黑" panose="020B0503020204020204" pitchFamily="34" charset="-122"/>
                <a:ea typeface="微软雅黑" panose="020B0503020204020204" pitchFamily="34" charset="-122"/>
                <a:sym typeface="+mn-ea"/>
              </a:rPr>
              <a:t>20</a:t>
            </a:r>
            <a:r>
              <a:rPr lang="zh-CN" altLang="en-US" sz="19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en-US" altLang="zh-CN" sz="1900" spc="100">
                <a:solidFill>
                  <a:schemeClr val="tx1">
                    <a:lumMod val="75000"/>
                  </a:schemeClr>
                </a:solidFill>
                <a:uFillTx/>
                <a:latin typeface="微软雅黑" panose="020B0503020204020204" pitchFamily="34" charset="-122"/>
                <a:ea typeface="微软雅黑" panose="020B0503020204020204" pitchFamily="34" charset="-122"/>
                <a:sym typeface="+mn-ea"/>
              </a:rPr>
              <a:t>24</a:t>
            </a:r>
            <a:r>
              <a:rPr lang="zh-CN" altLang="en-US" sz="19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en-US" altLang="zh-CN" sz="1900" spc="100">
                <a:solidFill>
                  <a:schemeClr val="tx1">
                    <a:lumMod val="75000"/>
                  </a:schemeClr>
                </a:solidFill>
                <a:uFillTx/>
                <a:latin typeface="微软雅黑" panose="020B0503020204020204" pitchFamily="34" charset="-122"/>
                <a:ea typeface="微软雅黑" panose="020B0503020204020204" pitchFamily="34" charset="-122"/>
                <a:sym typeface="+mn-ea"/>
              </a:rPr>
              <a:t>26</a:t>
            </a:r>
            <a:r>
              <a:rPr lang="zh-CN" altLang="en-US" sz="19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en-US" altLang="zh-CN" sz="1900" spc="100">
                <a:solidFill>
                  <a:schemeClr val="tx1">
                    <a:lumMod val="75000"/>
                  </a:schemeClr>
                </a:solidFill>
                <a:uFillTx/>
                <a:latin typeface="微软雅黑" panose="020B0503020204020204" pitchFamily="34" charset="-122"/>
                <a:ea typeface="微软雅黑" panose="020B0503020204020204" pitchFamily="34" charset="-122"/>
                <a:sym typeface="+mn-ea"/>
              </a:rPr>
              <a:t>28</a:t>
            </a:r>
            <a:r>
              <a:rPr lang="zh-CN" altLang="en-US" sz="19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en-US" altLang="zh-CN" sz="1900" spc="100">
                <a:solidFill>
                  <a:schemeClr val="tx1">
                    <a:lumMod val="75000"/>
                  </a:schemeClr>
                </a:solidFill>
                <a:uFillTx/>
                <a:latin typeface="微软雅黑" panose="020B0503020204020204" pitchFamily="34" charset="-122"/>
                <a:ea typeface="微软雅黑" panose="020B0503020204020204" pitchFamily="34" charset="-122"/>
                <a:sym typeface="+mn-ea"/>
              </a:rPr>
              <a:t>34</a:t>
            </a:r>
            <a:r>
              <a:rPr lang="zh-CN" altLang="en-US" sz="19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en-US" altLang="zh-CN" sz="1900" spc="100">
                <a:solidFill>
                  <a:schemeClr val="tx1">
                    <a:lumMod val="75000"/>
                  </a:schemeClr>
                </a:solidFill>
                <a:uFillTx/>
                <a:latin typeface="微软雅黑" panose="020B0503020204020204" pitchFamily="34" charset="-122"/>
                <a:ea typeface="微软雅黑" panose="020B0503020204020204" pitchFamily="34" charset="-122"/>
                <a:sym typeface="+mn-ea"/>
              </a:rPr>
              <a:t>44</a:t>
            </a:r>
            <a:r>
              <a:rPr lang="zh-CN" altLang="en-US" sz="19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en-US" altLang="zh-CN" sz="1900" spc="100">
                <a:solidFill>
                  <a:schemeClr val="tx1">
                    <a:lumMod val="75000"/>
                  </a:schemeClr>
                </a:solidFill>
                <a:uFillTx/>
                <a:latin typeface="微软雅黑" panose="020B0503020204020204" pitchFamily="34" charset="-122"/>
                <a:ea typeface="微软雅黑" panose="020B0503020204020204" pitchFamily="34" charset="-122"/>
                <a:sym typeface="+mn-ea"/>
              </a:rPr>
              <a:t>47</a:t>
            </a:r>
            <a:r>
              <a:rPr lang="zh-CN" altLang="en-US" sz="19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en-US" altLang="zh-CN" sz="1900" spc="100">
                <a:solidFill>
                  <a:schemeClr val="tx1">
                    <a:lumMod val="75000"/>
                  </a:schemeClr>
                </a:solidFill>
                <a:uFillTx/>
                <a:latin typeface="微软雅黑" panose="020B0503020204020204" pitchFamily="34" charset="-122"/>
                <a:ea typeface="微软雅黑" panose="020B0503020204020204" pitchFamily="34" charset="-122"/>
                <a:sym typeface="+mn-ea"/>
              </a:rPr>
              <a:t>78</a:t>
            </a:r>
            <a:r>
              <a:rPr lang="zh-CN" altLang="en-US" sz="19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en-US" altLang="zh-CN" sz="1900" spc="100">
                <a:solidFill>
                  <a:schemeClr val="tx1">
                    <a:lumMod val="75000"/>
                  </a:schemeClr>
                </a:solidFill>
                <a:uFillTx/>
                <a:latin typeface="微软雅黑" panose="020B0503020204020204" pitchFamily="34" charset="-122"/>
                <a:ea typeface="微软雅黑" panose="020B0503020204020204" pitchFamily="34" charset="-122"/>
                <a:sym typeface="+mn-ea"/>
              </a:rPr>
              <a:t>80</a:t>
            </a:r>
            <a:r>
              <a:rPr lang="zh-CN" altLang="en-US" sz="1900" spc="100">
                <a:solidFill>
                  <a:schemeClr val="tx1">
                    <a:lumMod val="75000"/>
                  </a:schemeClr>
                </a:solidFill>
                <a:uFillTx/>
                <a:latin typeface="微软雅黑" panose="020B0503020204020204" pitchFamily="34" charset="-122"/>
                <a:ea typeface="微软雅黑" panose="020B0503020204020204" pitchFamily="34" charset="-122"/>
                <a:sym typeface="+mn-ea"/>
              </a:rPr>
              <a:t>条涉及标准）</a:t>
            </a:r>
            <a:endParaRPr lang="zh-CN" altLang="en-US" sz="1900" spc="10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sp>
        <p:nvSpPr>
          <p:cNvPr id="6" name="文本框 5"/>
          <p:cNvSpPr txBox="1"/>
          <p:nvPr/>
        </p:nvSpPr>
        <p:spPr>
          <a:xfrm>
            <a:off x="1658938" y="4288155"/>
            <a:ext cx="5826125" cy="645160"/>
          </a:xfrm>
          <a:prstGeom prst="rect">
            <a:avLst/>
          </a:prstGeom>
          <a:noFill/>
        </p:spPr>
        <p:txBody>
          <a:bodyPr wrap="square" rtlCol="0" anchor="t">
            <a:spAutoFit/>
          </a:bodyPr>
          <a:lstStyle/>
          <a:p>
            <a:pPr algn="ctr" eaLnBrk="0" hangingPunct="0">
              <a:lnSpc>
                <a:spcPct val="100000"/>
              </a:lnSpc>
            </a:pPr>
            <a:r>
              <a:rPr lang="zh-CN" altLang="en-US" sz="1800" b="1" spc="100">
                <a:solidFill>
                  <a:schemeClr val="tx2"/>
                </a:solidFill>
                <a:uFillTx/>
                <a:latin typeface="微软雅黑" panose="020B0503020204020204" pitchFamily="34" charset="-122"/>
                <a:ea typeface="微软雅黑" panose="020B0503020204020204" pitchFamily="34" charset="-122"/>
                <a:sym typeface="+mn-ea"/>
              </a:rPr>
              <a:t>标准特别是强制性标准是重要的执法和监督依据</a:t>
            </a:r>
            <a:endParaRPr lang="zh-CN" altLang="en-US" sz="1800" b="1" spc="100">
              <a:solidFill>
                <a:schemeClr val="tx2"/>
              </a:solidFill>
              <a:uFillTx/>
              <a:latin typeface="微软雅黑" panose="020B0503020204020204" pitchFamily="34" charset="-122"/>
              <a:ea typeface="微软雅黑" panose="020B0503020204020204" pitchFamily="34" charset="-122"/>
              <a:sym typeface="+mn-ea"/>
            </a:endParaRPr>
          </a:p>
          <a:p>
            <a:pPr algn="ctr" eaLnBrk="0" hangingPunct="0">
              <a:lnSpc>
                <a:spcPct val="100000"/>
              </a:lnSpc>
            </a:pPr>
            <a:r>
              <a:rPr lang="zh-CN" altLang="en-US" sz="1800" b="1" spc="100">
                <a:solidFill>
                  <a:schemeClr val="tx2"/>
                </a:solidFill>
                <a:uFillTx/>
                <a:latin typeface="微软雅黑" panose="020B0503020204020204" pitchFamily="34" charset="-122"/>
                <a:ea typeface="微软雅黑" panose="020B0503020204020204" pitchFamily="34" charset="-122"/>
                <a:sym typeface="+mn-ea"/>
              </a:rPr>
              <a:t>不安全不生产，生产必须安全！！！</a:t>
            </a:r>
            <a:endParaRPr lang="zh-CN" altLang="en-US" sz="1800" b="1" spc="100">
              <a:solidFill>
                <a:schemeClr val="tx2"/>
              </a:solidFill>
              <a:uFillTx/>
              <a:latin typeface="微软雅黑" panose="020B0503020204020204" pitchFamily="34" charset="-122"/>
              <a:ea typeface="微软雅黑" panose="020B0503020204020204" pitchFamily="34" charset="-122"/>
              <a:sym typeface="+mn-ea"/>
            </a:endParaRPr>
          </a:p>
        </p:txBody>
      </p:sp>
      <p:grpSp>
        <p:nvGrpSpPr>
          <p:cNvPr id="14" name="组合 13"/>
          <p:cNvGrpSpPr/>
          <p:nvPr/>
        </p:nvGrpSpPr>
        <p:grpSpPr>
          <a:xfrm>
            <a:off x="102235" y="62230"/>
            <a:ext cx="4511675" cy="616535"/>
            <a:chOff x="147" y="225"/>
            <a:chExt cx="7105" cy="971"/>
          </a:xfrm>
        </p:grpSpPr>
        <p:sp>
          <p:nvSpPr>
            <p:cNvPr id="15" name="TextBox 31"/>
            <p:cNvSpPr txBox="1"/>
            <p:nvPr/>
          </p:nvSpPr>
          <p:spPr>
            <a:xfrm>
              <a:off x="1118" y="310"/>
              <a:ext cx="6134" cy="725"/>
            </a:xfrm>
            <a:prstGeom prst="rect">
              <a:avLst/>
            </a:prstGeom>
            <a:noFill/>
            <a:ln w="9525">
              <a:noFill/>
            </a:ln>
          </p:spPr>
          <p:txBody>
            <a:bodyPr wrap="square">
              <a:spAutoFit/>
            </a:bodyPr>
            <a:lstStyle/>
            <a:p>
              <a:r>
                <a:rPr lang="zh-CN" altLang="en-US" sz="2400" b="1" dirty="0">
                  <a:solidFill>
                    <a:schemeClr val="tx1"/>
                  </a:solidFill>
                  <a:latin typeface="微软雅黑" panose="020B0503020204020204" pitchFamily="34" charset="-122"/>
                  <a:ea typeface="微软雅黑" panose="020B0503020204020204" pitchFamily="34" charset="-122"/>
                </a:rPr>
                <a:t>安全监管法律法规基础知识</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523875" y="572902"/>
            <a:ext cx="3103880" cy="429895"/>
          </a:xfrm>
          <a:prstGeom prst="rect">
            <a:avLst/>
          </a:prstGeom>
          <a:noFill/>
        </p:spPr>
        <p:txBody>
          <a:bodyPr wrap="none" rtlCol="0" anchor="t">
            <a:spAutoFit/>
          </a:bodyPr>
          <a:lstStyle/>
          <a:p>
            <a:pPr algn="l" defTabSz="685800" eaLnBrk="0" hangingPunct="0"/>
            <a:r>
              <a:rPr lang="zh-CN" sz="2200" b="1" spc="100">
                <a:solidFill>
                  <a:schemeClr val="tx1"/>
                </a:solidFill>
                <a:uFillTx/>
                <a:latin typeface="微软雅黑" panose="020B0503020204020204" pitchFamily="34" charset="-122"/>
                <a:ea typeface="微软雅黑" panose="020B0503020204020204" pitchFamily="34" charset="-122"/>
                <a:sym typeface="+mn-ea"/>
              </a:rPr>
              <a:t>（四）重要规范性文件</a:t>
            </a:r>
            <a:endParaRPr lang="zh-CN" sz="2200" b="1" spc="100">
              <a:solidFill>
                <a:schemeClr val="tx1"/>
              </a:solidFill>
              <a:uFillTx/>
              <a:latin typeface="微软雅黑" panose="020B0503020204020204" pitchFamily="34" charset="-122"/>
              <a:ea typeface="微软雅黑" panose="020B0503020204020204" pitchFamily="34" charset="-122"/>
              <a:sym typeface="+mn-ea"/>
            </a:endParaRPr>
          </a:p>
        </p:txBody>
      </p:sp>
      <p:sp>
        <p:nvSpPr>
          <p:cNvPr id="5" name="文本框 4"/>
          <p:cNvSpPr txBox="1"/>
          <p:nvPr/>
        </p:nvSpPr>
        <p:spPr>
          <a:xfrm>
            <a:off x="567373" y="1033780"/>
            <a:ext cx="8009255" cy="3892550"/>
          </a:xfrm>
          <a:prstGeom prst="rect">
            <a:avLst/>
          </a:prstGeom>
          <a:noFill/>
        </p:spPr>
        <p:txBody>
          <a:bodyPr wrap="square" rtlCol="0" anchor="t">
            <a:spAutoFit/>
          </a:bodyPr>
          <a:lstStyle/>
          <a:p>
            <a:pPr indent="457200" algn="just">
              <a:spcBef>
                <a:spcPct val="0"/>
              </a:spcBef>
            </a:pPr>
            <a:r>
              <a:rPr lang="en-US" altLang="zh-CN" sz="1900" smtClean="0">
                <a:solidFill>
                  <a:schemeClr val="tx1">
                    <a:lumMod val="75000"/>
                  </a:schemeClr>
                </a:solidFill>
                <a:uFillTx/>
                <a:latin typeface="微软雅黑" panose="020B0503020204020204" pitchFamily="34" charset="-122"/>
                <a:ea typeface="微软雅黑" panose="020B0503020204020204" pitchFamily="34" charset="-122"/>
                <a:sym typeface="+mn-ea"/>
              </a:rPr>
              <a:t>1.</a:t>
            </a:r>
            <a:r>
              <a:rPr lang="zh-CN" altLang="zh-CN" sz="1900" smtClean="0">
                <a:solidFill>
                  <a:schemeClr val="tx1">
                    <a:lumMod val="75000"/>
                  </a:schemeClr>
                </a:solidFill>
                <a:uFillTx/>
                <a:latin typeface="微软雅黑" panose="020B0503020204020204" pitchFamily="34" charset="-122"/>
                <a:ea typeface="微软雅黑" panose="020B0503020204020204" pitchFamily="34" charset="-122"/>
                <a:sym typeface="+mn-ea"/>
              </a:rPr>
              <a:t>《国家安全监管总局关于加强化工过程安全管理的指导意见》（安监总管三【</a:t>
            </a:r>
            <a:r>
              <a:rPr lang="en-US" altLang="zh-CN" sz="1900" smtClean="0">
                <a:solidFill>
                  <a:schemeClr val="tx1">
                    <a:lumMod val="75000"/>
                  </a:schemeClr>
                </a:solidFill>
                <a:uFillTx/>
                <a:latin typeface="微软雅黑" panose="020B0503020204020204" pitchFamily="34" charset="-122"/>
                <a:ea typeface="微软雅黑" panose="020B0503020204020204" pitchFamily="34" charset="-122"/>
                <a:sym typeface="+mn-ea"/>
              </a:rPr>
              <a:t>2013</a:t>
            </a:r>
            <a:r>
              <a:rPr lang="zh-CN" altLang="zh-CN" sz="1900" smtClean="0">
                <a:solidFill>
                  <a:schemeClr val="tx1">
                    <a:lumMod val="75000"/>
                  </a:schemeClr>
                </a:solidFill>
                <a:uFillTx/>
                <a:latin typeface="微软雅黑" panose="020B0503020204020204" pitchFamily="34" charset="-122"/>
                <a:ea typeface="微软雅黑" panose="020B0503020204020204" pitchFamily="34" charset="-122"/>
                <a:sym typeface="+mn-ea"/>
              </a:rPr>
              <a:t>】</a:t>
            </a:r>
            <a:r>
              <a:rPr lang="en-US" altLang="zh-CN" sz="1900" smtClean="0">
                <a:solidFill>
                  <a:schemeClr val="tx1">
                    <a:lumMod val="75000"/>
                  </a:schemeClr>
                </a:solidFill>
                <a:uFillTx/>
                <a:latin typeface="微软雅黑" panose="020B0503020204020204" pitchFamily="34" charset="-122"/>
                <a:ea typeface="微软雅黑" panose="020B0503020204020204" pitchFamily="34" charset="-122"/>
                <a:sym typeface="+mn-ea"/>
              </a:rPr>
              <a:t>88</a:t>
            </a:r>
            <a:r>
              <a:rPr lang="zh-CN" altLang="zh-CN" sz="1900" smtClean="0">
                <a:solidFill>
                  <a:schemeClr val="tx1">
                    <a:lumMod val="75000"/>
                  </a:schemeClr>
                </a:solidFill>
                <a:uFillTx/>
                <a:latin typeface="微软雅黑" panose="020B0503020204020204" pitchFamily="34" charset="-122"/>
                <a:ea typeface="微软雅黑" panose="020B0503020204020204" pitchFamily="34" charset="-122"/>
                <a:sym typeface="+mn-ea"/>
              </a:rPr>
              <a:t>号）</a:t>
            </a:r>
            <a:endParaRPr lang="zh-CN" altLang="zh-CN" sz="1900" smtClean="0">
              <a:solidFill>
                <a:schemeClr val="tx1">
                  <a:lumMod val="75000"/>
                </a:schemeClr>
              </a:solidFill>
              <a:uFillTx/>
              <a:latin typeface="微软雅黑" panose="020B0503020204020204" pitchFamily="34" charset="-122"/>
              <a:ea typeface="微软雅黑" panose="020B0503020204020204" pitchFamily="34" charset="-122"/>
              <a:sym typeface="+mn-ea"/>
            </a:endParaRPr>
          </a:p>
          <a:p>
            <a:pPr indent="457200" algn="just">
              <a:spcBef>
                <a:spcPct val="0"/>
              </a:spcBef>
            </a:pPr>
            <a:r>
              <a:rPr lang="en-US" altLang="zh-CN" sz="1900" smtClean="0">
                <a:solidFill>
                  <a:schemeClr val="tx1">
                    <a:lumMod val="75000"/>
                  </a:schemeClr>
                </a:solidFill>
                <a:uFillTx/>
                <a:latin typeface="微软雅黑" panose="020B0503020204020204" pitchFamily="34" charset="-122"/>
                <a:ea typeface="微软雅黑" panose="020B0503020204020204" pitchFamily="34" charset="-122"/>
                <a:sym typeface="+mn-ea"/>
              </a:rPr>
              <a:t>2.</a:t>
            </a:r>
            <a:r>
              <a:rPr lang="zh-CN" altLang="zh-CN" sz="1900" smtClean="0">
                <a:solidFill>
                  <a:schemeClr val="tx1">
                    <a:lumMod val="75000"/>
                  </a:schemeClr>
                </a:solidFill>
                <a:uFillTx/>
                <a:latin typeface="微软雅黑" panose="020B0503020204020204" pitchFamily="34" charset="-122"/>
                <a:ea typeface="微软雅黑" panose="020B0503020204020204" pitchFamily="34" charset="-122"/>
                <a:sym typeface="+mn-ea"/>
              </a:rPr>
              <a:t>《国家安全监管总局关于加强化工安全仪表系统管理的指导意见》（安监总管三【</a:t>
            </a:r>
            <a:r>
              <a:rPr lang="en-US" altLang="zh-CN" sz="1900" smtClean="0">
                <a:solidFill>
                  <a:schemeClr val="tx1">
                    <a:lumMod val="75000"/>
                  </a:schemeClr>
                </a:solidFill>
                <a:uFillTx/>
                <a:latin typeface="微软雅黑" panose="020B0503020204020204" pitchFamily="34" charset="-122"/>
                <a:ea typeface="微软雅黑" panose="020B0503020204020204" pitchFamily="34" charset="-122"/>
                <a:sym typeface="+mn-ea"/>
              </a:rPr>
              <a:t>2014</a:t>
            </a:r>
            <a:r>
              <a:rPr lang="zh-CN" altLang="zh-CN" sz="1900" smtClean="0">
                <a:solidFill>
                  <a:schemeClr val="tx1">
                    <a:lumMod val="75000"/>
                  </a:schemeClr>
                </a:solidFill>
                <a:uFillTx/>
                <a:latin typeface="微软雅黑" panose="020B0503020204020204" pitchFamily="34" charset="-122"/>
                <a:ea typeface="微软雅黑" panose="020B0503020204020204" pitchFamily="34" charset="-122"/>
                <a:sym typeface="+mn-ea"/>
              </a:rPr>
              <a:t>】</a:t>
            </a:r>
            <a:r>
              <a:rPr lang="en-US" altLang="zh-CN" sz="1900" smtClean="0">
                <a:solidFill>
                  <a:schemeClr val="tx1">
                    <a:lumMod val="75000"/>
                  </a:schemeClr>
                </a:solidFill>
                <a:uFillTx/>
                <a:latin typeface="微软雅黑" panose="020B0503020204020204" pitchFamily="34" charset="-122"/>
                <a:ea typeface="微软雅黑" panose="020B0503020204020204" pitchFamily="34" charset="-122"/>
                <a:sym typeface="+mn-ea"/>
              </a:rPr>
              <a:t>116</a:t>
            </a:r>
            <a:r>
              <a:rPr lang="zh-CN" altLang="zh-CN" sz="1900" smtClean="0">
                <a:solidFill>
                  <a:schemeClr val="tx1">
                    <a:lumMod val="75000"/>
                  </a:schemeClr>
                </a:solidFill>
                <a:uFillTx/>
                <a:latin typeface="微软雅黑" panose="020B0503020204020204" pitchFamily="34" charset="-122"/>
                <a:ea typeface="微软雅黑" panose="020B0503020204020204" pitchFamily="34" charset="-122"/>
                <a:sym typeface="+mn-ea"/>
              </a:rPr>
              <a:t>号）</a:t>
            </a:r>
            <a:endParaRPr lang="zh-CN" altLang="zh-CN" sz="1900" smtClean="0">
              <a:solidFill>
                <a:schemeClr val="tx1">
                  <a:lumMod val="75000"/>
                </a:schemeClr>
              </a:solidFill>
              <a:uFillTx/>
              <a:latin typeface="微软雅黑" panose="020B0503020204020204" pitchFamily="34" charset="-122"/>
              <a:ea typeface="微软雅黑" panose="020B0503020204020204" pitchFamily="34" charset="-122"/>
              <a:sym typeface="+mn-ea"/>
            </a:endParaRPr>
          </a:p>
          <a:p>
            <a:pPr indent="457200" algn="just">
              <a:spcBef>
                <a:spcPct val="0"/>
              </a:spcBef>
            </a:pPr>
            <a:r>
              <a:rPr lang="en-US" altLang="zh-CN" sz="1900" smtClean="0">
                <a:solidFill>
                  <a:schemeClr val="tx1">
                    <a:lumMod val="75000"/>
                  </a:schemeClr>
                </a:solidFill>
                <a:uFillTx/>
                <a:latin typeface="微软雅黑" panose="020B0503020204020204" pitchFamily="34" charset="-122"/>
                <a:ea typeface="微软雅黑" panose="020B0503020204020204" pitchFamily="34" charset="-122"/>
                <a:sym typeface="+mn-ea"/>
              </a:rPr>
              <a:t>3.</a:t>
            </a:r>
            <a:r>
              <a:rPr lang="zh-CN" altLang="en-US" sz="1900" smtClean="0">
                <a:solidFill>
                  <a:schemeClr val="tx1">
                    <a:lumMod val="75000"/>
                  </a:schemeClr>
                </a:solidFill>
                <a:uFillTx/>
                <a:latin typeface="微软雅黑" panose="020B0503020204020204" pitchFamily="34" charset="-122"/>
                <a:ea typeface="微软雅黑" panose="020B0503020204020204" pitchFamily="34" charset="-122"/>
                <a:sym typeface="+mn-ea"/>
              </a:rPr>
              <a:t>教育部 安全监管总局</a:t>
            </a:r>
            <a:r>
              <a:rPr lang="en-US" altLang="zh-CN" sz="1900" smtClean="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en-US" sz="1900" smtClean="0">
                <a:solidFill>
                  <a:schemeClr val="tx1">
                    <a:lumMod val="75000"/>
                  </a:schemeClr>
                </a:solidFill>
                <a:uFillTx/>
                <a:latin typeface="微软雅黑" panose="020B0503020204020204" pitchFamily="34" charset="-122"/>
                <a:ea typeface="微软雅黑" panose="020B0503020204020204" pitchFamily="34" charset="-122"/>
                <a:sym typeface="+mn-ea"/>
              </a:rPr>
              <a:t>关于加强化工安全人才培养指导意见</a:t>
            </a:r>
            <a:r>
              <a:rPr lang="en-US" altLang="zh-CN" sz="1900" smtClean="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en-US" sz="1900" smtClean="0">
                <a:solidFill>
                  <a:schemeClr val="tx1">
                    <a:lumMod val="75000"/>
                  </a:schemeClr>
                </a:solidFill>
                <a:uFillTx/>
                <a:latin typeface="微软雅黑" panose="020B0503020204020204" pitchFamily="34" charset="-122"/>
                <a:ea typeface="微软雅黑" panose="020B0503020204020204" pitchFamily="34" charset="-122"/>
                <a:sym typeface="+mn-ea"/>
              </a:rPr>
              <a:t>教高【</a:t>
            </a:r>
            <a:r>
              <a:rPr lang="en-US" altLang="zh-CN" sz="1900" smtClean="0">
                <a:solidFill>
                  <a:schemeClr val="tx1">
                    <a:lumMod val="75000"/>
                  </a:schemeClr>
                </a:solidFill>
                <a:uFillTx/>
                <a:latin typeface="微软雅黑" panose="020B0503020204020204" pitchFamily="34" charset="-122"/>
                <a:ea typeface="微软雅黑" panose="020B0503020204020204" pitchFamily="34" charset="-122"/>
                <a:sym typeface="+mn-ea"/>
              </a:rPr>
              <a:t>2014</a:t>
            </a:r>
            <a:r>
              <a:rPr lang="zh-CN" altLang="en-US" sz="1900" smtClean="0">
                <a:solidFill>
                  <a:schemeClr val="tx1">
                    <a:lumMod val="75000"/>
                  </a:schemeClr>
                </a:solidFill>
                <a:uFillTx/>
                <a:latin typeface="微软雅黑" panose="020B0503020204020204" pitchFamily="34" charset="-122"/>
                <a:ea typeface="微软雅黑" panose="020B0503020204020204" pitchFamily="34" charset="-122"/>
                <a:sym typeface="+mn-ea"/>
              </a:rPr>
              <a:t>】</a:t>
            </a:r>
            <a:r>
              <a:rPr lang="en-US" altLang="zh-CN" sz="1900" smtClean="0">
                <a:solidFill>
                  <a:schemeClr val="tx1">
                    <a:lumMod val="75000"/>
                  </a:schemeClr>
                </a:solidFill>
                <a:uFillTx/>
                <a:latin typeface="微软雅黑" panose="020B0503020204020204" pitchFamily="34" charset="-122"/>
                <a:ea typeface="微软雅黑" panose="020B0503020204020204" pitchFamily="34" charset="-122"/>
                <a:sym typeface="+mn-ea"/>
              </a:rPr>
              <a:t>4</a:t>
            </a:r>
            <a:r>
              <a:rPr lang="zh-CN" altLang="en-US" sz="1900" smtClean="0">
                <a:solidFill>
                  <a:schemeClr val="tx1">
                    <a:lumMod val="75000"/>
                  </a:schemeClr>
                </a:solidFill>
                <a:uFillTx/>
                <a:latin typeface="微软雅黑" panose="020B0503020204020204" pitchFamily="34" charset="-122"/>
                <a:ea typeface="微软雅黑" panose="020B0503020204020204" pitchFamily="34" charset="-122"/>
                <a:sym typeface="+mn-ea"/>
              </a:rPr>
              <a:t>号</a:t>
            </a:r>
            <a:r>
              <a:rPr lang="en-US" altLang="zh-CN" sz="1900" smtClean="0">
                <a:solidFill>
                  <a:schemeClr val="tx1">
                    <a:lumMod val="75000"/>
                  </a:schemeClr>
                </a:solidFill>
                <a:uFillTx/>
                <a:latin typeface="微软雅黑" panose="020B0503020204020204" pitchFamily="34" charset="-122"/>
                <a:ea typeface="微软雅黑" panose="020B0503020204020204" pitchFamily="34" charset="-122"/>
                <a:sym typeface="+mn-ea"/>
              </a:rPr>
              <a:t>)</a:t>
            </a:r>
            <a:endParaRPr lang="en-US" altLang="zh-CN" sz="1900" smtClean="0">
              <a:solidFill>
                <a:schemeClr val="tx1">
                  <a:lumMod val="75000"/>
                </a:schemeClr>
              </a:solidFill>
              <a:uFillTx/>
              <a:latin typeface="微软雅黑" panose="020B0503020204020204" pitchFamily="34" charset="-122"/>
              <a:ea typeface="微软雅黑" panose="020B0503020204020204" pitchFamily="34" charset="-122"/>
              <a:sym typeface="+mn-ea"/>
            </a:endParaRPr>
          </a:p>
          <a:p>
            <a:pPr indent="457200" algn="just">
              <a:spcBef>
                <a:spcPct val="0"/>
              </a:spcBef>
            </a:pPr>
            <a:r>
              <a:rPr lang="en-US" altLang="zh-CN" sz="1900" smtClean="0">
                <a:solidFill>
                  <a:schemeClr val="tx1">
                    <a:lumMod val="75000"/>
                  </a:schemeClr>
                </a:solidFill>
                <a:uFillTx/>
                <a:latin typeface="微软雅黑" panose="020B0503020204020204" pitchFamily="34" charset="-122"/>
                <a:ea typeface="微软雅黑" panose="020B0503020204020204" pitchFamily="34" charset="-122"/>
                <a:sym typeface="+mn-ea"/>
              </a:rPr>
              <a:t>4.《</a:t>
            </a:r>
            <a:r>
              <a:rPr lang="zh-CN" altLang="en-US" sz="1900" smtClean="0">
                <a:solidFill>
                  <a:schemeClr val="tx1">
                    <a:lumMod val="75000"/>
                  </a:schemeClr>
                </a:solidFill>
                <a:uFillTx/>
                <a:latin typeface="微软雅黑" panose="020B0503020204020204" pitchFamily="34" charset="-122"/>
                <a:ea typeface="微软雅黑" panose="020B0503020204020204" pitchFamily="34" charset="-122"/>
                <a:sym typeface="+mn-ea"/>
              </a:rPr>
              <a:t>化工（危险化学品）企业安全检查重点指导目录</a:t>
            </a:r>
            <a:r>
              <a:rPr lang="en-US" altLang="zh-CN" sz="1900" smtClean="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en-US" sz="1900" smtClean="0">
                <a:solidFill>
                  <a:schemeClr val="tx1">
                    <a:lumMod val="75000"/>
                  </a:schemeClr>
                </a:solidFill>
                <a:uFillTx/>
                <a:latin typeface="微软雅黑" panose="020B0503020204020204" pitchFamily="34" charset="-122"/>
                <a:ea typeface="微软雅黑" panose="020B0503020204020204" pitchFamily="34" charset="-122"/>
                <a:sym typeface="+mn-ea"/>
              </a:rPr>
              <a:t>（安监总管三【</a:t>
            </a:r>
            <a:r>
              <a:rPr lang="en-US" altLang="zh-CN" sz="1900" smtClean="0">
                <a:solidFill>
                  <a:schemeClr val="tx1">
                    <a:lumMod val="75000"/>
                  </a:schemeClr>
                </a:solidFill>
                <a:uFillTx/>
                <a:latin typeface="微软雅黑" panose="020B0503020204020204" pitchFamily="34" charset="-122"/>
                <a:ea typeface="微软雅黑" panose="020B0503020204020204" pitchFamily="34" charset="-122"/>
                <a:sym typeface="+mn-ea"/>
              </a:rPr>
              <a:t>2015</a:t>
            </a:r>
            <a:r>
              <a:rPr lang="zh-CN" altLang="en-US" sz="1900" smtClean="0">
                <a:solidFill>
                  <a:schemeClr val="tx1">
                    <a:lumMod val="75000"/>
                  </a:schemeClr>
                </a:solidFill>
                <a:uFillTx/>
                <a:latin typeface="微软雅黑" panose="020B0503020204020204" pitchFamily="34" charset="-122"/>
                <a:ea typeface="微软雅黑" panose="020B0503020204020204" pitchFamily="34" charset="-122"/>
                <a:sym typeface="+mn-ea"/>
              </a:rPr>
              <a:t>】</a:t>
            </a:r>
            <a:r>
              <a:rPr lang="en-US" altLang="zh-CN" sz="1900" smtClean="0">
                <a:solidFill>
                  <a:schemeClr val="tx1">
                    <a:lumMod val="75000"/>
                  </a:schemeClr>
                </a:solidFill>
                <a:uFillTx/>
                <a:latin typeface="微软雅黑" panose="020B0503020204020204" pitchFamily="34" charset="-122"/>
                <a:ea typeface="微软雅黑" panose="020B0503020204020204" pitchFamily="34" charset="-122"/>
                <a:sym typeface="+mn-ea"/>
              </a:rPr>
              <a:t>113</a:t>
            </a:r>
            <a:r>
              <a:rPr lang="zh-CN" altLang="en-US" sz="1900" smtClean="0">
                <a:solidFill>
                  <a:schemeClr val="tx1">
                    <a:lumMod val="75000"/>
                  </a:schemeClr>
                </a:solidFill>
                <a:uFillTx/>
                <a:latin typeface="微软雅黑" panose="020B0503020204020204" pitchFamily="34" charset="-122"/>
                <a:ea typeface="微软雅黑" panose="020B0503020204020204" pitchFamily="34" charset="-122"/>
                <a:sym typeface="+mn-ea"/>
              </a:rPr>
              <a:t>号）</a:t>
            </a:r>
            <a:endParaRPr lang="zh-CN" altLang="en-US" sz="1900" smtClean="0">
              <a:solidFill>
                <a:schemeClr val="tx1">
                  <a:lumMod val="75000"/>
                </a:schemeClr>
              </a:solidFill>
              <a:uFillTx/>
              <a:latin typeface="微软雅黑" panose="020B0503020204020204" pitchFamily="34" charset="-122"/>
              <a:ea typeface="微软雅黑" panose="020B0503020204020204" pitchFamily="34" charset="-122"/>
              <a:sym typeface="+mn-ea"/>
            </a:endParaRPr>
          </a:p>
          <a:p>
            <a:pPr indent="457200" algn="just">
              <a:spcBef>
                <a:spcPct val="0"/>
              </a:spcBef>
            </a:pPr>
            <a:r>
              <a:rPr lang="en-US" altLang="zh-CN" sz="1900" smtClean="0">
                <a:solidFill>
                  <a:schemeClr val="tx1">
                    <a:lumMod val="75000"/>
                  </a:schemeClr>
                </a:solidFill>
                <a:uFillTx/>
                <a:latin typeface="微软雅黑" panose="020B0503020204020204" pitchFamily="34" charset="-122"/>
                <a:ea typeface="微软雅黑" panose="020B0503020204020204" pitchFamily="34" charset="-122"/>
                <a:sym typeface="+mn-ea"/>
              </a:rPr>
              <a:t>5.</a:t>
            </a:r>
            <a:r>
              <a:rPr lang="zh-CN" altLang="en-US" sz="1900" smtClean="0">
                <a:solidFill>
                  <a:schemeClr val="tx1">
                    <a:lumMod val="75000"/>
                  </a:schemeClr>
                </a:solidFill>
                <a:uFillTx/>
                <a:latin typeface="微软雅黑" panose="020B0503020204020204" pitchFamily="34" charset="-122"/>
                <a:ea typeface="微软雅黑" panose="020B0503020204020204" pitchFamily="34" charset="-122"/>
                <a:sym typeface="+mn-ea"/>
              </a:rPr>
              <a:t>国家安全监管总局</a:t>
            </a:r>
            <a:r>
              <a:rPr lang="en-US" altLang="zh-CN" sz="1900" smtClean="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en-US" sz="1900" smtClean="0">
                <a:solidFill>
                  <a:schemeClr val="tx1">
                    <a:lumMod val="75000"/>
                  </a:schemeClr>
                </a:solidFill>
                <a:uFillTx/>
                <a:latin typeface="微软雅黑" panose="020B0503020204020204" pitchFamily="34" charset="-122"/>
                <a:ea typeface="微软雅黑" panose="020B0503020204020204" pitchFamily="34" charset="-122"/>
                <a:sym typeface="+mn-ea"/>
              </a:rPr>
              <a:t>关于印发</a:t>
            </a:r>
            <a:r>
              <a:rPr lang="en-US" altLang="zh-CN" sz="1900" smtClean="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en-US" sz="1900" smtClean="0">
                <a:solidFill>
                  <a:schemeClr val="tx1">
                    <a:lumMod val="75000"/>
                  </a:schemeClr>
                </a:solidFill>
                <a:uFillTx/>
                <a:latin typeface="微软雅黑" panose="020B0503020204020204" pitchFamily="34" charset="-122"/>
                <a:ea typeface="微软雅黑" panose="020B0503020204020204" pitchFamily="34" charset="-122"/>
                <a:sym typeface="+mn-ea"/>
              </a:rPr>
              <a:t>化工（危险化学品）企业保障生产安全十条规定</a:t>
            </a:r>
            <a:r>
              <a:rPr lang="en-US" altLang="zh-CN" sz="1900" smtClean="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en-US" sz="1900" smtClean="0">
                <a:solidFill>
                  <a:schemeClr val="tx1">
                    <a:lumMod val="75000"/>
                  </a:schemeClr>
                </a:solidFill>
                <a:uFillTx/>
                <a:latin typeface="微软雅黑" panose="020B0503020204020204" pitchFamily="34" charset="-122"/>
                <a:ea typeface="微软雅黑" panose="020B0503020204020204" pitchFamily="34" charset="-122"/>
                <a:sym typeface="+mn-ea"/>
              </a:rPr>
              <a:t>烟花爆竹企业保障生产安全十条规定</a:t>
            </a:r>
            <a:r>
              <a:rPr lang="en-US" altLang="zh-CN" sz="1900" smtClean="0">
                <a:solidFill>
                  <a:schemeClr val="tx1">
                    <a:lumMod val="75000"/>
                  </a:schemeClr>
                </a:solidFill>
                <a:uFillTx/>
                <a:latin typeface="微软雅黑" panose="020B0503020204020204" pitchFamily="34" charset="-122"/>
                <a:ea typeface="微软雅黑" panose="020B0503020204020204" pitchFamily="34" charset="-122"/>
                <a:sym typeface="+mn-ea"/>
              </a:rPr>
              <a:t>〉 </a:t>
            </a:r>
            <a:r>
              <a:rPr lang="zh-CN" altLang="en-US" sz="1900" smtClean="0">
                <a:solidFill>
                  <a:schemeClr val="tx1">
                    <a:lumMod val="75000"/>
                  </a:schemeClr>
                </a:solidFill>
                <a:uFillTx/>
                <a:latin typeface="微软雅黑" panose="020B0503020204020204" pitchFamily="34" charset="-122"/>
                <a:ea typeface="微软雅黑" panose="020B0503020204020204" pitchFamily="34" charset="-122"/>
                <a:sym typeface="+mn-ea"/>
              </a:rPr>
              <a:t>和</a:t>
            </a:r>
            <a:r>
              <a:rPr lang="en-US" altLang="zh-CN" sz="1900" smtClean="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en-US" sz="1900" smtClean="0">
                <a:solidFill>
                  <a:schemeClr val="tx1">
                    <a:lumMod val="75000"/>
                  </a:schemeClr>
                </a:solidFill>
                <a:uFillTx/>
                <a:latin typeface="微软雅黑" panose="020B0503020204020204" pitchFamily="34" charset="-122"/>
                <a:ea typeface="微软雅黑" panose="020B0503020204020204" pitchFamily="34" charset="-122"/>
                <a:sym typeface="+mn-ea"/>
              </a:rPr>
              <a:t>油气罐区防火防爆十条规定</a:t>
            </a:r>
            <a:r>
              <a:rPr lang="en-US" altLang="zh-CN" sz="1900" smtClean="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en-US" sz="1900" smtClean="0">
                <a:solidFill>
                  <a:schemeClr val="tx1">
                    <a:lumMod val="75000"/>
                  </a:schemeClr>
                </a:solidFill>
                <a:uFillTx/>
                <a:latin typeface="微软雅黑" panose="020B0503020204020204" pitchFamily="34" charset="-122"/>
                <a:ea typeface="微软雅黑" panose="020B0503020204020204" pitchFamily="34" charset="-122"/>
                <a:sym typeface="+mn-ea"/>
              </a:rPr>
              <a:t>的通知</a:t>
            </a:r>
            <a:r>
              <a:rPr lang="en-US" altLang="zh-CN" sz="1900" smtClean="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en-US" sz="1900" smtClean="0">
                <a:solidFill>
                  <a:schemeClr val="tx1">
                    <a:lumMod val="75000"/>
                  </a:schemeClr>
                </a:solidFill>
                <a:uFillTx/>
                <a:latin typeface="微软雅黑" panose="020B0503020204020204" pitchFamily="34" charset="-122"/>
                <a:ea typeface="微软雅黑" panose="020B0503020204020204" pitchFamily="34" charset="-122"/>
                <a:sym typeface="+mn-ea"/>
              </a:rPr>
              <a:t>（安监总政法【</a:t>
            </a:r>
            <a:r>
              <a:rPr lang="en-US" altLang="zh-CN" sz="1900" smtClean="0">
                <a:solidFill>
                  <a:schemeClr val="tx1">
                    <a:lumMod val="75000"/>
                  </a:schemeClr>
                </a:solidFill>
                <a:uFillTx/>
                <a:latin typeface="微软雅黑" panose="020B0503020204020204" pitchFamily="34" charset="-122"/>
                <a:ea typeface="微软雅黑" panose="020B0503020204020204" pitchFamily="34" charset="-122"/>
                <a:sym typeface="+mn-ea"/>
              </a:rPr>
              <a:t>2017</a:t>
            </a:r>
            <a:r>
              <a:rPr lang="zh-CN" altLang="en-US" sz="1900" smtClean="0">
                <a:solidFill>
                  <a:schemeClr val="tx1">
                    <a:lumMod val="75000"/>
                  </a:schemeClr>
                </a:solidFill>
                <a:uFillTx/>
                <a:latin typeface="微软雅黑" panose="020B0503020204020204" pitchFamily="34" charset="-122"/>
                <a:ea typeface="微软雅黑" panose="020B0503020204020204" pitchFamily="34" charset="-122"/>
                <a:sym typeface="+mn-ea"/>
              </a:rPr>
              <a:t>】</a:t>
            </a:r>
            <a:r>
              <a:rPr lang="en-US" altLang="zh-CN" sz="1900" smtClean="0">
                <a:solidFill>
                  <a:schemeClr val="tx1">
                    <a:lumMod val="75000"/>
                  </a:schemeClr>
                </a:solidFill>
                <a:uFillTx/>
                <a:latin typeface="微软雅黑" panose="020B0503020204020204" pitchFamily="34" charset="-122"/>
                <a:ea typeface="微软雅黑" panose="020B0503020204020204" pitchFamily="34" charset="-122"/>
                <a:sym typeface="+mn-ea"/>
              </a:rPr>
              <a:t>15</a:t>
            </a:r>
            <a:r>
              <a:rPr lang="zh-CN" altLang="en-US" sz="1900" smtClean="0">
                <a:solidFill>
                  <a:schemeClr val="tx1">
                    <a:lumMod val="75000"/>
                  </a:schemeClr>
                </a:solidFill>
                <a:uFillTx/>
                <a:latin typeface="微软雅黑" panose="020B0503020204020204" pitchFamily="34" charset="-122"/>
                <a:ea typeface="微软雅黑" panose="020B0503020204020204" pitchFamily="34" charset="-122"/>
                <a:sym typeface="+mn-ea"/>
              </a:rPr>
              <a:t>号）</a:t>
            </a:r>
            <a:endParaRPr lang="zh-CN" altLang="en-US" sz="1900" smtClean="0">
              <a:solidFill>
                <a:schemeClr val="tx1">
                  <a:lumMod val="75000"/>
                </a:schemeClr>
              </a:solidFill>
              <a:uFillTx/>
              <a:latin typeface="微软雅黑" panose="020B0503020204020204" pitchFamily="34" charset="-122"/>
              <a:ea typeface="微软雅黑" panose="020B0503020204020204" pitchFamily="34" charset="-122"/>
              <a:sym typeface="+mn-ea"/>
            </a:endParaRPr>
          </a:p>
          <a:p>
            <a:pPr indent="457200" algn="just">
              <a:spcBef>
                <a:spcPct val="0"/>
              </a:spcBef>
            </a:pPr>
            <a:r>
              <a:rPr lang="en-US" altLang="zh-CN" sz="1900" smtClean="0">
                <a:solidFill>
                  <a:schemeClr val="tx1">
                    <a:lumMod val="75000"/>
                  </a:schemeClr>
                </a:solidFill>
                <a:uFillTx/>
                <a:latin typeface="微软雅黑" panose="020B0503020204020204" pitchFamily="34" charset="-122"/>
                <a:ea typeface="微软雅黑" panose="020B0503020204020204" pitchFamily="34" charset="-122"/>
                <a:sym typeface="+mn-ea"/>
              </a:rPr>
              <a:t>………</a:t>
            </a:r>
            <a:endParaRPr lang="en-US" altLang="zh-CN" sz="1900" smtClean="0">
              <a:solidFill>
                <a:schemeClr val="tx1">
                  <a:lumMod val="75000"/>
                </a:schemeClr>
              </a:solidFill>
              <a:uFillTx/>
              <a:latin typeface="微软雅黑" panose="020B0503020204020204" pitchFamily="34" charset="-122"/>
              <a:ea typeface="微软雅黑" panose="020B0503020204020204" pitchFamily="34" charset="-122"/>
              <a:sym typeface="+mn-ea"/>
            </a:endParaRPr>
          </a:p>
          <a:p>
            <a:pPr algn="just">
              <a:spcBef>
                <a:spcPct val="0"/>
              </a:spcBef>
            </a:pPr>
            <a:r>
              <a:rPr lang="zh-CN" altLang="en-US" sz="1900">
                <a:solidFill>
                  <a:schemeClr val="tx2"/>
                </a:solidFill>
                <a:uFillTx/>
                <a:latin typeface="微软雅黑" panose="020B0503020204020204" pitchFamily="34" charset="-122"/>
                <a:ea typeface="微软雅黑" panose="020B0503020204020204" pitchFamily="34" charset="-122"/>
                <a:sym typeface="+mn-ea"/>
              </a:rPr>
              <a:t>安委会、安委办、安监总局关于危化品安全生产重要文件（23个文件）</a:t>
            </a:r>
            <a:endParaRPr lang="zh-CN" altLang="en-US" sz="1900" smtClean="0">
              <a:solidFill>
                <a:schemeClr val="tx2"/>
              </a:solidFill>
              <a:uFillTx/>
              <a:latin typeface="微软雅黑" panose="020B0503020204020204" pitchFamily="34" charset="-122"/>
              <a:ea typeface="微软雅黑" panose="020B0503020204020204" pitchFamily="34" charset="-122"/>
              <a:sym typeface="+mn-ea"/>
            </a:endParaRPr>
          </a:p>
        </p:txBody>
      </p:sp>
      <p:grpSp>
        <p:nvGrpSpPr>
          <p:cNvPr id="14" name="组合 13"/>
          <p:cNvGrpSpPr/>
          <p:nvPr/>
        </p:nvGrpSpPr>
        <p:grpSpPr>
          <a:xfrm>
            <a:off x="102235" y="62230"/>
            <a:ext cx="4511675" cy="616535"/>
            <a:chOff x="147" y="225"/>
            <a:chExt cx="7105" cy="971"/>
          </a:xfrm>
        </p:grpSpPr>
        <p:sp>
          <p:nvSpPr>
            <p:cNvPr id="15" name="TextBox 31"/>
            <p:cNvSpPr txBox="1"/>
            <p:nvPr/>
          </p:nvSpPr>
          <p:spPr>
            <a:xfrm>
              <a:off x="1118" y="310"/>
              <a:ext cx="6134" cy="725"/>
            </a:xfrm>
            <a:prstGeom prst="rect">
              <a:avLst/>
            </a:prstGeom>
            <a:noFill/>
            <a:ln w="9525">
              <a:noFill/>
            </a:ln>
          </p:spPr>
          <p:txBody>
            <a:bodyPr wrap="square">
              <a:spAutoFit/>
            </a:bodyPr>
            <a:lstStyle/>
            <a:p>
              <a:r>
                <a:rPr lang="zh-CN" altLang="en-US" sz="2400" b="1" dirty="0">
                  <a:solidFill>
                    <a:schemeClr val="tx1"/>
                  </a:solidFill>
                  <a:latin typeface="微软雅黑" panose="020B0503020204020204" pitchFamily="34" charset="-122"/>
                  <a:ea typeface="微软雅黑" panose="020B0503020204020204" pitchFamily="34" charset="-122"/>
                </a:rPr>
                <a:t>安全监管法律法规基础知识</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680460" y="646430"/>
            <a:ext cx="1783080" cy="398780"/>
          </a:xfrm>
          <a:prstGeom prst="rect">
            <a:avLst/>
          </a:prstGeom>
          <a:noFill/>
        </p:spPr>
        <p:txBody>
          <a:bodyPr wrap="none" rtlCol="0" anchor="t">
            <a:spAutoFit/>
          </a:bodyPr>
          <a:lstStyle/>
          <a:p>
            <a:pPr algn="ctr"/>
            <a:r>
              <a:rPr lang="zh-CN" altLang="en-US" sz="2000" b="1" spc="100">
                <a:solidFill>
                  <a:schemeClr val="tx2">
                    <a:lumMod val="75000"/>
                  </a:schemeClr>
                </a:solidFill>
                <a:uFillTx/>
                <a:latin typeface="微软雅黑" panose="020B0503020204020204" pitchFamily="34" charset="-122"/>
                <a:ea typeface="微软雅黑" panose="020B0503020204020204" pitchFamily="34" charset="-122"/>
                <a:sym typeface="+mn-ea"/>
              </a:rPr>
              <a:t>陆上油气管道</a:t>
            </a:r>
            <a:endParaRPr lang="zh-CN" altLang="en-US" sz="2000" b="1" spc="100">
              <a:solidFill>
                <a:schemeClr val="tx2">
                  <a:lumMod val="75000"/>
                </a:schemeClr>
              </a:solidFill>
              <a:uFillTx/>
              <a:latin typeface="微软雅黑" panose="020B0503020204020204" pitchFamily="34" charset="-122"/>
              <a:ea typeface="微软雅黑" panose="020B0503020204020204" pitchFamily="34" charset="-122"/>
              <a:sym typeface="+mn-ea"/>
            </a:endParaRPr>
          </a:p>
        </p:txBody>
      </p:sp>
      <p:sp>
        <p:nvSpPr>
          <p:cNvPr id="6" name="文本框 5"/>
          <p:cNvSpPr txBox="1"/>
          <p:nvPr/>
        </p:nvSpPr>
        <p:spPr>
          <a:xfrm>
            <a:off x="971974" y="1064260"/>
            <a:ext cx="7200053" cy="3784600"/>
          </a:xfrm>
          <a:prstGeom prst="rect">
            <a:avLst/>
          </a:prstGeom>
          <a:noFill/>
        </p:spPr>
        <p:txBody>
          <a:bodyPr wrap="square" rtlCol="0" anchor="t">
            <a:spAutoFit/>
          </a:bodyPr>
          <a:lstStyle/>
          <a:p>
            <a:pPr marL="342900" indent="-342900" algn="just" hangingPunct="0">
              <a:lnSpc>
                <a:spcPct val="120000"/>
              </a:lnSpc>
              <a:spcBef>
                <a:spcPts val="0"/>
              </a:spcBef>
              <a:spcAft>
                <a:spcPts val="0"/>
              </a:spcAft>
              <a:buClr>
                <a:srgbClr val="E34B07"/>
              </a:buClr>
              <a:buSzPct val="75000"/>
              <a:buFont typeface="Wingdings" panose="05000000000000000000" charset="0"/>
              <a:buChar char=""/>
            </a:pPr>
            <a:r>
              <a:rPr lang="zh-CN" altLang="en-US" sz="2000" spc="100">
                <a:solidFill>
                  <a:schemeClr val="tx1"/>
                </a:solidFill>
                <a:uFillTx/>
                <a:latin typeface="微软雅黑" panose="020B0503020204020204" pitchFamily="34" charset="-122"/>
                <a:ea typeface="微软雅黑" panose="020B0503020204020204" pitchFamily="34" charset="-122"/>
                <a:sym typeface="+mn-ea"/>
              </a:rPr>
              <a:t>安全监管总局办公厅关于明确石油天然气长输管道安全监管有关事宜的通知</a:t>
            </a:r>
            <a:r>
              <a:rPr lang="en-US" altLang="zh-CN" sz="2000" spc="100">
                <a:solidFill>
                  <a:schemeClr val="tx1"/>
                </a:solidFill>
                <a:uFillTx/>
                <a:latin typeface="微软雅黑" panose="020B0503020204020204" pitchFamily="34" charset="-122"/>
                <a:ea typeface="微软雅黑" panose="020B0503020204020204" pitchFamily="34" charset="-122"/>
                <a:sym typeface="+mn-ea"/>
              </a:rPr>
              <a:t>(</a:t>
            </a:r>
            <a:r>
              <a:rPr lang="zh-CN" altLang="en-US" sz="2000" spc="100">
                <a:solidFill>
                  <a:schemeClr val="tx1"/>
                </a:solidFill>
                <a:uFillTx/>
                <a:latin typeface="微软雅黑" panose="020B0503020204020204" pitchFamily="34" charset="-122"/>
                <a:ea typeface="微软雅黑" panose="020B0503020204020204" pitchFamily="34" charset="-122"/>
                <a:sym typeface="+mn-ea"/>
              </a:rPr>
              <a:t>安监总厅管三【</a:t>
            </a:r>
            <a:r>
              <a:rPr lang="en-US" altLang="zh-CN" sz="2000" spc="100">
                <a:solidFill>
                  <a:schemeClr val="tx1"/>
                </a:solidFill>
                <a:uFillTx/>
                <a:latin typeface="微软雅黑" panose="020B0503020204020204" pitchFamily="34" charset="-122"/>
                <a:ea typeface="微软雅黑" panose="020B0503020204020204" pitchFamily="34" charset="-122"/>
                <a:sym typeface="+mn-ea"/>
              </a:rPr>
              <a:t>2014</a:t>
            </a:r>
            <a:r>
              <a:rPr lang="zh-CN" altLang="en-US" sz="2000" spc="100">
                <a:solidFill>
                  <a:schemeClr val="tx1"/>
                </a:solidFill>
                <a:uFillTx/>
                <a:latin typeface="微软雅黑" panose="020B0503020204020204" pitchFamily="34" charset="-122"/>
                <a:ea typeface="微软雅黑" panose="020B0503020204020204" pitchFamily="34" charset="-122"/>
                <a:sym typeface="+mn-ea"/>
              </a:rPr>
              <a:t>】</a:t>
            </a:r>
            <a:r>
              <a:rPr lang="en-US" altLang="zh-CN" sz="2000" spc="100">
                <a:solidFill>
                  <a:schemeClr val="tx1"/>
                </a:solidFill>
                <a:uFillTx/>
                <a:latin typeface="微软雅黑" panose="020B0503020204020204" pitchFamily="34" charset="-122"/>
                <a:ea typeface="微软雅黑" panose="020B0503020204020204" pitchFamily="34" charset="-122"/>
                <a:sym typeface="+mn-ea"/>
              </a:rPr>
              <a:t>78</a:t>
            </a:r>
            <a:r>
              <a:rPr lang="zh-CN" altLang="en-US" sz="2000" spc="100">
                <a:solidFill>
                  <a:schemeClr val="tx1"/>
                </a:solidFill>
                <a:uFillTx/>
                <a:latin typeface="微软雅黑" panose="020B0503020204020204" pitchFamily="34" charset="-122"/>
                <a:ea typeface="微软雅黑" panose="020B0503020204020204" pitchFamily="34" charset="-122"/>
                <a:sym typeface="+mn-ea"/>
              </a:rPr>
              <a:t>号</a:t>
            </a:r>
            <a:r>
              <a:rPr lang="en-US" altLang="zh-CN" sz="2000" spc="100">
                <a:solidFill>
                  <a:schemeClr val="tx1"/>
                </a:solidFill>
                <a:uFillTx/>
                <a:latin typeface="微软雅黑" panose="020B0503020204020204" pitchFamily="34" charset="-122"/>
                <a:ea typeface="微软雅黑" panose="020B0503020204020204" pitchFamily="34" charset="-122"/>
                <a:sym typeface="+mn-ea"/>
              </a:rPr>
              <a:t>)</a:t>
            </a:r>
            <a:endParaRPr lang="en-US" altLang="zh-CN" sz="2000" spc="100">
              <a:solidFill>
                <a:schemeClr val="tx1"/>
              </a:solidFill>
              <a:uFillTx/>
              <a:latin typeface="微软雅黑" panose="020B0503020204020204" pitchFamily="34" charset="-122"/>
              <a:ea typeface="微软雅黑" panose="020B0503020204020204" pitchFamily="34" charset="-122"/>
              <a:sym typeface="+mn-ea"/>
            </a:endParaRPr>
          </a:p>
          <a:p>
            <a:pPr marL="342900" indent="-342900" algn="just" hangingPunct="0">
              <a:lnSpc>
                <a:spcPct val="120000"/>
              </a:lnSpc>
              <a:spcBef>
                <a:spcPts val="0"/>
              </a:spcBef>
              <a:spcAft>
                <a:spcPts val="0"/>
              </a:spcAft>
              <a:buClr>
                <a:srgbClr val="E34B07"/>
              </a:buClr>
              <a:buSzPct val="75000"/>
              <a:buFont typeface="Wingdings" panose="05000000000000000000" charset="0"/>
              <a:buChar char=""/>
            </a:pPr>
            <a:r>
              <a:rPr lang="zh-CN" altLang="en-US" sz="2000" spc="100">
                <a:solidFill>
                  <a:schemeClr val="tx1"/>
                </a:solidFill>
                <a:uFillTx/>
                <a:latin typeface="微软雅黑" panose="020B0503020204020204" pitchFamily="34" charset="-122"/>
                <a:ea typeface="微软雅黑" panose="020B0503020204020204" pitchFamily="34" charset="-122"/>
                <a:sym typeface="+mn-ea"/>
              </a:rPr>
              <a:t>安全监管总局办公厅印发陆上油气输送管道建设项目安全评价报告编制导则（试行）和安全审查要点（试行）（安监总厅管三【</a:t>
            </a:r>
            <a:r>
              <a:rPr lang="en-US" altLang="zh-CN" sz="2000" spc="100">
                <a:solidFill>
                  <a:schemeClr val="tx1"/>
                </a:solidFill>
                <a:uFillTx/>
                <a:latin typeface="微软雅黑" panose="020B0503020204020204" pitchFamily="34" charset="-122"/>
                <a:ea typeface="微软雅黑" panose="020B0503020204020204" pitchFamily="34" charset="-122"/>
                <a:sym typeface="+mn-ea"/>
              </a:rPr>
              <a:t>2017</a:t>
            </a:r>
            <a:r>
              <a:rPr lang="zh-CN" altLang="en-US" sz="2000" spc="100">
                <a:solidFill>
                  <a:schemeClr val="tx1"/>
                </a:solidFill>
                <a:uFillTx/>
                <a:latin typeface="微软雅黑" panose="020B0503020204020204" pitchFamily="34" charset="-122"/>
                <a:ea typeface="微软雅黑" panose="020B0503020204020204" pitchFamily="34" charset="-122"/>
                <a:sym typeface="+mn-ea"/>
              </a:rPr>
              <a:t>】</a:t>
            </a:r>
            <a:r>
              <a:rPr lang="en-US" altLang="zh-CN" sz="2000" spc="100">
                <a:solidFill>
                  <a:schemeClr val="tx1"/>
                </a:solidFill>
                <a:uFillTx/>
                <a:latin typeface="微软雅黑" panose="020B0503020204020204" pitchFamily="34" charset="-122"/>
                <a:ea typeface="微软雅黑" panose="020B0503020204020204" pitchFamily="34" charset="-122"/>
                <a:sym typeface="+mn-ea"/>
              </a:rPr>
              <a:t>27</a:t>
            </a:r>
            <a:r>
              <a:rPr lang="zh-CN" altLang="en-US" sz="2000" spc="100">
                <a:solidFill>
                  <a:schemeClr val="tx1"/>
                </a:solidFill>
                <a:uFillTx/>
                <a:latin typeface="微软雅黑" panose="020B0503020204020204" pitchFamily="34" charset="-122"/>
                <a:ea typeface="微软雅黑" panose="020B0503020204020204" pitchFamily="34" charset="-122"/>
                <a:sym typeface="+mn-ea"/>
              </a:rPr>
              <a:t>号）、及安全设施设计专篇编制导则（试行）（安监总厅管三【</a:t>
            </a:r>
            <a:r>
              <a:rPr lang="en-US" altLang="zh-CN" sz="2000" spc="100">
                <a:solidFill>
                  <a:schemeClr val="tx1"/>
                </a:solidFill>
                <a:uFillTx/>
                <a:latin typeface="微软雅黑" panose="020B0503020204020204" pitchFamily="34" charset="-122"/>
                <a:ea typeface="微软雅黑" panose="020B0503020204020204" pitchFamily="34" charset="-122"/>
                <a:sym typeface="+mn-ea"/>
              </a:rPr>
              <a:t>2015</a:t>
            </a:r>
            <a:r>
              <a:rPr lang="zh-CN" altLang="en-US" sz="2000" spc="100">
                <a:solidFill>
                  <a:schemeClr val="tx1"/>
                </a:solidFill>
                <a:uFillTx/>
                <a:latin typeface="微软雅黑" panose="020B0503020204020204" pitchFamily="34" charset="-122"/>
                <a:ea typeface="微软雅黑" panose="020B0503020204020204" pitchFamily="34" charset="-122"/>
                <a:sym typeface="+mn-ea"/>
              </a:rPr>
              <a:t>】</a:t>
            </a:r>
            <a:r>
              <a:rPr lang="en-US" altLang="zh-CN" sz="2000" spc="100">
                <a:solidFill>
                  <a:schemeClr val="tx1"/>
                </a:solidFill>
                <a:uFillTx/>
                <a:latin typeface="微软雅黑" panose="020B0503020204020204" pitchFamily="34" charset="-122"/>
                <a:ea typeface="微软雅黑" panose="020B0503020204020204" pitchFamily="34" charset="-122"/>
                <a:sym typeface="+mn-ea"/>
              </a:rPr>
              <a:t>82</a:t>
            </a:r>
            <a:r>
              <a:rPr lang="zh-CN" altLang="en-US" sz="2000" spc="100">
                <a:solidFill>
                  <a:schemeClr val="tx1"/>
                </a:solidFill>
                <a:uFillTx/>
                <a:latin typeface="微软雅黑" panose="020B0503020204020204" pitchFamily="34" charset="-122"/>
                <a:ea typeface="微软雅黑" panose="020B0503020204020204" pitchFamily="34" charset="-122"/>
                <a:sym typeface="+mn-ea"/>
              </a:rPr>
              <a:t>号）</a:t>
            </a:r>
            <a:endParaRPr lang="zh-CN" altLang="en-US" sz="2000" spc="100">
              <a:solidFill>
                <a:schemeClr val="tx1"/>
              </a:solidFill>
              <a:uFillTx/>
              <a:latin typeface="微软雅黑" panose="020B0503020204020204" pitchFamily="34" charset="-122"/>
              <a:ea typeface="微软雅黑" panose="020B0503020204020204" pitchFamily="34" charset="-122"/>
              <a:sym typeface="+mn-ea"/>
            </a:endParaRPr>
          </a:p>
          <a:p>
            <a:pPr marL="342900" indent="-342900" algn="just" hangingPunct="0">
              <a:lnSpc>
                <a:spcPct val="120000"/>
              </a:lnSpc>
              <a:spcBef>
                <a:spcPts val="0"/>
              </a:spcBef>
              <a:spcAft>
                <a:spcPts val="0"/>
              </a:spcAft>
              <a:buClr>
                <a:srgbClr val="E34B07"/>
              </a:buClr>
              <a:buSzPct val="75000"/>
              <a:buFont typeface="Wingdings" panose="05000000000000000000" charset="0"/>
              <a:buChar char=""/>
            </a:pPr>
            <a:r>
              <a:rPr lang="zh-CN" altLang="en-US" sz="2000" spc="100">
                <a:solidFill>
                  <a:schemeClr val="tx1"/>
                </a:solidFill>
                <a:uFillTx/>
                <a:latin typeface="微软雅黑" panose="020B0503020204020204" pitchFamily="34" charset="-122"/>
                <a:ea typeface="微软雅黑" panose="020B0503020204020204" pitchFamily="34" charset="-122"/>
                <a:sym typeface="+mn-ea"/>
              </a:rPr>
              <a:t>国家发改委、国家能源局、国务院国资委、国家质检总局、国家安监总局</a:t>
            </a:r>
            <a:r>
              <a:rPr lang="en-US" altLang="zh-CN" sz="2000" spc="100">
                <a:solidFill>
                  <a:schemeClr val="tx1"/>
                </a:solidFill>
                <a:uFillTx/>
                <a:latin typeface="微软雅黑" panose="020B0503020204020204" pitchFamily="34" charset="-122"/>
                <a:ea typeface="微软雅黑" panose="020B0503020204020204" pitchFamily="34" charset="-122"/>
                <a:sym typeface="+mn-ea"/>
              </a:rPr>
              <a:t>《</a:t>
            </a:r>
            <a:r>
              <a:rPr lang="zh-CN" altLang="en-US" sz="2000" spc="100">
                <a:solidFill>
                  <a:schemeClr val="tx1"/>
                </a:solidFill>
                <a:uFillTx/>
                <a:latin typeface="微软雅黑" panose="020B0503020204020204" pitchFamily="34" charset="-122"/>
                <a:ea typeface="微软雅黑" panose="020B0503020204020204" pitchFamily="34" charset="-122"/>
                <a:sym typeface="+mn-ea"/>
              </a:rPr>
              <a:t>关于贯彻落实国务院安委会工作要求全面推行油气输送管道完整性管理的通知</a:t>
            </a:r>
            <a:r>
              <a:rPr lang="en-US" altLang="zh-CN" sz="2000" spc="100">
                <a:solidFill>
                  <a:schemeClr val="tx1"/>
                </a:solidFill>
                <a:uFillTx/>
                <a:latin typeface="微软雅黑" panose="020B0503020204020204" pitchFamily="34" charset="-122"/>
                <a:ea typeface="微软雅黑" panose="020B0503020204020204" pitchFamily="34" charset="-122"/>
                <a:sym typeface="+mn-ea"/>
              </a:rPr>
              <a:t>》</a:t>
            </a:r>
            <a:r>
              <a:rPr lang="zh-CN" altLang="en-US" sz="2000" spc="100">
                <a:solidFill>
                  <a:schemeClr val="tx1"/>
                </a:solidFill>
                <a:uFillTx/>
                <a:latin typeface="微软雅黑" panose="020B0503020204020204" pitchFamily="34" charset="-122"/>
                <a:ea typeface="微软雅黑" panose="020B0503020204020204" pitchFamily="34" charset="-122"/>
                <a:sym typeface="+mn-ea"/>
              </a:rPr>
              <a:t>（发改能源【</a:t>
            </a:r>
            <a:r>
              <a:rPr lang="en-US" altLang="zh-CN" sz="2000" spc="100">
                <a:solidFill>
                  <a:schemeClr val="tx1"/>
                </a:solidFill>
                <a:uFillTx/>
                <a:latin typeface="微软雅黑" panose="020B0503020204020204" pitchFamily="34" charset="-122"/>
                <a:ea typeface="微软雅黑" panose="020B0503020204020204" pitchFamily="34" charset="-122"/>
                <a:sym typeface="+mn-ea"/>
              </a:rPr>
              <a:t>2016</a:t>
            </a:r>
            <a:r>
              <a:rPr lang="zh-CN" altLang="en-US" sz="2000" spc="100">
                <a:solidFill>
                  <a:schemeClr val="tx1"/>
                </a:solidFill>
                <a:uFillTx/>
                <a:latin typeface="微软雅黑" panose="020B0503020204020204" pitchFamily="34" charset="-122"/>
                <a:ea typeface="微软雅黑" panose="020B0503020204020204" pitchFamily="34" charset="-122"/>
                <a:sym typeface="+mn-ea"/>
              </a:rPr>
              <a:t>】</a:t>
            </a:r>
            <a:r>
              <a:rPr lang="en-US" altLang="zh-CN" sz="2000" spc="100">
                <a:solidFill>
                  <a:schemeClr val="tx1"/>
                </a:solidFill>
                <a:uFillTx/>
                <a:latin typeface="微软雅黑" panose="020B0503020204020204" pitchFamily="34" charset="-122"/>
                <a:ea typeface="微软雅黑" panose="020B0503020204020204" pitchFamily="34" charset="-122"/>
                <a:sym typeface="+mn-ea"/>
              </a:rPr>
              <a:t>2197</a:t>
            </a:r>
            <a:r>
              <a:rPr lang="zh-CN" altLang="en-US" sz="2000" spc="100">
                <a:solidFill>
                  <a:schemeClr val="tx1"/>
                </a:solidFill>
                <a:uFillTx/>
                <a:latin typeface="微软雅黑" panose="020B0503020204020204" pitchFamily="34" charset="-122"/>
                <a:ea typeface="微软雅黑" panose="020B0503020204020204" pitchFamily="34" charset="-122"/>
                <a:sym typeface="+mn-ea"/>
              </a:rPr>
              <a:t>号）</a:t>
            </a:r>
            <a:endParaRPr lang="zh-CN" altLang="en-US" sz="2000" spc="100">
              <a:solidFill>
                <a:schemeClr val="tx1"/>
              </a:solidFill>
              <a:uFillTx/>
              <a:latin typeface="微软雅黑" panose="020B0503020204020204" pitchFamily="34" charset="-122"/>
              <a:ea typeface="微软雅黑" panose="020B0503020204020204" pitchFamily="34" charset="-122"/>
              <a:sym typeface="+mn-ea"/>
            </a:endParaRPr>
          </a:p>
        </p:txBody>
      </p:sp>
      <p:grpSp>
        <p:nvGrpSpPr>
          <p:cNvPr id="14" name="组合 13"/>
          <p:cNvGrpSpPr/>
          <p:nvPr/>
        </p:nvGrpSpPr>
        <p:grpSpPr>
          <a:xfrm>
            <a:off x="102235" y="62230"/>
            <a:ext cx="4511675" cy="616535"/>
            <a:chOff x="147" y="225"/>
            <a:chExt cx="7105" cy="971"/>
          </a:xfrm>
        </p:grpSpPr>
        <p:sp>
          <p:nvSpPr>
            <p:cNvPr id="15" name="TextBox 31"/>
            <p:cNvSpPr txBox="1"/>
            <p:nvPr/>
          </p:nvSpPr>
          <p:spPr>
            <a:xfrm>
              <a:off x="1118" y="310"/>
              <a:ext cx="6134" cy="725"/>
            </a:xfrm>
            <a:prstGeom prst="rect">
              <a:avLst/>
            </a:prstGeom>
            <a:noFill/>
            <a:ln w="9525">
              <a:noFill/>
            </a:ln>
          </p:spPr>
          <p:txBody>
            <a:bodyPr wrap="square">
              <a:spAutoFit/>
            </a:bodyPr>
            <a:lstStyle/>
            <a:p>
              <a:r>
                <a:rPr lang="zh-CN" altLang="en-US" sz="2400" b="1" dirty="0">
                  <a:solidFill>
                    <a:schemeClr val="tx1"/>
                  </a:solidFill>
                  <a:latin typeface="微软雅黑" panose="020B0503020204020204" pitchFamily="34" charset="-122"/>
                  <a:ea typeface="微软雅黑" panose="020B0503020204020204" pitchFamily="34" charset="-122"/>
                </a:rPr>
                <a:t>安全监管法律法规基础知识</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3" name="Freeform 5"/>
          <p:cNvSpPr/>
          <p:nvPr/>
        </p:nvSpPr>
        <p:spPr>
          <a:xfrm>
            <a:off x="8233646" y="1702438"/>
            <a:ext cx="909164" cy="1856408"/>
          </a:xfrm>
          <a:custGeom>
            <a:avLst/>
            <a:gdLst/>
            <a:ahLst/>
            <a:cxnLst>
              <a:cxn ang="0">
                <a:pos x="1212850" y="2476500"/>
              </a:cxn>
              <a:cxn ang="0">
                <a:pos x="19017" y="1273020"/>
              </a:cxn>
              <a:cxn ang="0">
                <a:pos x="19017" y="1202770"/>
              </a:cxn>
              <a:cxn ang="0">
                <a:pos x="1212850" y="0"/>
              </a:cxn>
              <a:cxn ang="0">
                <a:pos x="1212850" y="2476500"/>
              </a:cxn>
            </a:cxnLst>
            <a:rect l="0" t="0" r="0" b="0"/>
            <a:pathLst>
              <a:path w="1722" h="3490">
                <a:moveTo>
                  <a:pt x="1722" y="3490"/>
                </a:moveTo>
                <a:lnTo>
                  <a:pt x="27" y="1794"/>
                </a:lnTo>
                <a:cubicBezTo>
                  <a:pt x="0" y="1767"/>
                  <a:pt x="0" y="1723"/>
                  <a:pt x="27" y="1695"/>
                </a:cubicBezTo>
                <a:lnTo>
                  <a:pt x="1722" y="0"/>
                </a:lnTo>
                <a:lnTo>
                  <a:pt x="1722" y="3490"/>
                </a:lnTo>
                <a:close/>
              </a:path>
            </a:pathLst>
          </a:custGeom>
          <a:solidFill>
            <a:schemeClr val="accent1">
              <a:alpha val="100000"/>
            </a:schemeClr>
          </a:solidFill>
          <a:ln w="9525">
            <a:noFill/>
          </a:ln>
        </p:spPr>
        <p:txBody>
          <a:bodyPr/>
          <a:lstStyle/>
          <a:p>
            <a:endParaRPr lang="zh-CN" altLang="en-US" sz="100"/>
          </a:p>
        </p:txBody>
      </p:sp>
      <p:sp>
        <p:nvSpPr>
          <p:cNvPr id="14" name="Freeform 6"/>
          <p:cNvSpPr/>
          <p:nvPr/>
        </p:nvSpPr>
        <p:spPr>
          <a:xfrm>
            <a:off x="8236026" y="1331157"/>
            <a:ext cx="906784" cy="1856408"/>
          </a:xfrm>
          <a:custGeom>
            <a:avLst/>
            <a:gdLst/>
            <a:ahLst/>
            <a:cxnLst>
              <a:cxn ang="0">
                <a:pos x="1209675" y="2476500"/>
              </a:cxn>
              <a:cxn ang="0">
                <a:pos x="22532" y="1279407"/>
              </a:cxn>
              <a:cxn ang="0">
                <a:pos x="22532" y="1197093"/>
              </a:cxn>
              <a:cxn ang="0">
                <a:pos x="1209675" y="0"/>
              </a:cxn>
              <a:cxn ang="0">
                <a:pos x="1209675" y="2476500"/>
              </a:cxn>
            </a:cxnLst>
            <a:rect l="0" t="0" r="0" b="0"/>
            <a:pathLst>
              <a:path w="1718" h="3490">
                <a:moveTo>
                  <a:pt x="1718" y="3490"/>
                </a:moveTo>
                <a:lnTo>
                  <a:pt x="32" y="1803"/>
                </a:lnTo>
                <a:cubicBezTo>
                  <a:pt x="0" y="1771"/>
                  <a:pt x="0" y="1719"/>
                  <a:pt x="32" y="1687"/>
                </a:cubicBezTo>
                <a:lnTo>
                  <a:pt x="1718" y="0"/>
                </a:lnTo>
                <a:lnTo>
                  <a:pt x="1718" y="3490"/>
                </a:lnTo>
                <a:close/>
              </a:path>
            </a:pathLst>
          </a:custGeom>
          <a:solidFill>
            <a:schemeClr val="bg1">
              <a:alpha val="100000"/>
            </a:schemeClr>
          </a:solidFill>
          <a:ln w="9525">
            <a:noFill/>
          </a:ln>
        </p:spPr>
        <p:txBody>
          <a:bodyPr/>
          <a:lstStyle/>
          <a:p>
            <a:endParaRPr lang="zh-CN" altLang="en-US" sz="100"/>
          </a:p>
        </p:txBody>
      </p:sp>
      <p:grpSp>
        <p:nvGrpSpPr>
          <p:cNvPr id="4" name="组合 3"/>
          <p:cNvGrpSpPr/>
          <p:nvPr/>
        </p:nvGrpSpPr>
        <p:grpSpPr>
          <a:xfrm>
            <a:off x="915476" y="1116691"/>
            <a:ext cx="7313048" cy="2910753"/>
            <a:chOff x="2258" y="3728"/>
            <a:chExt cx="15363" cy="6115"/>
          </a:xfrm>
        </p:grpSpPr>
        <p:sp>
          <p:nvSpPr>
            <p:cNvPr id="16" name="矩形 15"/>
            <p:cNvSpPr/>
            <p:nvPr/>
          </p:nvSpPr>
          <p:spPr>
            <a:xfrm>
              <a:off x="5813" y="4189"/>
              <a:ext cx="10275" cy="2424"/>
            </a:xfrm>
            <a:prstGeom prst="rect">
              <a:avLst/>
            </a:prstGeom>
            <a:noFill/>
            <a:ln w="9525">
              <a:noFill/>
            </a:ln>
          </p:spPr>
          <p:txBody>
            <a:bodyPr lIns="0" tIns="0" rIns="0" bIns="0">
              <a:spAutoFit/>
            </a:bodyPr>
            <a:lstStyle/>
            <a:p>
              <a:r>
                <a:rPr lang="zh-CN" altLang="en-US" sz="3750" b="1" dirty="0">
                  <a:solidFill>
                    <a:srgbClr val="FFFFFF"/>
                  </a:solidFill>
                  <a:latin typeface="微软雅黑" panose="020B0503020204020204" pitchFamily="34" charset="-122"/>
                  <a:ea typeface="微软雅黑" panose="020B0503020204020204" pitchFamily="34" charset="-122"/>
                </a:rPr>
                <a:t>危化品企业安全监管与执法</a:t>
              </a:r>
              <a:endParaRPr lang="zh-CN" altLang="en-US" sz="3750" b="1" dirty="0">
                <a:solidFill>
                  <a:srgbClr val="FFFFFF"/>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2258" y="3728"/>
              <a:ext cx="3035" cy="3346"/>
              <a:chOff x="2258" y="3620"/>
              <a:chExt cx="3035" cy="3346"/>
            </a:xfrm>
          </p:grpSpPr>
          <p:sp>
            <p:nvSpPr>
              <p:cNvPr id="15" name="Rectangle 9"/>
              <p:cNvSpPr>
                <a:spLocks noChangeArrowheads="1"/>
              </p:cNvSpPr>
              <p:nvPr/>
            </p:nvSpPr>
            <p:spPr bwMode="auto">
              <a:xfrm>
                <a:off x="2923" y="3620"/>
                <a:ext cx="1704" cy="3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0345" b="1" i="0" u="none" strike="noStrike" kern="1200" cap="none" spc="0" normalizeH="0" baseline="0" noProof="0" dirty="0" smtClean="0">
                    <a:ln>
                      <a:noFill/>
                    </a:ln>
                    <a:solidFill>
                      <a:schemeClr val="accent2"/>
                    </a:solidFill>
                    <a:effectLst/>
                    <a:uLnTx/>
                    <a:uFillTx/>
                    <a:latin typeface="+mj-ea"/>
                    <a:ea typeface="+mj-ea"/>
                    <a:cs typeface="宋体" panose="02010600030101010101" pitchFamily="2" charset="-122"/>
                  </a:rPr>
                  <a:t>3</a:t>
                </a:r>
                <a:endParaRPr kumimoji="0" lang="en-US" altLang="zh-CN" sz="1500" b="1" i="0" u="none" strike="noStrike" kern="1200" cap="none" spc="0" normalizeH="0" baseline="0" noProof="0" dirty="0" smtClean="0">
                  <a:ln>
                    <a:noFill/>
                  </a:ln>
                  <a:solidFill>
                    <a:schemeClr val="accent2"/>
                  </a:solidFill>
                  <a:effectLst/>
                  <a:uLnTx/>
                  <a:uFillTx/>
                  <a:latin typeface="+mj-ea"/>
                  <a:ea typeface="+mj-ea"/>
                  <a:cs typeface="宋体" panose="02010600030101010101" pitchFamily="2" charset="-122"/>
                </a:endParaRPr>
              </a:p>
            </p:txBody>
          </p:sp>
          <p:sp>
            <p:nvSpPr>
              <p:cNvPr id="17" name="Freeform 5"/>
              <p:cNvSpPr/>
              <p:nvPr/>
            </p:nvSpPr>
            <p:spPr>
              <a:xfrm>
                <a:off x="2258" y="3768"/>
                <a:ext cx="3035" cy="3037"/>
              </a:xfrm>
              <a:custGeom>
                <a:avLst/>
                <a:gdLst/>
                <a:ahLst/>
                <a:cxnLst>
                  <a:cxn ang="0">
                    <a:pos x="0" y="0"/>
                  </a:cxn>
                  <a:cxn ang="0">
                    <a:pos x="1926594" y="0"/>
                  </a:cxn>
                  <a:cxn ang="0">
                    <a:pos x="1926594" y="461131"/>
                  </a:cxn>
                  <a:cxn ang="0">
                    <a:pos x="1887930" y="461131"/>
                  </a:cxn>
                  <a:cxn ang="0">
                    <a:pos x="1887930" y="38702"/>
                  </a:cxn>
                  <a:cxn ang="0">
                    <a:pos x="38664" y="38702"/>
                  </a:cxn>
                  <a:cxn ang="0">
                    <a:pos x="38664" y="1889814"/>
                  </a:cxn>
                  <a:cxn ang="0">
                    <a:pos x="1887930" y="1889814"/>
                  </a:cxn>
                  <a:cxn ang="0">
                    <a:pos x="1887930" y="1343044"/>
                  </a:cxn>
                  <a:cxn ang="0">
                    <a:pos x="1926594" y="1343044"/>
                  </a:cxn>
                  <a:cxn ang="0">
                    <a:pos x="1926594" y="1928516"/>
                  </a:cxn>
                  <a:cxn ang="0">
                    <a:pos x="0" y="1928516"/>
                  </a:cxn>
                  <a:cxn ang="0">
                    <a:pos x="0" y="0"/>
                  </a:cxn>
                </a:cxnLst>
                <a:rect l="0" t="0" r="0" b="0"/>
                <a:pathLst>
                  <a:path w="2342" h="2342">
                    <a:moveTo>
                      <a:pt x="0" y="0"/>
                    </a:moveTo>
                    <a:lnTo>
                      <a:pt x="2342" y="0"/>
                    </a:lnTo>
                    <a:lnTo>
                      <a:pt x="2342" y="560"/>
                    </a:lnTo>
                    <a:lnTo>
                      <a:pt x="2295" y="560"/>
                    </a:lnTo>
                    <a:lnTo>
                      <a:pt x="2295" y="47"/>
                    </a:lnTo>
                    <a:lnTo>
                      <a:pt x="47" y="47"/>
                    </a:lnTo>
                    <a:lnTo>
                      <a:pt x="47" y="2295"/>
                    </a:lnTo>
                    <a:lnTo>
                      <a:pt x="2295" y="2295"/>
                    </a:lnTo>
                    <a:lnTo>
                      <a:pt x="2295" y="1631"/>
                    </a:lnTo>
                    <a:lnTo>
                      <a:pt x="2342" y="1631"/>
                    </a:lnTo>
                    <a:lnTo>
                      <a:pt x="2342" y="2342"/>
                    </a:lnTo>
                    <a:lnTo>
                      <a:pt x="0" y="2342"/>
                    </a:lnTo>
                    <a:lnTo>
                      <a:pt x="0" y="0"/>
                    </a:lnTo>
                    <a:close/>
                  </a:path>
                </a:pathLst>
              </a:custGeom>
              <a:solidFill>
                <a:srgbClr val="FFFFFF">
                  <a:alpha val="100000"/>
                </a:srgbClr>
              </a:solidFill>
              <a:ln w="9525">
                <a:noFill/>
              </a:ln>
            </p:spPr>
            <p:txBody>
              <a:bodyPr/>
              <a:lstStyle/>
              <a:p>
                <a:endParaRPr lang="zh-CN" altLang="en-US" sz="100"/>
              </a:p>
            </p:txBody>
          </p:sp>
        </p:grpSp>
        <p:sp>
          <p:nvSpPr>
            <p:cNvPr id="3" name="文本框 2"/>
            <p:cNvSpPr txBox="1"/>
            <p:nvPr/>
          </p:nvSpPr>
          <p:spPr>
            <a:xfrm>
              <a:off x="5370" y="6612"/>
              <a:ext cx="12251" cy="3231"/>
            </a:xfrm>
            <a:prstGeom prst="rect">
              <a:avLst/>
            </a:prstGeom>
            <a:noFill/>
          </p:spPr>
          <p:txBody>
            <a:bodyPr wrap="square" rtlCol="0" anchor="t">
              <a:spAutoFit/>
            </a:bodyPr>
            <a:lstStyle/>
            <a:p>
              <a:pPr algn="just" eaLnBrk="0" latinLnBrk="1" hangingPunct="0">
                <a:lnSpc>
                  <a:spcPct val="250000"/>
                </a:lnSpc>
              </a:pPr>
              <a:r>
                <a:rPr lang="zh-CN" sz="1875" b="1">
                  <a:solidFill>
                    <a:schemeClr val="accent2"/>
                  </a:solidFill>
                  <a:latin typeface="微软雅黑" panose="020B0503020204020204" pitchFamily="34" charset="-122"/>
                  <a:ea typeface="微软雅黑" panose="020B0503020204020204" pitchFamily="34" charset="-122"/>
                  <a:sym typeface="+mn-ea"/>
                  <a:hlinkClick r:id="rId1" action="ppaction://hlinksldjump"/>
                </a:rPr>
                <a:t>（一）安全生产许可</a:t>
              </a:r>
              <a:endParaRPr lang="zh-CN" sz="1875" b="1">
                <a:solidFill>
                  <a:schemeClr val="accent2"/>
                </a:solidFill>
                <a:latin typeface="微软雅黑" panose="020B0503020204020204" pitchFamily="34" charset="-122"/>
                <a:ea typeface="微软雅黑" panose="020B0503020204020204" pitchFamily="34" charset="-122"/>
                <a:sym typeface="+mn-ea"/>
              </a:endParaRPr>
            </a:p>
            <a:p>
              <a:pPr algn="just" eaLnBrk="0" latinLnBrk="1" hangingPunct="0">
                <a:lnSpc>
                  <a:spcPct val="250000"/>
                </a:lnSpc>
              </a:pPr>
              <a:r>
                <a:rPr lang="zh-CN" sz="1875" b="1">
                  <a:solidFill>
                    <a:schemeClr val="accent2"/>
                  </a:solidFill>
                  <a:latin typeface="微软雅黑" panose="020B0503020204020204" pitchFamily="34" charset="-122"/>
                  <a:ea typeface="微软雅黑" panose="020B0503020204020204" pitchFamily="34" charset="-122"/>
                  <a:sym typeface="+mn-ea"/>
                  <a:hlinkClick r:id="rId1" action="ppaction://hlinksldjump"/>
                </a:rPr>
                <a:t>（二）危险化学品安全监管重点执法内容</a:t>
              </a:r>
              <a:endParaRPr lang="zh-CN" sz="1875" b="1">
                <a:solidFill>
                  <a:schemeClr val="accent2"/>
                </a:solidFill>
                <a:latin typeface="微软雅黑" panose="020B0503020204020204" pitchFamily="34" charset="-122"/>
                <a:ea typeface="微软雅黑" panose="020B0503020204020204" pitchFamily="34" charset="-122"/>
                <a:sym typeface="+mn-ea"/>
              </a:endParaRPr>
            </a:p>
          </p:txBody>
        </p:sp>
      </p:grpSp>
    </p:spTree>
  </p:cSld>
  <p:clrMapOvr>
    <a:masterClrMapping/>
  </p:clrMapOvr>
  <p:transition spd="slow" advTm="5769"/>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组合 93"/>
          <p:cNvGrpSpPr/>
          <p:nvPr/>
        </p:nvGrpSpPr>
        <p:grpSpPr>
          <a:xfrm>
            <a:off x="973455" y="727075"/>
            <a:ext cx="7197090" cy="4109085"/>
            <a:chOff x="599" y="1032"/>
            <a:chExt cx="11334" cy="6471"/>
          </a:xfrm>
        </p:grpSpPr>
        <p:sp>
          <p:nvSpPr>
            <p:cNvPr id="89" name="Freeform 6"/>
            <p:cNvSpPr/>
            <p:nvPr/>
          </p:nvSpPr>
          <p:spPr bwMode="auto">
            <a:xfrm>
              <a:off x="6841" y="2883"/>
              <a:ext cx="4510" cy="2413"/>
            </a:xfrm>
            <a:custGeom>
              <a:avLst/>
              <a:gdLst>
                <a:gd name="T0" fmla="*/ 125 w 3149"/>
                <a:gd name="T1" fmla="*/ 0 h 5005"/>
                <a:gd name="T2" fmla="*/ 3024 w 3149"/>
                <a:gd name="T3" fmla="*/ 0 h 5005"/>
                <a:gd name="T4" fmla="*/ 3149 w 3149"/>
                <a:gd name="T5" fmla="*/ 125 h 5005"/>
                <a:gd name="T6" fmla="*/ 3149 w 3149"/>
                <a:gd name="T7" fmla="*/ 4880 h 5005"/>
                <a:gd name="T8" fmla="*/ 3024 w 3149"/>
                <a:gd name="T9" fmla="*/ 5005 h 5005"/>
                <a:gd name="T10" fmla="*/ 125 w 3149"/>
                <a:gd name="T11" fmla="*/ 5005 h 5005"/>
                <a:gd name="T12" fmla="*/ 0 w 3149"/>
                <a:gd name="T13" fmla="*/ 4880 h 5005"/>
                <a:gd name="T14" fmla="*/ 0 w 3149"/>
                <a:gd name="T15" fmla="*/ 125 h 5005"/>
                <a:gd name="T16" fmla="*/ 125 w 3149"/>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9" h="5005">
                  <a:moveTo>
                    <a:pt x="125" y="0"/>
                  </a:moveTo>
                  <a:lnTo>
                    <a:pt x="3024" y="0"/>
                  </a:lnTo>
                  <a:cubicBezTo>
                    <a:pt x="3092" y="0"/>
                    <a:pt x="3149" y="56"/>
                    <a:pt x="3149" y="125"/>
                  </a:cubicBezTo>
                  <a:lnTo>
                    <a:pt x="3149" y="4880"/>
                  </a:lnTo>
                  <a:cubicBezTo>
                    <a:pt x="3149" y="4949"/>
                    <a:pt x="3092" y="5005"/>
                    <a:pt x="3024" y="5005"/>
                  </a:cubicBezTo>
                  <a:lnTo>
                    <a:pt x="125" y="5005"/>
                  </a:lnTo>
                  <a:cubicBezTo>
                    <a:pt x="56" y="5005"/>
                    <a:pt x="0" y="4949"/>
                    <a:pt x="0" y="4880"/>
                  </a:cubicBezTo>
                  <a:lnTo>
                    <a:pt x="0" y="125"/>
                  </a:lnTo>
                  <a:cubicBezTo>
                    <a:pt x="0" y="56"/>
                    <a:pt x="56" y="0"/>
                    <a:pt x="125" y="0"/>
                  </a:cubicBezTo>
                  <a:close/>
                </a:path>
              </a:pathLst>
            </a:custGeom>
            <a:solidFill>
              <a:schemeClr val="accent2"/>
            </a:solidFill>
            <a:ln w="10" cap="flat">
              <a:solidFill>
                <a:schemeClr val="accent2">
                  <a:lumMod val="75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nvGrpSpPr>
            <p:cNvPr id="77" name="组合 76"/>
            <p:cNvGrpSpPr/>
            <p:nvPr/>
          </p:nvGrpSpPr>
          <p:grpSpPr>
            <a:xfrm>
              <a:off x="599" y="2670"/>
              <a:ext cx="2835" cy="2835"/>
              <a:chOff x="825" y="3699"/>
              <a:chExt cx="2446" cy="1966"/>
            </a:xfrm>
          </p:grpSpPr>
          <p:sp>
            <p:nvSpPr>
              <p:cNvPr id="61" name="Oval 6"/>
              <p:cNvSpPr>
                <a:spLocks noChangeArrowheads="1"/>
              </p:cNvSpPr>
              <p:nvPr/>
            </p:nvSpPr>
            <p:spPr bwMode="auto">
              <a:xfrm flipH="1">
                <a:off x="825" y="3699"/>
                <a:ext cx="2446" cy="1966"/>
              </a:xfrm>
              <a:prstGeom prst="ellipse">
                <a:avLst/>
              </a:prstGeom>
              <a:solidFill>
                <a:schemeClr val="accent2">
                  <a:lumMod val="85000"/>
                </a:schemeClr>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8" name="Oval 14"/>
              <p:cNvSpPr>
                <a:spLocks noChangeArrowheads="1"/>
              </p:cNvSpPr>
              <p:nvPr/>
            </p:nvSpPr>
            <p:spPr bwMode="auto">
              <a:xfrm flipH="1">
                <a:off x="1006" y="3843"/>
                <a:ext cx="2084" cy="1676"/>
              </a:xfrm>
              <a:prstGeom prst="ellipse">
                <a:avLst/>
              </a:pr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sp>
          <p:nvSpPr>
            <p:cNvPr id="4" name="文本框 3"/>
            <p:cNvSpPr txBox="1"/>
            <p:nvPr/>
          </p:nvSpPr>
          <p:spPr>
            <a:xfrm>
              <a:off x="732" y="3143"/>
              <a:ext cx="2568" cy="1888"/>
            </a:xfrm>
            <a:prstGeom prst="rect">
              <a:avLst/>
            </a:prstGeom>
            <a:noFill/>
          </p:spPr>
          <p:txBody>
            <a:bodyPr wrap="square" rtlCol="0" anchor="t">
              <a:spAutoFit/>
            </a:bodyPr>
            <a:lstStyle/>
            <a:p>
              <a:pPr algn="ctr" eaLnBrk="0" hangingPunct="0"/>
              <a:r>
                <a:rPr kumimoji="1" lang="zh-CN" altLang="en-US" b="1" dirty="0">
                  <a:solidFill>
                    <a:schemeClr val="accent2"/>
                  </a:solidFill>
                  <a:uFillTx/>
                  <a:latin typeface="微软雅黑" panose="020B0503020204020204" pitchFamily="34" charset="-122"/>
                  <a:ea typeface="微软雅黑" panose="020B0503020204020204" pitchFamily="34" charset="-122"/>
                  <a:sym typeface="+mn-ea"/>
                </a:rPr>
                <a:t>危险化学品</a:t>
              </a:r>
              <a:endParaRPr kumimoji="1" lang="zh-CN" altLang="en-US" b="1" dirty="0">
                <a:solidFill>
                  <a:schemeClr val="accent2"/>
                </a:solidFill>
                <a:uFillTx/>
                <a:latin typeface="微软雅黑" panose="020B0503020204020204" pitchFamily="34" charset="-122"/>
                <a:ea typeface="微软雅黑" panose="020B0503020204020204" pitchFamily="34" charset="-122"/>
                <a:sym typeface="+mn-ea"/>
              </a:endParaRPr>
            </a:p>
            <a:p>
              <a:pPr algn="ctr" eaLnBrk="0" hangingPunct="0"/>
              <a:r>
                <a:rPr kumimoji="1" lang="zh-CN" altLang="en-US" b="1" dirty="0">
                  <a:solidFill>
                    <a:schemeClr val="accent2"/>
                  </a:solidFill>
                  <a:uFillTx/>
                  <a:latin typeface="微软雅黑" panose="020B0503020204020204" pitchFamily="34" charset="-122"/>
                  <a:ea typeface="微软雅黑" panose="020B0503020204020204" pitchFamily="34" charset="-122"/>
                  <a:sym typeface="+mn-ea"/>
                </a:rPr>
                <a:t>安全监管执法具体行政行为“三种形式</a:t>
              </a:r>
              <a:r>
                <a:rPr lang="zh-CN" altLang="en-US" b="1" spc="100">
                  <a:solidFill>
                    <a:schemeClr val="accent2"/>
                  </a:solidFill>
                  <a:uFillTx/>
                  <a:latin typeface="微软雅黑" panose="020B0503020204020204" pitchFamily="34" charset="-122"/>
                  <a:ea typeface="微软雅黑" panose="020B0503020204020204" pitchFamily="34" charset="-122"/>
                  <a:sym typeface="+mn-ea"/>
                </a:rPr>
                <a:t>”</a:t>
              </a:r>
              <a:endParaRPr lang="zh-CN" altLang="en-US" b="1" spc="100">
                <a:solidFill>
                  <a:schemeClr val="accent2"/>
                </a:solidFill>
                <a:uFillTx/>
                <a:latin typeface="微软雅黑" panose="020B0503020204020204" pitchFamily="34" charset="-122"/>
                <a:ea typeface="微软雅黑" panose="020B0503020204020204" pitchFamily="34" charset="-122"/>
                <a:sym typeface="+mn-ea"/>
              </a:endParaRPr>
            </a:p>
          </p:txBody>
        </p:sp>
        <p:sp>
          <p:nvSpPr>
            <p:cNvPr id="62" name="Freeform 7"/>
            <p:cNvSpPr/>
            <p:nvPr/>
          </p:nvSpPr>
          <p:spPr bwMode="auto">
            <a:xfrm flipH="1">
              <a:off x="4376" y="1850"/>
              <a:ext cx="1657" cy="4207"/>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chemeClr val="bg2">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2"/>
                </a:solidFill>
                <a:effectLst/>
                <a:uLnTx/>
                <a:uFillTx/>
                <a:latin typeface="Arial" panose="020B0604020202020204" pitchFamily="34" charset="0"/>
                <a:ea typeface="宋体" panose="02010600030101010101" pitchFamily="2" charset="-122"/>
                <a:cs typeface="+mn-cs"/>
              </a:endParaRPr>
            </a:p>
          </p:txBody>
        </p:sp>
        <p:sp>
          <p:nvSpPr>
            <p:cNvPr id="63" name="Oval 8"/>
            <p:cNvSpPr/>
            <p:nvPr/>
          </p:nvSpPr>
          <p:spPr>
            <a:xfrm flipH="1">
              <a:off x="3956" y="1139"/>
              <a:ext cx="1531" cy="1531"/>
            </a:xfrm>
            <a:prstGeom prst="ellipse">
              <a:avLst/>
            </a:prstGeom>
            <a:solidFill>
              <a:schemeClr val="bg1"/>
            </a:solidFill>
            <a:ln w="9525">
              <a:noFill/>
            </a:ln>
          </p:spPr>
          <p:txBody>
            <a:bodyPr/>
            <a:lstStyle/>
            <a:p>
              <a:endParaRPr lang="zh-CN" altLang="en-US" dirty="0">
                <a:solidFill>
                  <a:schemeClr val="bg2"/>
                </a:solidFill>
                <a:latin typeface="Arial" panose="020B0604020202020204" pitchFamily="34" charset="0"/>
                <a:ea typeface="宋体" panose="02010600030101010101" pitchFamily="2" charset="-122"/>
              </a:endParaRPr>
            </a:p>
          </p:txBody>
        </p:sp>
        <p:sp>
          <p:nvSpPr>
            <p:cNvPr id="65" name="Oval 10"/>
            <p:cNvSpPr/>
            <p:nvPr/>
          </p:nvSpPr>
          <p:spPr>
            <a:xfrm flipH="1">
              <a:off x="3957" y="5505"/>
              <a:ext cx="1531" cy="1531"/>
            </a:xfrm>
            <a:prstGeom prst="ellipse">
              <a:avLst/>
            </a:prstGeom>
            <a:solidFill>
              <a:schemeClr val="tx2"/>
            </a:solidFill>
            <a:ln w="9525">
              <a:noFill/>
            </a:ln>
          </p:spPr>
          <p:txBody>
            <a:bodyPr/>
            <a:lstStyle/>
            <a:p>
              <a:endParaRPr lang="zh-CN" altLang="en-US" dirty="0">
                <a:solidFill>
                  <a:schemeClr val="bg2"/>
                </a:solidFill>
                <a:latin typeface="Arial" panose="020B0604020202020204" pitchFamily="34" charset="0"/>
                <a:ea typeface="宋体" panose="02010600030101010101" pitchFamily="2" charset="-122"/>
              </a:endParaRPr>
            </a:p>
          </p:txBody>
        </p:sp>
        <p:sp>
          <p:nvSpPr>
            <p:cNvPr id="66" name="Line 11"/>
            <p:cNvSpPr/>
            <p:nvPr/>
          </p:nvSpPr>
          <p:spPr>
            <a:xfrm flipH="1">
              <a:off x="3053" y="2288"/>
              <a:ext cx="850" cy="624"/>
            </a:xfrm>
            <a:prstGeom prst="line">
              <a:avLst/>
            </a:prstGeom>
            <a:ln w="12700" cap="flat" cmpd="sng">
              <a:solidFill>
                <a:srgbClr val="2E2C2C"/>
              </a:solidFill>
              <a:prstDash val="solid"/>
              <a:miter/>
              <a:headEnd type="triangle" w="med" len="med"/>
              <a:tailEnd type="none" w="med" len="med"/>
            </a:ln>
          </p:spPr>
        </p:sp>
        <p:sp>
          <p:nvSpPr>
            <p:cNvPr id="67" name="Line 13"/>
            <p:cNvSpPr/>
            <p:nvPr/>
          </p:nvSpPr>
          <p:spPr>
            <a:xfrm flipH="1">
              <a:off x="3547" y="4088"/>
              <a:ext cx="1492" cy="0"/>
            </a:xfrm>
            <a:prstGeom prst="line">
              <a:avLst/>
            </a:prstGeom>
            <a:ln w="12700" cap="flat" cmpd="sng">
              <a:solidFill>
                <a:srgbClr val="2E2C2C"/>
              </a:solidFill>
              <a:prstDash val="solid"/>
              <a:miter/>
              <a:headEnd type="triangle" w="med" len="med"/>
              <a:tailEnd type="none" w="med" len="med"/>
            </a:ln>
          </p:spPr>
        </p:sp>
        <p:sp>
          <p:nvSpPr>
            <p:cNvPr id="76" name="Line 11"/>
            <p:cNvSpPr/>
            <p:nvPr/>
          </p:nvSpPr>
          <p:spPr>
            <a:xfrm flipH="1" flipV="1">
              <a:off x="3038" y="5232"/>
              <a:ext cx="850" cy="624"/>
            </a:xfrm>
            <a:prstGeom prst="line">
              <a:avLst/>
            </a:prstGeom>
            <a:ln w="12700" cap="flat" cmpd="sng">
              <a:solidFill>
                <a:srgbClr val="2E2C2C"/>
              </a:solidFill>
              <a:prstDash val="solid"/>
              <a:miter/>
              <a:headEnd type="triangle" w="med" len="med"/>
              <a:tailEnd type="none" w="med" len="med"/>
            </a:ln>
          </p:spPr>
        </p:sp>
        <p:sp>
          <p:nvSpPr>
            <p:cNvPr id="78" name="文本框 77"/>
            <p:cNvSpPr txBox="1"/>
            <p:nvPr/>
          </p:nvSpPr>
          <p:spPr>
            <a:xfrm>
              <a:off x="3858" y="1615"/>
              <a:ext cx="1728" cy="580"/>
            </a:xfrm>
            <a:prstGeom prst="rect">
              <a:avLst/>
            </a:prstGeom>
            <a:noFill/>
          </p:spPr>
          <p:txBody>
            <a:bodyPr wrap="none" rtlCol="0" anchor="t">
              <a:spAutoFit/>
            </a:bodyPr>
            <a:lstStyle/>
            <a:p>
              <a:pPr algn="ctr" eaLnBrk="0" hangingPunct="0">
                <a:buFontTx/>
                <a:buNone/>
                <a:defRPr/>
              </a:pPr>
              <a:r>
                <a:rPr kumimoji="1" lang="zh-CN" altLang="en-US" b="1" dirty="0">
                  <a:solidFill>
                    <a:schemeClr val="accent2"/>
                  </a:solidFill>
                  <a:uFillTx/>
                  <a:latin typeface="微软雅黑" panose="020B0503020204020204" pitchFamily="34" charset="-122"/>
                  <a:ea typeface="微软雅黑" panose="020B0503020204020204" pitchFamily="34" charset="-122"/>
                  <a:sym typeface="+mn-ea"/>
                </a:rPr>
                <a:t>行政许可</a:t>
              </a:r>
              <a:endParaRPr kumimoji="1" lang="zh-CN" altLang="en-US" b="1" dirty="0">
                <a:solidFill>
                  <a:schemeClr val="accent2"/>
                </a:solidFill>
                <a:uFillTx/>
                <a:latin typeface="微软雅黑" panose="020B0503020204020204" pitchFamily="34" charset="-122"/>
                <a:ea typeface="微软雅黑" panose="020B0503020204020204" pitchFamily="34" charset="-122"/>
                <a:sym typeface="+mn-ea"/>
              </a:endParaRPr>
            </a:p>
          </p:txBody>
        </p:sp>
        <p:grpSp>
          <p:nvGrpSpPr>
            <p:cNvPr id="81" name="组合 80"/>
            <p:cNvGrpSpPr/>
            <p:nvPr/>
          </p:nvGrpSpPr>
          <p:grpSpPr>
            <a:xfrm>
              <a:off x="4979" y="3322"/>
              <a:ext cx="1728" cy="1531"/>
              <a:chOff x="4979" y="4005"/>
              <a:chExt cx="1728" cy="1531"/>
            </a:xfrm>
          </p:grpSpPr>
          <p:sp>
            <p:nvSpPr>
              <p:cNvPr id="64" name="Oval 9"/>
              <p:cNvSpPr/>
              <p:nvPr/>
            </p:nvSpPr>
            <p:spPr>
              <a:xfrm flipH="1">
                <a:off x="5078" y="4005"/>
                <a:ext cx="1531" cy="1531"/>
              </a:xfrm>
              <a:prstGeom prst="ellipse">
                <a:avLst/>
              </a:prstGeom>
              <a:solidFill>
                <a:schemeClr val="accent1"/>
              </a:solidFill>
              <a:ln w="9525">
                <a:noFill/>
              </a:ln>
            </p:spPr>
            <p:txBody>
              <a:bodyPr/>
              <a:lstStyle/>
              <a:p>
                <a:endParaRPr lang="zh-CN" altLang="en-US" dirty="0">
                  <a:solidFill>
                    <a:schemeClr val="bg2"/>
                  </a:solidFill>
                  <a:latin typeface="Arial" panose="020B0604020202020204" pitchFamily="34" charset="0"/>
                  <a:ea typeface="宋体" panose="02010600030101010101" pitchFamily="2" charset="-122"/>
                </a:endParaRPr>
              </a:p>
            </p:txBody>
          </p:sp>
          <p:sp>
            <p:nvSpPr>
              <p:cNvPr id="79" name="文本框 78"/>
              <p:cNvSpPr txBox="1"/>
              <p:nvPr/>
            </p:nvSpPr>
            <p:spPr>
              <a:xfrm>
                <a:off x="4979" y="4480"/>
                <a:ext cx="1728" cy="580"/>
              </a:xfrm>
              <a:prstGeom prst="rect">
                <a:avLst/>
              </a:prstGeom>
              <a:noFill/>
            </p:spPr>
            <p:txBody>
              <a:bodyPr wrap="none" rtlCol="0" anchor="t">
                <a:spAutoFit/>
              </a:bodyPr>
              <a:lstStyle/>
              <a:p>
                <a:pPr algn="ctr" eaLnBrk="0" hangingPunct="0">
                  <a:buFontTx/>
                  <a:buNone/>
                  <a:defRPr/>
                </a:pPr>
                <a:r>
                  <a:rPr kumimoji="1" lang="zh-CN" altLang="en-US" b="1" dirty="0">
                    <a:solidFill>
                      <a:schemeClr val="accent2"/>
                    </a:solidFill>
                    <a:uFillTx/>
                    <a:latin typeface="微软雅黑" panose="020B0503020204020204" pitchFamily="34" charset="-122"/>
                    <a:ea typeface="微软雅黑" panose="020B0503020204020204" pitchFamily="34" charset="-122"/>
                    <a:sym typeface="+mn-ea"/>
                  </a:rPr>
                  <a:t>行政处罚</a:t>
                </a:r>
                <a:endParaRPr kumimoji="1" lang="zh-CN" altLang="en-US" b="1" dirty="0">
                  <a:solidFill>
                    <a:schemeClr val="accent2"/>
                  </a:solidFill>
                  <a:uFillTx/>
                  <a:latin typeface="微软雅黑" panose="020B0503020204020204" pitchFamily="34" charset="-122"/>
                  <a:ea typeface="微软雅黑" panose="020B0503020204020204" pitchFamily="34" charset="-122"/>
                </a:endParaRPr>
              </a:p>
            </p:txBody>
          </p:sp>
        </p:grpSp>
        <p:sp>
          <p:nvSpPr>
            <p:cNvPr id="80" name="文本框 79"/>
            <p:cNvSpPr txBox="1"/>
            <p:nvPr/>
          </p:nvSpPr>
          <p:spPr>
            <a:xfrm>
              <a:off x="3858" y="5981"/>
              <a:ext cx="1728" cy="580"/>
            </a:xfrm>
            <a:prstGeom prst="rect">
              <a:avLst/>
            </a:prstGeom>
            <a:noFill/>
          </p:spPr>
          <p:txBody>
            <a:bodyPr wrap="none" rtlCol="0" anchor="t">
              <a:spAutoFit/>
            </a:bodyPr>
            <a:lstStyle/>
            <a:p>
              <a:pPr algn="ctr" eaLnBrk="0" hangingPunct="0">
                <a:buFontTx/>
                <a:buNone/>
                <a:defRPr/>
              </a:pPr>
              <a:r>
                <a:rPr kumimoji="1" lang="zh-CN" altLang="en-US" b="1" dirty="0">
                  <a:solidFill>
                    <a:schemeClr val="accent2"/>
                  </a:solidFill>
                  <a:uFillTx/>
                  <a:latin typeface="微软雅黑" panose="020B0503020204020204" pitchFamily="34" charset="-122"/>
                  <a:ea typeface="微软雅黑" panose="020B0503020204020204" pitchFamily="34" charset="-122"/>
                  <a:sym typeface="+mn-ea"/>
                </a:rPr>
                <a:t>行政强制</a:t>
              </a:r>
              <a:endParaRPr kumimoji="1" lang="zh-CN" altLang="en-US" b="1" dirty="0">
                <a:solidFill>
                  <a:schemeClr val="accent2"/>
                </a:solidFill>
                <a:uFillTx/>
                <a:latin typeface="微软雅黑" panose="020B0503020204020204" pitchFamily="34" charset="-122"/>
                <a:ea typeface="微软雅黑" panose="020B0503020204020204" pitchFamily="34" charset="-122"/>
              </a:endParaRPr>
            </a:p>
          </p:txBody>
        </p:sp>
        <p:grpSp>
          <p:nvGrpSpPr>
            <p:cNvPr id="85" name="组合 84"/>
            <p:cNvGrpSpPr/>
            <p:nvPr/>
          </p:nvGrpSpPr>
          <p:grpSpPr>
            <a:xfrm>
              <a:off x="5772" y="1032"/>
              <a:ext cx="5048" cy="1744"/>
              <a:chOff x="7090" y="1398"/>
              <a:chExt cx="5048" cy="1744"/>
            </a:xfrm>
          </p:grpSpPr>
          <p:sp>
            <p:nvSpPr>
              <p:cNvPr id="84" name="Freeform 6"/>
              <p:cNvSpPr/>
              <p:nvPr/>
            </p:nvSpPr>
            <p:spPr bwMode="auto">
              <a:xfrm>
                <a:off x="7090" y="1398"/>
                <a:ext cx="5049" cy="1744"/>
              </a:xfrm>
              <a:custGeom>
                <a:avLst/>
                <a:gdLst>
                  <a:gd name="T0" fmla="*/ 125 w 3149"/>
                  <a:gd name="T1" fmla="*/ 0 h 5005"/>
                  <a:gd name="T2" fmla="*/ 3024 w 3149"/>
                  <a:gd name="T3" fmla="*/ 0 h 5005"/>
                  <a:gd name="T4" fmla="*/ 3149 w 3149"/>
                  <a:gd name="T5" fmla="*/ 125 h 5005"/>
                  <a:gd name="T6" fmla="*/ 3149 w 3149"/>
                  <a:gd name="T7" fmla="*/ 4880 h 5005"/>
                  <a:gd name="T8" fmla="*/ 3024 w 3149"/>
                  <a:gd name="T9" fmla="*/ 5005 h 5005"/>
                  <a:gd name="T10" fmla="*/ 125 w 3149"/>
                  <a:gd name="T11" fmla="*/ 5005 h 5005"/>
                  <a:gd name="T12" fmla="*/ 0 w 3149"/>
                  <a:gd name="T13" fmla="*/ 4880 h 5005"/>
                  <a:gd name="T14" fmla="*/ 0 w 3149"/>
                  <a:gd name="T15" fmla="*/ 125 h 5005"/>
                  <a:gd name="T16" fmla="*/ 125 w 3149"/>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9" h="5005">
                    <a:moveTo>
                      <a:pt x="125" y="0"/>
                    </a:moveTo>
                    <a:lnTo>
                      <a:pt x="3024" y="0"/>
                    </a:lnTo>
                    <a:cubicBezTo>
                      <a:pt x="3092" y="0"/>
                      <a:pt x="3149" y="56"/>
                      <a:pt x="3149" y="125"/>
                    </a:cubicBezTo>
                    <a:lnTo>
                      <a:pt x="3149" y="4880"/>
                    </a:lnTo>
                    <a:cubicBezTo>
                      <a:pt x="3149" y="4949"/>
                      <a:pt x="3092" y="5005"/>
                      <a:pt x="3024" y="5005"/>
                    </a:cubicBezTo>
                    <a:lnTo>
                      <a:pt x="125" y="5005"/>
                    </a:lnTo>
                    <a:cubicBezTo>
                      <a:pt x="56" y="5005"/>
                      <a:pt x="0" y="4949"/>
                      <a:pt x="0" y="4880"/>
                    </a:cubicBezTo>
                    <a:lnTo>
                      <a:pt x="0" y="125"/>
                    </a:lnTo>
                    <a:cubicBezTo>
                      <a:pt x="0" y="56"/>
                      <a:pt x="56" y="0"/>
                      <a:pt x="125" y="0"/>
                    </a:cubicBezTo>
                    <a:close/>
                  </a:path>
                </a:pathLst>
              </a:custGeom>
              <a:solidFill>
                <a:schemeClr val="accent2"/>
              </a:solidFill>
              <a:ln w="10" cap="flat">
                <a:solidFill>
                  <a:schemeClr val="accent2">
                    <a:lumMod val="75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3" name="文本框 82"/>
              <p:cNvSpPr txBox="1"/>
              <p:nvPr/>
            </p:nvSpPr>
            <p:spPr>
              <a:xfrm>
                <a:off x="7090" y="1446"/>
                <a:ext cx="5049" cy="1695"/>
              </a:xfrm>
              <a:prstGeom prst="rect">
                <a:avLst/>
              </a:prstGeom>
              <a:noFill/>
            </p:spPr>
            <p:txBody>
              <a:bodyPr wrap="square" rtlCol="0" anchor="t">
                <a:spAutoFit/>
              </a:bodyPr>
              <a:lstStyle/>
              <a:p>
                <a:pPr eaLnBrk="0" hangingPunct="0"/>
                <a:r>
                  <a:rPr lang="en-US" altLang="zh-CN" sz="1600" b="1" spc="100">
                    <a:solidFill>
                      <a:schemeClr val="tx1">
                        <a:lumMod val="75000"/>
                      </a:schemeClr>
                    </a:solidFill>
                    <a:uFillTx/>
                    <a:latin typeface="微软雅黑" panose="020B0503020204020204" pitchFamily="34" charset="-122"/>
                    <a:ea typeface="微软雅黑" panose="020B0503020204020204" pitchFamily="34" charset="-122"/>
                    <a:sym typeface="+mn-ea"/>
                  </a:rPr>
                  <a:t>1.</a:t>
                </a:r>
                <a:r>
                  <a:rPr lang="zh-CN" altLang="en-US" sz="1600" b="1" spc="100">
                    <a:solidFill>
                      <a:schemeClr val="tx1">
                        <a:lumMod val="75000"/>
                      </a:schemeClr>
                    </a:solidFill>
                    <a:uFillTx/>
                    <a:latin typeface="微软雅黑" panose="020B0503020204020204" pitchFamily="34" charset="-122"/>
                    <a:ea typeface="微软雅黑" panose="020B0503020204020204" pitchFamily="34" charset="-122"/>
                    <a:sym typeface="+mn-ea"/>
                  </a:rPr>
                  <a:t>危化品生产企业许可</a:t>
                </a:r>
                <a:endParaRPr lang="zh-CN" altLang="en-US" sz="1600" b="1"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eaLnBrk="0" hangingPunct="0"/>
                <a:r>
                  <a:rPr lang="en-US" altLang="zh-CN" sz="1600" b="1" spc="100">
                    <a:solidFill>
                      <a:schemeClr val="tx1">
                        <a:lumMod val="75000"/>
                      </a:schemeClr>
                    </a:solidFill>
                    <a:uFillTx/>
                    <a:latin typeface="微软雅黑" panose="020B0503020204020204" pitchFamily="34" charset="-122"/>
                    <a:ea typeface="微软雅黑" panose="020B0503020204020204" pitchFamily="34" charset="-122"/>
                    <a:sym typeface="+mn-ea"/>
                  </a:rPr>
                  <a:t>2.</a:t>
                </a:r>
                <a:r>
                  <a:rPr lang="zh-CN" altLang="en-US" sz="1600" b="1" spc="100">
                    <a:solidFill>
                      <a:schemeClr val="tx1">
                        <a:lumMod val="75000"/>
                      </a:schemeClr>
                    </a:solidFill>
                    <a:uFillTx/>
                    <a:latin typeface="微软雅黑" panose="020B0503020204020204" pitchFamily="34" charset="-122"/>
                    <a:ea typeface="微软雅黑" panose="020B0503020204020204" pitchFamily="34" charset="-122"/>
                    <a:sym typeface="+mn-ea"/>
                  </a:rPr>
                  <a:t>危化品经营企业许可</a:t>
                </a:r>
                <a:endParaRPr lang="zh-CN" altLang="en-US" sz="1600" b="1"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eaLnBrk="0" hangingPunct="0"/>
                <a:r>
                  <a:rPr lang="en-US" altLang="zh-CN" sz="1600" b="1" spc="100">
                    <a:solidFill>
                      <a:schemeClr val="tx1">
                        <a:lumMod val="75000"/>
                      </a:schemeClr>
                    </a:solidFill>
                    <a:uFillTx/>
                    <a:latin typeface="微软雅黑" panose="020B0503020204020204" pitchFamily="34" charset="-122"/>
                    <a:ea typeface="微软雅黑" panose="020B0503020204020204" pitchFamily="34" charset="-122"/>
                    <a:sym typeface="+mn-ea"/>
                  </a:rPr>
                  <a:t>3.</a:t>
                </a:r>
                <a:r>
                  <a:rPr lang="zh-CN" altLang="en-US" sz="1600" b="1" spc="100">
                    <a:solidFill>
                      <a:schemeClr val="tx1">
                        <a:lumMod val="75000"/>
                      </a:schemeClr>
                    </a:solidFill>
                    <a:uFillTx/>
                    <a:latin typeface="微软雅黑" panose="020B0503020204020204" pitchFamily="34" charset="-122"/>
                    <a:ea typeface="微软雅黑" panose="020B0503020204020204" pitchFamily="34" charset="-122"/>
                    <a:sym typeface="+mn-ea"/>
                  </a:rPr>
                  <a:t>危化品安全使用许可（化工）</a:t>
                </a:r>
                <a:endParaRPr lang="zh-CN" altLang="en-US" sz="1600" b="1"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eaLnBrk="0" hangingPunct="0"/>
                <a:r>
                  <a:rPr lang="en-US" altLang="zh-CN" sz="1600" b="1" spc="100">
                    <a:solidFill>
                      <a:schemeClr val="tx1">
                        <a:lumMod val="75000"/>
                      </a:schemeClr>
                    </a:solidFill>
                    <a:uFillTx/>
                    <a:latin typeface="微软雅黑" panose="020B0503020204020204" pitchFamily="34" charset="-122"/>
                    <a:ea typeface="微软雅黑" panose="020B0503020204020204" pitchFamily="34" charset="-122"/>
                    <a:sym typeface="+mn-ea"/>
                  </a:rPr>
                  <a:t>4.</a:t>
                </a:r>
                <a:r>
                  <a:rPr lang="zh-CN" altLang="en-US" sz="1600" b="1" spc="100">
                    <a:solidFill>
                      <a:schemeClr val="tx1">
                        <a:lumMod val="75000"/>
                      </a:schemeClr>
                    </a:solidFill>
                    <a:uFillTx/>
                    <a:latin typeface="微软雅黑" panose="020B0503020204020204" pitchFamily="34" charset="-122"/>
                    <a:ea typeface="微软雅黑" panose="020B0503020204020204" pitchFamily="34" charset="-122"/>
                    <a:sym typeface="+mn-ea"/>
                  </a:rPr>
                  <a:t>危化品建设项目“三同时”</a:t>
                </a:r>
                <a:endParaRPr lang="zh-CN" altLang="en-US" sz="1600" b="1" spc="10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grpSp>
        <p:sp>
          <p:nvSpPr>
            <p:cNvPr id="86" name="文本框 85"/>
            <p:cNvSpPr txBox="1"/>
            <p:nvPr/>
          </p:nvSpPr>
          <p:spPr>
            <a:xfrm>
              <a:off x="6837" y="2852"/>
              <a:ext cx="5096" cy="2470"/>
            </a:xfrm>
            <a:prstGeom prst="rect">
              <a:avLst/>
            </a:prstGeom>
            <a:noFill/>
          </p:spPr>
          <p:txBody>
            <a:bodyPr wrap="square" rtlCol="0" anchor="t">
              <a:spAutoFit/>
            </a:bodyPr>
            <a:lstStyle/>
            <a:p>
              <a:pPr algn="l" eaLnBrk="0" hangingPunct="0">
                <a:buNone/>
              </a:pPr>
              <a:r>
                <a:rPr lang="en-US" altLang="zh-CN" sz="1600" b="1" spc="100">
                  <a:solidFill>
                    <a:schemeClr val="tx1">
                      <a:lumMod val="75000"/>
                    </a:schemeClr>
                  </a:solidFill>
                  <a:uFillTx/>
                  <a:latin typeface="微软雅黑" panose="020B0503020204020204" pitchFamily="34" charset="-122"/>
                  <a:ea typeface="微软雅黑" panose="020B0503020204020204" pitchFamily="34" charset="-122"/>
                  <a:sym typeface="+mn-ea"/>
                </a:rPr>
                <a:t>1.警告</a:t>
              </a:r>
              <a:endParaRPr lang="en-US" altLang="zh-CN" sz="1600" b="1" spc="100">
                <a:solidFill>
                  <a:schemeClr val="tx1">
                    <a:lumMod val="75000"/>
                  </a:schemeClr>
                </a:solidFill>
                <a:uFillTx/>
                <a:latin typeface="微软雅黑" panose="020B0503020204020204" pitchFamily="34" charset="-122"/>
                <a:ea typeface="微软雅黑" panose="020B0503020204020204" pitchFamily="34" charset="-122"/>
              </a:endParaRPr>
            </a:p>
            <a:p>
              <a:pPr algn="l" eaLnBrk="0" hangingPunct="0">
                <a:buNone/>
              </a:pPr>
              <a:r>
                <a:rPr lang="en-US" altLang="zh-CN" sz="1600" b="1" spc="100">
                  <a:solidFill>
                    <a:schemeClr val="tx2"/>
                  </a:solidFill>
                  <a:uFillTx/>
                  <a:latin typeface="微软雅黑" panose="020B0503020204020204" pitchFamily="34" charset="-122"/>
                  <a:ea typeface="微软雅黑" panose="020B0503020204020204" pitchFamily="34" charset="-122"/>
                  <a:sym typeface="+mn-ea"/>
                </a:rPr>
                <a:t>2.罚款（主要）</a:t>
              </a:r>
              <a:endParaRPr lang="en-US" altLang="zh-CN" sz="1600" b="1" spc="100">
                <a:solidFill>
                  <a:schemeClr val="tx2"/>
                </a:solidFill>
                <a:uFillTx/>
                <a:latin typeface="微软雅黑" panose="020B0503020204020204" pitchFamily="34" charset="-122"/>
                <a:ea typeface="微软雅黑" panose="020B0503020204020204" pitchFamily="34" charset="-122"/>
                <a:sym typeface="+mn-ea"/>
              </a:endParaRPr>
            </a:p>
            <a:p>
              <a:pPr algn="l" eaLnBrk="0" hangingPunct="0">
                <a:buNone/>
              </a:pPr>
              <a:r>
                <a:rPr lang="en-US" altLang="zh-CN" sz="1600" b="1" spc="100">
                  <a:solidFill>
                    <a:schemeClr val="tx1">
                      <a:lumMod val="75000"/>
                    </a:schemeClr>
                  </a:solidFill>
                  <a:uFillTx/>
                  <a:latin typeface="微软雅黑" panose="020B0503020204020204" pitchFamily="34" charset="-122"/>
                  <a:ea typeface="微软雅黑" panose="020B0503020204020204" pitchFamily="34" charset="-122"/>
                  <a:sym typeface="+mn-ea"/>
                </a:rPr>
                <a:t>3.没收违法所得、非法财物</a:t>
              </a:r>
              <a:endParaRPr lang="en-US" altLang="zh-CN" sz="1600" b="1" spc="100">
                <a:solidFill>
                  <a:schemeClr val="tx1">
                    <a:lumMod val="75000"/>
                  </a:schemeClr>
                </a:solidFill>
                <a:uFillTx/>
                <a:latin typeface="微软雅黑" panose="020B0503020204020204" pitchFamily="34" charset="-122"/>
                <a:ea typeface="微软雅黑" panose="020B0503020204020204" pitchFamily="34" charset="-122"/>
              </a:endParaRPr>
            </a:p>
            <a:p>
              <a:pPr algn="l" eaLnBrk="0" hangingPunct="0">
                <a:buNone/>
              </a:pPr>
              <a:r>
                <a:rPr lang="en-US" altLang="zh-CN" sz="1600" b="1" spc="100">
                  <a:solidFill>
                    <a:schemeClr val="tx2"/>
                  </a:solidFill>
                  <a:uFillTx/>
                  <a:latin typeface="微软雅黑" panose="020B0503020204020204" pitchFamily="34" charset="-122"/>
                  <a:ea typeface="微软雅黑" panose="020B0503020204020204" pitchFamily="34" charset="-122"/>
                  <a:sym typeface="+mn-ea"/>
                </a:rPr>
                <a:t>4.责令停产停业（主要）</a:t>
              </a:r>
              <a:endParaRPr lang="en-US" altLang="zh-CN" sz="1600" b="1" spc="100">
                <a:solidFill>
                  <a:schemeClr val="tx2"/>
                </a:solidFill>
                <a:uFillTx/>
                <a:latin typeface="微软雅黑" panose="020B0503020204020204" pitchFamily="34" charset="-122"/>
                <a:ea typeface="微软雅黑" panose="020B0503020204020204" pitchFamily="34" charset="-122"/>
                <a:sym typeface="+mn-ea"/>
              </a:endParaRPr>
            </a:p>
            <a:p>
              <a:pPr algn="l" eaLnBrk="0" hangingPunct="0">
                <a:buNone/>
              </a:pPr>
              <a:r>
                <a:rPr lang="en-US" altLang="zh-CN" sz="1600" b="1" spc="100">
                  <a:solidFill>
                    <a:schemeClr val="tx2"/>
                  </a:solidFill>
                  <a:uFillTx/>
                  <a:latin typeface="微软雅黑" panose="020B0503020204020204" pitchFamily="34" charset="-122"/>
                  <a:ea typeface="微软雅黑" panose="020B0503020204020204" pitchFamily="34" charset="-122"/>
                  <a:sym typeface="+mn-ea"/>
                </a:rPr>
                <a:t>5.暂扣或吊销许可证（主要）</a:t>
              </a:r>
              <a:endParaRPr lang="en-US" altLang="zh-CN" sz="1600" b="1" spc="100">
                <a:solidFill>
                  <a:schemeClr val="tx2"/>
                </a:solidFill>
                <a:uFillTx/>
                <a:latin typeface="微软雅黑" panose="020B0503020204020204" pitchFamily="34" charset="-122"/>
                <a:ea typeface="微软雅黑" panose="020B0503020204020204" pitchFamily="34" charset="-122"/>
                <a:sym typeface="+mn-ea"/>
              </a:endParaRPr>
            </a:p>
            <a:p>
              <a:pPr algn="l" eaLnBrk="0" hangingPunct="0">
                <a:buNone/>
              </a:pPr>
              <a:r>
                <a:rPr lang="en-US" altLang="zh-CN" sz="1600" b="1" spc="100">
                  <a:solidFill>
                    <a:schemeClr val="tx1">
                      <a:lumMod val="75000"/>
                    </a:schemeClr>
                  </a:solidFill>
                  <a:uFillTx/>
                  <a:latin typeface="微软雅黑" panose="020B0503020204020204" pitchFamily="34" charset="-122"/>
                  <a:ea typeface="微软雅黑" panose="020B0503020204020204" pitchFamily="34" charset="-122"/>
                  <a:sym typeface="+mn-ea"/>
                </a:rPr>
                <a:t>6.其他行政处罚</a:t>
              </a:r>
              <a:endParaRPr lang="en-US" altLang="zh-CN" sz="1600" b="1" spc="100">
                <a:solidFill>
                  <a:schemeClr val="tx1">
                    <a:lumMod val="75000"/>
                  </a:schemeClr>
                </a:solidFill>
                <a:uFillTx/>
                <a:latin typeface="微软雅黑" panose="020B0503020204020204" pitchFamily="34" charset="-122"/>
                <a:ea typeface="微软雅黑" panose="020B0503020204020204" pitchFamily="34" charset="-122"/>
              </a:endParaRPr>
            </a:p>
          </p:txBody>
        </p:sp>
        <p:grpSp>
          <p:nvGrpSpPr>
            <p:cNvPr id="93" name="组合 92"/>
            <p:cNvGrpSpPr/>
            <p:nvPr/>
          </p:nvGrpSpPr>
          <p:grpSpPr>
            <a:xfrm>
              <a:off x="5772" y="5392"/>
              <a:ext cx="4516" cy="2111"/>
              <a:chOff x="6835" y="5618"/>
              <a:chExt cx="4516" cy="2111"/>
            </a:xfrm>
          </p:grpSpPr>
          <p:sp>
            <p:nvSpPr>
              <p:cNvPr id="92" name="Freeform 6"/>
              <p:cNvSpPr/>
              <p:nvPr/>
            </p:nvSpPr>
            <p:spPr bwMode="auto">
              <a:xfrm>
                <a:off x="6835" y="5618"/>
                <a:ext cx="4516" cy="2110"/>
              </a:xfrm>
              <a:custGeom>
                <a:avLst/>
                <a:gdLst>
                  <a:gd name="T0" fmla="*/ 125 w 3149"/>
                  <a:gd name="T1" fmla="*/ 0 h 5005"/>
                  <a:gd name="T2" fmla="*/ 3024 w 3149"/>
                  <a:gd name="T3" fmla="*/ 0 h 5005"/>
                  <a:gd name="T4" fmla="*/ 3149 w 3149"/>
                  <a:gd name="T5" fmla="*/ 125 h 5005"/>
                  <a:gd name="T6" fmla="*/ 3149 w 3149"/>
                  <a:gd name="T7" fmla="*/ 4880 h 5005"/>
                  <a:gd name="T8" fmla="*/ 3024 w 3149"/>
                  <a:gd name="T9" fmla="*/ 5005 h 5005"/>
                  <a:gd name="T10" fmla="*/ 125 w 3149"/>
                  <a:gd name="T11" fmla="*/ 5005 h 5005"/>
                  <a:gd name="T12" fmla="*/ 0 w 3149"/>
                  <a:gd name="T13" fmla="*/ 4880 h 5005"/>
                  <a:gd name="T14" fmla="*/ 0 w 3149"/>
                  <a:gd name="T15" fmla="*/ 125 h 5005"/>
                  <a:gd name="T16" fmla="*/ 125 w 3149"/>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9" h="5005">
                    <a:moveTo>
                      <a:pt x="125" y="0"/>
                    </a:moveTo>
                    <a:lnTo>
                      <a:pt x="3024" y="0"/>
                    </a:lnTo>
                    <a:cubicBezTo>
                      <a:pt x="3092" y="0"/>
                      <a:pt x="3149" y="56"/>
                      <a:pt x="3149" y="125"/>
                    </a:cubicBezTo>
                    <a:lnTo>
                      <a:pt x="3149" y="4880"/>
                    </a:lnTo>
                    <a:cubicBezTo>
                      <a:pt x="3149" y="4949"/>
                      <a:pt x="3092" y="5005"/>
                      <a:pt x="3024" y="5005"/>
                    </a:cubicBezTo>
                    <a:lnTo>
                      <a:pt x="125" y="5005"/>
                    </a:lnTo>
                    <a:cubicBezTo>
                      <a:pt x="56" y="5005"/>
                      <a:pt x="0" y="4949"/>
                      <a:pt x="0" y="4880"/>
                    </a:cubicBezTo>
                    <a:lnTo>
                      <a:pt x="0" y="125"/>
                    </a:lnTo>
                    <a:cubicBezTo>
                      <a:pt x="0" y="56"/>
                      <a:pt x="56" y="0"/>
                      <a:pt x="125" y="0"/>
                    </a:cubicBezTo>
                    <a:close/>
                  </a:path>
                </a:pathLst>
              </a:custGeom>
              <a:solidFill>
                <a:schemeClr val="accent2"/>
              </a:solidFill>
              <a:ln w="10" cap="flat">
                <a:solidFill>
                  <a:schemeClr val="accent2">
                    <a:lumMod val="75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1" name="文本框 90"/>
              <p:cNvSpPr txBox="1"/>
              <p:nvPr/>
            </p:nvSpPr>
            <p:spPr>
              <a:xfrm>
                <a:off x="6874" y="5647"/>
                <a:ext cx="4477" cy="2082"/>
              </a:xfrm>
              <a:prstGeom prst="rect">
                <a:avLst/>
              </a:prstGeom>
              <a:noFill/>
            </p:spPr>
            <p:txBody>
              <a:bodyPr wrap="square" rtlCol="0" anchor="t">
                <a:spAutoFit/>
              </a:bodyPr>
              <a:lstStyle/>
              <a:p>
                <a:pPr algn="l" eaLnBrk="0" hangingPunct="0">
                  <a:buNone/>
                </a:pPr>
                <a:r>
                  <a:rPr lang="en-US" altLang="zh-CN" sz="1600" b="1" spc="100">
                    <a:solidFill>
                      <a:schemeClr val="tx1">
                        <a:lumMod val="75000"/>
                      </a:schemeClr>
                    </a:solidFill>
                    <a:uFillTx/>
                    <a:latin typeface="微软雅黑" panose="020B0503020204020204" pitchFamily="34" charset="-122"/>
                    <a:ea typeface="微软雅黑" panose="020B0503020204020204" pitchFamily="34" charset="-122"/>
                    <a:sym typeface="+mn-ea"/>
                  </a:rPr>
                  <a:t>1.财产：查封、扣押</a:t>
                </a:r>
                <a:endParaRPr lang="en-US" altLang="zh-CN" sz="1600" b="1" spc="100">
                  <a:solidFill>
                    <a:schemeClr val="tx1">
                      <a:lumMod val="75000"/>
                    </a:schemeClr>
                  </a:solidFill>
                  <a:uFillTx/>
                  <a:latin typeface="微软雅黑" panose="020B0503020204020204" pitchFamily="34" charset="-122"/>
                  <a:ea typeface="微软雅黑" panose="020B0503020204020204" pitchFamily="34" charset="-122"/>
                </a:endParaRPr>
              </a:p>
              <a:p>
                <a:pPr algn="l" eaLnBrk="0" hangingPunct="0">
                  <a:buNone/>
                </a:pPr>
                <a:r>
                  <a:rPr lang="en-US" altLang="zh-CN" sz="1600" b="1" spc="100">
                    <a:solidFill>
                      <a:schemeClr val="tx2"/>
                    </a:solidFill>
                    <a:uFillTx/>
                    <a:latin typeface="微软雅黑" panose="020B0503020204020204" pitchFamily="34" charset="-122"/>
                    <a:ea typeface="微软雅黑" panose="020B0503020204020204" pitchFamily="34" charset="-122"/>
                    <a:sym typeface="+mn-ea"/>
                  </a:rPr>
                  <a:t>2.通知有关单位停止供电</a:t>
                </a:r>
                <a:r>
                  <a:rPr lang="en-US" altLang="zh-CN" sz="1600" b="1" spc="100">
                    <a:solidFill>
                      <a:schemeClr val="tx1">
                        <a:lumMod val="75000"/>
                      </a:schemeClr>
                    </a:solidFill>
                    <a:uFillTx/>
                    <a:latin typeface="微软雅黑" panose="020B0503020204020204" pitchFamily="34" charset="-122"/>
                    <a:ea typeface="微软雅黑" panose="020B0503020204020204" pitchFamily="34" charset="-122"/>
                    <a:sym typeface="+mn-ea"/>
                  </a:rPr>
                  <a:t>：《安全生产法》第67条，</a:t>
                </a:r>
                <a:endParaRPr lang="en-US" altLang="zh-CN" sz="1600" b="1" spc="100">
                  <a:solidFill>
                    <a:schemeClr val="tx1">
                      <a:lumMod val="75000"/>
                    </a:schemeClr>
                  </a:solidFill>
                  <a:uFillTx/>
                  <a:latin typeface="微软雅黑" panose="020B0503020204020204" pitchFamily="34" charset="-122"/>
                  <a:ea typeface="微软雅黑" panose="020B0503020204020204" pitchFamily="34" charset="-122"/>
                </a:endParaRPr>
              </a:p>
              <a:p>
                <a:pPr algn="l" eaLnBrk="0" hangingPunct="0">
                  <a:buNone/>
                </a:pPr>
                <a:r>
                  <a:rPr lang="en-US" altLang="zh-CN" sz="1600" b="1" spc="100">
                    <a:solidFill>
                      <a:schemeClr val="tx2"/>
                    </a:solidFill>
                    <a:uFillTx/>
                    <a:latin typeface="微软雅黑" panose="020B0503020204020204" pitchFamily="34" charset="-122"/>
                    <a:ea typeface="微软雅黑" panose="020B0503020204020204" pitchFamily="34" charset="-122"/>
                    <a:sym typeface="+mn-ea"/>
                  </a:rPr>
                  <a:t>协调供电部门，排查和关闭非法化工厂</a:t>
                </a:r>
                <a:r>
                  <a:rPr lang="en-US" altLang="zh-CN" sz="1600" b="1" spc="100">
                    <a:solidFill>
                      <a:schemeClr val="tx1">
                        <a:lumMod val="75000"/>
                      </a:schemeClr>
                    </a:solidFill>
                    <a:uFillTx/>
                    <a:latin typeface="微软雅黑" panose="020B0503020204020204" pitchFamily="34" charset="-122"/>
                    <a:ea typeface="微软雅黑" panose="020B0503020204020204" pitchFamily="34" charset="-122"/>
                    <a:sym typeface="+mn-ea"/>
                  </a:rPr>
                  <a:t>。</a:t>
                </a:r>
                <a:endParaRPr lang="en-US" altLang="zh-CN" sz="1600" b="1" spc="100">
                  <a:solidFill>
                    <a:schemeClr val="tx1">
                      <a:lumMod val="75000"/>
                    </a:schemeClr>
                  </a:solidFill>
                  <a:uFillTx/>
                  <a:latin typeface="微软雅黑" panose="020B0503020204020204" pitchFamily="34" charset="-122"/>
                  <a:ea typeface="微软雅黑" panose="020B0503020204020204" pitchFamily="34" charset="-122"/>
                </a:endParaRPr>
              </a:p>
            </p:txBody>
          </p:sp>
        </p:grpSp>
      </p:grpSp>
      <p:grpSp>
        <p:nvGrpSpPr>
          <p:cNvPr id="14" name="组合 13"/>
          <p:cNvGrpSpPr/>
          <p:nvPr/>
        </p:nvGrpSpPr>
        <p:grpSpPr>
          <a:xfrm>
            <a:off x="102235" y="62230"/>
            <a:ext cx="4511675" cy="616535"/>
            <a:chOff x="147" y="225"/>
            <a:chExt cx="7105" cy="971"/>
          </a:xfrm>
        </p:grpSpPr>
        <p:sp>
          <p:nvSpPr>
            <p:cNvPr id="15" name="TextBox 31"/>
            <p:cNvSpPr txBox="1"/>
            <p:nvPr/>
          </p:nvSpPr>
          <p:spPr>
            <a:xfrm>
              <a:off x="1118" y="310"/>
              <a:ext cx="6134"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危化品企业安全监管与执法</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3</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523875" y="572902"/>
            <a:ext cx="2811780" cy="429895"/>
          </a:xfrm>
          <a:prstGeom prst="rect">
            <a:avLst/>
          </a:prstGeom>
          <a:noFill/>
        </p:spPr>
        <p:txBody>
          <a:bodyPr wrap="none" rtlCol="0" anchor="t">
            <a:spAutoFit/>
          </a:bodyPr>
          <a:lstStyle/>
          <a:p>
            <a:pPr algn="l" defTabSz="685800" eaLnBrk="0" hangingPunct="0"/>
            <a:r>
              <a:rPr lang="zh-CN" sz="2200" b="1" spc="100">
                <a:solidFill>
                  <a:schemeClr val="tx1"/>
                </a:solidFill>
                <a:uFillTx/>
                <a:latin typeface="微软雅黑" panose="020B0503020204020204" pitchFamily="34" charset="-122"/>
                <a:ea typeface="微软雅黑" panose="020B0503020204020204" pitchFamily="34" charset="-122"/>
                <a:sym typeface="+mn-ea"/>
              </a:rPr>
              <a:t>（一）安全生产许可</a:t>
            </a:r>
            <a:endParaRPr lang="zh-CN" sz="2200" b="1" spc="100">
              <a:solidFill>
                <a:schemeClr val="tx1"/>
              </a:solidFill>
              <a:uFillTx/>
              <a:latin typeface="微软雅黑" panose="020B0503020204020204" pitchFamily="34" charset="-122"/>
              <a:ea typeface="微软雅黑" panose="020B0503020204020204" pitchFamily="34" charset="-122"/>
              <a:sym typeface="+mn-ea"/>
            </a:endParaRPr>
          </a:p>
        </p:txBody>
      </p:sp>
      <p:sp>
        <p:nvSpPr>
          <p:cNvPr id="2" name="文本框 1"/>
          <p:cNvSpPr txBox="1"/>
          <p:nvPr/>
        </p:nvSpPr>
        <p:spPr>
          <a:xfrm>
            <a:off x="953135" y="1002797"/>
            <a:ext cx="3819525" cy="398780"/>
          </a:xfrm>
          <a:prstGeom prst="rect">
            <a:avLst/>
          </a:prstGeom>
          <a:noFill/>
        </p:spPr>
        <p:txBody>
          <a:bodyPr wrap="none" rtlCol="0" anchor="t">
            <a:spAutoFit/>
          </a:bodyPr>
          <a:lstStyle/>
          <a:p>
            <a:pPr algn="l"/>
            <a:r>
              <a:rPr sz="2000" b="1" spc="100" smtClean="0">
                <a:solidFill>
                  <a:schemeClr val="tx1"/>
                </a:solidFill>
                <a:uFillTx/>
                <a:latin typeface="微软雅黑" panose="020B0503020204020204" pitchFamily="34" charset="-122"/>
                <a:ea typeface="微软雅黑" panose="020B0503020204020204" pitchFamily="34" charset="-122"/>
                <a:sym typeface="+mn-ea"/>
              </a:rPr>
              <a:t>1</a:t>
            </a:r>
            <a:r>
              <a:rPr lang="zh-CN" sz="2000" b="1" spc="100" smtClean="0">
                <a:solidFill>
                  <a:schemeClr val="tx1"/>
                </a:solidFill>
                <a:uFillTx/>
                <a:latin typeface="微软雅黑" panose="020B0503020204020204" pitchFamily="34" charset="-122"/>
                <a:ea typeface="微软雅黑" panose="020B0503020204020204" pitchFamily="34" charset="-122"/>
                <a:sym typeface="+mn-ea"/>
              </a:rPr>
              <a:t>、</a:t>
            </a:r>
            <a:r>
              <a:rPr sz="2000" b="1" spc="100" smtClean="0">
                <a:solidFill>
                  <a:schemeClr val="tx1"/>
                </a:solidFill>
                <a:uFillTx/>
                <a:latin typeface="微软雅黑" panose="020B0503020204020204" pitchFamily="34" charset="-122"/>
                <a:ea typeface="微软雅黑" panose="020B0503020204020204" pitchFamily="34" charset="-122"/>
                <a:sym typeface="+mn-ea"/>
              </a:rPr>
              <a:t>危险化学品安全生产许可证</a:t>
            </a:r>
            <a:endParaRPr sz="2000" b="1" spc="100" smtClean="0">
              <a:solidFill>
                <a:schemeClr val="tx1"/>
              </a:solidFill>
              <a:uFillTx/>
              <a:latin typeface="微软雅黑" panose="020B0503020204020204" pitchFamily="34" charset="-122"/>
              <a:ea typeface="微软雅黑" panose="020B0503020204020204" pitchFamily="34" charset="-122"/>
              <a:sym typeface="+mn-ea"/>
            </a:endParaRPr>
          </a:p>
        </p:txBody>
      </p:sp>
      <p:sp>
        <p:nvSpPr>
          <p:cNvPr id="6" name="文本框 5"/>
          <p:cNvSpPr txBox="1"/>
          <p:nvPr/>
        </p:nvSpPr>
        <p:spPr>
          <a:xfrm>
            <a:off x="971974" y="1731010"/>
            <a:ext cx="7200053" cy="2891790"/>
          </a:xfrm>
          <a:prstGeom prst="rect">
            <a:avLst/>
          </a:prstGeom>
          <a:noFill/>
        </p:spPr>
        <p:txBody>
          <a:bodyPr wrap="square" rtlCol="0" anchor="t">
            <a:spAutoFit/>
          </a:bodyPr>
          <a:lstStyle/>
          <a:p>
            <a:pPr indent="457200" algn="just">
              <a:lnSpc>
                <a:spcPct val="130000"/>
              </a:lnSpc>
            </a:pP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依据</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危化品安全管理条例</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（国务院令第 </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591</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号）第</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14</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条，</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安全生产许可证条例</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（国务院令第</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397</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号）第</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3</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6</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条，</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危化品生产企业安全生产许可证实施办法</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（总局令第</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41</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号，总局令第</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79</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号修正）第</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2</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3</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4</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章规定。</a:t>
            </a:r>
            <a:endPar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indent="457200" algn="just">
              <a:lnSpc>
                <a:spcPct val="130000"/>
              </a:lnSpc>
            </a:pP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《危化品安全管理条例》第6条规定“安监部门负责</a:t>
            </a:r>
            <a:r>
              <a:rPr lang="zh-CN" altLang="en-US" sz="2000" spc="100">
                <a:solidFill>
                  <a:schemeClr val="tx2"/>
                </a:solidFill>
                <a:uFillTx/>
                <a:latin typeface="微软雅黑" panose="020B0503020204020204" pitchFamily="34" charset="-122"/>
                <a:ea typeface="微软雅黑" panose="020B0503020204020204" pitchFamily="34" charset="-122"/>
                <a:sym typeface="+mn-ea"/>
              </a:rPr>
              <a:t>核发</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危险化学品安全生产许可证……”。</a:t>
            </a:r>
            <a:endPar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indent="457200" algn="just">
              <a:lnSpc>
                <a:spcPct val="130000"/>
              </a:lnSpc>
            </a:pPr>
            <a:r>
              <a:rPr lang="zh-CN" altLang="en-US" sz="2000" spc="100">
                <a:solidFill>
                  <a:schemeClr val="tx2"/>
                </a:solidFill>
                <a:uFillTx/>
                <a:latin typeface="微软雅黑" panose="020B0503020204020204" pitchFamily="34" charset="-122"/>
                <a:ea typeface="微软雅黑" panose="020B0503020204020204" pitchFamily="34" charset="-122"/>
                <a:sym typeface="+mn-ea"/>
              </a:rPr>
              <a:t>“核发”</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规定应当到现场核查。</a:t>
            </a:r>
            <a:endPar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sp>
        <p:nvSpPr>
          <p:cNvPr id="7" name="文本框 6"/>
          <p:cNvSpPr txBox="1"/>
          <p:nvPr/>
        </p:nvSpPr>
        <p:spPr>
          <a:xfrm>
            <a:off x="1027430" y="1396365"/>
            <a:ext cx="2752725" cy="398780"/>
          </a:xfrm>
          <a:prstGeom prst="rect">
            <a:avLst/>
          </a:prstGeom>
          <a:noFill/>
        </p:spPr>
        <p:txBody>
          <a:bodyPr wrap="none" rtlCol="0" anchor="t">
            <a:spAutoFit/>
          </a:bodyPr>
          <a:lstStyle/>
          <a:p>
            <a:r>
              <a:rPr lang="zh-CN" altLang="en-US" sz="2000" b="1" spc="100">
                <a:solidFill>
                  <a:schemeClr val="tx1"/>
                </a:solidFill>
                <a:uFillTx/>
                <a:latin typeface="微软雅黑" panose="020B0503020204020204" pitchFamily="34" charset="-122"/>
                <a:ea typeface="微软雅黑" panose="020B0503020204020204" pitchFamily="34" charset="-122"/>
                <a:sym typeface="+mn-ea"/>
              </a:rPr>
              <a:t>（</a:t>
            </a:r>
            <a:r>
              <a:rPr lang="en-US" altLang="zh-CN" sz="2000" b="1" spc="100">
                <a:solidFill>
                  <a:schemeClr val="tx1"/>
                </a:solidFill>
                <a:uFillTx/>
                <a:latin typeface="微软雅黑" panose="020B0503020204020204" pitchFamily="34" charset="-122"/>
                <a:ea typeface="微软雅黑" panose="020B0503020204020204" pitchFamily="34" charset="-122"/>
                <a:sym typeface="+mn-ea"/>
              </a:rPr>
              <a:t>1</a:t>
            </a:r>
            <a:r>
              <a:rPr lang="zh-CN" altLang="en-US" sz="2000" b="1" spc="100">
                <a:solidFill>
                  <a:schemeClr val="tx1"/>
                </a:solidFill>
                <a:uFillTx/>
                <a:latin typeface="微软雅黑" panose="020B0503020204020204" pitchFamily="34" charset="-122"/>
                <a:ea typeface="微软雅黑" panose="020B0503020204020204" pitchFamily="34" charset="-122"/>
                <a:sym typeface="+mn-ea"/>
              </a:rPr>
              <a:t>）许可条件及程序</a:t>
            </a:r>
            <a:endParaRPr lang="zh-CN" altLang="en-US" sz="2000" b="1" spc="100">
              <a:solidFill>
                <a:schemeClr val="tx1"/>
              </a:solidFill>
              <a:uFillTx/>
              <a:latin typeface="微软雅黑" panose="020B0503020204020204" pitchFamily="34" charset="-122"/>
              <a:ea typeface="微软雅黑" panose="020B0503020204020204" pitchFamily="34" charset="-122"/>
              <a:sym typeface="+mn-ea"/>
            </a:endParaRPr>
          </a:p>
        </p:txBody>
      </p:sp>
      <p:grpSp>
        <p:nvGrpSpPr>
          <p:cNvPr id="5" name="组合 4"/>
          <p:cNvGrpSpPr/>
          <p:nvPr/>
        </p:nvGrpSpPr>
        <p:grpSpPr>
          <a:xfrm>
            <a:off x="102235" y="62230"/>
            <a:ext cx="4511675" cy="616535"/>
            <a:chOff x="147" y="225"/>
            <a:chExt cx="7105" cy="971"/>
          </a:xfrm>
        </p:grpSpPr>
        <p:sp>
          <p:nvSpPr>
            <p:cNvPr id="8" name="TextBox 31"/>
            <p:cNvSpPr txBox="1"/>
            <p:nvPr/>
          </p:nvSpPr>
          <p:spPr>
            <a:xfrm>
              <a:off x="1118" y="310"/>
              <a:ext cx="6134"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危化品企业安全监管与执法</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9"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3</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1027430" y="678815"/>
            <a:ext cx="2752725" cy="398780"/>
          </a:xfrm>
          <a:prstGeom prst="rect">
            <a:avLst/>
          </a:prstGeom>
          <a:noFill/>
        </p:spPr>
        <p:txBody>
          <a:bodyPr wrap="none" rtlCol="0" anchor="t">
            <a:spAutoFit/>
          </a:bodyPr>
          <a:lstStyle/>
          <a:p>
            <a:pPr algn="l"/>
            <a:r>
              <a:rPr sz="2000" b="1" spc="100">
                <a:solidFill>
                  <a:schemeClr val="tx1"/>
                </a:solidFill>
                <a:uFillTx/>
                <a:latin typeface="微软雅黑" panose="020B0503020204020204" pitchFamily="34" charset="-122"/>
                <a:ea typeface="微软雅黑" panose="020B0503020204020204" pitchFamily="34" charset="-122"/>
                <a:sym typeface="+mn-ea"/>
              </a:rPr>
              <a:t>（2）重点内容及核心</a:t>
            </a:r>
            <a:endParaRPr sz="2000" b="1" spc="100">
              <a:solidFill>
                <a:schemeClr val="tx1"/>
              </a:solidFill>
              <a:uFillTx/>
              <a:latin typeface="微软雅黑" panose="020B0503020204020204" pitchFamily="34" charset="-122"/>
              <a:ea typeface="微软雅黑" panose="020B0503020204020204" pitchFamily="34" charset="-122"/>
              <a:sym typeface="+mn-ea"/>
            </a:endParaRPr>
          </a:p>
        </p:txBody>
      </p:sp>
      <p:sp>
        <p:nvSpPr>
          <p:cNvPr id="5" name="文本框 4"/>
          <p:cNvSpPr txBox="1"/>
          <p:nvPr/>
        </p:nvSpPr>
        <p:spPr>
          <a:xfrm>
            <a:off x="971974" y="1056640"/>
            <a:ext cx="7200053" cy="3887470"/>
          </a:xfrm>
          <a:prstGeom prst="rect">
            <a:avLst/>
          </a:prstGeom>
          <a:noFill/>
        </p:spPr>
        <p:txBody>
          <a:bodyPr wrap="square" rtlCol="0" anchor="t">
            <a:spAutoFit/>
          </a:bodyPr>
          <a:lstStyle/>
          <a:p>
            <a:pPr indent="482600" algn="just" eaLnBrk="0" hangingPunct="0">
              <a:lnSpc>
                <a:spcPct val="130000"/>
              </a:lnSpc>
              <a:spcBef>
                <a:spcPts val="0"/>
              </a:spcBef>
              <a:spcAft>
                <a:spcPts val="0"/>
              </a:spcAft>
              <a:extLst>
                <a:ext uri="{35155182-B16C-46BC-9424-99874614C6A1}">
                  <wpsdc:indentchars xmlns:wpsdc="http://www.wps.cn/officeDocument/2017/drawingmlCustomData" val="200" checksum="2980959856"/>
                </a:ext>
              </a:extLst>
            </a:pPr>
            <a:r>
              <a:rPr lang="zh-CN" altLang="en-US" sz="1900" b="1">
                <a:solidFill>
                  <a:schemeClr val="tx2"/>
                </a:solidFill>
                <a:latin typeface="微软雅黑" panose="020B0503020204020204" pitchFamily="34" charset="-122"/>
                <a:ea typeface="微软雅黑" panose="020B0503020204020204" pitchFamily="34" charset="-122"/>
                <a:sym typeface="+mn-ea"/>
              </a:rPr>
              <a:t>许可条件核心：</a:t>
            </a:r>
            <a:endParaRPr lang="zh-CN" altLang="en-US" sz="1900" b="1">
              <a:solidFill>
                <a:schemeClr val="tx2"/>
              </a:solidFill>
              <a:latin typeface="微软雅黑" panose="020B0503020204020204" pitchFamily="34" charset="-122"/>
              <a:ea typeface="微软雅黑" panose="020B0503020204020204" pitchFamily="34" charset="-122"/>
              <a:sym typeface="+mn-ea"/>
            </a:endParaRPr>
          </a:p>
          <a:p>
            <a:pPr indent="482600" algn="just" eaLnBrk="0" hangingPunct="0">
              <a:lnSpc>
                <a:spcPct val="130000"/>
              </a:lnSpc>
              <a:spcBef>
                <a:spcPts val="0"/>
              </a:spcBef>
              <a:spcAft>
                <a:spcPts val="0"/>
              </a:spcAft>
              <a:extLst>
                <a:ext uri="{35155182-B16C-46BC-9424-99874614C6A1}">
                  <wpsdc:indentchars xmlns:wpsdc="http://www.wps.cn/officeDocument/2017/drawingmlCustomData" val="200" checksum="2980959856"/>
                </a:ext>
              </a:extLst>
            </a:pPr>
            <a:r>
              <a:rPr lang="zh-CN" altLang="en-US" sz="1900" b="1">
                <a:solidFill>
                  <a:schemeClr val="tx2"/>
                </a:solidFill>
                <a:latin typeface="微软雅黑" panose="020B0503020204020204" pitchFamily="34" charset="-122"/>
                <a:ea typeface="微软雅黑" panose="020B0503020204020204" pitchFamily="34" charset="-122"/>
                <a:sym typeface="+mn-ea"/>
              </a:rPr>
              <a:t>选址布局、规划设计和安全距离：</a:t>
            </a:r>
            <a:r>
              <a:rPr lang="zh-CN" altLang="en-US" sz="1900">
                <a:solidFill>
                  <a:schemeClr val="tx1">
                    <a:lumMod val="75000"/>
                  </a:schemeClr>
                </a:solidFill>
                <a:latin typeface="微软雅黑" panose="020B0503020204020204" pitchFamily="34" charset="-122"/>
                <a:ea typeface="微软雅黑" panose="020B0503020204020204" pitchFamily="34" charset="-122"/>
                <a:sym typeface="+mn-ea"/>
              </a:rPr>
              <a:t>企业设立应当符合国家产业政策、符合当地规划布局、新设立企业进入危化专区；重大危险源与八类场所的安全距离；总体布局符合</a:t>
            </a:r>
            <a:r>
              <a:rPr lang="en-US" altLang="zh-CN" sz="1900">
                <a:solidFill>
                  <a:schemeClr val="tx1">
                    <a:lumMod val="75000"/>
                  </a:schemeClr>
                </a:solidFill>
                <a:latin typeface="微软雅黑" panose="020B0503020204020204" pitchFamily="34" charset="-122"/>
                <a:ea typeface="微软雅黑" panose="020B0503020204020204" pitchFamily="34" charset="-122"/>
                <a:sym typeface="+mn-ea"/>
              </a:rPr>
              <a:t>《</a:t>
            </a:r>
            <a:r>
              <a:rPr lang="zh-CN" altLang="en-US" sz="1900">
                <a:solidFill>
                  <a:schemeClr val="tx1">
                    <a:lumMod val="75000"/>
                  </a:schemeClr>
                </a:solidFill>
                <a:latin typeface="微软雅黑" panose="020B0503020204020204" pitchFamily="34" charset="-122"/>
                <a:ea typeface="微软雅黑" panose="020B0503020204020204" pitchFamily="34" charset="-122"/>
                <a:sym typeface="+mn-ea"/>
              </a:rPr>
              <a:t>化工企业总图运输设计规范</a:t>
            </a:r>
            <a:r>
              <a:rPr lang="en-US" altLang="zh-CN" sz="1900">
                <a:solidFill>
                  <a:schemeClr val="tx1">
                    <a:lumMod val="75000"/>
                  </a:schemeClr>
                </a:solidFill>
                <a:latin typeface="微软雅黑" panose="020B0503020204020204" pitchFamily="34" charset="-122"/>
                <a:ea typeface="微软雅黑" panose="020B0503020204020204" pitchFamily="34" charset="-122"/>
                <a:sym typeface="+mn-ea"/>
              </a:rPr>
              <a:t>》</a:t>
            </a:r>
            <a:r>
              <a:rPr lang="zh-CN" altLang="en-US" sz="1900">
                <a:solidFill>
                  <a:schemeClr val="tx1">
                    <a:lumMod val="75000"/>
                  </a:schemeClr>
                </a:solidFill>
                <a:latin typeface="微软雅黑" panose="020B0503020204020204" pitchFamily="34" charset="-122"/>
                <a:ea typeface="微软雅黑" panose="020B0503020204020204" pitchFamily="34" charset="-122"/>
                <a:sym typeface="+mn-ea"/>
              </a:rPr>
              <a:t>等标准规范。</a:t>
            </a:r>
            <a:endParaRPr lang="zh-CN" altLang="en-US" sz="1900">
              <a:solidFill>
                <a:schemeClr val="tx1">
                  <a:lumMod val="75000"/>
                </a:schemeClr>
              </a:solidFill>
              <a:latin typeface="微软雅黑" panose="020B0503020204020204" pitchFamily="34" charset="-122"/>
              <a:ea typeface="微软雅黑" panose="020B0503020204020204" pitchFamily="34" charset="-122"/>
              <a:sym typeface="+mn-ea"/>
            </a:endParaRPr>
          </a:p>
          <a:p>
            <a:pPr indent="482600" algn="just" eaLnBrk="0" hangingPunct="0">
              <a:lnSpc>
                <a:spcPct val="130000"/>
              </a:lnSpc>
              <a:spcBef>
                <a:spcPts val="0"/>
              </a:spcBef>
              <a:spcAft>
                <a:spcPts val="0"/>
              </a:spcAft>
              <a:extLst>
                <a:ext uri="{35155182-B16C-46BC-9424-99874614C6A1}">
                  <wpsdc:indentchars xmlns:wpsdc="http://www.wps.cn/officeDocument/2017/drawingmlCustomData" val="200" checksum="2980959856"/>
                </a:ext>
              </a:extLst>
            </a:pPr>
            <a:r>
              <a:rPr lang="zh-CN" altLang="en-US" sz="1900" b="1">
                <a:solidFill>
                  <a:schemeClr val="tx2"/>
                </a:solidFill>
                <a:latin typeface="微软雅黑" panose="020B0503020204020204" pitchFamily="34" charset="-122"/>
                <a:ea typeface="微软雅黑" panose="020B0503020204020204" pitchFamily="34" charset="-122"/>
                <a:sym typeface="+mn-ea"/>
              </a:rPr>
              <a:t>厂房、作业场所：</a:t>
            </a:r>
            <a:r>
              <a:rPr lang="zh-CN" altLang="en-US" sz="1900">
                <a:solidFill>
                  <a:schemeClr val="tx1">
                    <a:lumMod val="75000"/>
                  </a:schemeClr>
                </a:solidFill>
                <a:latin typeface="微软雅黑" panose="020B0503020204020204" pitchFamily="34" charset="-122"/>
                <a:ea typeface="微软雅黑" panose="020B0503020204020204" pitchFamily="34" charset="-122"/>
                <a:sym typeface="+mn-ea"/>
              </a:rPr>
              <a:t>两重点装置由甲级化工石化设计单位设计；禁止淘汰落后工艺设备，新工艺要逐步放大到工业生产，国内首次工艺需工艺可靠性论证；自动化控制系统、紧急停车系统等安全设施；生产区与非生产区分开设置；生产装置和储存设施之间及其与建（构）筑物的间距；职业危害防护设施。</a:t>
            </a:r>
            <a:endParaRPr lang="zh-CN" altLang="en-US" sz="1900">
              <a:solidFill>
                <a:schemeClr val="tx1">
                  <a:lumMod val="75000"/>
                </a:schemeClr>
              </a:solidFill>
              <a:latin typeface="微软雅黑" panose="020B0503020204020204" pitchFamily="34" charset="-122"/>
              <a:ea typeface="微软雅黑" panose="020B0503020204020204" pitchFamily="34" charset="-122"/>
              <a:sym typeface="+mn-ea"/>
            </a:endParaRPr>
          </a:p>
        </p:txBody>
      </p:sp>
      <p:grpSp>
        <p:nvGrpSpPr>
          <p:cNvPr id="14" name="组合 13"/>
          <p:cNvGrpSpPr/>
          <p:nvPr/>
        </p:nvGrpSpPr>
        <p:grpSpPr>
          <a:xfrm>
            <a:off x="102235" y="62230"/>
            <a:ext cx="4511675" cy="616535"/>
            <a:chOff x="147" y="225"/>
            <a:chExt cx="7105" cy="971"/>
          </a:xfrm>
        </p:grpSpPr>
        <p:sp>
          <p:nvSpPr>
            <p:cNvPr id="15" name="TextBox 31"/>
            <p:cNvSpPr txBox="1"/>
            <p:nvPr/>
          </p:nvSpPr>
          <p:spPr>
            <a:xfrm>
              <a:off x="1118" y="310"/>
              <a:ext cx="6134"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危化品企业安全监管与执法</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3</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331976" y="874395"/>
            <a:ext cx="6480048" cy="3599815"/>
          </a:xfrm>
          <a:prstGeom prst="rect">
            <a:avLst/>
          </a:prstGeom>
          <a:noFill/>
        </p:spPr>
        <p:txBody>
          <a:bodyPr wrap="square" rtlCol="0" anchor="t">
            <a:spAutoFit/>
          </a:bodyPr>
          <a:lstStyle/>
          <a:p>
            <a:pPr indent="508000" algn="just" eaLnBrk="0" hangingPunct="0">
              <a:lnSpc>
                <a:spcPct val="150000"/>
              </a:lnSpc>
              <a:spcBef>
                <a:spcPts val="0"/>
              </a:spcBef>
              <a:spcAft>
                <a:spcPts val="0"/>
              </a:spcAft>
              <a:extLst>
                <a:ext uri="{35155182-B16C-46BC-9424-99874614C6A1}">
                  <wpsdc:indentchars xmlns:wpsdc="http://www.wps.cn/officeDocument/2017/drawingmlCustomData" val="200" checksum="2968501342"/>
                </a:ext>
              </a:extLst>
            </a:pPr>
            <a:r>
              <a:rPr lang="zh-CN" altLang="en-US" sz="1900" b="1" spc="100">
                <a:solidFill>
                  <a:schemeClr val="tx2"/>
                </a:solidFill>
                <a:uFillTx/>
                <a:latin typeface="微软雅黑" panose="020B0503020204020204" pitchFamily="34" charset="-122"/>
                <a:ea typeface="微软雅黑" panose="020B0503020204020204" pitchFamily="34" charset="-122"/>
                <a:sym typeface="+mn-ea"/>
              </a:rPr>
              <a:t>企业安全管理要求：</a:t>
            </a:r>
            <a:r>
              <a:rPr lang="zh-CN" altLang="en-US" sz="1900" spc="100">
                <a:solidFill>
                  <a:schemeClr val="tx1">
                    <a:lumMod val="75000"/>
                  </a:schemeClr>
                </a:solidFill>
                <a:uFillTx/>
                <a:latin typeface="微软雅黑" panose="020B0503020204020204" pitchFamily="34" charset="-122"/>
                <a:ea typeface="微软雅黑" panose="020B0503020204020204" pitchFamily="34" charset="-122"/>
                <a:sym typeface="+mn-ea"/>
              </a:rPr>
              <a:t>配备安全管理机构及规定数量的专职安全生产管理人员；建立健全安全生产责任制、规章制度和操作规程；相关人员持证上岗；重大危险源辨识和安全管理；安全投入、工伤保险；危险化学品登记和“一书一签”；应急管理。</a:t>
            </a:r>
            <a:endParaRPr lang="zh-CN" altLang="en-US" sz="1900"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indent="508000" algn="just" eaLnBrk="0" hangingPunct="0">
              <a:lnSpc>
                <a:spcPct val="150000"/>
              </a:lnSpc>
              <a:spcBef>
                <a:spcPts val="0"/>
              </a:spcBef>
              <a:spcAft>
                <a:spcPts val="0"/>
              </a:spcAft>
              <a:extLst>
                <a:ext uri="{35155182-B16C-46BC-9424-99874614C6A1}">
                  <wpsdc:indentchars xmlns:wpsdc="http://www.wps.cn/officeDocument/2017/drawingmlCustomData" val="200" checksum="2968501342"/>
                </a:ext>
              </a:extLst>
            </a:pPr>
            <a:r>
              <a:rPr lang="zh-CN" altLang="en-US" sz="1900" b="1" spc="100">
                <a:solidFill>
                  <a:schemeClr val="tx2"/>
                </a:solidFill>
                <a:uFillTx/>
                <a:latin typeface="微软雅黑" panose="020B0503020204020204" pitchFamily="34" charset="-122"/>
                <a:ea typeface="微软雅黑" panose="020B0503020204020204" pitchFamily="34" charset="-122"/>
                <a:sym typeface="+mn-ea"/>
              </a:rPr>
              <a:t>依法进行安全评价：</a:t>
            </a:r>
            <a:r>
              <a:rPr lang="zh-CN" altLang="en-US" sz="1900" spc="100">
                <a:solidFill>
                  <a:schemeClr val="tx1">
                    <a:lumMod val="75000"/>
                  </a:schemeClr>
                </a:solidFill>
                <a:uFillTx/>
                <a:latin typeface="微软雅黑" panose="020B0503020204020204" pitchFamily="34" charset="-122"/>
                <a:ea typeface="微软雅黑" panose="020B0503020204020204" pitchFamily="34" charset="-122"/>
                <a:sym typeface="+mn-ea"/>
              </a:rPr>
              <a:t>委托具备资质的安全评价机构进行安全评价，并按照安全评价报告的意见对存在的安全生产问题进行整改。</a:t>
            </a:r>
            <a:endParaRPr lang="zh-CN" altLang="en-US" sz="1900" spc="10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grpSp>
        <p:nvGrpSpPr>
          <p:cNvPr id="2" name="组合 1"/>
          <p:cNvGrpSpPr/>
          <p:nvPr/>
        </p:nvGrpSpPr>
        <p:grpSpPr>
          <a:xfrm>
            <a:off x="102235" y="62230"/>
            <a:ext cx="4511675" cy="616535"/>
            <a:chOff x="147" y="225"/>
            <a:chExt cx="7105" cy="971"/>
          </a:xfrm>
        </p:grpSpPr>
        <p:sp>
          <p:nvSpPr>
            <p:cNvPr id="4" name="TextBox 31"/>
            <p:cNvSpPr txBox="1"/>
            <p:nvPr/>
          </p:nvSpPr>
          <p:spPr>
            <a:xfrm>
              <a:off x="1118" y="310"/>
              <a:ext cx="6134"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危化品企业安全监管与执法</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3</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890905" y="707390"/>
            <a:ext cx="7362190" cy="4038600"/>
          </a:xfrm>
          <a:prstGeom prst="rect">
            <a:avLst/>
          </a:prstGeom>
          <a:noFill/>
        </p:spPr>
        <p:txBody>
          <a:bodyPr wrap="square" rtlCol="0" anchor="t">
            <a:spAutoFit/>
          </a:bodyPr>
          <a:lstStyle/>
          <a:p>
            <a:pPr indent="508000" algn="just" hangingPunct="0">
              <a:lnSpc>
                <a:spcPct val="150000"/>
              </a:lnSpc>
              <a:spcBef>
                <a:spcPts val="0"/>
              </a:spcBef>
              <a:spcAft>
                <a:spcPts val="0"/>
              </a:spcAft>
              <a:extLst>
                <a:ext uri="{35155182-B16C-46BC-9424-99874614C6A1}">
                  <wpsdc:indentchars xmlns:wpsdc="http://www.wps.cn/officeDocument/2017/drawingmlCustomData" val="200" checksum="2968501342"/>
                </a:ext>
              </a:extLst>
            </a:pPr>
            <a:r>
              <a:rPr lang="zh-CN" altLang="en-US" sz="1900" b="1" spc="100">
                <a:solidFill>
                  <a:schemeClr val="tx2"/>
                </a:solidFill>
                <a:uFillTx/>
                <a:latin typeface="微软雅黑" panose="020B0503020204020204" pitchFamily="34" charset="-122"/>
                <a:ea typeface="微软雅黑" panose="020B0503020204020204" pitchFamily="34" charset="-122"/>
                <a:sym typeface="+mn-ea"/>
              </a:rPr>
              <a:t>许可程序重点：</a:t>
            </a:r>
            <a:endParaRPr lang="zh-CN" altLang="en-US" sz="1900" b="1" spc="100">
              <a:solidFill>
                <a:schemeClr val="tx2"/>
              </a:solidFill>
              <a:uFillTx/>
              <a:latin typeface="微软雅黑" panose="020B0503020204020204" pitchFamily="34" charset="-122"/>
              <a:ea typeface="微软雅黑" panose="020B0503020204020204" pitchFamily="34" charset="-122"/>
              <a:sym typeface="+mn-ea"/>
            </a:endParaRPr>
          </a:p>
          <a:p>
            <a:pPr indent="508000" algn="just" hangingPunct="0">
              <a:lnSpc>
                <a:spcPct val="150000"/>
              </a:lnSpc>
              <a:spcBef>
                <a:spcPts val="0"/>
              </a:spcBef>
              <a:spcAft>
                <a:spcPts val="0"/>
              </a:spcAft>
              <a:extLst>
                <a:ext uri="{35155182-B16C-46BC-9424-99874614C6A1}">
                  <wpsdc:indentchars xmlns:wpsdc="http://www.wps.cn/officeDocument/2017/drawingmlCustomData" val="200" checksum="2968501342"/>
                </a:ext>
              </a:extLst>
            </a:pPr>
            <a:r>
              <a:rPr lang="zh-CN" altLang="en-US" sz="1900" b="1" spc="100">
                <a:solidFill>
                  <a:schemeClr val="tx2"/>
                </a:solidFill>
                <a:uFillTx/>
                <a:latin typeface="微软雅黑" panose="020B0503020204020204" pitchFamily="34" charset="-122"/>
                <a:ea typeface="微软雅黑" panose="020B0503020204020204" pitchFamily="34" charset="-122"/>
                <a:sym typeface="+mn-ea"/>
              </a:rPr>
              <a:t>发证机关的职责分工：</a:t>
            </a:r>
            <a:r>
              <a:rPr lang="zh-CN" altLang="en-US" sz="1900" spc="100">
                <a:solidFill>
                  <a:schemeClr val="tx1">
                    <a:lumMod val="75000"/>
                  </a:schemeClr>
                </a:solidFill>
                <a:uFillTx/>
                <a:latin typeface="微软雅黑" panose="020B0503020204020204" pitchFamily="34" charset="-122"/>
                <a:ea typeface="微软雅黑" panose="020B0503020204020204" pitchFamily="34" charset="-122"/>
                <a:sym typeface="+mn-ea"/>
              </a:rPr>
              <a:t>剧毒品生产企业不得委托，“两重点”企业不得委托到县级。</a:t>
            </a:r>
            <a:endParaRPr lang="zh-CN" altLang="en-US" sz="1900"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indent="508000" algn="just" hangingPunct="0">
              <a:lnSpc>
                <a:spcPct val="150000"/>
              </a:lnSpc>
              <a:spcBef>
                <a:spcPts val="0"/>
              </a:spcBef>
              <a:spcAft>
                <a:spcPts val="0"/>
              </a:spcAft>
              <a:extLst>
                <a:ext uri="{35155182-B16C-46BC-9424-99874614C6A1}">
                  <wpsdc:indentchars xmlns:wpsdc="http://www.wps.cn/officeDocument/2017/drawingmlCustomData" val="200" checksum="2968501342"/>
                </a:ext>
              </a:extLst>
            </a:pPr>
            <a:r>
              <a:rPr lang="zh-CN" altLang="en-US" sz="1900" b="1" spc="100">
                <a:solidFill>
                  <a:schemeClr val="tx2"/>
                </a:solidFill>
                <a:uFillTx/>
                <a:latin typeface="微软雅黑" panose="020B0503020204020204" pitchFamily="34" charset="-122"/>
                <a:ea typeface="微软雅黑" panose="020B0503020204020204" pitchFamily="34" charset="-122"/>
                <a:sym typeface="+mn-ea"/>
              </a:rPr>
              <a:t>核查：</a:t>
            </a:r>
            <a:r>
              <a:rPr lang="zh-CN" altLang="en-US" sz="1900" spc="100">
                <a:solidFill>
                  <a:schemeClr val="tx1">
                    <a:lumMod val="75000"/>
                  </a:schemeClr>
                </a:solidFill>
                <a:uFillTx/>
                <a:latin typeface="微软雅黑" panose="020B0503020204020204" pitchFamily="34" charset="-122"/>
                <a:ea typeface="微软雅黑" panose="020B0503020204020204" pitchFamily="34" charset="-122"/>
                <a:sym typeface="+mn-ea"/>
              </a:rPr>
              <a:t>实施机关应当组织对企业提交的申请文件、资料进行审查。对企业提交的文件、资料实质内容存在疑问，需要到现场核查的，应当指派工作人员就有关内容进行现场核查。</a:t>
            </a:r>
            <a:endParaRPr lang="zh-CN" altLang="en-US" sz="1900"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indent="508000" algn="just" hangingPunct="0">
              <a:lnSpc>
                <a:spcPct val="150000"/>
              </a:lnSpc>
              <a:spcBef>
                <a:spcPts val="0"/>
              </a:spcBef>
              <a:spcAft>
                <a:spcPts val="0"/>
              </a:spcAft>
              <a:extLst>
                <a:ext uri="{35155182-B16C-46BC-9424-99874614C6A1}">
                  <wpsdc:indentchars xmlns:wpsdc="http://www.wps.cn/officeDocument/2017/drawingmlCustomData" val="200" checksum="2968501342"/>
                </a:ext>
              </a:extLst>
            </a:pPr>
            <a:r>
              <a:rPr lang="zh-CN" altLang="en-US" sz="1900" b="1" spc="100">
                <a:solidFill>
                  <a:schemeClr val="tx2"/>
                </a:solidFill>
                <a:uFillTx/>
                <a:latin typeface="微软雅黑" panose="020B0503020204020204" pitchFamily="34" charset="-122"/>
                <a:ea typeface="微软雅黑" panose="020B0503020204020204" pitchFamily="34" charset="-122"/>
                <a:sym typeface="+mn-ea"/>
              </a:rPr>
              <a:t>许可变更：</a:t>
            </a:r>
            <a:r>
              <a:rPr lang="zh-CN" altLang="en-US" sz="1900" spc="100">
                <a:solidFill>
                  <a:schemeClr val="tx1">
                    <a:lumMod val="75000"/>
                  </a:schemeClr>
                </a:solidFill>
                <a:uFillTx/>
                <a:latin typeface="微软雅黑" panose="020B0503020204020204" pitchFamily="34" charset="-122"/>
                <a:ea typeface="微软雅黑" panose="020B0503020204020204" pitchFamily="34" charset="-122"/>
                <a:sym typeface="+mn-ea"/>
              </a:rPr>
              <a:t>变更主要负责人、企业名称或者注册地址的；新增产品或者改变工艺技术的，进行专项安全评价；新建、改建、扩建的，提交安全设施竣工验收报告等材料；向发证机关申请。</a:t>
            </a:r>
            <a:endParaRPr lang="zh-CN" altLang="en-US" sz="1900" spc="10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grpSp>
        <p:nvGrpSpPr>
          <p:cNvPr id="14" name="组合 13"/>
          <p:cNvGrpSpPr/>
          <p:nvPr/>
        </p:nvGrpSpPr>
        <p:grpSpPr>
          <a:xfrm>
            <a:off x="102235" y="62230"/>
            <a:ext cx="4511675" cy="616535"/>
            <a:chOff x="147" y="225"/>
            <a:chExt cx="7105" cy="971"/>
          </a:xfrm>
        </p:grpSpPr>
        <p:sp>
          <p:nvSpPr>
            <p:cNvPr id="15" name="TextBox 31"/>
            <p:cNvSpPr txBox="1"/>
            <p:nvPr/>
          </p:nvSpPr>
          <p:spPr>
            <a:xfrm>
              <a:off x="1118" y="310"/>
              <a:ext cx="6134"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危化品企业安全监管与执法</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3</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1223010" y="593725"/>
            <a:ext cx="6697980" cy="398780"/>
          </a:xfrm>
          <a:prstGeom prst="rect">
            <a:avLst/>
          </a:prstGeom>
          <a:noFill/>
        </p:spPr>
        <p:txBody>
          <a:bodyPr wrap="none" rtlCol="0" anchor="t">
            <a:spAutoFit/>
          </a:bodyPr>
          <a:lstStyle/>
          <a:p>
            <a:pPr algn="ctr" eaLnBrk="0" hangingPunct="0"/>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2016</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年危险化学品生产企业统计表（按企业数量排序）</a:t>
            </a:r>
            <a:endPar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graphicFrame>
        <p:nvGraphicFramePr>
          <p:cNvPr id="8" name="表格 7"/>
          <p:cNvGraphicFramePr>
            <a:graphicFrameLocks noGrp="1"/>
          </p:cNvGraphicFramePr>
          <p:nvPr/>
        </p:nvGraphicFramePr>
        <p:xfrm>
          <a:off x="1506855" y="1017914"/>
          <a:ext cx="6130290" cy="3823970"/>
        </p:xfrm>
        <a:graphic>
          <a:graphicData uri="http://schemas.openxmlformats.org/drawingml/2006/table">
            <a:tbl>
              <a:tblPr/>
              <a:tblGrid>
                <a:gridCol w="551815"/>
                <a:gridCol w="815340"/>
                <a:gridCol w="909955"/>
                <a:gridCol w="912495"/>
                <a:gridCol w="1014095"/>
                <a:gridCol w="1014095"/>
                <a:gridCol w="912495"/>
              </a:tblGrid>
              <a:tr h="548640">
                <a:tc>
                  <a:txBody>
                    <a:bodyPr/>
                    <a:lstStyle/>
                    <a:p>
                      <a:pPr algn="ctr" fontAlgn="auto">
                        <a:lnSpc>
                          <a:spcPct val="100000"/>
                        </a:lnSpc>
                        <a:spcAft>
                          <a:spcPts val="0"/>
                        </a:spcAft>
                      </a:pPr>
                      <a:r>
                        <a:rPr lang="zh-CN" sz="1200" b="1"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序号</a:t>
                      </a:r>
                      <a:endParaRPr lang="zh-CN" sz="1200" b="1"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zh-CN" sz="1200" b="1"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省份</a:t>
                      </a:r>
                      <a:endParaRPr lang="zh-CN" sz="1200" b="1"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zh-CN" sz="1200" b="1"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截至</a:t>
                      </a:r>
                      <a:r>
                        <a:rPr lang="en-US" sz="1200" b="1"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2016</a:t>
                      </a:r>
                      <a:r>
                        <a:rPr lang="zh-CN" sz="1200" b="1"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年底生产企业总数</a:t>
                      </a:r>
                      <a:endParaRPr lang="zh-CN" sz="1200" b="1"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b="1"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2016</a:t>
                      </a:r>
                      <a:r>
                        <a:rPr lang="zh-CN" sz="1200" b="1"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年新登记生产企业数</a:t>
                      </a:r>
                      <a:endParaRPr lang="zh-CN" sz="1200" b="1"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b="1"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2016</a:t>
                      </a:r>
                      <a:r>
                        <a:rPr lang="zh-CN" sz="1200" b="1"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年注销生产企业数</a:t>
                      </a:r>
                      <a:endParaRPr lang="zh-CN" sz="1200" b="1"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zh-CN" sz="1200" b="1"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截至</a:t>
                      </a:r>
                      <a:r>
                        <a:rPr lang="en-US" sz="1200" b="1"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2015</a:t>
                      </a:r>
                      <a:r>
                        <a:rPr lang="zh-CN" sz="1200" b="1"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年底生产企业总数</a:t>
                      </a:r>
                      <a:endParaRPr lang="zh-CN" sz="1200" b="1"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zh-CN" sz="1200" b="1"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同比增加企业数</a:t>
                      </a:r>
                      <a:endParaRPr lang="zh-CN" sz="1200" b="1"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8440">
                <a:tc>
                  <a:txBody>
                    <a:bodyPr/>
                    <a:lstStyle/>
                    <a:p>
                      <a:pPr algn="ctr" fontAlgn="auto">
                        <a:lnSpc>
                          <a:spcPct val="100000"/>
                        </a:lnSpc>
                        <a:spcAft>
                          <a:spcPts val="0"/>
                        </a:spcAft>
                      </a:pPr>
                      <a:r>
                        <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1</a:t>
                      </a:r>
                      <a:endPar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zh-CN"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山东</a:t>
                      </a:r>
                      <a:endParaRPr lang="zh-CN"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b="1"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2733</a:t>
                      </a:r>
                      <a:endParaRPr lang="en-US" sz="1200" b="1"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127</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165</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2771</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-38</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8440">
                <a:tc>
                  <a:txBody>
                    <a:bodyPr/>
                    <a:lstStyle/>
                    <a:p>
                      <a:pPr algn="ctr" fontAlgn="auto">
                        <a:lnSpc>
                          <a:spcPct val="100000"/>
                        </a:lnSpc>
                        <a:spcAft>
                          <a:spcPts val="0"/>
                        </a:spcAft>
                      </a:pPr>
                      <a:r>
                        <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2</a:t>
                      </a:r>
                      <a:endPar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zh-CN"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江苏</a:t>
                      </a:r>
                      <a:endParaRPr lang="zh-CN"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b="1"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2425</a:t>
                      </a:r>
                      <a:endParaRPr lang="en-US" sz="1200" b="1"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115</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193</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2503</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-78</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8440">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3</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zh-CN"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浙江</a:t>
                      </a:r>
                      <a:endParaRPr lang="zh-CN"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b="1"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1653</a:t>
                      </a:r>
                      <a:endParaRPr lang="en-US" sz="1200" b="1"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47</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55</a:t>
                      </a:r>
                      <a:endPar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1661</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-8</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7805">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4</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zh-CN"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广东</a:t>
                      </a:r>
                      <a:endParaRPr lang="zh-CN"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b="1"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1534</a:t>
                      </a:r>
                      <a:endParaRPr lang="en-US" sz="1200" b="1"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62</a:t>
                      </a:r>
                      <a:endPar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81</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1553</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-19</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9075">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5</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zh-CN"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河北</a:t>
                      </a:r>
                      <a:endParaRPr lang="zh-CN"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b="1"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922</a:t>
                      </a:r>
                      <a:endParaRPr lang="en-US" sz="1200" b="1"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58</a:t>
                      </a:r>
                      <a:endPar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82</a:t>
                      </a:r>
                      <a:endPar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946</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-24</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8440">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6</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zh-CN"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河南</a:t>
                      </a:r>
                      <a:endParaRPr lang="zh-CN"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b="1"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902</a:t>
                      </a:r>
                      <a:endParaRPr lang="en-US" sz="1200" b="1"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42</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73</a:t>
                      </a:r>
                      <a:endPar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933</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-31</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7805">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7</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zh-CN"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辽宁</a:t>
                      </a:r>
                      <a:endParaRPr lang="zh-CN"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b="1"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731</a:t>
                      </a:r>
                      <a:endParaRPr lang="en-US" sz="1200" b="1"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29</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30</a:t>
                      </a:r>
                      <a:endPar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732</a:t>
                      </a:r>
                      <a:endPar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-1</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8440">
                <a:tc>
                  <a:txBody>
                    <a:bodyPr/>
                    <a:lstStyle/>
                    <a:p>
                      <a:pPr algn="ctr" fontAlgn="auto">
                        <a:lnSpc>
                          <a:spcPct val="100000"/>
                        </a:lnSpc>
                        <a:spcAft>
                          <a:spcPts val="0"/>
                        </a:spcAft>
                      </a:pPr>
                      <a:r>
                        <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8</a:t>
                      </a:r>
                      <a:endPar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zh-CN"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江西</a:t>
                      </a:r>
                      <a:endParaRPr lang="zh-CN"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b="1"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672</a:t>
                      </a:r>
                      <a:endParaRPr lang="en-US" sz="1200" b="1"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51</a:t>
                      </a:r>
                      <a:endPar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23</a:t>
                      </a:r>
                      <a:endPar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644</a:t>
                      </a:r>
                      <a:endPar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28</a:t>
                      </a:r>
                      <a:endPar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7805">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9</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zh-CN"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四川</a:t>
                      </a:r>
                      <a:endParaRPr lang="zh-CN"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b="1"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636</a:t>
                      </a:r>
                      <a:endParaRPr lang="en-US" sz="1200" b="1"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33</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94</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697</a:t>
                      </a:r>
                      <a:endPar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-61</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9075">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10</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zh-CN"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安徽</a:t>
                      </a:r>
                      <a:endParaRPr lang="zh-CN"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b="1"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518</a:t>
                      </a:r>
                      <a:endParaRPr lang="en-US" sz="1200" b="1"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64</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31</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485</a:t>
                      </a:r>
                      <a:endPar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33</a:t>
                      </a:r>
                      <a:endPar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7805">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11</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zh-CN"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湖南</a:t>
                      </a:r>
                      <a:endParaRPr lang="zh-CN"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b="1"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472</a:t>
                      </a:r>
                      <a:endParaRPr lang="en-US" sz="1200" b="1"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18</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4</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458</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14</a:t>
                      </a:r>
                      <a:endPar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8440">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12</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zh-CN"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陕西</a:t>
                      </a:r>
                      <a:endParaRPr lang="zh-CN"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b="1"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470</a:t>
                      </a:r>
                      <a:endParaRPr lang="en-US" sz="1200" b="1"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36</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69</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503</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-33</a:t>
                      </a:r>
                      <a:endPar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8440">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13</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zh-CN"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内蒙</a:t>
                      </a:r>
                      <a:endParaRPr lang="zh-CN"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b="1"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455</a:t>
                      </a:r>
                      <a:endParaRPr lang="en-US" sz="1200" b="1"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22</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105</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538</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-83</a:t>
                      </a:r>
                      <a:endPar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7805">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14</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zh-CN"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山西</a:t>
                      </a:r>
                      <a:endParaRPr lang="zh-CN"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b="1"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453</a:t>
                      </a:r>
                      <a:endParaRPr lang="en-US" sz="1200" b="1"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29</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5</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429</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24</a:t>
                      </a:r>
                      <a:endPar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9075">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15</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zh-CN"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湖北</a:t>
                      </a:r>
                      <a:endParaRPr lang="zh-CN"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b="1"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452</a:t>
                      </a:r>
                      <a:endParaRPr lang="en-US" sz="1200" b="1"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64</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26</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414</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38</a:t>
                      </a:r>
                      <a:endPar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51414" marR="514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pSp>
        <p:nvGrpSpPr>
          <p:cNvPr id="14" name="组合 13"/>
          <p:cNvGrpSpPr/>
          <p:nvPr/>
        </p:nvGrpSpPr>
        <p:grpSpPr>
          <a:xfrm>
            <a:off x="102235" y="62230"/>
            <a:ext cx="4511675" cy="616535"/>
            <a:chOff x="147" y="225"/>
            <a:chExt cx="7105" cy="971"/>
          </a:xfrm>
        </p:grpSpPr>
        <p:sp>
          <p:nvSpPr>
            <p:cNvPr id="15" name="TextBox 31"/>
            <p:cNvSpPr txBox="1"/>
            <p:nvPr/>
          </p:nvSpPr>
          <p:spPr>
            <a:xfrm>
              <a:off x="1118" y="310"/>
              <a:ext cx="6134"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危化品企业安全监管与执法</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3</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1223010" y="593725"/>
            <a:ext cx="6697980" cy="398780"/>
          </a:xfrm>
          <a:prstGeom prst="rect">
            <a:avLst/>
          </a:prstGeom>
          <a:noFill/>
        </p:spPr>
        <p:txBody>
          <a:bodyPr wrap="none" rtlCol="0" anchor="t">
            <a:spAutoFit/>
          </a:bodyPr>
          <a:lstStyle/>
          <a:p>
            <a:pPr algn="ctr" eaLnBrk="0" hangingPunct="0"/>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2016</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年危险化学品生产企业统计表（按企业数量排序）</a:t>
            </a:r>
            <a:endPar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graphicFrame>
        <p:nvGraphicFramePr>
          <p:cNvPr id="4" name="表格 3"/>
          <p:cNvGraphicFramePr>
            <a:graphicFrameLocks noGrp="1"/>
          </p:cNvGraphicFramePr>
          <p:nvPr/>
        </p:nvGraphicFramePr>
        <p:xfrm>
          <a:off x="1174750" y="963967"/>
          <a:ext cx="6794500" cy="4009390"/>
        </p:xfrm>
        <a:graphic>
          <a:graphicData uri="http://schemas.openxmlformats.org/drawingml/2006/table">
            <a:tbl>
              <a:tblPr/>
              <a:tblGrid>
                <a:gridCol w="610870"/>
                <a:gridCol w="903605"/>
                <a:gridCol w="1009015"/>
                <a:gridCol w="1011555"/>
                <a:gridCol w="1123315"/>
                <a:gridCol w="1124585"/>
                <a:gridCol w="1011555"/>
              </a:tblGrid>
              <a:tr h="548640">
                <a:tc>
                  <a:txBody>
                    <a:bodyPr/>
                    <a:lstStyle/>
                    <a:p>
                      <a:pPr algn="ctr" fontAlgn="auto">
                        <a:lnSpc>
                          <a:spcPct val="100000"/>
                        </a:lnSpc>
                        <a:spcAft>
                          <a:spcPts val="0"/>
                        </a:spcAft>
                      </a:pPr>
                      <a:r>
                        <a:rPr lang="zh-CN" sz="1200" b="1"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序号</a:t>
                      </a:r>
                      <a:endParaRPr lang="zh-CN" sz="1200" b="1"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zh-CN" sz="1200" b="1"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省份</a:t>
                      </a:r>
                      <a:endParaRPr lang="zh-CN" sz="1200" b="1"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zh-CN" sz="1200" b="1" kern="0" spc="-100">
                          <a:solidFill>
                            <a:schemeClr val="tx1">
                              <a:lumMod val="75000"/>
                            </a:schemeClr>
                          </a:solidFill>
                          <a:uFillTx/>
                          <a:latin typeface="微软雅黑" panose="020B0503020204020204" pitchFamily="34" charset="-122"/>
                          <a:ea typeface="微软雅黑" panose="020B0503020204020204" pitchFamily="34" charset="-122"/>
                          <a:cs typeface="宋体" panose="02010600030101010101" pitchFamily="2" charset="-122"/>
                        </a:rPr>
                        <a:t>截至</a:t>
                      </a:r>
                      <a:r>
                        <a:rPr lang="en-US" sz="1200" b="1" kern="0" spc="-100">
                          <a:solidFill>
                            <a:schemeClr val="tx1">
                              <a:lumMod val="75000"/>
                            </a:schemeClr>
                          </a:solidFill>
                          <a:uFillTx/>
                          <a:latin typeface="微软雅黑" panose="020B0503020204020204" pitchFamily="34" charset="-122"/>
                          <a:ea typeface="微软雅黑" panose="020B0503020204020204" pitchFamily="34" charset="-122"/>
                          <a:cs typeface="宋体" panose="02010600030101010101" pitchFamily="2" charset="-122"/>
                        </a:rPr>
                        <a:t>2016</a:t>
                      </a:r>
                      <a:r>
                        <a:rPr lang="zh-CN" sz="1200" b="1" kern="0" spc="-100">
                          <a:solidFill>
                            <a:schemeClr val="tx1">
                              <a:lumMod val="75000"/>
                            </a:schemeClr>
                          </a:solidFill>
                          <a:uFillTx/>
                          <a:latin typeface="微软雅黑" panose="020B0503020204020204" pitchFamily="34" charset="-122"/>
                          <a:ea typeface="微软雅黑" panose="020B0503020204020204" pitchFamily="34" charset="-122"/>
                          <a:cs typeface="宋体" panose="02010600030101010101" pitchFamily="2" charset="-122"/>
                        </a:rPr>
                        <a:t>年底生产企业总数</a:t>
                      </a:r>
                      <a:endParaRPr lang="zh-CN" sz="1200" b="1" kern="0" spc="-100">
                        <a:solidFill>
                          <a:schemeClr val="tx1">
                            <a:lumMod val="75000"/>
                          </a:schemeClr>
                        </a:solidFill>
                        <a:uFillTx/>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b="1"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2016</a:t>
                      </a:r>
                      <a:r>
                        <a:rPr lang="zh-CN" sz="1200" b="1"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年新登记生产企业数</a:t>
                      </a:r>
                      <a:endParaRPr lang="zh-CN" sz="1200" b="1"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b="1"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2016</a:t>
                      </a:r>
                      <a:r>
                        <a:rPr lang="zh-CN" sz="1200" b="1"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年注销生产企业数</a:t>
                      </a:r>
                      <a:endParaRPr lang="zh-CN" sz="1200" b="1"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zh-CN" sz="1200" b="1"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截至</a:t>
                      </a:r>
                      <a:r>
                        <a:rPr lang="en-US" sz="1200" b="1"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2015</a:t>
                      </a:r>
                      <a:r>
                        <a:rPr lang="zh-CN" sz="1200" b="1"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年底生产企业总数</a:t>
                      </a:r>
                      <a:endParaRPr lang="zh-CN" sz="1200" b="1"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zh-CN" sz="1200" b="1"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同比增加企业数</a:t>
                      </a:r>
                      <a:endParaRPr lang="zh-CN" sz="1200" b="1"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3200">
                <a:tc>
                  <a:txBody>
                    <a:bodyPr/>
                    <a:lstStyle/>
                    <a:p>
                      <a:pPr algn="ctr" fontAlgn="auto">
                        <a:lnSpc>
                          <a:spcPct val="100000"/>
                        </a:lnSpc>
                        <a:spcAft>
                          <a:spcPts val="0"/>
                        </a:spcAft>
                      </a:pPr>
                      <a:r>
                        <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16</a:t>
                      </a:r>
                      <a:endPar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zh-CN"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云南</a:t>
                      </a:r>
                      <a:endParaRPr lang="zh-CN"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425</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25</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62</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462</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-37</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3835">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17</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zh-CN"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天津</a:t>
                      </a:r>
                      <a:endParaRPr lang="zh-CN"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417</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11</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10</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416</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1</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3200">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18</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zh-CN"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上海</a:t>
                      </a:r>
                      <a:endParaRPr lang="zh-CN"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408</a:t>
                      </a:r>
                      <a:endPar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13</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20</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415</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-7</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3835">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19</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zh-CN"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福建</a:t>
                      </a:r>
                      <a:endParaRPr lang="zh-CN"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351</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13</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57</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395</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-44</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3835">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20</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zh-CN"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新疆</a:t>
                      </a:r>
                      <a:endParaRPr lang="zh-CN"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318</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44</a:t>
                      </a:r>
                      <a:endPar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26</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300</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18</a:t>
                      </a:r>
                      <a:endPar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3835">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21</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zh-CN"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广西</a:t>
                      </a:r>
                      <a:endParaRPr lang="zh-CN"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294</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10</a:t>
                      </a:r>
                      <a:endPar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52</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336</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-42</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2565">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22</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zh-CN"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重庆</a:t>
                      </a:r>
                      <a:endParaRPr lang="zh-CN"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206</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12</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8</a:t>
                      </a:r>
                      <a:endPar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202</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4</a:t>
                      </a:r>
                      <a:endPar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4470">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23</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zh-CN"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宁夏</a:t>
                      </a:r>
                      <a:endParaRPr lang="zh-CN"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193</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32</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37</a:t>
                      </a:r>
                      <a:endPar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198</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-5</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3835">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24</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zh-CN"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甘肃</a:t>
                      </a:r>
                      <a:endParaRPr lang="zh-CN"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188</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16</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37</a:t>
                      </a:r>
                      <a:endPar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209</a:t>
                      </a:r>
                      <a:endPar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-21</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3200">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25</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zh-CN"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黑龙江</a:t>
                      </a:r>
                      <a:endParaRPr lang="zh-CN"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176</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11</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39</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204</a:t>
                      </a:r>
                      <a:endPar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-28</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3835">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26</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zh-CN"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贵州</a:t>
                      </a:r>
                      <a:endParaRPr lang="zh-CN"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172</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17</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8</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163</a:t>
                      </a:r>
                      <a:endPar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9</a:t>
                      </a:r>
                      <a:endPar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3200">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27</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zh-CN"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吉林</a:t>
                      </a:r>
                      <a:endParaRPr lang="zh-CN"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140</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6</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40</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174</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-34</a:t>
                      </a:r>
                      <a:endPar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3200">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28</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zh-CN"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青海</a:t>
                      </a:r>
                      <a:endParaRPr lang="zh-CN"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55</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2</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2</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55</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0</a:t>
                      </a:r>
                      <a:endPar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3835">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29</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zh-CN"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北京</a:t>
                      </a:r>
                      <a:endParaRPr lang="zh-CN"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44</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4</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4</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44</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0</a:t>
                      </a:r>
                      <a:endPar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3835">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30</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zh-CN"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海南</a:t>
                      </a:r>
                      <a:endParaRPr lang="zh-CN"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41</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1</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0</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40</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1</a:t>
                      </a:r>
                      <a:endPar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3835">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31</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zh-CN"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西藏</a:t>
                      </a:r>
                      <a:endParaRPr lang="zh-CN"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6</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0</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0</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6</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0</a:t>
                      </a:r>
                      <a:endPar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3200">
                <a:tc gridSpan="2">
                  <a:txBody>
                    <a:bodyPr/>
                    <a:lstStyle/>
                    <a:p>
                      <a:pPr algn="ctr" fontAlgn="auto">
                        <a:lnSpc>
                          <a:spcPct val="100000"/>
                        </a:lnSpc>
                        <a:spcAft>
                          <a:spcPts val="0"/>
                        </a:spcAft>
                      </a:pPr>
                      <a:r>
                        <a:rPr lang="zh-CN"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合计</a:t>
                      </a:r>
                      <a:endParaRPr lang="zh-CN"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18462</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Arial" panose="020B0604020202020204"/>
                        </a:rPr>
                        <a:t>1014</a:t>
                      </a:r>
                      <a:endParaRPr lang="en-US" sz="1200" kern="0">
                        <a:solidFill>
                          <a:schemeClr val="tx1">
                            <a:lumMod val="75000"/>
                          </a:schemeClr>
                        </a:solidFill>
                        <a:latin typeface="微软雅黑" panose="020B0503020204020204" pitchFamily="34" charset="-122"/>
                        <a:ea typeface="微软雅黑" panose="020B0503020204020204" pitchFamily="34" charset="-122"/>
                        <a:cs typeface="Arial" panose="020B0604020202020204"/>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1438</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18886</a:t>
                      </a:r>
                      <a:endParaRPr lang="en-US" sz="1200" kern="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a:lnSpc>
                          <a:spcPct val="100000"/>
                        </a:lnSpc>
                        <a:spcAft>
                          <a:spcPts val="0"/>
                        </a:spcAft>
                      </a:pPr>
                      <a:r>
                        <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rPr>
                        <a:t>-424</a:t>
                      </a:r>
                      <a:endParaRPr lang="en-US" sz="1200" kern="0" dirty="0">
                        <a:solidFill>
                          <a:schemeClr val="tx1">
                            <a:lumMod val="75000"/>
                          </a:schemeClr>
                        </a:solidFill>
                        <a:latin typeface="微软雅黑" panose="020B0503020204020204" pitchFamily="34" charset="-122"/>
                        <a:ea typeface="微软雅黑" panose="020B0503020204020204" pitchFamily="34" charset="-122"/>
                        <a:cs typeface="宋体" panose="02010600030101010101" pitchFamily="2" charset="-122"/>
                      </a:endParaRPr>
                    </a:p>
                  </a:txBody>
                  <a:tcPr marL="26015" marR="2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pSp>
        <p:nvGrpSpPr>
          <p:cNvPr id="14" name="组合 13"/>
          <p:cNvGrpSpPr/>
          <p:nvPr/>
        </p:nvGrpSpPr>
        <p:grpSpPr>
          <a:xfrm>
            <a:off x="102235" y="62230"/>
            <a:ext cx="4511675" cy="616535"/>
            <a:chOff x="147" y="225"/>
            <a:chExt cx="7105" cy="971"/>
          </a:xfrm>
        </p:grpSpPr>
        <p:sp>
          <p:nvSpPr>
            <p:cNvPr id="15" name="TextBox 31"/>
            <p:cNvSpPr txBox="1"/>
            <p:nvPr/>
          </p:nvSpPr>
          <p:spPr>
            <a:xfrm>
              <a:off x="1118" y="310"/>
              <a:ext cx="6134"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危化品企业安全监管与执法</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3</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2301875" y="800735"/>
            <a:ext cx="4540250" cy="398780"/>
          </a:xfrm>
          <a:prstGeom prst="rect">
            <a:avLst/>
          </a:prstGeom>
          <a:noFill/>
        </p:spPr>
        <p:txBody>
          <a:bodyPr wrap="none" rtlCol="0" anchor="t">
            <a:spAutoFit/>
          </a:bodyPr>
          <a:lstStyle/>
          <a:p>
            <a:pPr algn="just" eaLnBrk="0" hangingPunct="0">
              <a:lnSpc>
                <a:spcPct val="100000"/>
              </a:lnSpc>
            </a:pPr>
            <a:r>
              <a:rPr lang="zh-CN" altLang="en-US" sz="2000" b="1" spc="100">
                <a:solidFill>
                  <a:schemeClr val="tx1">
                    <a:lumMod val="75000"/>
                  </a:schemeClr>
                </a:solidFill>
                <a:uFillTx/>
                <a:latin typeface="微软雅黑" panose="020B0503020204020204" pitchFamily="34" charset="-122"/>
                <a:ea typeface="微软雅黑" panose="020B0503020204020204" pitchFamily="34" charset="-122"/>
                <a:sym typeface="+mn-ea"/>
              </a:rPr>
              <a:t>危化品安全生产许可证的</a:t>
            </a:r>
            <a:r>
              <a:rPr lang="zh-CN" altLang="en-US" sz="2000" b="1" spc="100">
                <a:solidFill>
                  <a:schemeClr val="tx2">
                    <a:lumMod val="75000"/>
                  </a:schemeClr>
                </a:solidFill>
                <a:uFillTx/>
                <a:latin typeface="微软雅黑" panose="020B0503020204020204" pitchFamily="34" charset="-122"/>
                <a:ea typeface="微软雅黑" panose="020B0503020204020204" pitchFamily="34" charset="-122"/>
                <a:sym typeface="+mn-ea"/>
              </a:rPr>
              <a:t>吊销</a:t>
            </a:r>
            <a:r>
              <a:rPr lang="en-US" altLang="zh-CN" sz="2000" b="1" spc="100">
                <a:solidFill>
                  <a:schemeClr val="tx1">
                    <a:lumMod val="75000"/>
                  </a:schemeClr>
                </a:solidFill>
                <a:uFillTx/>
                <a:latin typeface="微软雅黑" panose="020B0503020204020204" pitchFamily="34" charset="-122"/>
                <a:ea typeface="微软雅黑" panose="020B0503020204020204" pitchFamily="34" charset="-122"/>
                <a:sym typeface="+mn-ea"/>
              </a:rPr>
              <a:t>VS</a:t>
            </a:r>
            <a:r>
              <a:rPr lang="zh-CN" altLang="en-US" sz="2000" b="1" spc="100">
                <a:solidFill>
                  <a:schemeClr val="tx2">
                    <a:lumMod val="75000"/>
                  </a:schemeClr>
                </a:solidFill>
                <a:uFillTx/>
                <a:latin typeface="微软雅黑" panose="020B0503020204020204" pitchFamily="34" charset="-122"/>
                <a:ea typeface="微软雅黑" panose="020B0503020204020204" pitchFamily="34" charset="-122"/>
                <a:sym typeface="+mn-ea"/>
              </a:rPr>
              <a:t>注销</a:t>
            </a:r>
            <a:endParaRPr lang="zh-CN" altLang="en-US" sz="2000" b="1" spc="100">
              <a:solidFill>
                <a:schemeClr val="tx2">
                  <a:lumMod val="75000"/>
                </a:schemeClr>
              </a:solidFill>
              <a:uFillTx/>
              <a:latin typeface="微软雅黑" panose="020B0503020204020204" pitchFamily="34" charset="-122"/>
              <a:ea typeface="微软雅黑" panose="020B0503020204020204" pitchFamily="34" charset="-122"/>
              <a:sym typeface="+mn-ea"/>
            </a:endParaRPr>
          </a:p>
        </p:txBody>
      </p:sp>
      <p:grpSp>
        <p:nvGrpSpPr>
          <p:cNvPr id="10" name="组合 9"/>
          <p:cNvGrpSpPr/>
          <p:nvPr/>
        </p:nvGrpSpPr>
        <p:grpSpPr>
          <a:xfrm>
            <a:off x="1460122" y="1379855"/>
            <a:ext cx="6223757" cy="3065780"/>
            <a:chOff x="2300" y="2964"/>
            <a:chExt cx="9801" cy="4828"/>
          </a:xfrm>
        </p:grpSpPr>
        <p:sp>
          <p:nvSpPr>
            <p:cNvPr id="8" name="文本框 7"/>
            <p:cNvSpPr txBox="1"/>
            <p:nvPr/>
          </p:nvSpPr>
          <p:spPr>
            <a:xfrm>
              <a:off x="2300" y="2964"/>
              <a:ext cx="9801" cy="2325"/>
            </a:xfrm>
            <a:prstGeom prst="rect">
              <a:avLst/>
            </a:prstGeom>
            <a:noFill/>
          </p:spPr>
          <p:txBody>
            <a:bodyPr wrap="square" rtlCol="0" anchor="t">
              <a:spAutoFit/>
            </a:bodyPr>
            <a:lstStyle/>
            <a:p>
              <a:pPr algn="just" eaLnBrk="0" hangingPunct="0">
                <a:lnSpc>
                  <a:spcPct val="150000"/>
                </a:lnSpc>
              </a:pPr>
              <a:r>
                <a:rPr lang="zh-CN" altLang="en-US" sz="2000" b="1">
                  <a:solidFill>
                    <a:schemeClr val="tx2"/>
                  </a:solidFill>
                  <a:latin typeface="微软雅黑" panose="020B0503020204020204" pitchFamily="34" charset="-122"/>
                  <a:ea typeface="微软雅黑" panose="020B0503020204020204" pitchFamily="34" charset="-122"/>
                  <a:sym typeface="+mn-ea"/>
                </a:rPr>
                <a:t>吊销：</a:t>
              </a:r>
              <a:r>
                <a:rPr lang="zh-CN" altLang="en-US" sz="2000">
                  <a:solidFill>
                    <a:schemeClr val="tx1">
                      <a:lumMod val="75000"/>
                    </a:schemeClr>
                  </a:solidFill>
                  <a:latin typeface="微软雅黑" panose="020B0503020204020204" pitchFamily="34" charset="-122"/>
                  <a:ea typeface="微软雅黑" panose="020B0503020204020204" pitchFamily="34" charset="-122"/>
                  <a:sym typeface="+mn-ea"/>
                </a:rPr>
                <a:t>危化品生产企业违法从事许可事项的活动，由安监部门施以取消行政许可的处罚。</a:t>
              </a:r>
              <a:r>
                <a:rPr lang="zh-CN" altLang="en-US" sz="2000">
                  <a:solidFill>
                    <a:schemeClr val="tx2"/>
                  </a:solidFill>
                  <a:latin typeface="微软雅黑" panose="020B0503020204020204" pitchFamily="34" charset="-122"/>
                  <a:ea typeface="微软雅黑" panose="020B0503020204020204" pitchFamily="34" charset="-122"/>
                  <a:sym typeface="+mn-ea"/>
                </a:rPr>
                <a:t>（属于行政处罚中的资格罚）</a:t>
              </a:r>
              <a:endParaRPr lang="zh-CN" altLang="en-US" sz="2000">
                <a:solidFill>
                  <a:schemeClr val="tx2"/>
                </a:solidFill>
                <a:latin typeface="微软雅黑" panose="020B0503020204020204" pitchFamily="34" charset="-122"/>
                <a:ea typeface="微软雅黑" panose="020B0503020204020204" pitchFamily="34" charset="-122"/>
                <a:sym typeface="+mn-ea"/>
              </a:endParaRPr>
            </a:p>
          </p:txBody>
        </p:sp>
        <p:sp>
          <p:nvSpPr>
            <p:cNvPr id="9" name="文本框 8"/>
            <p:cNvSpPr txBox="1"/>
            <p:nvPr/>
          </p:nvSpPr>
          <p:spPr>
            <a:xfrm>
              <a:off x="2300" y="5467"/>
              <a:ext cx="9801" cy="2325"/>
            </a:xfrm>
            <a:prstGeom prst="rect">
              <a:avLst/>
            </a:prstGeom>
            <a:noFill/>
          </p:spPr>
          <p:txBody>
            <a:bodyPr wrap="square" rtlCol="0" anchor="t">
              <a:spAutoFit/>
            </a:bodyPr>
            <a:lstStyle/>
            <a:p>
              <a:pPr algn="just" eaLnBrk="0" hangingPunct="0">
                <a:lnSpc>
                  <a:spcPct val="150000"/>
                </a:lnSpc>
              </a:pPr>
              <a:r>
                <a:rPr lang="zh-CN" altLang="en-US" sz="2000" b="1" spc="100">
                  <a:solidFill>
                    <a:schemeClr val="tx2"/>
                  </a:solidFill>
                  <a:latin typeface="微软雅黑" panose="020B0503020204020204" pitchFamily="34" charset="-122"/>
                  <a:ea typeface="微软雅黑" panose="020B0503020204020204" pitchFamily="34" charset="-122"/>
                  <a:sym typeface="+mn-ea"/>
                </a:rPr>
                <a:t>注销：</a:t>
              </a:r>
              <a:r>
                <a:rPr lang="zh-CN" altLang="en-US" sz="2000" spc="100">
                  <a:solidFill>
                    <a:schemeClr val="tx1">
                      <a:lumMod val="75000"/>
                    </a:schemeClr>
                  </a:solidFill>
                  <a:latin typeface="微软雅黑" panose="020B0503020204020204" pitchFamily="34" charset="-122"/>
                  <a:ea typeface="微软雅黑" panose="020B0503020204020204" pitchFamily="34" charset="-122"/>
                  <a:sym typeface="+mn-ea"/>
                </a:rPr>
                <a:t>安监部门依据法定程序收回危化品安全生产许可证或者公告失去效力。</a:t>
              </a:r>
              <a:r>
                <a:rPr lang="zh-CN" altLang="en-US" sz="2000" spc="100">
                  <a:solidFill>
                    <a:schemeClr val="tx2"/>
                  </a:solidFill>
                  <a:latin typeface="微软雅黑" panose="020B0503020204020204" pitchFamily="34" charset="-122"/>
                  <a:ea typeface="微软雅黑" panose="020B0503020204020204" pitchFamily="34" charset="-122"/>
                  <a:sym typeface="+mn-ea"/>
                </a:rPr>
                <a:t>（是一种程序行为，注销前从事危化品生产的权利已灭失）</a:t>
              </a:r>
              <a:endParaRPr lang="zh-CN" altLang="en-US" sz="2000" spc="100">
                <a:solidFill>
                  <a:schemeClr val="tx2"/>
                </a:solidFill>
                <a:latin typeface="微软雅黑" panose="020B0503020204020204" pitchFamily="34" charset="-122"/>
                <a:ea typeface="微软雅黑" panose="020B0503020204020204" pitchFamily="34" charset="-122"/>
                <a:sym typeface="+mn-ea"/>
              </a:endParaRPr>
            </a:p>
          </p:txBody>
        </p:sp>
      </p:grpSp>
      <p:grpSp>
        <p:nvGrpSpPr>
          <p:cNvPr id="14" name="组合 13"/>
          <p:cNvGrpSpPr/>
          <p:nvPr/>
        </p:nvGrpSpPr>
        <p:grpSpPr>
          <a:xfrm>
            <a:off x="102235" y="62230"/>
            <a:ext cx="4511675" cy="616535"/>
            <a:chOff x="147" y="225"/>
            <a:chExt cx="7105" cy="971"/>
          </a:xfrm>
        </p:grpSpPr>
        <p:sp>
          <p:nvSpPr>
            <p:cNvPr id="15" name="TextBox 31"/>
            <p:cNvSpPr txBox="1"/>
            <p:nvPr/>
          </p:nvSpPr>
          <p:spPr>
            <a:xfrm>
              <a:off x="1118" y="310"/>
              <a:ext cx="6134"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危化品企业安全监管与执法</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3</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972185" y="768985"/>
            <a:ext cx="7200265" cy="3785235"/>
            <a:chOff x="1531" y="2680"/>
            <a:chExt cx="11339" cy="5961"/>
          </a:xfrm>
        </p:grpSpPr>
        <p:sp>
          <p:nvSpPr>
            <p:cNvPr id="5" name="文本框 4"/>
            <p:cNvSpPr txBox="1"/>
            <p:nvPr/>
          </p:nvSpPr>
          <p:spPr>
            <a:xfrm>
              <a:off x="1531" y="2680"/>
              <a:ext cx="11339" cy="2664"/>
            </a:xfrm>
            <a:prstGeom prst="rect">
              <a:avLst/>
            </a:prstGeom>
            <a:noFill/>
          </p:spPr>
          <p:txBody>
            <a:bodyPr wrap="square" rtlCol="0" anchor="t">
              <a:spAutoFit/>
            </a:bodyPr>
            <a:lstStyle/>
            <a:p>
              <a:pPr algn="just" eaLnBrk="0" hangingPunct="0">
                <a:lnSpc>
                  <a:spcPct val="130000"/>
                </a:lnSpc>
                <a:spcBef>
                  <a:spcPts val="0"/>
                </a:spcBef>
                <a:spcAft>
                  <a:spcPts val="0"/>
                </a:spcAft>
              </a:pPr>
              <a:r>
                <a:rPr lang="zh-CN" altLang="en-US" sz="2000" b="1" spc="100">
                  <a:solidFill>
                    <a:schemeClr val="tx2"/>
                  </a:solidFill>
                  <a:latin typeface="微软雅黑" panose="020B0503020204020204" pitchFamily="34" charset="-122"/>
                  <a:ea typeface="微软雅黑" panose="020B0503020204020204" pitchFamily="34" charset="-122"/>
                  <a:sym typeface="+mn-ea"/>
                </a:rPr>
                <a:t>吊销许可证：</a:t>
              </a:r>
              <a:endParaRPr lang="zh-CN" altLang="en-US" sz="2000" b="1" spc="100">
                <a:solidFill>
                  <a:schemeClr val="tx2"/>
                </a:solidFill>
                <a:latin typeface="微软雅黑" panose="020B0503020204020204" pitchFamily="34" charset="-122"/>
                <a:ea typeface="微软雅黑" panose="020B0503020204020204" pitchFamily="34" charset="-122"/>
                <a:sym typeface="+mn-ea"/>
              </a:endParaRPr>
            </a:p>
            <a:p>
              <a:pPr marL="342900" indent="-342900" algn="just" eaLnBrk="0" hangingPunct="0">
                <a:lnSpc>
                  <a:spcPct val="130000"/>
                </a:lnSpc>
                <a:spcBef>
                  <a:spcPts val="0"/>
                </a:spcBef>
                <a:spcAft>
                  <a:spcPts val="0"/>
                </a:spcAft>
                <a:buClr>
                  <a:srgbClr val="E34B07"/>
                </a:buClr>
                <a:buSzPct val="75000"/>
                <a:buFont typeface="Wingdings" panose="05000000000000000000" charset="0"/>
                <a:buChar char=""/>
              </a:pPr>
              <a:r>
                <a:rPr lang="zh-CN" altLang="en-US" sz="2000" spc="100">
                  <a:solidFill>
                    <a:schemeClr val="tx1">
                      <a:lumMod val="75000"/>
                    </a:schemeClr>
                  </a:solidFill>
                  <a:latin typeface="微软雅黑" panose="020B0503020204020204" pitchFamily="34" charset="-122"/>
                  <a:ea typeface="微软雅黑" panose="020B0503020204020204" pitchFamily="34" charset="-122"/>
                  <a:sym typeface="+mn-ea"/>
                </a:rPr>
                <a:t>出租、转让安全生产许可证的；</a:t>
              </a:r>
              <a:endParaRPr lang="zh-CN" altLang="en-US" sz="2000" spc="100">
                <a:solidFill>
                  <a:schemeClr val="tx1">
                    <a:lumMod val="75000"/>
                  </a:schemeClr>
                </a:solidFill>
                <a:latin typeface="微软雅黑" panose="020B0503020204020204" pitchFamily="34" charset="-122"/>
                <a:ea typeface="微软雅黑" panose="020B0503020204020204" pitchFamily="34" charset="-122"/>
                <a:sym typeface="+mn-ea"/>
              </a:endParaRPr>
            </a:p>
            <a:p>
              <a:pPr marL="342900" indent="-342900" algn="just" eaLnBrk="0" hangingPunct="0">
                <a:lnSpc>
                  <a:spcPct val="130000"/>
                </a:lnSpc>
                <a:spcBef>
                  <a:spcPts val="0"/>
                </a:spcBef>
                <a:spcAft>
                  <a:spcPts val="0"/>
                </a:spcAft>
                <a:buClr>
                  <a:srgbClr val="E34B07"/>
                </a:buClr>
                <a:buSzPct val="75000"/>
                <a:buFont typeface="Wingdings" panose="05000000000000000000" charset="0"/>
                <a:buChar char=""/>
              </a:pPr>
              <a:r>
                <a:rPr lang="zh-CN" altLang="en-US" sz="2000" spc="100">
                  <a:solidFill>
                    <a:schemeClr val="tx1">
                      <a:lumMod val="75000"/>
                    </a:schemeClr>
                  </a:solidFill>
                  <a:latin typeface="微软雅黑" panose="020B0503020204020204" pitchFamily="34" charset="-122"/>
                  <a:ea typeface="微软雅黑" panose="020B0503020204020204" pitchFamily="34" charset="-122"/>
                  <a:sym typeface="+mn-ea"/>
                </a:rPr>
                <a:t>被暂扣安全生产许可证，经停产整顿后仍不具备安全生产条件的。</a:t>
              </a:r>
              <a:endParaRPr lang="zh-CN" altLang="en-US" sz="2000" spc="100">
                <a:solidFill>
                  <a:schemeClr val="tx1">
                    <a:lumMod val="75000"/>
                  </a:schemeClr>
                </a:solidFill>
                <a:latin typeface="微软雅黑" panose="020B0503020204020204" pitchFamily="34" charset="-122"/>
                <a:ea typeface="微软雅黑" panose="020B0503020204020204" pitchFamily="34" charset="-122"/>
                <a:sym typeface="+mn-ea"/>
              </a:endParaRPr>
            </a:p>
          </p:txBody>
        </p:sp>
        <p:sp>
          <p:nvSpPr>
            <p:cNvPr id="7" name="文本框 6"/>
            <p:cNvSpPr txBox="1"/>
            <p:nvPr/>
          </p:nvSpPr>
          <p:spPr>
            <a:xfrm>
              <a:off x="1531" y="5347"/>
              <a:ext cx="11339" cy="3294"/>
            </a:xfrm>
            <a:prstGeom prst="rect">
              <a:avLst/>
            </a:prstGeom>
            <a:noFill/>
          </p:spPr>
          <p:txBody>
            <a:bodyPr wrap="square" rtlCol="0" anchor="t">
              <a:spAutoFit/>
            </a:bodyPr>
            <a:lstStyle/>
            <a:p>
              <a:pPr algn="just" eaLnBrk="0" hangingPunct="0">
                <a:lnSpc>
                  <a:spcPct val="130000"/>
                </a:lnSpc>
                <a:spcBef>
                  <a:spcPts val="0"/>
                </a:spcBef>
                <a:spcAft>
                  <a:spcPts val="0"/>
                </a:spcAft>
              </a:pPr>
              <a:r>
                <a:rPr lang="zh-CN" altLang="en-US" sz="2000" b="1" spc="100">
                  <a:solidFill>
                    <a:schemeClr val="tx2"/>
                  </a:solidFill>
                  <a:uFillTx/>
                  <a:latin typeface="微软雅黑" panose="020B0503020204020204" pitchFamily="34" charset="-122"/>
                  <a:ea typeface="微软雅黑" panose="020B0503020204020204" pitchFamily="34" charset="-122"/>
                  <a:sym typeface="+mn-ea"/>
                </a:rPr>
                <a:t>注销许可证：</a:t>
              </a:r>
              <a:endParaRPr lang="zh-CN" altLang="en-US" sz="2000" b="1" spc="100">
                <a:solidFill>
                  <a:schemeClr val="tx2"/>
                </a:solidFill>
                <a:uFillTx/>
                <a:latin typeface="微软雅黑" panose="020B0503020204020204" pitchFamily="34" charset="-122"/>
                <a:ea typeface="微软雅黑" panose="020B0503020204020204" pitchFamily="34" charset="-122"/>
                <a:sym typeface="+mn-ea"/>
              </a:endParaRPr>
            </a:p>
            <a:p>
              <a:pPr marL="342900" indent="-342900" algn="just" eaLnBrk="0" hangingPunct="0">
                <a:lnSpc>
                  <a:spcPct val="130000"/>
                </a:lnSpc>
                <a:spcBef>
                  <a:spcPts val="0"/>
                </a:spcBef>
                <a:spcAft>
                  <a:spcPts val="0"/>
                </a:spcAft>
                <a:buClr>
                  <a:srgbClr val="E34B07"/>
                </a:buClr>
                <a:buSzPct val="75000"/>
                <a:buFont typeface="Wingdings" panose="05000000000000000000" charset="0"/>
                <a:buChar char=""/>
              </a:pP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安全生产许可证有效期届满未被批准延续的；</a:t>
              </a:r>
              <a:endPar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marL="342900" indent="-342900" algn="just" eaLnBrk="0" hangingPunct="0">
                <a:lnSpc>
                  <a:spcPct val="130000"/>
                </a:lnSpc>
                <a:spcBef>
                  <a:spcPts val="0"/>
                </a:spcBef>
                <a:spcAft>
                  <a:spcPts val="0"/>
                </a:spcAft>
                <a:buClr>
                  <a:srgbClr val="E34B07"/>
                </a:buClr>
                <a:buSzPct val="75000"/>
                <a:buFont typeface="Wingdings" panose="05000000000000000000" charset="0"/>
                <a:buChar char=""/>
              </a:pP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终止危险化学品生产活动的； </a:t>
              </a:r>
              <a:endPar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marL="342900" indent="-342900" algn="just" eaLnBrk="0" hangingPunct="0">
                <a:lnSpc>
                  <a:spcPct val="130000"/>
                </a:lnSpc>
                <a:spcBef>
                  <a:spcPts val="0"/>
                </a:spcBef>
                <a:spcAft>
                  <a:spcPts val="0"/>
                </a:spcAft>
                <a:buClr>
                  <a:srgbClr val="E34B07"/>
                </a:buClr>
                <a:buSzPct val="75000"/>
                <a:buFont typeface="Wingdings" panose="05000000000000000000" charset="0"/>
                <a:buChar char=""/>
              </a:pP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安全生产许可证被依法撤销的；</a:t>
              </a:r>
              <a:endPar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marL="342900" indent="-342900" algn="just" eaLnBrk="0" hangingPunct="0">
                <a:lnSpc>
                  <a:spcPct val="130000"/>
                </a:lnSpc>
                <a:spcBef>
                  <a:spcPts val="0"/>
                </a:spcBef>
                <a:spcAft>
                  <a:spcPts val="0"/>
                </a:spcAft>
                <a:buClr>
                  <a:srgbClr val="E34B07"/>
                </a:buClr>
                <a:buSzPct val="75000"/>
                <a:buFont typeface="Wingdings" panose="05000000000000000000" charset="0"/>
                <a:buChar char=""/>
              </a:pP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安全生产许可证被依法吊销的。</a:t>
              </a:r>
              <a:endPar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grpSp>
      <p:grpSp>
        <p:nvGrpSpPr>
          <p:cNvPr id="14" name="组合 13"/>
          <p:cNvGrpSpPr/>
          <p:nvPr/>
        </p:nvGrpSpPr>
        <p:grpSpPr>
          <a:xfrm>
            <a:off x="102235" y="62230"/>
            <a:ext cx="4511675" cy="616535"/>
            <a:chOff x="147" y="225"/>
            <a:chExt cx="7105" cy="971"/>
          </a:xfrm>
        </p:grpSpPr>
        <p:sp>
          <p:nvSpPr>
            <p:cNvPr id="15" name="TextBox 31"/>
            <p:cNvSpPr txBox="1"/>
            <p:nvPr/>
          </p:nvSpPr>
          <p:spPr>
            <a:xfrm>
              <a:off x="1118" y="310"/>
              <a:ext cx="6134"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危化品企业安全监管与执法</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3</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53135" y="644022"/>
            <a:ext cx="3286125" cy="398780"/>
          </a:xfrm>
          <a:prstGeom prst="rect">
            <a:avLst/>
          </a:prstGeom>
          <a:noFill/>
        </p:spPr>
        <p:txBody>
          <a:bodyPr wrap="none" rtlCol="0" anchor="t">
            <a:spAutoFit/>
          </a:bodyPr>
          <a:lstStyle/>
          <a:p>
            <a:pPr algn="l"/>
            <a:r>
              <a:rPr sz="2000" b="1" spc="100" smtClean="0">
                <a:solidFill>
                  <a:schemeClr val="tx1"/>
                </a:solidFill>
                <a:uFillTx/>
                <a:latin typeface="微软雅黑" panose="020B0503020204020204" pitchFamily="34" charset="-122"/>
                <a:ea typeface="微软雅黑" panose="020B0503020204020204" pitchFamily="34" charset="-122"/>
                <a:sym typeface="+mn-ea"/>
              </a:rPr>
              <a:t>2</a:t>
            </a:r>
            <a:r>
              <a:rPr lang="zh-CN" sz="2000" b="1" spc="100" smtClean="0">
                <a:solidFill>
                  <a:schemeClr val="tx1"/>
                </a:solidFill>
                <a:uFillTx/>
                <a:latin typeface="微软雅黑" panose="020B0503020204020204" pitchFamily="34" charset="-122"/>
                <a:ea typeface="微软雅黑" panose="020B0503020204020204" pitchFamily="34" charset="-122"/>
                <a:sym typeface="+mn-ea"/>
              </a:rPr>
              <a:t>、</a:t>
            </a:r>
            <a:r>
              <a:rPr sz="2000" b="1" spc="100" smtClean="0">
                <a:solidFill>
                  <a:schemeClr val="tx1"/>
                </a:solidFill>
                <a:uFillTx/>
                <a:latin typeface="微软雅黑" panose="020B0503020204020204" pitchFamily="34" charset="-122"/>
                <a:ea typeface="微软雅黑" panose="020B0503020204020204" pitchFamily="34" charset="-122"/>
                <a:sym typeface="+mn-ea"/>
              </a:rPr>
              <a:t>危险化学品经营许可证</a:t>
            </a:r>
            <a:endParaRPr sz="2000" b="1" spc="100" smtClean="0">
              <a:solidFill>
                <a:schemeClr val="tx1"/>
              </a:solidFill>
              <a:uFillTx/>
              <a:latin typeface="微软雅黑" panose="020B0503020204020204" pitchFamily="34" charset="-122"/>
              <a:ea typeface="微软雅黑" panose="020B0503020204020204" pitchFamily="34" charset="-122"/>
              <a:sym typeface="+mn-ea"/>
            </a:endParaRPr>
          </a:p>
        </p:txBody>
      </p:sp>
      <p:sp>
        <p:nvSpPr>
          <p:cNvPr id="8" name="文本框 7"/>
          <p:cNvSpPr txBox="1"/>
          <p:nvPr/>
        </p:nvSpPr>
        <p:spPr>
          <a:xfrm>
            <a:off x="1027430" y="1109345"/>
            <a:ext cx="2752725" cy="398780"/>
          </a:xfrm>
          <a:prstGeom prst="rect">
            <a:avLst/>
          </a:prstGeom>
          <a:noFill/>
        </p:spPr>
        <p:txBody>
          <a:bodyPr wrap="none" rtlCol="0" anchor="t">
            <a:spAutoFit/>
          </a:bodyPr>
          <a:lstStyle/>
          <a:p>
            <a:pPr algn="l"/>
            <a:r>
              <a:rPr sz="2000" b="1" spc="100">
                <a:solidFill>
                  <a:schemeClr val="tx1"/>
                </a:solidFill>
                <a:uFillTx/>
                <a:latin typeface="微软雅黑" panose="020B0503020204020204" pitchFamily="34" charset="-122"/>
                <a:ea typeface="微软雅黑" panose="020B0503020204020204" pitchFamily="34" charset="-122"/>
                <a:sym typeface="+mn-ea"/>
              </a:rPr>
              <a:t>（1）许可条件及程序</a:t>
            </a:r>
            <a:endParaRPr sz="2000" b="1" spc="100">
              <a:solidFill>
                <a:schemeClr val="tx1"/>
              </a:solidFill>
              <a:uFillTx/>
              <a:latin typeface="微软雅黑" panose="020B0503020204020204" pitchFamily="34" charset="-122"/>
              <a:ea typeface="微软雅黑" panose="020B0503020204020204" pitchFamily="34" charset="-122"/>
              <a:sym typeface="+mn-ea"/>
            </a:endParaRPr>
          </a:p>
        </p:txBody>
      </p:sp>
      <p:sp>
        <p:nvSpPr>
          <p:cNvPr id="9" name="文本框 8"/>
          <p:cNvSpPr txBox="1"/>
          <p:nvPr/>
        </p:nvSpPr>
        <p:spPr>
          <a:xfrm>
            <a:off x="971974" y="1470025"/>
            <a:ext cx="7200053" cy="1198880"/>
          </a:xfrm>
          <a:prstGeom prst="rect">
            <a:avLst/>
          </a:prstGeom>
          <a:noFill/>
        </p:spPr>
        <p:txBody>
          <a:bodyPr wrap="square" rtlCol="0" anchor="t">
            <a:spAutoFit/>
          </a:bodyPr>
          <a:lstStyle/>
          <a:p>
            <a:pPr algn="just" latinLnBrk="1" hangingPunct="0">
              <a:lnSpc>
                <a:spcPct val="120000"/>
              </a:lnSpc>
              <a:spcBef>
                <a:spcPts val="0"/>
              </a:spcBef>
              <a:spcAft>
                <a:spcPts val="0"/>
              </a:spcAft>
            </a:pP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依据</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危化品安全管理条例</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（国务院令第</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591</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号）第</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33</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条，</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危险化学品经营许可证管理办法</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（总局令第</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55</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号，总局令第</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79号修正 </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）第</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2</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3</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章规定。</a:t>
            </a:r>
            <a:endPar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sp>
        <p:nvSpPr>
          <p:cNvPr id="10" name="文本框 9"/>
          <p:cNvSpPr txBox="1"/>
          <p:nvPr/>
        </p:nvSpPr>
        <p:spPr>
          <a:xfrm>
            <a:off x="971974" y="2609850"/>
            <a:ext cx="7200053" cy="2306955"/>
          </a:xfrm>
          <a:prstGeom prst="rect">
            <a:avLst/>
          </a:prstGeom>
          <a:noFill/>
        </p:spPr>
        <p:txBody>
          <a:bodyPr wrap="square" rtlCol="0" anchor="t">
            <a:spAutoFit/>
          </a:bodyPr>
          <a:lstStyle/>
          <a:p>
            <a:pPr marL="342900" indent="-342900" algn="just" eaLnBrk="0" hangingPunct="0">
              <a:lnSpc>
                <a:spcPct val="120000"/>
              </a:lnSpc>
              <a:spcBef>
                <a:spcPts val="0"/>
              </a:spcBef>
              <a:spcAft>
                <a:spcPts val="0"/>
              </a:spcAft>
              <a:buClr>
                <a:srgbClr val="E34B07"/>
              </a:buClr>
              <a:buSzPct val="75000"/>
              <a:buFont typeface="Wingdings" panose="05000000000000000000" charset="0"/>
              <a:buChar char=""/>
            </a:pPr>
            <a:r>
              <a:rPr lang="zh-CN" altLang="en-US" sz="2000">
                <a:solidFill>
                  <a:schemeClr val="tx1">
                    <a:lumMod val="75000"/>
                  </a:schemeClr>
                </a:solidFill>
                <a:latin typeface="微软雅黑" panose="020B0503020204020204" pitchFamily="34" charset="-122"/>
                <a:ea typeface="微软雅黑" panose="020B0503020204020204" pitchFamily="34" charset="-122"/>
                <a:sym typeface="+mn-ea"/>
              </a:rPr>
              <a:t>民用爆炸物品、放射性物品、核能物质和城镇燃气的经营活动（不适用）</a:t>
            </a:r>
            <a:endParaRPr lang="zh-CN" altLang="en-US" sz="2000">
              <a:solidFill>
                <a:schemeClr val="tx1">
                  <a:lumMod val="75000"/>
                </a:schemeClr>
              </a:solidFill>
              <a:latin typeface="微软雅黑" panose="020B0503020204020204" pitchFamily="34" charset="-122"/>
              <a:ea typeface="微软雅黑" panose="020B0503020204020204" pitchFamily="34" charset="-122"/>
              <a:sym typeface="+mn-ea"/>
            </a:endParaRPr>
          </a:p>
          <a:p>
            <a:pPr marL="342900" indent="-342900" algn="just" eaLnBrk="0" hangingPunct="0">
              <a:lnSpc>
                <a:spcPct val="120000"/>
              </a:lnSpc>
              <a:spcBef>
                <a:spcPts val="0"/>
              </a:spcBef>
              <a:spcAft>
                <a:spcPts val="0"/>
              </a:spcAft>
              <a:buClr>
                <a:srgbClr val="E34B07"/>
              </a:buClr>
              <a:buSzPct val="75000"/>
              <a:buFont typeface="Wingdings" panose="05000000000000000000" charset="0"/>
              <a:buChar char=""/>
            </a:pPr>
            <a:r>
              <a:rPr lang="zh-CN" altLang="zh-CN" sz="2000">
                <a:solidFill>
                  <a:schemeClr val="tx1">
                    <a:lumMod val="75000"/>
                  </a:schemeClr>
                </a:solidFill>
                <a:latin typeface="微软雅黑" panose="020B0503020204020204" pitchFamily="34" charset="-122"/>
                <a:ea typeface="微软雅黑" panose="020B0503020204020204" pitchFamily="34" charset="-122"/>
                <a:sym typeface="+mn-ea"/>
              </a:rPr>
              <a:t>危险化学品生产企业在其厂区范围内销售本企业生产的危险化学品，不需要取得危险化学品经营许可。</a:t>
            </a:r>
            <a:endParaRPr lang="zh-CN" altLang="zh-CN" sz="2000">
              <a:solidFill>
                <a:schemeClr val="tx1">
                  <a:lumMod val="75000"/>
                </a:schemeClr>
              </a:solidFill>
              <a:latin typeface="微软雅黑" panose="020B0503020204020204" pitchFamily="34" charset="-122"/>
              <a:ea typeface="微软雅黑" panose="020B0503020204020204" pitchFamily="34" charset="-122"/>
              <a:sym typeface="+mn-ea"/>
            </a:endParaRPr>
          </a:p>
          <a:p>
            <a:pPr marL="342900" indent="-342900" algn="just" eaLnBrk="0" hangingPunct="0">
              <a:lnSpc>
                <a:spcPct val="120000"/>
              </a:lnSpc>
              <a:spcBef>
                <a:spcPts val="0"/>
              </a:spcBef>
              <a:spcAft>
                <a:spcPts val="0"/>
              </a:spcAft>
              <a:buClr>
                <a:srgbClr val="E34B07"/>
              </a:buClr>
              <a:buSzPct val="75000"/>
              <a:buFont typeface="Wingdings" panose="05000000000000000000" charset="0"/>
              <a:buChar char=""/>
            </a:pPr>
            <a:r>
              <a:rPr lang="zh-CN" altLang="zh-CN" sz="2000">
                <a:solidFill>
                  <a:schemeClr val="tx1">
                    <a:lumMod val="75000"/>
                  </a:schemeClr>
                </a:solidFill>
                <a:latin typeface="微软雅黑" panose="020B0503020204020204" pitchFamily="34" charset="-122"/>
                <a:ea typeface="微软雅黑" panose="020B0503020204020204" pitchFamily="34" charset="-122"/>
                <a:sym typeface="+mn-ea"/>
              </a:rPr>
              <a:t>取得港口经营许可证的港口经营人，在港区内从事危险化学品仓储经营，不需要取得危险化学品经营许可。</a:t>
            </a:r>
            <a:endParaRPr lang="zh-CN" altLang="zh-CN" sz="2000">
              <a:solidFill>
                <a:schemeClr val="tx1">
                  <a:lumMod val="75000"/>
                </a:schemeClr>
              </a:solidFill>
              <a:latin typeface="微软雅黑" panose="020B0503020204020204" pitchFamily="34" charset="-122"/>
              <a:ea typeface="微软雅黑" panose="020B0503020204020204" pitchFamily="34" charset="-122"/>
              <a:sym typeface="+mn-ea"/>
            </a:endParaRPr>
          </a:p>
        </p:txBody>
      </p:sp>
      <p:grpSp>
        <p:nvGrpSpPr>
          <p:cNvPr id="14" name="组合 13"/>
          <p:cNvGrpSpPr/>
          <p:nvPr/>
        </p:nvGrpSpPr>
        <p:grpSpPr>
          <a:xfrm>
            <a:off x="102235" y="62230"/>
            <a:ext cx="4511675" cy="616535"/>
            <a:chOff x="147" y="225"/>
            <a:chExt cx="7105" cy="971"/>
          </a:xfrm>
        </p:grpSpPr>
        <p:sp>
          <p:nvSpPr>
            <p:cNvPr id="15" name="TextBox 31"/>
            <p:cNvSpPr txBox="1"/>
            <p:nvPr/>
          </p:nvSpPr>
          <p:spPr>
            <a:xfrm>
              <a:off x="1118" y="310"/>
              <a:ext cx="6134"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危化品企业安全监管与执法</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3</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972185" y="644525"/>
            <a:ext cx="2752725" cy="398780"/>
          </a:xfrm>
          <a:prstGeom prst="rect">
            <a:avLst/>
          </a:prstGeom>
          <a:noFill/>
        </p:spPr>
        <p:txBody>
          <a:bodyPr wrap="none" rtlCol="0" anchor="t">
            <a:spAutoFit/>
          </a:bodyPr>
          <a:lstStyle/>
          <a:p>
            <a:pPr algn="l"/>
            <a:r>
              <a:rPr sz="2000" b="1" spc="100">
                <a:solidFill>
                  <a:schemeClr val="tx1"/>
                </a:solidFill>
                <a:uFillTx/>
                <a:latin typeface="微软雅黑" panose="020B0503020204020204" pitchFamily="34" charset="-122"/>
                <a:ea typeface="微软雅黑" panose="020B0503020204020204" pitchFamily="34" charset="-122"/>
                <a:sym typeface="+mn-ea"/>
              </a:rPr>
              <a:t>（2）重点内容及核心</a:t>
            </a:r>
            <a:endParaRPr sz="2000" b="1" spc="100">
              <a:solidFill>
                <a:schemeClr val="tx1"/>
              </a:solidFill>
              <a:uFillTx/>
              <a:latin typeface="微软雅黑" panose="020B0503020204020204" pitchFamily="34" charset="-122"/>
              <a:ea typeface="微软雅黑" panose="020B0503020204020204" pitchFamily="34" charset="-122"/>
              <a:sym typeface="+mn-ea"/>
            </a:endParaRPr>
          </a:p>
        </p:txBody>
      </p:sp>
      <p:sp>
        <p:nvSpPr>
          <p:cNvPr id="5" name="文本框 4"/>
          <p:cNvSpPr txBox="1"/>
          <p:nvPr/>
        </p:nvSpPr>
        <p:spPr>
          <a:xfrm>
            <a:off x="1179195" y="1096010"/>
            <a:ext cx="2049780" cy="398780"/>
          </a:xfrm>
          <a:prstGeom prst="rect">
            <a:avLst/>
          </a:prstGeom>
          <a:noFill/>
        </p:spPr>
        <p:txBody>
          <a:bodyPr wrap="none" rtlCol="0" anchor="t">
            <a:spAutoFit/>
          </a:bodyPr>
          <a:lstStyle/>
          <a:p>
            <a:pPr algn="ctr"/>
            <a:r>
              <a:rPr lang="zh-CN" altLang="en-US" sz="2000" b="1" spc="100">
                <a:solidFill>
                  <a:schemeClr val="tx2"/>
                </a:solidFill>
                <a:uFillTx/>
                <a:latin typeface="微软雅黑" panose="020B0503020204020204" pitchFamily="34" charset="-122"/>
                <a:ea typeface="微软雅黑" panose="020B0503020204020204" pitchFamily="34" charset="-122"/>
                <a:sym typeface="+mn-ea"/>
              </a:rPr>
              <a:t>许可条件核心：</a:t>
            </a:r>
            <a:endParaRPr lang="zh-CN" altLang="en-US" sz="2000" b="1" spc="100">
              <a:solidFill>
                <a:schemeClr val="tx2"/>
              </a:solidFill>
              <a:uFillTx/>
              <a:latin typeface="微软雅黑" panose="020B0503020204020204" pitchFamily="34" charset="-122"/>
              <a:ea typeface="微软雅黑" panose="020B0503020204020204" pitchFamily="34" charset="-122"/>
              <a:sym typeface="+mn-ea"/>
            </a:endParaRPr>
          </a:p>
        </p:txBody>
      </p:sp>
      <p:sp>
        <p:nvSpPr>
          <p:cNvPr id="6" name="文本框 5"/>
          <p:cNvSpPr txBox="1"/>
          <p:nvPr/>
        </p:nvSpPr>
        <p:spPr>
          <a:xfrm>
            <a:off x="971974" y="1513840"/>
            <a:ext cx="7200053" cy="3476625"/>
          </a:xfrm>
          <a:prstGeom prst="rect">
            <a:avLst/>
          </a:prstGeom>
          <a:noFill/>
        </p:spPr>
        <p:txBody>
          <a:bodyPr wrap="square" rtlCol="0" anchor="t">
            <a:spAutoFit/>
          </a:bodyPr>
          <a:lstStyle/>
          <a:p>
            <a:pPr marL="342900" indent="-342900" algn="just" eaLnBrk="0" hangingPunct="0">
              <a:lnSpc>
                <a:spcPct val="110000"/>
              </a:lnSpc>
              <a:spcBef>
                <a:spcPts val="0"/>
              </a:spcBef>
              <a:spcAft>
                <a:spcPts val="0"/>
              </a:spcAft>
              <a:buClr>
                <a:srgbClr val="E34B07"/>
              </a:buClr>
              <a:buSzPct val="75000"/>
              <a:buFont typeface="Wingdings" panose="05000000000000000000" charset="0"/>
              <a:buChar char=""/>
            </a:pPr>
            <a:r>
              <a:rPr lang="zh-CN" altLang="en-US" sz="2000">
                <a:solidFill>
                  <a:schemeClr val="tx1">
                    <a:lumMod val="75000"/>
                  </a:schemeClr>
                </a:solidFill>
                <a:latin typeface="微软雅黑" panose="020B0503020204020204" pitchFamily="34" charset="-122"/>
                <a:ea typeface="微软雅黑" panose="020B0503020204020204" pitchFamily="34" charset="-122"/>
                <a:sym typeface="+mn-ea"/>
              </a:rPr>
              <a:t>经营和储存场所、设施、建筑物</a:t>
            </a:r>
            <a:endParaRPr lang="zh-CN" altLang="en-US" sz="2000">
              <a:solidFill>
                <a:schemeClr val="tx1">
                  <a:lumMod val="75000"/>
                </a:schemeClr>
              </a:solidFill>
              <a:latin typeface="微软雅黑" panose="020B0503020204020204" pitchFamily="34" charset="-122"/>
              <a:ea typeface="微软雅黑" panose="020B0503020204020204" pitchFamily="34" charset="-122"/>
              <a:sym typeface="+mn-ea"/>
            </a:endParaRPr>
          </a:p>
          <a:p>
            <a:pPr marL="342900" indent="-342900" algn="just" eaLnBrk="0" hangingPunct="0">
              <a:lnSpc>
                <a:spcPct val="110000"/>
              </a:lnSpc>
              <a:spcBef>
                <a:spcPts val="0"/>
              </a:spcBef>
              <a:spcAft>
                <a:spcPts val="0"/>
              </a:spcAft>
              <a:buClr>
                <a:srgbClr val="E34B07"/>
              </a:buClr>
              <a:buSzPct val="75000"/>
              <a:buFont typeface="Wingdings" panose="05000000000000000000" charset="0"/>
              <a:buChar char=""/>
            </a:pPr>
            <a:r>
              <a:rPr lang="zh-CN" altLang="en-US" sz="2000">
                <a:solidFill>
                  <a:schemeClr val="tx1">
                    <a:lumMod val="75000"/>
                  </a:schemeClr>
                </a:solidFill>
                <a:latin typeface="微软雅黑" panose="020B0503020204020204" pitchFamily="34" charset="-122"/>
                <a:ea typeface="微软雅黑" panose="020B0503020204020204" pitchFamily="34" charset="-122"/>
                <a:sym typeface="+mn-ea"/>
              </a:rPr>
              <a:t>主要负责人、安全生产管理人员和特种作业人员和其他人员资格与培训教育</a:t>
            </a:r>
            <a:endParaRPr lang="zh-CN" altLang="en-US" sz="2000">
              <a:solidFill>
                <a:schemeClr val="tx1">
                  <a:lumMod val="75000"/>
                </a:schemeClr>
              </a:solidFill>
              <a:latin typeface="微软雅黑" panose="020B0503020204020204" pitchFamily="34" charset="-122"/>
              <a:ea typeface="微软雅黑" panose="020B0503020204020204" pitchFamily="34" charset="-122"/>
              <a:sym typeface="+mn-ea"/>
            </a:endParaRPr>
          </a:p>
          <a:p>
            <a:pPr marL="342900" indent="-342900" algn="just" eaLnBrk="0" hangingPunct="0">
              <a:lnSpc>
                <a:spcPct val="110000"/>
              </a:lnSpc>
              <a:spcBef>
                <a:spcPts val="0"/>
              </a:spcBef>
              <a:spcAft>
                <a:spcPts val="0"/>
              </a:spcAft>
              <a:buClr>
                <a:srgbClr val="E34B07"/>
              </a:buClr>
              <a:buSzPct val="75000"/>
              <a:buFont typeface="Wingdings" panose="05000000000000000000" charset="0"/>
              <a:buChar char=""/>
            </a:pPr>
            <a:r>
              <a:rPr lang="zh-CN" altLang="en-US" sz="2000">
                <a:solidFill>
                  <a:schemeClr val="tx1">
                    <a:lumMod val="75000"/>
                  </a:schemeClr>
                </a:solidFill>
                <a:latin typeface="微软雅黑" panose="020B0503020204020204" pitchFamily="34" charset="-122"/>
                <a:ea typeface="微软雅黑" panose="020B0503020204020204" pitchFamily="34" charset="-122"/>
                <a:sym typeface="+mn-ea"/>
              </a:rPr>
              <a:t>安全生产规章制度和岗位操作安全规程</a:t>
            </a:r>
            <a:endParaRPr lang="zh-CN" altLang="en-US" sz="2000">
              <a:solidFill>
                <a:schemeClr val="tx1">
                  <a:lumMod val="75000"/>
                </a:schemeClr>
              </a:solidFill>
              <a:latin typeface="微软雅黑" panose="020B0503020204020204" pitchFamily="34" charset="-122"/>
              <a:ea typeface="微软雅黑" panose="020B0503020204020204" pitchFamily="34" charset="-122"/>
              <a:sym typeface="+mn-ea"/>
            </a:endParaRPr>
          </a:p>
          <a:p>
            <a:pPr marL="342900" indent="-342900" algn="just" eaLnBrk="0" hangingPunct="0">
              <a:lnSpc>
                <a:spcPct val="110000"/>
              </a:lnSpc>
              <a:spcBef>
                <a:spcPts val="0"/>
              </a:spcBef>
              <a:spcAft>
                <a:spcPts val="0"/>
              </a:spcAft>
              <a:buClr>
                <a:srgbClr val="E34B07"/>
              </a:buClr>
              <a:buSzPct val="75000"/>
              <a:buFont typeface="Wingdings" panose="05000000000000000000" charset="0"/>
              <a:buChar char=""/>
            </a:pPr>
            <a:r>
              <a:rPr lang="zh-CN" altLang="en-US" sz="2000">
                <a:solidFill>
                  <a:schemeClr val="tx1">
                    <a:lumMod val="75000"/>
                  </a:schemeClr>
                </a:solidFill>
                <a:latin typeface="微软雅黑" panose="020B0503020204020204" pitchFamily="34" charset="-122"/>
                <a:ea typeface="微软雅黑" panose="020B0503020204020204" pitchFamily="34" charset="-122"/>
                <a:sym typeface="+mn-ea"/>
              </a:rPr>
              <a:t>应急预案和应急器材设备</a:t>
            </a:r>
            <a:endParaRPr lang="zh-CN" altLang="en-US" sz="2000">
              <a:solidFill>
                <a:schemeClr val="tx1">
                  <a:lumMod val="75000"/>
                </a:schemeClr>
              </a:solidFill>
              <a:latin typeface="微软雅黑" panose="020B0503020204020204" pitchFamily="34" charset="-122"/>
              <a:ea typeface="微软雅黑" panose="020B0503020204020204" pitchFamily="34" charset="-122"/>
              <a:sym typeface="+mn-ea"/>
            </a:endParaRPr>
          </a:p>
          <a:p>
            <a:pPr marL="342900" indent="-342900" algn="just" eaLnBrk="0" hangingPunct="0">
              <a:lnSpc>
                <a:spcPct val="110000"/>
              </a:lnSpc>
              <a:spcBef>
                <a:spcPts val="0"/>
              </a:spcBef>
              <a:spcAft>
                <a:spcPts val="0"/>
              </a:spcAft>
              <a:buClr>
                <a:srgbClr val="E34B07"/>
              </a:buClr>
              <a:buSzPct val="75000"/>
              <a:buFont typeface="Wingdings" panose="05000000000000000000" charset="0"/>
              <a:buChar char=""/>
            </a:pPr>
            <a:r>
              <a:rPr lang="zh-CN" altLang="en-US" sz="2000">
                <a:solidFill>
                  <a:schemeClr val="tx1">
                    <a:lumMod val="75000"/>
                  </a:schemeClr>
                </a:solidFill>
                <a:latin typeface="微软雅黑" panose="020B0503020204020204" pitchFamily="34" charset="-122"/>
                <a:ea typeface="微软雅黑" panose="020B0503020204020204" pitchFamily="34" charset="-122"/>
                <a:sym typeface="+mn-ea"/>
              </a:rPr>
              <a:t>危险化学品储存的专门区域和储罐设施的安全距离</a:t>
            </a:r>
            <a:endParaRPr lang="zh-CN" altLang="en-US" sz="2000">
              <a:solidFill>
                <a:schemeClr val="tx1">
                  <a:lumMod val="75000"/>
                </a:schemeClr>
              </a:solidFill>
              <a:latin typeface="微软雅黑" panose="020B0503020204020204" pitchFamily="34" charset="-122"/>
              <a:ea typeface="微软雅黑" panose="020B0503020204020204" pitchFamily="34" charset="-122"/>
              <a:sym typeface="+mn-ea"/>
            </a:endParaRPr>
          </a:p>
          <a:p>
            <a:pPr marL="342900" indent="-342900" algn="just" eaLnBrk="0" hangingPunct="0">
              <a:lnSpc>
                <a:spcPct val="110000"/>
              </a:lnSpc>
              <a:spcBef>
                <a:spcPts val="0"/>
              </a:spcBef>
              <a:spcAft>
                <a:spcPts val="0"/>
              </a:spcAft>
              <a:buClr>
                <a:srgbClr val="E34B07"/>
              </a:buClr>
              <a:buSzPct val="75000"/>
              <a:buFont typeface="Wingdings" panose="05000000000000000000" charset="0"/>
              <a:buChar char=""/>
            </a:pPr>
            <a:r>
              <a:rPr lang="zh-CN" altLang="en-US" sz="2000">
                <a:solidFill>
                  <a:schemeClr val="tx1">
                    <a:lumMod val="75000"/>
                  </a:schemeClr>
                </a:solidFill>
                <a:latin typeface="微软雅黑" panose="020B0503020204020204" pitchFamily="34" charset="-122"/>
                <a:ea typeface="微软雅黑" panose="020B0503020204020204" pitchFamily="34" charset="-122"/>
                <a:sym typeface="+mn-ea"/>
              </a:rPr>
              <a:t>依法安全评价</a:t>
            </a:r>
            <a:endParaRPr lang="zh-CN" altLang="en-US" sz="2000">
              <a:solidFill>
                <a:schemeClr val="tx1">
                  <a:lumMod val="75000"/>
                </a:schemeClr>
              </a:solidFill>
              <a:latin typeface="微软雅黑" panose="020B0503020204020204" pitchFamily="34" charset="-122"/>
              <a:ea typeface="微软雅黑" panose="020B0503020204020204" pitchFamily="34" charset="-122"/>
              <a:sym typeface="+mn-ea"/>
            </a:endParaRPr>
          </a:p>
          <a:p>
            <a:pPr marL="342900" indent="-342900" algn="just" eaLnBrk="0" hangingPunct="0">
              <a:lnSpc>
                <a:spcPct val="110000"/>
              </a:lnSpc>
              <a:spcBef>
                <a:spcPts val="0"/>
              </a:spcBef>
              <a:spcAft>
                <a:spcPts val="0"/>
              </a:spcAft>
              <a:buClr>
                <a:srgbClr val="E34B07"/>
              </a:buClr>
              <a:buSzPct val="75000"/>
              <a:buFont typeface="Wingdings" panose="05000000000000000000" charset="0"/>
              <a:buChar char=""/>
            </a:pPr>
            <a:r>
              <a:rPr lang="zh-CN" altLang="en-US" sz="2000">
                <a:solidFill>
                  <a:schemeClr val="tx1">
                    <a:lumMod val="75000"/>
                  </a:schemeClr>
                </a:solidFill>
                <a:latin typeface="微软雅黑" panose="020B0503020204020204" pitchFamily="34" charset="-122"/>
                <a:ea typeface="微软雅黑" panose="020B0503020204020204" pitchFamily="34" charset="-122"/>
                <a:sym typeface="+mn-ea"/>
              </a:rPr>
              <a:t>符合</a:t>
            </a:r>
            <a:r>
              <a:rPr lang="en-US" altLang="zh-CN" sz="2000">
                <a:solidFill>
                  <a:schemeClr val="tx1">
                    <a:lumMod val="75000"/>
                  </a:schemeClr>
                </a:solidFill>
                <a:latin typeface="微软雅黑" panose="020B0503020204020204" pitchFamily="34" charset="-122"/>
                <a:ea typeface="微软雅黑" panose="020B0503020204020204" pitchFamily="34" charset="-122"/>
                <a:sym typeface="+mn-ea"/>
              </a:rPr>
              <a:t>《</a:t>
            </a:r>
            <a:r>
              <a:rPr lang="zh-CN" altLang="en-US" sz="2000">
                <a:solidFill>
                  <a:schemeClr val="tx1">
                    <a:lumMod val="75000"/>
                  </a:schemeClr>
                </a:solidFill>
                <a:latin typeface="微软雅黑" panose="020B0503020204020204" pitchFamily="34" charset="-122"/>
                <a:ea typeface="微软雅黑" panose="020B0503020204020204" pitchFamily="34" charset="-122"/>
                <a:sym typeface="+mn-ea"/>
              </a:rPr>
              <a:t>危险化学品安全管理条例</a:t>
            </a:r>
            <a:r>
              <a:rPr lang="en-US" altLang="zh-CN" sz="2000">
                <a:solidFill>
                  <a:schemeClr val="tx1">
                    <a:lumMod val="75000"/>
                  </a:schemeClr>
                </a:solidFill>
                <a:latin typeface="微软雅黑" panose="020B0503020204020204" pitchFamily="34" charset="-122"/>
                <a:ea typeface="微软雅黑" panose="020B0503020204020204" pitchFamily="34" charset="-122"/>
                <a:sym typeface="+mn-ea"/>
              </a:rPr>
              <a:t>》</a:t>
            </a:r>
            <a:r>
              <a:rPr lang="zh-CN" altLang="en-US" sz="2000">
                <a:solidFill>
                  <a:schemeClr val="tx1">
                    <a:lumMod val="75000"/>
                  </a:schemeClr>
                </a:solidFill>
                <a:latin typeface="微软雅黑" panose="020B0503020204020204" pitchFamily="34" charset="-122"/>
                <a:ea typeface="微软雅黑" panose="020B0503020204020204" pitchFamily="34" charset="-122"/>
                <a:sym typeface="+mn-ea"/>
              </a:rPr>
              <a:t>、</a:t>
            </a:r>
            <a:r>
              <a:rPr lang="en-US" altLang="zh-CN" sz="2000">
                <a:solidFill>
                  <a:schemeClr val="tx1">
                    <a:lumMod val="75000"/>
                  </a:schemeClr>
                </a:solidFill>
                <a:latin typeface="微软雅黑" panose="020B0503020204020204" pitchFamily="34" charset="-122"/>
                <a:ea typeface="微软雅黑" panose="020B0503020204020204" pitchFamily="34" charset="-122"/>
                <a:sym typeface="+mn-ea"/>
              </a:rPr>
              <a:t>《</a:t>
            </a:r>
            <a:r>
              <a:rPr lang="zh-CN" altLang="en-US" sz="2000">
                <a:solidFill>
                  <a:schemeClr val="tx1">
                    <a:lumMod val="75000"/>
                  </a:schemeClr>
                </a:solidFill>
                <a:latin typeface="微软雅黑" panose="020B0503020204020204" pitchFamily="34" charset="-122"/>
                <a:ea typeface="微软雅黑" panose="020B0503020204020204" pitchFamily="34" charset="-122"/>
                <a:sym typeface="+mn-ea"/>
              </a:rPr>
              <a:t>危险化学品重大危险源监督管理暂行规定</a:t>
            </a:r>
            <a:r>
              <a:rPr lang="en-US" altLang="zh-CN" sz="2000">
                <a:solidFill>
                  <a:schemeClr val="tx1">
                    <a:lumMod val="75000"/>
                  </a:schemeClr>
                </a:solidFill>
                <a:latin typeface="微软雅黑" panose="020B0503020204020204" pitchFamily="34" charset="-122"/>
                <a:ea typeface="微软雅黑" panose="020B0503020204020204" pitchFamily="34" charset="-122"/>
                <a:sym typeface="+mn-ea"/>
              </a:rPr>
              <a:t>》</a:t>
            </a:r>
            <a:r>
              <a:rPr lang="zh-CN" altLang="en-US" sz="2000">
                <a:solidFill>
                  <a:schemeClr val="tx1">
                    <a:lumMod val="75000"/>
                  </a:schemeClr>
                </a:solidFill>
                <a:latin typeface="微软雅黑" panose="020B0503020204020204" pitchFamily="34" charset="-122"/>
                <a:ea typeface="微软雅黑" panose="020B0503020204020204" pitchFamily="34" charset="-122"/>
                <a:sym typeface="+mn-ea"/>
              </a:rPr>
              <a:t>、</a:t>
            </a:r>
            <a:r>
              <a:rPr lang="en-US" altLang="zh-CN" sz="2000">
                <a:solidFill>
                  <a:schemeClr val="tx1">
                    <a:lumMod val="75000"/>
                  </a:schemeClr>
                </a:solidFill>
                <a:latin typeface="微软雅黑" panose="020B0503020204020204" pitchFamily="34" charset="-122"/>
                <a:ea typeface="微软雅黑" panose="020B0503020204020204" pitchFamily="34" charset="-122"/>
                <a:sym typeface="+mn-ea"/>
              </a:rPr>
              <a:t>《</a:t>
            </a:r>
            <a:r>
              <a:rPr lang="zh-CN" altLang="en-US" sz="2000">
                <a:solidFill>
                  <a:schemeClr val="tx1">
                    <a:lumMod val="75000"/>
                  </a:schemeClr>
                </a:solidFill>
                <a:latin typeface="微软雅黑" panose="020B0503020204020204" pitchFamily="34" charset="-122"/>
                <a:ea typeface="微软雅黑" panose="020B0503020204020204" pitchFamily="34" charset="-122"/>
                <a:sym typeface="+mn-ea"/>
              </a:rPr>
              <a:t>常用危险化学品贮存通则</a:t>
            </a:r>
            <a:r>
              <a:rPr lang="en-US" altLang="zh-CN" sz="2000">
                <a:solidFill>
                  <a:schemeClr val="tx1">
                    <a:lumMod val="75000"/>
                  </a:schemeClr>
                </a:solidFill>
                <a:latin typeface="微软雅黑" panose="020B0503020204020204" pitchFamily="34" charset="-122"/>
                <a:ea typeface="微软雅黑" panose="020B0503020204020204" pitchFamily="34" charset="-122"/>
                <a:sym typeface="+mn-ea"/>
              </a:rPr>
              <a:t>》</a:t>
            </a:r>
            <a:r>
              <a:rPr lang="zh-CN" altLang="en-US" sz="2000">
                <a:solidFill>
                  <a:schemeClr val="tx1">
                    <a:lumMod val="75000"/>
                  </a:schemeClr>
                </a:solidFill>
                <a:latin typeface="微软雅黑" panose="020B0503020204020204" pitchFamily="34" charset="-122"/>
                <a:ea typeface="微软雅黑" panose="020B0503020204020204" pitchFamily="34" charset="-122"/>
                <a:sym typeface="+mn-ea"/>
              </a:rPr>
              <a:t>（</a:t>
            </a:r>
            <a:r>
              <a:rPr lang="en-US" altLang="zh-CN" sz="2000">
                <a:solidFill>
                  <a:schemeClr val="tx1">
                    <a:lumMod val="75000"/>
                  </a:schemeClr>
                </a:solidFill>
                <a:latin typeface="微软雅黑" panose="020B0503020204020204" pitchFamily="34" charset="-122"/>
                <a:ea typeface="微软雅黑" panose="020B0503020204020204" pitchFamily="34" charset="-122"/>
                <a:sym typeface="+mn-ea"/>
              </a:rPr>
              <a:t>GB15603</a:t>
            </a:r>
            <a:r>
              <a:rPr lang="zh-CN" altLang="en-US" sz="2000">
                <a:solidFill>
                  <a:schemeClr val="tx1">
                    <a:lumMod val="75000"/>
                  </a:schemeClr>
                </a:solidFill>
                <a:latin typeface="微软雅黑" panose="020B0503020204020204" pitchFamily="34" charset="-122"/>
                <a:ea typeface="微软雅黑" panose="020B0503020204020204" pitchFamily="34" charset="-122"/>
                <a:sym typeface="+mn-ea"/>
              </a:rPr>
              <a:t>）的相关规定</a:t>
            </a:r>
            <a:endParaRPr lang="zh-CN" altLang="en-US" sz="2000">
              <a:solidFill>
                <a:schemeClr val="tx1">
                  <a:lumMod val="75000"/>
                </a:schemeClr>
              </a:solidFill>
              <a:latin typeface="微软雅黑" panose="020B0503020204020204" pitchFamily="34" charset="-122"/>
              <a:ea typeface="微软雅黑" panose="020B0503020204020204" pitchFamily="34" charset="-122"/>
              <a:sym typeface="+mn-ea"/>
            </a:endParaRPr>
          </a:p>
        </p:txBody>
      </p:sp>
      <p:grpSp>
        <p:nvGrpSpPr>
          <p:cNvPr id="14" name="组合 13"/>
          <p:cNvGrpSpPr/>
          <p:nvPr/>
        </p:nvGrpSpPr>
        <p:grpSpPr>
          <a:xfrm>
            <a:off x="102235" y="62230"/>
            <a:ext cx="4511675" cy="616535"/>
            <a:chOff x="147" y="225"/>
            <a:chExt cx="7105" cy="971"/>
          </a:xfrm>
        </p:grpSpPr>
        <p:sp>
          <p:nvSpPr>
            <p:cNvPr id="15" name="TextBox 31"/>
            <p:cNvSpPr txBox="1"/>
            <p:nvPr/>
          </p:nvSpPr>
          <p:spPr>
            <a:xfrm>
              <a:off x="1118" y="310"/>
              <a:ext cx="6134"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危化品企业安全监管与执法</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3</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53135" y="624972"/>
            <a:ext cx="3552825" cy="398780"/>
          </a:xfrm>
          <a:prstGeom prst="rect">
            <a:avLst/>
          </a:prstGeom>
          <a:noFill/>
        </p:spPr>
        <p:txBody>
          <a:bodyPr wrap="none" rtlCol="0" anchor="t">
            <a:spAutoFit/>
          </a:bodyPr>
          <a:lstStyle/>
          <a:p>
            <a:pPr algn="l"/>
            <a:r>
              <a:rPr sz="2000" b="1" spc="100" smtClean="0">
                <a:solidFill>
                  <a:schemeClr val="tx1"/>
                </a:solidFill>
                <a:uFillTx/>
                <a:latin typeface="微软雅黑" panose="020B0503020204020204" pitchFamily="34" charset="-122"/>
                <a:ea typeface="微软雅黑" panose="020B0503020204020204" pitchFamily="34" charset="-122"/>
                <a:sym typeface="+mn-ea"/>
              </a:rPr>
              <a:t>3</a:t>
            </a:r>
            <a:r>
              <a:rPr lang="zh-CN" sz="2000" b="1" spc="100" smtClean="0">
                <a:solidFill>
                  <a:schemeClr val="tx1"/>
                </a:solidFill>
                <a:uFillTx/>
                <a:latin typeface="微软雅黑" panose="020B0503020204020204" pitchFamily="34" charset="-122"/>
                <a:ea typeface="微软雅黑" panose="020B0503020204020204" pitchFamily="34" charset="-122"/>
                <a:sym typeface="+mn-ea"/>
              </a:rPr>
              <a:t>、</a:t>
            </a:r>
            <a:r>
              <a:rPr sz="2000" b="1" spc="100" smtClean="0">
                <a:solidFill>
                  <a:schemeClr val="tx1"/>
                </a:solidFill>
                <a:uFillTx/>
                <a:latin typeface="微软雅黑" panose="020B0503020204020204" pitchFamily="34" charset="-122"/>
                <a:ea typeface="微软雅黑" panose="020B0503020204020204" pitchFamily="34" charset="-122"/>
                <a:sym typeface="+mn-ea"/>
              </a:rPr>
              <a:t>危险化学品安全使用许可</a:t>
            </a:r>
            <a:endParaRPr sz="2000" b="1" spc="100" smtClean="0">
              <a:solidFill>
                <a:schemeClr val="tx1"/>
              </a:solidFill>
              <a:uFillTx/>
              <a:latin typeface="微软雅黑" panose="020B0503020204020204" pitchFamily="34" charset="-122"/>
              <a:ea typeface="微软雅黑" panose="020B0503020204020204" pitchFamily="34" charset="-122"/>
              <a:sym typeface="+mn-ea"/>
            </a:endParaRPr>
          </a:p>
        </p:txBody>
      </p:sp>
      <p:sp>
        <p:nvSpPr>
          <p:cNvPr id="7" name="文本框 6"/>
          <p:cNvSpPr txBox="1"/>
          <p:nvPr/>
        </p:nvSpPr>
        <p:spPr>
          <a:xfrm>
            <a:off x="971974" y="1047750"/>
            <a:ext cx="7200053" cy="3815080"/>
          </a:xfrm>
          <a:prstGeom prst="rect">
            <a:avLst/>
          </a:prstGeom>
          <a:noFill/>
        </p:spPr>
        <p:txBody>
          <a:bodyPr wrap="square" rtlCol="0" anchor="t">
            <a:spAutoFit/>
          </a:bodyPr>
          <a:lstStyle/>
          <a:p>
            <a:pPr indent="457200" algn="just">
              <a:lnSpc>
                <a:spcPct val="110000"/>
              </a:lnSpc>
            </a:pPr>
            <a:r>
              <a:rPr lang="zh-CN" altLang="en-US" sz="2000" b="1" spc="100">
                <a:solidFill>
                  <a:schemeClr val="tx2"/>
                </a:solidFill>
                <a:uFillTx/>
                <a:latin typeface="微软雅黑" panose="020B0503020204020204" pitchFamily="34" charset="-122"/>
                <a:ea typeface="微软雅黑" panose="020B0503020204020204" pitchFamily="34" charset="-122"/>
                <a:sym typeface="+mn-ea"/>
              </a:rPr>
              <a:t>许可条件及程序：</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依据</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危化品安全管理条例</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（国务院令第 </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591</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号）第</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29</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30</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条，</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危险化学品安全使用许可证实施办法</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（总局令第</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57</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号，总局令第</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79</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号修正）第</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2</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3</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4</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章规定。</a:t>
            </a:r>
            <a:endPar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indent="457200" algn="just">
              <a:lnSpc>
                <a:spcPct val="110000"/>
              </a:lnSpc>
            </a:pP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适用于列入危险化学品安全使用许可适用行业目录、使用危险化学品从事生产并且达到危险化学品使用量的数量标准的化工企业。</a:t>
            </a:r>
            <a:endPar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indent="457200" algn="just">
              <a:lnSpc>
                <a:spcPct val="110000"/>
              </a:lnSpc>
              <a:spcBef>
                <a:spcPts val="0"/>
              </a:spcBef>
              <a:spcAft>
                <a:spcPts val="0"/>
              </a:spcAft>
            </a:pPr>
            <a:r>
              <a:rPr lang="zh-CN" altLang="en-US" sz="2000" b="1" spc="100">
                <a:solidFill>
                  <a:schemeClr val="tx2"/>
                </a:solidFill>
                <a:uFillTx/>
                <a:latin typeface="微软雅黑" panose="020B0503020204020204" pitchFamily="34" charset="-122"/>
                <a:ea typeface="微软雅黑" panose="020B0503020204020204" pitchFamily="34" charset="-122"/>
                <a:sym typeface="+mn-ea"/>
              </a:rPr>
              <a:t>《危险化学品使用量的数量标准（2013年版）》</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（安监总局公告2013年第9号）</a:t>
            </a:r>
            <a:endPar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indent="457200" algn="just">
              <a:lnSpc>
                <a:spcPct val="110000"/>
              </a:lnSpc>
              <a:spcBef>
                <a:spcPts val="0"/>
              </a:spcBef>
              <a:spcAft>
                <a:spcPts val="0"/>
              </a:spcAft>
            </a:pPr>
            <a:r>
              <a:rPr lang="zh-CN" altLang="en-US" sz="2000" b="1" spc="100">
                <a:solidFill>
                  <a:schemeClr val="tx2"/>
                </a:solidFill>
                <a:uFillTx/>
                <a:latin typeface="微软雅黑" panose="020B0503020204020204" pitchFamily="34" charset="-122"/>
                <a:ea typeface="微软雅黑" panose="020B0503020204020204" pitchFamily="34" charset="-122"/>
                <a:sym typeface="+mn-ea"/>
              </a:rPr>
              <a:t>危险化学品安全使用许可适用行业目录（2013年版）</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 （安监总局公告2013年第3号） </a:t>
            </a:r>
            <a:endPar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grpSp>
        <p:nvGrpSpPr>
          <p:cNvPr id="14" name="组合 13"/>
          <p:cNvGrpSpPr/>
          <p:nvPr/>
        </p:nvGrpSpPr>
        <p:grpSpPr>
          <a:xfrm>
            <a:off x="102235" y="62230"/>
            <a:ext cx="4511675" cy="616535"/>
            <a:chOff x="147" y="225"/>
            <a:chExt cx="7105" cy="971"/>
          </a:xfrm>
        </p:grpSpPr>
        <p:sp>
          <p:nvSpPr>
            <p:cNvPr id="15" name="TextBox 31"/>
            <p:cNvSpPr txBox="1"/>
            <p:nvPr/>
          </p:nvSpPr>
          <p:spPr>
            <a:xfrm>
              <a:off x="1118" y="310"/>
              <a:ext cx="6134"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危化品企业安全监管与执法</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3</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53135" y="931042"/>
            <a:ext cx="4352925" cy="398780"/>
          </a:xfrm>
          <a:prstGeom prst="rect">
            <a:avLst/>
          </a:prstGeom>
          <a:noFill/>
        </p:spPr>
        <p:txBody>
          <a:bodyPr wrap="none" rtlCol="0" anchor="t">
            <a:spAutoFit/>
          </a:bodyPr>
          <a:lstStyle/>
          <a:p>
            <a:pPr algn="l"/>
            <a:r>
              <a:rPr sz="2000" b="1" spc="100" smtClean="0">
                <a:solidFill>
                  <a:schemeClr val="tx1"/>
                </a:solidFill>
                <a:uFillTx/>
                <a:latin typeface="微软雅黑" panose="020B0503020204020204" pitchFamily="34" charset="-122"/>
                <a:ea typeface="微软雅黑" panose="020B0503020204020204" pitchFamily="34" charset="-122"/>
                <a:sym typeface="+mn-ea"/>
              </a:rPr>
              <a:t>4</a:t>
            </a:r>
            <a:r>
              <a:rPr lang="zh-CN" sz="2000" b="1" spc="100" smtClean="0">
                <a:solidFill>
                  <a:schemeClr val="tx1"/>
                </a:solidFill>
                <a:uFillTx/>
                <a:latin typeface="微软雅黑" panose="020B0503020204020204" pitchFamily="34" charset="-122"/>
                <a:ea typeface="微软雅黑" panose="020B0503020204020204" pitchFamily="34" charset="-122"/>
                <a:sym typeface="+mn-ea"/>
              </a:rPr>
              <a:t>、</a:t>
            </a:r>
            <a:r>
              <a:rPr sz="2000" b="1" spc="100" smtClean="0">
                <a:solidFill>
                  <a:schemeClr val="tx1"/>
                </a:solidFill>
                <a:uFillTx/>
                <a:latin typeface="微软雅黑" panose="020B0503020204020204" pitchFamily="34" charset="-122"/>
                <a:ea typeface="微软雅黑" panose="020B0503020204020204" pitchFamily="34" charset="-122"/>
                <a:sym typeface="+mn-ea"/>
              </a:rPr>
              <a:t>危险化学品建设项目“三同时”</a:t>
            </a:r>
            <a:endParaRPr sz="2000" b="1" spc="100" smtClean="0">
              <a:solidFill>
                <a:schemeClr val="tx1"/>
              </a:solidFill>
              <a:uFillTx/>
              <a:latin typeface="微软雅黑" panose="020B0503020204020204" pitchFamily="34" charset="-122"/>
              <a:ea typeface="微软雅黑" panose="020B0503020204020204" pitchFamily="34" charset="-122"/>
              <a:sym typeface="+mn-ea"/>
            </a:endParaRPr>
          </a:p>
        </p:txBody>
      </p:sp>
      <p:grpSp>
        <p:nvGrpSpPr>
          <p:cNvPr id="3" name="组合 2"/>
          <p:cNvGrpSpPr/>
          <p:nvPr/>
        </p:nvGrpSpPr>
        <p:grpSpPr>
          <a:xfrm>
            <a:off x="1564640" y="1822450"/>
            <a:ext cx="6014720" cy="2475230"/>
            <a:chOff x="2405" y="2870"/>
            <a:chExt cx="9472" cy="3898"/>
          </a:xfrm>
        </p:grpSpPr>
        <p:sp>
          <p:nvSpPr>
            <p:cNvPr id="13" name="Freeform 6"/>
            <p:cNvSpPr/>
            <p:nvPr/>
          </p:nvSpPr>
          <p:spPr bwMode="auto">
            <a:xfrm>
              <a:off x="2405" y="2870"/>
              <a:ext cx="9473" cy="3898"/>
            </a:xfrm>
            <a:custGeom>
              <a:avLst/>
              <a:gdLst>
                <a:gd name="T0" fmla="*/ 125 w 3149"/>
                <a:gd name="T1" fmla="*/ 0 h 5005"/>
                <a:gd name="T2" fmla="*/ 3024 w 3149"/>
                <a:gd name="T3" fmla="*/ 0 h 5005"/>
                <a:gd name="T4" fmla="*/ 3149 w 3149"/>
                <a:gd name="T5" fmla="*/ 125 h 5005"/>
                <a:gd name="T6" fmla="*/ 3149 w 3149"/>
                <a:gd name="T7" fmla="*/ 4880 h 5005"/>
                <a:gd name="T8" fmla="*/ 3024 w 3149"/>
                <a:gd name="T9" fmla="*/ 5005 h 5005"/>
                <a:gd name="T10" fmla="*/ 125 w 3149"/>
                <a:gd name="T11" fmla="*/ 5005 h 5005"/>
                <a:gd name="T12" fmla="*/ 0 w 3149"/>
                <a:gd name="T13" fmla="*/ 4880 h 5005"/>
                <a:gd name="T14" fmla="*/ 0 w 3149"/>
                <a:gd name="T15" fmla="*/ 125 h 5005"/>
                <a:gd name="T16" fmla="*/ 125 w 3149"/>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9" h="5005">
                  <a:moveTo>
                    <a:pt x="125" y="0"/>
                  </a:moveTo>
                  <a:lnTo>
                    <a:pt x="3024" y="0"/>
                  </a:lnTo>
                  <a:cubicBezTo>
                    <a:pt x="3092" y="0"/>
                    <a:pt x="3149" y="56"/>
                    <a:pt x="3149" y="125"/>
                  </a:cubicBezTo>
                  <a:lnTo>
                    <a:pt x="3149" y="4880"/>
                  </a:lnTo>
                  <a:cubicBezTo>
                    <a:pt x="3149" y="4949"/>
                    <a:pt x="3092" y="5005"/>
                    <a:pt x="3024" y="5005"/>
                  </a:cubicBezTo>
                  <a:lnTo>
                    <a:pt x="125" y="5005"/>
                  </a:lnTo>
                  <a:cubicBezTo>
                    <a:pt x="56" y="5005"/>
                    <a:pt x="0" y="4949"/>
                    <a:pt x="0" y="4880"/>
                  </a:cubicBezTo>
                  <a:lnTo>
                    <a:pt x="0" y="125"/>
                  </a:lnTo>
                  <a:cubicBezTo>
                    <a:pt x="0" y="56"/>
                    <a:pt x="56" y="0"/>
                    <a:pt x="125" y="0"/>
                  </a:cubicBezTo>
                  <a:close/>
                </a:path>
              </a:pathLst>
            </a:custGeom>
            <a:solidFill>
              <a:schemeClr val="accent2"/>
            </a:solidFill>
            <a:ln w="10" cap="flat">
              <a:solidFill>
                <a:schemeClr val="accent2">
                  <a:lumMod val="75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文本框 6"/>
            <p:cNvSpPr txBox="1"/>
            <p:nvPr/>
          </p:nvSpPr>
          <p:spPr>
            <a:xfrm>
              <a:off x="2654" y="2930"/>
              <a:ext cx="8975" cy="3779"/>
            </a:xfrm>
            <a:prstGeom prst="rect">
              <a:avLst/>
            </a:prstGeom>
            <a:noFill/>
          </p:spPr>
          <p:txBody>
            <a:bodyPr wrap="square" rtlCol="0" anchor="t">
              <a:spAutoFit/>
            </a:bodyPr>
            <a:lstStyle/>
            <a:p>
              <a:pPr indent="457200" algn="just">
                <a:lnSpc>
                  <a:spcPct val="150000"/>
                </a:lnSpc>
                <a:spcBef>
                  <a:spcPts val="0"/>
                </a:spcBef>
                <a:spcAft>
                  <a:spcPts val="0"/>
                </a:spcAft>
              </a:pPr>
              <a:r>
                <a:rPr lang="zh-CN" altLang="en-US" sz="2000" b="1" spc="100">
                  <a:solidFill>
                    <a:schemeClr val="tx2"/>
                  </a:solidFill>
                  <a:uFillTx/>
                  <a:latin typeface="微软雅黑" panose="020B0503020204020204" pitchFamily="34" charset="-122"/>
                  <a:ea typeface="微软雅黑" panose="020B0503020204020204" pitchFamily="34" charset="-122"/>
                  <a:sym typeface="+mn-ea"/>
                </a:rPr>
                <a:t>许可条件及程序：</a:t>
              </a:r>
              <a:r>
                <a:rPr sz="2000" spc="100">
                  <a:solidFill>
                    <a:schemeClr val="tx1">
                      <a:lumMod val="75000"/>
                    </a:schemeClr>
                  </a:solidFill>
                  <a:uFillTx/>
                  <a:latin typeface="微软雅黑" panose="020B0503020204020204" pitchFamily="34" charset="-122"/>
                  <a:ea typeface="微软雅黑" panose="020B0503020204020204" pitchFamily="34" charset="-122"/>
                  <a:sym typeface="+mn-ea"/>
                </a:rPr>
                <a:t>依据《安全生产法》第三十条、《危险化学品安全管理条例》第十二条、《危险化学品建设项目安全监督管理办法》（总局令第45号，总局令第79号修正）第二、三、四、五章规定。</a:t>
              </a:r>
              <a:endParaRPr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grpSp>
      <p:grpSp>
        <p:nvGrpSpPr>
          <p:cNvPr id="14" name="组合 13"/>
          <p:cNvGrpSpPr/>
          <p:nvPr/>
        </p:nvGrpSpPr>
        <p:grpSpPr>
          <a:xfrm>
            <a:off x="102235" y="62230"/>
            <a:ext cx="4511675" cy="616535"/>
            <a:chOff x="147" y="225"/>
            <a:chExt cx="7105" cy="971"/>
          </a:xfrm>
        </p:grpSpPr>
        <p:sp>
          <p:nvSpPr>
            <p:cNvPr id="15" name="TextBox 31"/>
            <p:cNvSpPr txBox="1"/>
            <p:nvPr/>
          </p:nvSpPr>
          <p:spPr>
            <a:xfrm>
              <a:off x="1118" y="310"/>
              <a:ext cx="6134"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危化品企业安全监管与执法</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3</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880360" y="622300"/>
            <a:ext cx="3383280" cy="398780"/>
          </a:xfrm>
          <a:prstGeom prst="rect">
            <a:avLst/>
          </a:prstGeom>
          <a:noFill/>
        </p:spPr>
        <p:txBody>
          <a:bodyPr wrap="none" rtlCol="0" anchor="t">
            <a:spAutoFit/>
          </a:bodyPr>
          <a:lstStyle/>
          <a:p>
            <a:pPr algn="ctr"/>
            <a:r>
              <a:rPr lang="zh-CN" altLang="en-US" sz="2000" b="1" spc="100">
                <a:solidFill>
                  <a:schemeClr val="tx2">
                    <a:lumMod val="75000"/>
                  </a:schemeClr>
                </a:solidFill>
                <a:uFillTx/>
                <a:latin typeface="微软雅黑" panose="020B0503020204020204" pitchFamily="34" charset="-122"/>
                <a:ea typeface="微软雅黑" panose="020B0503020204020204" pitchFamily="34" charset="-122"/>
                <a:sym typeface="+mn-ea"/>
              </a:rPr>
              <a:t>安全条件审查不予通过情况</a:t>
            </a:r>
            <a:endParaRPr lang="zh-CN" altLang="en-US" sz="2000" b="1" spc="100">
              <a:solidFill>
                <a:schemeClr val="tx2">
                  <a:lumMod val="75000"/>
                </a:schemeClr>
              </a:solidFill>
              <a:uFillTx/>
              <a:latin typeface="微软雅黑" panose="020B0503020204020204" pitchFamily="34" charset="-122"/>
              <a:ea typeface="微软雅黑" panose="020B0503020204020204" pitchFamily="34" charset="-122"/>
              <a:sym typeface="+mn-ea"/>
            </a:endParaRPr>
          </a:p>
        </p:txBody>
      </p:sp>
      <p:sp>
        <p:nvSpPr>
          <p:cNvPr id="6" name="文本框 5"/>
          <p:cNvSpPr txBox="1"/>
          <p:nvPr/>
        </p:nvSpPr>
        <p:spPr>
          <a:xfrm>
            <a:off x="971974" y="1083310"/>
            <a:ext cx="7200053" cy="3815080"/>
          </a:xfrm>
          <a:prstGeom prst="rect">
            <a:avLst/>
          </a:prstGeom>
          <a:noFill/>
        </p:spPr>
        <p:txBody>
          <a:bodyPr wrap="square" rtlCol="0" anchor="t">
            <a:spAutoFit/>
          </a:bodyPr>
          <a:lstStyle/>
          <a:p>
            <a:pPr marL="342900" indent="-342900" algn="just" eaLnBrk="0" hangingPunct="0">
              <a:lnSpc>
                <a:spcPct val="110000"/>
              </a:lnSpc>
              <a:spcBef>
                <a:spcPts val="0"/>
              </a:spcBef>
              <a:spcAft>
                <a:spcPts val="0"/>
              </a:spcAft>
              <a:buClr>
                <a:srgbClr val="E34B07"/>
              </a:buClr>
              <a:buSzPct val="75000"/>
              <a:buFont typeface="Wingdings" panose="05000000000000000000" charset="0"/>
              <a:buChar char=""/>
            </a:pPr>
            <a:r>
              <a:rPr lang="zh-CN" altLang="en-US" sz="2000">
                <a:solidFill>
                  <a:schemeClr val="tx1">
                    <a:lumMod val="75000"/>
                  </a:schemeClr>
                </a:solidFill>
                <a:latin typeface="微软雅黑" panose="020B0503020204020204" pitchFamily="34" charset="-122"/>
                <a:ea typeface="微软雅黑" panose="020B0503020204020204" pitchFamily="34" charset="-122"/>
                <a:sym typeface="+mn-ea"/>
              </a:rPr>
              <a:t>安全评价报告存在重大缺陷、漏项的；</a:t>
            </a:r>
            <a:endParaRPr lang="zh-CN" altLang="en-US" sz="2000">
              <a:solidFill>
                <a:schemeClr val="tx1">
                  <a:lumMod val="75000"/>
                </a:schemeClr>
              </a:solidFill>
              <a:latin typeface="微软雅黑" panose="020B0503020204020204" pitchFamily="34" charset="-122"/>
              <a:ea typeface="微软雅黑" panose="020B0503020204020204" pitchFamily="34" charset="-122"/>
              <a:sym typeface="+mn-ea"/>
            </a:endParaRPr>
          </a:p>
          <a:p>
            <a:pPr marL="342900" indent="-342900" algn="just" eaLnBrk="0" hangingPunct="0">
              <a:lnSpc>
                <a:spcPct val="110000"/>
              </a:lnSpc>
              <a:spcBef>
                <a:spcPts val="0"/>
              </a:spcBef>
              <a:spcAft>
                <a:spcPts val="0"/>
              </a:spcAft>
              <a:buClr>
                <a:srgbClr val="E34B07"/>
              </a:buClr>
              <a:buSzPct val="75000"/>
              <a:buFont typeface="Wingdings" panose="05000000000000000000" charset="0"/>
              <a:buChar char=""/>
            </a:pPr>
            <a:r>
              <a:rPr lang="zh-CN" altLang="en-US" sz="2000">
                <a:solidFill>
                  <a:schemeClr val="tx1">
                    <a:lumMod val="75000"/>
                  </a:schemeClr>
                </a:solidFill>
                <a:latin typeface="微软雅黑" panose="020B0503020204020204" pitchFamily="34" charset="-122"/>
                <a:ea typeface="微软雅黑" panose="020B0503020204020204" pitchFamily="34" charset="-122"/>
                <a:sym typeface="+mn-ea"/>
              </a:rPr>
              <a:t>建设项目与周边场所、设施的距离或者拟建场址自然条件不符合有关法规和标准的规定的；</a:t>
            </a:r>
            <a:endParaRPr lang="zh-CN" altLang="en-US" sz="2000">
              <a:solidFill>
                <a:schemeClr val="tx1">
                  <a:lumMod val="75000"/>
                </a:schemeClr>
              </a:solidFill>
              <a:latin typeface="微软雅黑" panose="020B0503020204020204" pitchFamily="34" charset="-122"/>
              <a:ea typeface="微软雅黑" panose="020B0503020204020204" pitchFamily="34" charset="-122"/>
              <a:sym typeface="+mn-ea"/>
            </a:endParaRPr>
          </a:p>
          <a:p>
            <a:pPr marL="342900" indent="-342900" algn="just" eaLnBrk="0" hangingPunct="0">
              <a:lnSpc>
                <a:spcPct val="110000"/>
              </a:lnSpc>
              <a:spcBef>
                <a:spcPts val="0"/>
              </a:spcBef>
              <a:spcAft>
                <a:spcPts val="0"/>
              </a:spcAft>
              <a:buClr>
                <a:srgbClr val="E34B07"/>
              </a:buClr>
              <a:buSzPct val="75000"/>
              <a:buFont typeface="Wingdings" panose="05000000000000000000" charset="0"/>
              <a:buChar char=""/>
            </a:pPr>
            <a:r>
              <a:rPr lang="zh-CN" altLang="en-US" sz="2000">
                <a:solidFill>
                  <a:schemeClr val="tx1">
                    <a:lumMod val="75000"/>
                  </a:schemeClr>
                </a:solidFill>
                <a:latin typeface="微软雅黑" panose="020B0503020204020204" pitchFamily="34" charset="-122"/>
                <a:ea typeface="微软雅黑" panose="020B0503020204020204" pitchFamily="34" charset="-122"/>
                <a:sym typeface="+mn-ea"/>
              </a:rPr>
              <a:t>主要技术、工艺未确定，或者不符合有关法规和标准的规定的；</a:t>
            </a:r>
            <a:endParaRPr lang="zh-CN" altLang="en-US" sz="2000">
              <a:solidFill>
                <a:schemeClr val="tx1">
                  <a:lumMod val="75000"/>
                </a:schemeClr>
              </a:solidFill>
              <a:latin typeface="微软雅黑" panose="020B0503020204020204" pitchFamily="34" charset="-122"/>
              <a:ea typeface="微软雅黑" panose="020B0503020204020204" pitchFamily="34" charset="-122"/>
              <a:sym typeface="+mn-ea"/>
            </a:endParaRPr>
          </a:p>
          <a:p>
            <a:pPr marL="342900" indent="-342900" algn="just" eaLnBrk="0" hangingPunct="0">
              <a:lnSpc>
                <a:spcPct val="110000"/>
              </a:lnSpc>
              <a:spcBef>
                <a:spcPts val="0"/>
              </a:spcBef>
              <a:spcAft>
                <a:spcPts val="0"/>
              </a:spcAft>
              <a:buClr>
                <a:srgbClr val="E34B07"/>
              </a:buClr>
              <a:buSzPct val="75000"/>
              <a:buFont typeface="Wingdings" panose="05000000000000000000" charset="0"/>
              <a:buChar char=""/>
            </a:pPr>
            <a:r>
              <a:rPr lang="zh-CN" altLang="en-US" sz="2000">
                <a:solidFill>
                  <a:schemeClr val="tx1">
                    <a:lumMod val="75000"/>
                  </a:schemeClr>
                </a:solidFill>
                <a:latin typeface="微软雅黑" panose="020B0503020204020204" pitchFamily="34" charset="-122"/>
                <a:ea typeface="微软雅黑" panose="020B0503020204020204" pitchFamily="34" charset="-122"/>
                <a:sym typeface="+mn-ea"/>
              </a:rPr>
              <a:t>国内首次使用的化工工艺，未经省级人民政府有关部门组织的安全可靠性论证的；</a:t>
            </a:r>
            <a:endParaRPr lang="zh-CN" altLang="en-US" sz="2000">
              <a:solidFill>
                <a:schemeClr val="tx1">
                  <a:lumMod val="75000"/>
                </a:schemeClr>
              </a:solidFill>
              <a:latin typeface="微软雅黑" panose="020B0503020204020204" pitchFamily="34" charset="-122"/>
              <a:ea typeface="微软雅黑" panose="020B0503020204020204" pitchFamily="34" charset="-122"/>
              <a:sym typeface="+mn-ea"/>
            </a:endParaRPr>
          </a:p>
          <a:p>
            <a:pPr marL="342900" indent="-342900" algn="just" eaLnBrk="0" hangingPunct="0">
              <a:lnSpc>
                <a:spcPct val="110000"/>
              </a:lnSpc>
              <a:spcBef>
                <a:spcPts val="0"/>
              </a:spcBef>
              <a:spcAft>
                <a:spcPts val="0"/>
              </a:spcAft>
              <a:buClr>
                <a:srgbClr val="E34B07"/>
              </a:buClr>
              <a:buSzPct val="75000"/>
              <a:buFont typeface="Wingdings" panose="05000000000000000000" charset="0"/>
              <a:buChar char=""/>
            </a:pPr>
            <a:r>
              <a:rPr lang="zh-CN" altLang="en-US" sz="2000">
                <a:solidFill>
                  <a:schemeClr val="tx1">
                    <a:lumMod val="75000"/>
                  </a:schemeClr>
                </a:solidFill>
                <a:latin typeface="微软雅黑" panose="020B0503020204020204" pitchFamily="34" charset="-122"/>
                <a:ea typeface="微软雅黑" panose="020B0503020204020204" pitchFamily="34" charset="-122"/>
                <a:sym typeface="+mn-ea"/>
              </a:rPr>
              <a:t>对安全设施设计提出的对策与建议不符合有关法规和标准的规定的；</a:t>
            </a:r>
            <a:endParaRPr lang="zh-CN" altLang="en-US" sz="2000">
              <a:solidFill>
                <a:schemeClr val="tx1">
                  <a:lumMod val="75000"/>
                </a:schemeClr>
              </a:solidFill>
              <a:latin typeface="微软雅黑" panose="020B0503020204020204" pitchFamily="34" charset="-122"/>
              <a:ea typeface="微软雅黑" panose="020B0503020204020204" pitchFamily="34" charset="-122"/>
              <a:sym typeface="+mn-ea"/>
            </a:endParaRPr>
          </a:p>
          <a:p>
            <a:pPr marL="342900" indent="-342900" algn="just" eaLnBrk="0" hangingPunct="0">
              <a:lnSpc>
                <a:spcPct val="110000"/>
              </a:lnSpc>
              <a:spcBef>
                <a:spcPts val="0"/>
              </a:spcBef>
              <a:spcAft>
                <a:spcPts val="0"/>
              </a:spcAft>
              <a:buClr>
                <a:srgbClr val="E34B07"/>
              </a:buClr>
              <a:buSzPct val="75000"/>
              <a:buFont typeface="Wingdings" panose="05000000000000000000" charset="0"/>
              <a:buChar char=""/>
            </a:pPr>
            <a:r>
              <a:rPr lang="zh-CN" altLang="en-US" sz="2000">
                <a:solidFill>
                  <a:schemeClr val="tx1">
                    <a:lumMod val="75000"/>
                  </a:schemeClr>
                </a:solidFill>
                <a:latin typeface="微软雅黑" panose="020B0503020204020204" pitchFamily="34" charset="-122"/>
                <a:ea typeface="微软雅黑" panose="020B0503020204020204" pitchFamily="34" charset="-122"/>
                <a:sym typeface="+mn-ea"/>
              </a:rPr>
              <a:t>未委托具备相应资质的安全评价机构进行安全评价的；</a:t>
            </a:r>
            <a:endParaRPr lang="zh-CN" altLang="en-US" sz="2000">
              <a:solidFill>
                <a:schemeClr val="tx1">
                  <a:lumMod val="75000"/>
                </a:schemeClr>
              </a:solidFill>
              <a:latin typeface="微软雅黑" panose="020B0503020204020204" pitchFamily="34" charset="-122"/>
              <a:ea typeface="微软雅黑" panose="020B0503020204020204" pitchFamily="34" charset="-122"/>
              <a:sym typeface="+mn-ea"/>
            </a:endParaRPr>
          </a:p>
          <a:p>
            <a:pPr marL="342900" indent="-342900" algn="just" eaLnBrk="0" hangingPunct="0">
              <a:lnSpc>
                <a:spcPct val="110000"/>
              </a:lnSpc>
              <a:spcBef>
                <a:spcPts val="0"/>
              </a:spcBef>
              <a:spcAft>
                <a:spcPts val="0"/>
              </a:spcAft>
              <a:buClr>
                <a:srgbClr val="E34B07"/>
              </a:buClr>
              <a:buSzPct val="75000"/>
              <a:buFont typeface="Wingdings" panose="05000000000000000000" charset="0"/>
              <a:buChar char=""/>
            </a:pPr>
            <a:r>
              <a:rPr lang="zh-CN" altLang="en-US" sz="2000">
                <a:solidFill>
                  <a:schemeClr val="tx1">
                    <a:lumMod val="75000"/>
                  </a:schemeClr>
                </a:solidFill>
                <a:latin typeface="微软雅黑" panose="020B0503020204020204" pitchFamily="34" charset="-122"/>
                <a:ea typeface="微软雅黑" panose="020B0503020204020204" pitchFamily="34" charset="-122"/>
                <a:sym typeface="+mn-ea"/>
              </a:rPr>
              <a:t>隐瞒有关情况或者提供虚假文件、资料的。</a:t>
            </a:r>
            <a:endParaRPr lang="zh-CN" altLang="en-US" sz="2000">
              <a:solidFill>
                <a:schemeClr val="tx1">
                  <a:lumMod val="75000"/>
                </a:schemeClr>
              </a:solidFill>
              <a:latin typeface="微软雅黑" panose="020B0503020204020204" pitchFamily="34" charset="-122"/>
              <a:ea typeface="微软雅黑" panose="020B0503020204020204" pitchFamily="34" charset="-122"/>
              <a:sym typeface="+mn-ea"/>
            </a:endParaRPr>
          </a:p>
        </p:txBody>
      </p:sp>
      <p:grpSp>
        <p:nvGrpSpPr>
          <p:cNvPr id="14" name="组合 13"/>
          <p:cNvGrpSpPr/>
          <p:nvPr/>
        </p:nvGrpSpPr>
        <p:grpSpPr>
          <a:xfrm>
            <a:off x="102235" y="62230"/>
            <a:ext cx="4511675" cy="616535"/>
            <a:chOff x="147" y="225"/>
            <a:chExt cx="7105" cy="971"/>
          </a:xfrm>
        </p:grpSpPr>
        <p:sp>
          <p:nvSpPr>
            <p:cNvPr id="15" name="TextBox 31"/>
            <p:cNvSpPr txBox="1"/>
            <p:nvPr/>
          </p:nvSpPr>
          <p:spPr>
            <a:xfrm>
              <a:off x="1118" y="310"/>
              <a:ext cx="6134"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危化品企业安全监管与执法</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3</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613660" y="665480"/>
            <a:ext cx="3916680" cy="398780"/>
          </a:xfrm>
          <a:prstGeom prst="rect">
            <a:avLst/>
          </a:prstGeom>
          <a:noFill/>
        </p:spPr>
        <p:txBody>
          <a:bodyPr wrap="none" rtlCol="0" anchor="t">
            <a:spAutoFit/>
          </a:bodyPr>
          <a:lstStyle/>
          <a:p>
            <a:pPr algn="ctr"/>
            <a:r>
              <a:rPr lang="zh-CN" altLang="en-US" sz="2000" b="1" spc="100">
                <a:solidFill>
                  <a:schemeClr val="tx2">
                    <a:lumMod val="75000"/>
                  </a:schemeClr>
                </a:solidFill>
                <a:uFillTx/>
                <a:latin typeface="微软雅黑" panose="020B0503020204020204" pitchFamily="34" charset="-122"/>
                <a:ea typeface="微软雅黑" panose="020B0503020204020204" pitchFamily="34" charset="-122"/>
                <a:sym typeface="+mn-ea"/>
              </a:rPr>
              <a:t>安全设施设计审查不予通过情况</a:t>
            </a:r>
            <a:endParaRPr lang="zh-CN" altLang="en-US" sz="2000" b="1" spc="100">
              <a:solidFill>
                <a:schemeClr val="tx2">
                  <a:lumMod val="75000"/>
                </a:schemeClr>
              </a:solidFill>
              <a:uFillTx/>
              <a:latin typeface="微软雅黑" panose="020B0503020204020204" pitchFamily="34" charset="-122"/>
              <a:ea typeface="微软雅黑" panose="020B0503020204020204" pitchFamily="34" charset="-122"/>
              <a:sym typeface="+mn-ea"/>
            </a:endParaRPr>
          </a:p>
        </p:txBody>
      </p:sp>
      <p:sp>
        <p:nvSpPr>
          <p:cNvPr id="6" name="文本框 5"/>
          <p:cNvSpPr txBox="1"/>
          <p:nvPr/>
        </p:nvSpPr>
        <p:spPr>
          <a:xfrm>
            <a:off x="971339" y="1183005"/>
            <a:ext cx="7200053" cy="1938020"/>
          </a:xfrm>
          <a:prstGeom prst="rect">
            <a:avLst/>
          </a:prstGeom>
          <a:noFill/>
        </p:spPr>
        <p:txBody>
          <a:bodyPr wrap="square" rtlCol="0" anchor="t">
            <a:spAutoFit/>
          </a:bodyPr>
          <a:lstStyle/>
          <a:p>
            <a:pPr marL="342900" indent="-342900" algn="just" eaLnBrk="0" hangingPunct="0">
              <a:lnSpc>
                <a:spcPct val="120000"/>
              </a:lnSpc>
              <a:spcBef>
                <a:spcPts val="0"/>
              </a:spcBef>
              <a:spcAft>
                <a:spcPts val="0"/>
              </a:spcAft>
              <a:buClr>
                <a:srgbClr val="E34B07"/>
              </a:buClr>
              <a:buSzPct val="75000"/>
              <a:buFont typeface="Wingdings" panose="05000000000000000000" charset="0"/>
              <a:buChar char=""/>
            </a:pPr>
            <a:r>
              <a:rPr lang="zh-CN" altLang="en-US" sz="2000">
                <a:solidFill>
                  <a:schemeClr val="tx1">
                    <a:lumMod val="75000"/>
                  </a:schemeClr>
                </a:solidFill>
                <a:latin typeface="微软雅黑" panose="020B0503020204020204" pitchFamily="34" charset="-122"/>
                <a:ea typeface="微软雅黑" panose="020B0503020204020204" pitchFamily="34" charset="-122"/>
                <a:sym typeface="+mn-ea"/>
              </a:rPr>
              <a:t>设计单位资质不符合相关规定的；</a:t>
            </a:r>
            <a:endParaRPr lang="zh-CN" altLang="en-US" sz="2000">
              <a:solidFill>
                <a:schemeClr val="tx1">
                  <a:lumMod val="75000"/>
                </a:schemeClr>
              </a:solidFill>
              <a:latin typeface="微软雅黑" panose="020B0503020204020204" pitchFamily="34" charset="-122"/>
              <a:ea typeface="微软雅黑" panose="020B0503020204020204" pitchFamily="34" charset="-122"/>
              <a:sym typeface="+mn-ea"/>
            </a:endParaRPr>
          </a:p>
          <a:p>
            <a:pPr marL="342900" indent="-342900" algn="just" eaLnBrk="0" hangingPunct="0">
              <a:lnSpc>
                <a:spcPct val="120000"/>
              </a:lnSpc>
              <a:spcBef>
                <a:spcPts val="0"/>
              </a:spcBef>
              <a:spcAft>
                <a:spcPts val="0"/>
              </a:spcAft>
              <a:buClr>
                <a:srgbClr val="E34B07"/>
              </a:buClr>
              <a:buSzPct val="75000"/>
              <a:buFont typeface="Wingdings" panose="05000000000000000000" charset="0"/>
              <a:buChar char=""/>
            </a:pPr>
            <a:r>
              <a:rPr lang="zh-CN" altLang="en-US" sz="2000">
                <a:solidFill>
                  <a:schemeClr val="tx1">
                    <a:lumMod val="75000"/>
                  </a:schemeClr>
                </a:solidFill>
                <a:latin typeface="微软雅黑" panose="020B0503020204020204" pitchFamily="34" charset="-122"/>
                <a:ea typeface="微软雅黑" panose="020B0503020204020204" pitchFamily="34" charset="-122"/>
                <a:sym typeface="+mn-ea"/>
              </a:rPr>
              <a:t>未按照有关法规、标准的规定进行设计的；</a:t>
            </a:r>
            <a:endParaRPr lang="zh-CN" altLang="en-US" sz="2000">
              <a:solidFill>
                <a:schemeClr val="tx1">
                  <a:lumMod val="75000"/>
                </a:schemeClr>
              </a:solidFill>
              <a:latin typeface="微软雅黑" panose="020B0503020204020204" pitchFamily="34" charset="-122"/>
              <a:ea typeface="微软雅黑" panose="020B0503020204020204" pitchFamily="34" charset="-122"/>
              <a:sym typeface="+mn-ea"/>
            </a:endParaRPr>
          </a:p>
          <a:p>
            <a:pPr marL="342900" indent="-342900" algn="just" eaLnBrk="0" hangingPunct="0">
              <a:lnSpc>
                <a:spcPct val="120000"/>
              </a:lnSpc>
              <a:spcBef>
                <a:spcPts val="0"/>
              </a:spcBef>
              <a:spcAft>
                <a:spcPts val="0"/>
              </a:spcAft>
              <a:buClr>
                <a:srgbClr val="E34B07"/>
              </a:buClr>
              <a:buSzPct val="75000"/>
              <a:buFont typeface="Wingdings" panose="05000000000000000000" charset="0"/>
              <a:buChar char=""/>
            </a:pPr>
            <a:r>
              <a:rPr lang="zh-CN" altLang="en-US" sz="2000">
                <a:solidFill>
                  <a:schemeClr val="tx1">
                    <a:lumMod val="75000"/>
                  </a:schemeClr>
                </a:solidFill>
                <a:latin typeface="微软雅黑" panose="020B0503020204020204" pitchFamily="34" charset="-122"/>
                <a:ea typeface="微软雅黑" panose="020B0503020204020204" pitchFamily="34" charset="-122"/>
                <a:sym typeface="+mn-ea"/>
              </a:rPr>
              <a:t>对未采纳的建设项目安全评价报告中的安全对策和建议，未作充分论证说明的；</a:t>
            </a:r>
            <a:endParaRPr lang="zh-CN" altLang="en-US" sz="2000">
              <a:solidFill>
                <a:schemeClr val="tx1">
                  <a:lumMod val="75000"/>
                </a:schemeClr>
              </a:solidFill>
              <a:latin typeface="微软雅黑" panose="020B0503020204020204" pitchFamily="34" charset="-122"/>
              <a:ea typeface="微软雅黑" panose="020B0503020204020204" pitchFamily="34" charset="-122"/>
              <a:sym typeface="+mn-ea"/>
            </a:endParaRPr>
          </a:p>
          <a:p>
            <a:pPr marL="342900" indent="-342900" algn="just" eaLnBrk="0" hangingPunct="0">
              <a:lnSpc>
                <a:spcPct val="120000"/>
              </a:lnSpc>
              <a:spcBef>
                <a:spcPts val="0"/>
              </a:spcBef>
              <a:spcAft>
                <a:spcPts val="0"/>
              </a:spcAft>
              <a:buClr>
                <a:srgbClr val="E34B07"/>
              </a:buClr>
              <a:buSzPct val="75000"/>
              <a:buFont typeface="Wingdings" panose="05000000000000000000" charset="0"/>
              <a:buChar char=""/>
            </a:pPr>
            <a:r>
              <a:rPr lang="zh-CN" altLang="en-US" sz="2000">
                <a:solidFill>
                  <a:schemeClr val="tx1">
                    <a:lumMod val="75000"/>
                  </a:schemeClr>
                </a:solidFill>
                <a:latin typeface="微软雅黑" panose="020B0503020204020204" pitchFamily="34" charset="-122"/>
                <a:ea typeface="微软雅黑" panose="020B0503020204020204" pitchFamily="34" charset="-122"/>
                <a:sym typeface="+mn-ea"/>
              </a:rPr>
              <a:t>隐瞒有关情况或者提供虚假文件、资料的。</a:t>
            </a:r>
            <a:endParaRPr lang="zh-CN" altLang="en-US" sz="2000">
              <a:solidFill>
                <a:schemeClr val="tx1">
                  <a:lumMod val="75000"/>
                </a:schemeClr>
              </a:solidFill>
              <a:latin typeface="微软雅黑" panose="020B0503020204020204" pitchFamily="34" charset="-122"/>
              <a:ea typeface="微软雅黑" panose="020B0503020204020204" pitchFamily="34" charset="-122"/>
              <a:sym typeface="+mn-ea"/>
            </a:endParaRPr>
          </a:p>
        </p:txBody>
      </p:sp>
      <p:grpSp>
        <p:nvGrpSpPr>
          <p:cNvPr id="8" name="组合 7"/>
          <p:cNvGrpSpPr/>
          <p:nvPr/>
        </p:nvGrpSpPr>
        <p:grpSpPr>
          <a:xfrm>
            <a:off x="972185" y="3228340"/>
            <a:ext cx="5447665" cy="1300480"/>
            <a:chOff x="1531" y="4695"/>
            <a:chExt cx="8579" cy="2048"/>
          </a:xfrm>
        </p:grpSpPr>
        <p:sp>
          <p:nvSpPr>
            <p:cNvPr id="2" name="文本框 1"/>
            <p:cNvSpPr txBox="1"/>
            <p:nvPr/>
          </p:nvSpPr>
          <p:spPr>
            <a:xfrm>
              <a:off x="4326" y="4695"/>
              <a:ext cx="5748" cy="628"/>
            </a:xfrm>
            <a:prstGeom prst="rect">
              <a:avLst/>
            </a:prstGeom>
            <a:noFill/>
          </p:spPr>
          <p:txBody>
            <a:bodyPr wrap="none" rtlCol="0" anchor="t">
              <a:spAutoFit/>
            </a:bodyPr>
            <a:lstStyle/>
            <a:p>
              <a:pPr algn="ctr"/>
              <a:r>
                <a:rPr lang="zh-CN" altLang="en-US" sz="2000" b="1" spc="100">
                  <a:solidFill>
                    <a:schemeClr val="tx2">
                      <a:lumMod val="75000"/>
                    </a:schemeClr>
                  </a:solidFill>
                  <a:uFillTx/>
                  <a:latin typeface="微软雅黑" panose="020B0503020204020204" pitchFamily="34" charset="-122"/>
                  <a:ea typeface="微软雅黑" panose="020B0503020204020204" pitchFamily="34" charset="-122"/>
                  <a:sym typeface="+mn-ea"/>
                </a:rPr>
                <a:t>需要安全设施设计重新审查的</a:t>
              </a:r>
              <a:endParaRPr lang="zh-CN" altLang="en-US" sz="2000" b="1" spc="100">
                <a:solidFill>
                  <a:schemeClr val="tx2">
                    <a:lumMod val="75000"/>
                  </a:schemeClr>
                </a:solidFill>
                <a:uFillTx/>
                <a:latin typeface="微软雅黑" panose="020B0503020204020204" pitchFamily="34" charset="-122"/>
                <a:ea typeface="微软雅黑" panose="020B0503020204020204" pitchFamily="34" charset="-122"/>
                <a:sym typeface="+mn-ea"/>
              </a:endParaRPr>
            </a:p>
          </p:txBody>
        </p:sp>
        <p:sp>
          <p:nvSpPr>
            <p:cNvPr id="7" name="文本框 6"/>
            <p:cNvSpPr txBox="1"/>
            <p:nvPr/>
          </p:nvSpPr>
          <p:spPr>
            <a:xfrm>
              <a:off x="1531" y="5436"/>
              <a:ext cx="8579" cy="1307"/>
            </a:xfrm>
            <a:prstGeom prst="rect">
              <a:avLst/>
            </a:prstGeom>
            <a:noFill/>
          </p:spPr>
          <p:txBody>
            <a:bodyPr wrap="square" rtlCol="0" anchor="t">
              <a:spAutoFit/>
            </a:bodyPr>
            <a:lstStyle/>
            <a:p>
              <a:pPr marL="342900" indent="-342900" algn="just" eaLnBrk="0" hangingPunct="0">
                <a:lnSpc>
                  <a:spcPct val="120000"/>
                </a:lnSpc>
                <a:spcBef>
                  <a:spcPts val="0"/>
                </a:spcBef>
                <a:spcAft>
                  <a:spcPts val="0"/>
                </a:spcAft>
                <a:buClr>
                  <a:srgbClr val="E34B07"/>
                </a:buClr>
                <a:buSzPct val="75000"/>
                <a:buFont typeface="Wingdings" panose="05000000000000000000" charset="0"/>
                <a:buChar char=""/>
              </a:pPr>
              <a:r>
                <a:rPr lang="zh-CN" altLang="en-US" sz="2000">
                  <a:solidFill>
                    <a:schemeClr val="tx1">
                      <a:lumMod val="75000"/>
                    </a:schemeClr>
                  </a:solidFill>
                  <a:latin typeface="微软雅黑" panose="020B0503020204020204" pitchFamily="34" charset="-122"/>
                  <a:ea typeface="微软雅黑" panose="020B0503020204020204" pitchFamily="34" charset="-122"/>
                  <a:sym typeface="+mn-ea"/>
                </a:rPr>
                <a:t>改变安全设施设计且可能降低安全性能的；</a:t>
              </a:r>
              <a:endParaRPr lang="zh-CN" altLang="en-US" sz="2000">
                <a:solidFill>
                  <a:schemeClr val="tx1">
                    <a:lumMod val="75000"/>
                  </a:schemeClr>
                </a:solidFill>
                <a:latin typeface="微软雅黑" panose="020B0503020204020204" pitchFamily="34" charset="-122"/>
                <a:ea typeface="微软雅黑" panose="020B0503020204020204" pitchFamily="34" charset="-122"/>
                <a:sym typeface="+mn-ea"/>
              </a:endParaRPr>
            </a:p>
            <a:p>
              <a:pPr marL="342900" indent="-342900" algn="just" eaLnBrk="0" hangingPunct="0">
                <a:lnSpc>
                  <a:spcPct val="120000"/>
                </a:lnSpc>
                <a:spcBef>
                  <a:spcPts val="0"/>
                </a:spcBef>
                <a:spcAft>
                  <a:spcPts val="0"/>
                </a:spcAft>
                <a:buClr>
                  <a:srgbClr val="E34B07"/>
                </a:buClr>
                <a:buSzPct val="75000"/>
                <a:buFont typeface="Wingdings" panose="05000000000000000000" charset="0"/>
                <a:buChar char=""/>
              </a:pPr>
              <a:r>
                <a:rPr lang="zh-CN" altLang="en-US" sz="2000">
                  <a:solidFill>
                    <a:schemeClr val="tx1">
                      <a:lumMod val="75000"/>
                    </a:schemeClr>
                  </a:solidFill>
                  <a:latin typeface="微软雅黑" panose="020B0503020204020204" pitchFamily="34" charset="-122"/>
                  <a:ea typeface="微软雅黑" panose="020B0503020204020204" pitchFamily="34" charset="-122"/>
                  <a:sym typeface="+mn-ea"/>
                </a:rPr>
                <a:t>在施工期间重新设计的。</a:t>
              </a:r>
              <a:endParaRPr lang="zh-CN" altLang="en-US" sz="2000">
                <a:solidFill>
                  <a:schemeClr val="tx1">
                    <a:lumMod val="75000"/>
                  </a:schemeClr>
                </a:solidFill>
                <a:latin typeface="微软雅黑" panose="020B0503020204020204" pitchFamily="34" charset="-122"/>
                <a:ea typeface="微软雅黑" panose="020B0503020204020204" pitchFamily="34" charset="-122"/>
                <a:sym typeface="+mn-ea"/>
              </a:endParaRPr>
            </a:p>
          </p:txBody>
        </p:sp>
      </p:grpSp>
      <p:grpSp>
        <p:nvGrpSpPr>
          <p:cNvPr id="14" name="组合 13"/>
          <p:cNvGrpSpPr/>
          <p:nvPr/>
        </p:nvGrpSpPr>
        <p:grpSpPr>
          <a:xfrm>
            <a:off x="102235" y="62230"/>
            <a:ext cx="4511675" cy="616535"/>
            <a:chOff x="147" y="225"/>
            <a:chExt cx="7105" cy="971"/>
          </a:xfrm>
        </p:grpSpPr>
        <p:sp>
          <p:nvSpPr>
            <p:cNvPr id="15" name="TextBox 31"/>
            <p:cNvSpPr txBox="1"/>
            <p:nvPr/>
          </p:nvSpPr>
          <p:spPr>
            <a:xfrm>
              <a:off x="1118" y="310"/>
              <a:ext cx="6134"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危化品企业安全监管与执法</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3</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346960" y="665480"/>
            <a:ext cx="4450080" cy="398780"/>
          </a:xfrm>
          <a:prstGeom prst="rect">
            <a:avLst/>
          </a:prstGeom>
          <a:noFill/>
        </p:spPr>
        <p:txBody>
          <a:bodyPr wrap="none" rtlCol="0" anchor="t">
            <a:spAutoFit/>
          </a:bodyPr>
          <a:lstStyle/>
          <a:p>
            <a:pPr algn="ctr"/>
            <a:r>
              <a:rPr lang="zh-CN" altLang="en-US" sz="2000" b="1" spc="100">
                <a:solidFill>
                  <a:schemeClr val="tx1">
                    <a:lumMod val="75000"/>
                  </a:schemeClr>
                </a:solidFill>
                <a:uFillTx/>
                <a:latin typeface="微软雅黑" panose="020B0503020204020204" pitchFamily="34" charset="-122"/>
                <a:ea typeface="微软雅黑" panose="020B0503020204020204" pitchFamily="34" charset="-122"/>
                <a:sym typeface="+mn-ea"/>
              </a:rPr>
              <a:t>建设项目试生产（使用）（</a:t>
            </a:r>
            <a:r>
              <a:rPr lang="zh-CN" altLang="en-US" sz="2000" b="1" spc="100">
                <a:solidFill>
                  <a:schemeClr val="tx2">
                    <a:lumMod val="75000"/>
                  </a:schemeClr>
                </a:solidFill>
                <a:uFillTx/>
                <a:latin typeface="微软雅黑" panose="020B0503020204020204" pitchFamily="34" charset="-122"/>
                <a:ea typeface="微软雅黑" panose="020B0503020204020204" pitchFamily="34" charset="-122"/>
                <a:sym typeface="+mn-ea"/>
              </a:rPr>
              <a:t>非许可</a:t>
            </a:r>
            <a:r>
              <a:rPr lang="zh-CN" altLang="en-US" sz="2000" b="1" spc="100">
                <a:solidFill>
                  <a:schemeClr val="tx1">
                    <a:lumMod val="75000"/>
                  </a:schemeClr>
                </a:solidFill>
                <a:uFillTx/>
                <a:latin typeface="微软雅黑" panose="020B0503020204020204" pitchFamily="34" charset="-122"/>
                <a:ea typeface="微软雅黑" panose="020B0503020204020204" pitchFamily="34" charset="-122"/>
                <a:sym typeface="+mn-ea"/>
              </a:rPr>
              <a:t>）</a:t>
            </a:r>
            <a:endParaRPr lang="zh-CN" altLang="en-US" sz="2000" b="1" spc="10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sp>
        <p:nvSpPr>
          <p:cNvPr id="6" name="文本框 5"/>
          <p:cNvSpPr txBox="1"/>
          <p:nvPr/>
        </p:nvSpPr>
        <p:spPr>
          <a:xfrm>
            <a:off x="971974" y="1083310"/>
            <a:ext cx="7200053" cy="3744595"/>
          </a:xfrm>
          <a:prstGeom prst="rect">
            <a:avLst/>
          </a:prstGeom>
          <a:noFill/>
        </p:spPr>
        <p:txBody>
          <a:bodyPr wrap="square" rtlCol="0" anchor="t">
            <a:spAutoFit/>
          </a:bodyPr>
          <a:lstStyle/>
          <a:p>
            <a:pPr algn="just" eaLnBrk="0" hangingPunct="0">
              <a:lnSpc>
                <a:spcPct val="120000"/>
              </a:lnSpc>
              <a:spcBef>
                <a:spcPts val="0"/>
              </a:spcBef>
              <a:spcAft>
                <a:spcPts val="0"/>
              </a:spcAft>
              <a:buClr>
                <a:srgbClr val="E34B07"/>
              </a:buClr>
              <a:buSzPct val="75000"/>
            </a:pPr>
            <a:r>
              <a:rPr lang="zh-CN" altLang="en-US" sz="1800" b="1">
                <a:solidFill>
                  <a:schemeClr val="tx2"/>
                </a:solidFill>
                <a:latin typeface="微软雅黑" panose="020B0503020204020204" pitchFamily="34" charset="-122"/>
                <a:ea typeface="微软雅黑" panose="020B0503020204020204" pitchFamily="34" charset="-122"/>
                <a:sym typeface="+mn-ea"/>
              </a:rPr>
              <a:t>建设单位试生产期限应当不少于３０日，不超过１年。应制定至少包括以下内容的试生产方案：</a:t>
            </a:r>
            <a:endParaRPr lang="zh-CN" altLang="en-US" sz="1800" b="1">
              <a:solidFill>
                <a:schemeClr val="tx2"/>
              </a:solidFill>
              <a:latin typeface="微软雅黑" panose="020B0503020204020204" pitchFamily="34" charset="-122"/>
              <a:ea typeface="微软雅黑" panose="020B0503020204020204" pitchFamily="34" charset="-122"/>
              <a:sym typeface="+mn-ea"/>
            </a:endParaRPr>
          </a:p>
          <a:p>
            <a:pPr marL="342900" algn="just" eaLnBrk="0" hangingPunct="0">
              <a:lnSpc>
                <a:spcPct val="120000"/>
              </a:lnSpc>
              <a:spcBef>
                <a:spcPts val="0"/>
              </a:spcBef>
              <a:spcAft>
                <a:spcPts val="0"/>
              </a:spcAft>
              <a:buClr>
                <a:srgbClr val="E34B07"/>
              </a:buClr>
              <a:buSzPct val="75000"/>
              <a:buFont typeface="Wingdings" panose="05000000000000000000" charset="0"/>
              <a:buChar char=""/>
            </a:pPr>
            <a:r>
              <a:rPr lang="zh-CN" altLang="en-US" sz="1800">
                <a:solidFill>
                  <a:schemeClr val="tx1">
                    <a:lumMod val="75000"/>
                  </a:schemeClr>
                </a:solidFill>
                <a:latin typeface="微软雅黑" panose="020B0503020204020204" pitchFamily="34" charset="-122"/>
                <a:ea typeface="微软雅黑" panose="020B0503020204020204" pitchFamily="34" charset="-122"/>
                <a:sym typeface="+mn-ea"/>
              </a:rPr>
              <a:t> 建设项目设备及管道试压、吹扫、气密、单机试车、仪表调校、联动试车等生产准备的完成情况；</a:t>
            </a:r>
            <a:endParaRPr lang="zh-CN" altLang="en-US" sz="1800">
              <a:solidFill>
                <a:schemeClr val="tx1">
                  <a:lumMod val="75000"/>
                </a:schemeClr>
              </a:solidFill>
              <a:latin typeface="微软雅黑" panose="020B0503020204020204" pitchFamily="34" charset="-122"/>
              <a:ea typeface="微软雅黑" panose="020B0503020204020204" pitchFamily="34" charset="-122"/>
              <a:sym typeface="+mn-ea"/>
            </a:endParaRPr>
          </a:p>
          <a:p>
            <a:pPr marL="342900" algn="just" eaLnBrk="0" hangingPunct="0">
              <a:lnSpc>
                <a:spcPct val="120000"/>
              </a:lnSpc>
              <a:spcBef>
                <a:spcPts val="0"/>
              </a:spcBef>
              <a:spcAft>
                <a:spcPts val="0"/>
              </a:spcAft>
              <a:buClr>
                <a:srgbClr val="E34B07"/>
              </a:buClr>
              <a:buSzPct val="75000"/>
              <a:buFont typeface="Wingdings" panose="05000000000000000000" charset="0"/>
              <a:buChar char=""/>
            </a:pPr>
            <a:r>
              <a:rPr lang="zh-CN" altLang="en-US" sz="1800">
                <a:solidFill>
                  <a:schemeClr val="tx1">
                    <a:lumMod val="75000"/>
                  </a:schemeClr>
                </a:solidFill>
                <a:latin typeface="微软雅黑" panose="020B0503020204020204" pitchFamily="34" charset="-122"/>
                <a:ea typeface="微软雅黑" panose="020B0503020204020204" pitchFamily="34" charset="-122"/>
                <a:sym typeface="+mn-ea"/>
              </a:rPr>
              <a:t> 投料试车方案；</a:t>
            </a:r>
            <a:endParaRPr lang="zh-CN" altLang="en-US" sz="1800">
              <a:solidFill>
                <a:schemeClr val="tx1">
                  <a:lumMod val="75000"/>
                </a:schemeClr>
              </a:solidFill>
              <a:latin typeface="微软雅黑" panose="020B0503020204020204" pitchFamily="34" charset="-122"/>
              <a:ea typeface="微软雅黑" panose="020B0503020204020204" pitchFamily="34" charset="-122"/>
              <a:sym typeface="+mn-ea"/>
            </a:endParaRPr>
          </a:p>
          <a:p>
            <a:pPr marL="342900" algn="just" eaLnBrk="0" hangingPunct="0">
              <a:lnSpc>
                <a:spcPct val="120000"/>
              </a:lnSpc>
              <a:spcBef>
                <a:spcPts val="0"/>
              </a:spcBef>
              <a:spcAft>
                <a:spcPts val="0"/>
              </a:spcAft>
              <a:buClr>
                <a:srgbClr val="E34B07"/>
              </a:buClr>
              <a:buSzPct val="75000"/>
              <a:buFont typeface="Wingdings" panose="05000000000000000000" charset="0"/>
              <a:buChar char=""/>
            </a:pPr>
            <a:r>
              <a:rPr lang="zh-CN" altLang="en-US" sz="1800">
                <a:solidFill>
                  <a:schemeClr val="tx1">
                    <a:lumMod val="75000"/>
                  </a:schemeClr>
                </a:solidFill>
                <a:latin typeface="微软雅黑" panose="020B0503020204020204" pitchFamily="34" charset="-122"/>
                <a:ea typeface="微软雅黑" panose="020B0503020204020204" pitchFamily="34" charset="-122"/>
                <a:sym typeface="+mn-ea"/>
              </a:rPr>
              <a:t> 试生产（使用）过程中可能出现的安全问题、对策及应急预案；</a:t>
            </a:r>
            <a:endParaRPr lang="zh-CN" altLang="en-US" sz="1800">
              <a:solidFill>
                <a:schemeClr val="tx1">
                  <a:lumMod val="75000"/>
                </a:schemeClr>
              </a:solidFill>
              <a:latin typeface="微软雅黑" panose="020B0503020204020204" pitchFamily="34" charset="-122"/>
              <a:ea typeface="微软雅黑" panose="020B0503020204020204" pitchFamily="34" charset="-122"/>
              <a:sym typeface="+mn-ea"/>
            </a:endParaRPr>
          </a:p>
          <a:p>
            <a:pPr marL="342900" algn="just" eaLnBrk="0" hangingPunct="0">
              <a:lnSpc>
                <a:spcPct val="120000"/>
              </a:lnSpc>
              <a:spcBef>
                <a:spcPts val="0"/>
              </a:spcBef>
              <a:spcAft>
                <a:spcPts val="0"/>
              </a:spcAft>
              <a:buClr>
                <a:srgbClr val="E34B07"/>
              </a:buClr>
              <a:buSzPct val="75000"/>
              <a:buFont typeface="Wingdings" panose="05000000000000000000" charset="0"/>
              <a:buChar char=""/>
            </a:pPr>
            <a:r>
              <a:rPr lang="zh-CN" altLang="en-US" sz="1800">
                <a:solidFill>
                  <a:schemeClr val="tx1">
                    <a:lumMod val="75000"/>
                  </a:schemeClr>
                </a:solidFill>
                <a:latin typeface="微软雅黑" panose="020B0503020204020204" pitchFamily="34" charset="-122"/>
                <a:ea typeface="微软雅黑" panose="020B0503020204020204" pitchFamily="34" charset="-122"/>
                <a:sym typeface="+mn-ea"/>
              </a:rPr>
              <a:t> 建设项目周边环境与建设项目安全试生产（使用）相互影响的确认情况；</a:t>
            </a:r>
            <a:endParaRPr lang="zh-CN" altLang="en-US" sz="1800">
              <a:solidFill>
                <a:schemeClr val="tx1">
                  <a:lumMod val="75000"/>
                </a:schemeClr>
              </a:solidFill>
              <a:latin typeface="微软雅黑" panose="020B0503020204020204" pitchFamily="34" charset="-122"/>
              <a:ea typeface="微软雅黑" panose="020B0503020204020204" pitchFamily="34" charset="-122"/>
              <a:sym typeface="+mn-ea"/>
            </a:endParaRPr>
          </a:p>
          <a:p>
            <a:pPr marL="342900" algn="just" eaLnBrk="0" hangingPunct="0">
              <a:lnSpc>
                <a:spcPct val="120000"/>
              </a:lnSpc>
              <a:spcBef>
                <a:spcPts val="0"/>
              </a:spcBef>
              <a:spcAft>
                <a:spcPts val="0"/>
              </a:spcAft>
              <a:buClr>
                <a:srgbClr val="E34B07"/>
              </a:buClr>
              <a:buSzPct val="75000"/>
              <a:buFont typeface="Wingdings" panose="05000000000000000000" charset="0"/>
              <a:buChar char=""/>
            </a:pPr>
            <a:r>
              <a:rPr lang="zh-CN" altLang="en-US" sz="1800">
                <a:solidFill>
                  <a:schemeClr val="tx1">
                    <a:lumMod val="75000"/>
                  </a:schemeClr>
                </a:solidFill>
                <a:latin typeface="微软雅黑" panose="020B0503020204020204" pitchFamily="34" charset="-122"/>
                <a:ea typeface="微软雅黑" panose="020B0503020204020204" pitchFamily="34" charset="-122"/>
                <a:sym typeface="+mn-ea"/>
              </a:rPr>
              <a:t> 危险化学品重大危险源监控措施的落实情况；</a:t>
            </a:r>
            <a:endParaRPr lang="zh-CN" altLang="en-US" sz="1800">
              <a:solidFill>
                <a:schemeClr val="tx1">
                  <a:lumMod val="75000"/>
                </a:schemeClr>
              </a:solidFill>
              <a:latin typeface="微软雅黑" panose="020B0503020204020204" pitchFamily="34" charset="-122"/>
              <a:ea typeface="微软雅黑" panose="020B0503020204020204" pitchFamily="34" charset="-122"/>
              <a:sym typeface="+mn-ea"/>
            </a:endParaRPr>
          </a:p>
          <a:p>
            <a:pPr marL="342900" algn="just" eaLnBrk="0" hangingPunct="0">
              <a:lnSpc>
                <a:spcPct val="120000"/>
              </a:lnSpc>
              <a:spcBef>
                <a:spcPts val="0"/>
              </a:spcBef>
              <a:spcAft>
                <a:spcPts val="0"/>
              </a:spcAft>
              <a:buClr>
                <a:srgbClr val="E34B07"/>
              </a:buClr>
              <a:buSzPct val="75000"/>
              <a:buFont typeface="Wingdings" panose="05000000000000000000" charset="0"/>
              <a:buChar char=""/>
            </a:pPr>
            <a:r>
              <a:rPr lang="zh-CN" altLang="en-US" sz="1800">
                <a:solidFill>
                  <a:schemeClr val="tx1">
                    <a:lumMod val="75000"/>
                  </a:schemeClr>
                </a:solidFill>
                <a:latin typeface="微软雅黑" panose="020B0503020204020204" pitchFamily="34" charset="-122"/>
                <a:ea typeface="微软雅黑" panose="020B0503020204020204" pitchFamily="34" charset="-122"/>
                <a:sym typeface="+mn-ea"/>
              </a:rPr>
              <a:t> 人力资源配置情况；</a:t>
            </a:r>
            <a:endParaRPr lang="zh-CN" altLang="en-US" sz="1800">
              <a:solidFill>
                <a:schemeClr val="tx1">
                  <a:lumMod val="75000"/>
                </a:schemeClr>
              </a:solidFill>
              <a:latin typeface="微软雅黑" panose="020B0503020204020204" pitchFamily="34" charset="-122"/>
              <a:ea typeface="微软雅黑" panose="020B0503020204020204" pitchFamily="34" charset="-122"/>
              <a:sym typeface="+mn-ea"/>
            </a:endParaRPr>
          </a:p>
          <a:p>
            <a:pPr marL="342900" algn="just" eaLnBrk="0" hangingPunct="0">
              <a:lnSpc>
                <a:spcPct val="120000"/>
              </a:lnSpc>
              <a:spcBef>
                <a:spcPts val="0"/>
              </a:spcBef>
              <a:spcAft>
                <a:spcPts val="0"/>
              </a:spcAft>
              <a:buClr>
                <a:srgbClr val="E34B07"/>
              </a:buClr>
              <a:buSzPct val="75000"/>
              <a:buFont typeface="Wingdings" panose="05000000000000000000" charset="0"/>
              <a:buChar char=""/>
            </a:pPr>
            <a:r>
              <a:rPr lang="zh-CN" altLang="en-US" sz="1800">
                <a:solidFill>
                  <a:schemeClr val="tx1">
                    <a:lumMod val="75000"/>
                  </a:schemeClr>
                </a:solidFill>
                <a:latin typeface="微软雅黑" panose="020B0503020204020204" pitchFamily="34" charset="-122"/>
                <a:ea typeface="微软雅黑" panose="020B0503020204020204" pitchFamily="34" charset="-122"/>
                <a:sym typeface="+mn-ea"/>
              </a:rPr>
              <a:t>试生产（使用）起止日期。</a:t>
            </a:r>
            <a:endParaRPr lang="zh-CN" altLang="en-US" sz="1800">
              <a:solidFill>
                <a:schemeClr val="tx1">
                  <a:lumMod val="75000"/>
                </a:schemeClr>
              </a:solidFill>
              <a:latin typeface="微软雅黑" panose="020B0503020204020204" pitchFamily="34" charset="-122"/>
              <a:ea typeface="微软雅黑" panose="020B0503020204020204" pitchFamily="34" charset="-122"/>
              <a:sym typeface="+mn-ea"/>
            </a:endParaRPr>
          </a:p>
        </p:txBody>
      </p:sp>
      <p:grpSp>
        <p:nvGrpSpPr>
          <p:cNvPr id="14" name="组合 13"/>
          <p:cNvGrpSpPr/>
          <p:nvPr/>
        </p:nvGrpSpPr>
        <p:grpSpPr>
          <a:xfrm>
            <a:off x="102235" y="62230"/>
            <a:ext cx="4511675" cy="616535"/>
            <a:chOff x="147" y="225"/>
            <a:chExt cx="7105" cy="971"/>
          </a:xfrm>
        </p:grpSpPr>
        <p:sp>
          <p:nvSpPr>
            <p:cNvPr id="15" name="TextBox 31"/>
            <p:cNvSpPr txBox="1"/>
            <p:nvPr/>
          </p:nvSpPr>
          <p:spPr>
            <a:xfrm>
              <a:off x="1118" y="310"/>
              <a:ext cx="6134"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危化品企业安全监管与执法</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3</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363663" y="593725"/>
            <a:ext cx="6416675" cy="398780"/>
          </a:xfrm>
          <a:prstGeom prst="rect">
            <a:avLst/>
          </a:prstGeom>
          <a:noFill/>
        </p:spPr>
        <p:txBody>
          <a:bodyPr wrap="none" rtlCol="0" anchor="t">
            <a:spAutoFit/>
          </a:bodyPr>
          <a:lstStyle/>
          <a:p>
            <a:pPr algn="ctr" eaLnBrk="0" hangingPunct="0"/>
            <a:r>
              <a:rPr lang="zh-CN" altLang="en-US" sz="2000" b="1" spc="100">
                <a:solidFill>
                  <a:schemeClr val="tx2">
                    <a:lumMod val="75000"/>
                  </a:schemeClr>
                </a:solidFill>
                <a:uFillTx/>
                <a:latin typeface="微软雅黑" panose="020B0503020204020204" pitchFamily="34" charset="-122"/>
                <a:ea typeface="微软雅黑" panose="020B0503020204020204" pitchFamily="34" charset="-122"/>
                <a:sym typeface="+mn-ea"/>
              </a:rPr>
              <a:t>东营市山东滨源化学有限公司</a:t>
            </a:r>
            <a:r>
              <a:rPr lang="en-US" altLang="en-US" sz="2000" b="1" spc="100">
                <a:solidFill>
                  <a:schemeClr val="tx2">
                    <a:lumMod val="75000"/>
                  </a:schemeClr>
                </a:solidFill>
                <a:uFillTx/>
                <a:latin typeface="微软雅黑" panose="020B0503020204020204" pitchFamily="34" charset="-122"/>
                <a:ea typeface="微软雅黑" panose="020B0503020204020204" pitchFamily="34" charset="-122"/>
                <a:sym typeface="+mn-ea"/>
              </a:rPr>
              <a:t>“8·31”</a:t>
            </a:r>
            <a:r>
              <a:rPr lang="zh-CN" altLang="en-US" sz="2000" b="1" spc="100">
                <a:solidFill>
                  <a:schemeClr val="tx2">
                    <a:lumMod val="75000"/>
                  </a:schemeClr>
                </a:solidFill>
                <a:uFillTx/>
                <a:latin typeface="微软雅黑" panose="020B0503020204020204" pitchFamily="34" charset="-122"/>
                <a:ea typeface="微软雅黑" panose="020B0503020204020204" pitchFamily="34" charset="-122"/>
                <a:sym typeface="+mn-ea"/>
              </a:rPr>
              <a:t>重大爆炸事故</a:t>
            </a:r>
            <a:endParaRPr lang="zh-CN" altLang="en-US" sz="2000" b="1" spc="100">
              <a:solidFill>
                <a:schemeClr val="tx2">
                  <a:lumMod val="75000"/>
                </a:schemeClr>
              </a:solidFill>
              <a:uFillTx/>
              <a:latin typeface="微软雅黑" panose="020B0503020204020204" pitchFamily="34" charset="-122"/>
              <a:ea typeface="微软雅黑" panose="020B0503020204020204" pitchFamily="34" charset="-122"/>
              <a:sym typeface="+mn-ea"/>
            </a:endParaRPr>
          </a:p>
        </p:txBody>
      </p:sp>
      <p:sp>
        <p:nvSpPr>
          <p:cNvPr id="7" name="文本框 6"/>
          <p:cNvSpPr txBox="1"/>
          <p:nvPr/>
        </p:nvSpPr>
        <p:spPr>
          <a:xfrm>
            <a:off x="971974" y="994410"/>
            <a:ext cx="7200053" cy="2306955"/>
          </a:xfrm>
          <a:prstGeom prst="rect">
            <a:avLst/>
          </a:prstGeom>
          <a:noFill/>
        </p:spPr>
        <p:txBody>
          <a:bodyPr wrap="square" rtlCol="0" anchor="t">
            <a:spAutoFit/>
          </a:bodyPr>
          <a:lstStyle/>
          <a:p>
            <a:pPr indent="457200" algn="just">
              <a:lnSpc>
                <a:spcPct val="120000"/>
              </a:lnSpc>
              <a:spcBef>
                <a:spcPts val="0"/>
              </a:spcBef>
              <a:spcAft>
                <a:spcPts val="0"/>
              </a:spcAft>
            </a:pP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2015</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年</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8</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月</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31</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日</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23</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时</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18</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分，山东滨源化学有限公司新建年产</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2</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万吨改性型胶粘新材料联产项目二胺车间混二硝基苯装置在投料试车过程中发生重大爆炸事故，造成</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13</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人死亡，</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25</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人受伤，直接经济损失</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4326</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万元。</a:t>
            </a:r>
            <a:endPar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indent="457200" algn="just">
              <a:lnSpc>
                <a:spcPct val="120000"/>
              </a:lnSpc>
              <a:spcBef>
                <a:spcPts val="0"/>
              </a:spcBef>
              <a:spcAft>
                <a:spcPts val="0"/>
              </a:spcAft>
            </a:pP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该项目仅完成了混二硝基苯生产装置（即事故装置）的建设，其余装置正在建设中。</a:t>
            </a:r>
            <a:endPar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sp>
        <p:nvSpPr>
          <p:cNvPr id="8" name="文本框 7"/>
          <p:cNvSpPr txBox="1"/>
          <p:nvPr/>
        </p:nvSpPr>
        <p:spPr>
          <a:xfrm>
            <a:off x="971974" y="3243580"/>
            <a:ext cx="7200053" cy="1568450"/>
          </a:xfrm>
          <a:prstGeom prst="rect">
            <a:avLst/>
          </a:prstGeom>
          <a:noFill/>
        </p:spPr>
        <p:txBody>
          <a:bodyPr wrap="square" rtlCol="0" anchor="t">
            <a:spAutoFit/>
          </a:bodyPr>
          <a:lstStyle/>
          <a:p>
            <a:pPr indent="508000" algn="just" defTabSz="685800">
              <a:lnSpc>
                <a:spcPct val="120000"/>
              </a:lnSpc>
              <a:spcBef>
                <a:spcPts val="0"/>
              </a:spcBef>
              <a:spcAft>
                <a:spcPts val="0"/>
              </a:spcAft>
              <a:extLst>
                <a:ext uri="{35155182-B16C-46BC-9424-99874614C6A1}">
                  <wpsdc:indentchars xmlns:wpsdc="http://www.wps.cn/officeDocument/2017/drawingmlCustomData" val="200" checksum="282533468"/>
                </a:ext>
              </a:extLst>
            </a:pPr>
            <a:r>
              <a:rPr lang="zh-CN" altLang="en-US" sz="2000" b="1">
                <a:solidFill>
                  <a:schemeClr val="tx2"/>
                </a:solidFill>
                <a:latin typeface="微软雅黑" panose="020B0503020204020204" pitchFamily="34" charset="-122"/>
                <a:ea typeface="微软雅黑" panose="020B0503020204020204" pitchFamily="34" charset="-122"/>
                <a:sym typeface="+mn-ea"/>
              </a:rPr>
              <a:t>事故经过：</a:t>
            </a:r>
            <a:r>
              <a:rPr lang="en-US" altLang="zh-CN" sz="2000">
                <a:solidFill>
                  <a:schemeClr val="tx1">
                    <a:lumMod val="75000"/>
                  </a:schemeClr>
                </a:solidFill>
                <a:latin typeface="微软雅黑" panose="020B0503020204020204" pitchFamily="34" charset="-122"/>
                <a:ea typeface="微软雅黑" panose="020B0503020204020204" pitchFamily="34" charset="-122"/>
                <a:sym typeface="+mn-ea"/>
              </a:rPr>
              <a:t>8</a:t>
            </a:r>
            <a:r>
              <a:rPr lang="zh-CN" altLang="en-US" sz="2000">
                <a:solidFill>
                  <a:schemeClr val="tx1">
                    <a:lumMod val="75000"/>
                  </a:schemeClr>
                </a:solidFill>
                <a:latin typeface="微软雅黑" panose="020B0503020204020204" pitchFamily="34" charset="-122"/>
                <a:ea typeface="微软雅黑" panose="020B0503020204020204" pitchFamily="34" charset="-122"/>
                <a:sym typeface="+mn-ea"/>
              </a:rPr>
              <a:t>月</a:t>
            </a:r>
            <a:r>
              <a:rPr lang="en-US" altLang="zh-CN" sz="2000">
                <a:solidFill>
                  <a:schemeClr val="tx1">
                    <a:lumMod val="75000"/>
                  </a:schemeClr>
                </a:solidFill>
                <a:latin typeface="微软雅黑" panose="020B0503020204020204" pitchFamily="34" charset="-122"/>
                <a:ea typeface="微软雅黑" panose="020B0503020204020204" pitchFamily="34" charset="-122"/>
                <a:sym typeface="+mn-ea"/>
              </a:rPr>
              <a:t>28</a:t>
            </a:r>
            <a:r>
              <a:rPr lang="zh-CN" altLang="en-US" sz="2000">
                <a:solidFill>
                  <a:schemeClr val="tx1">
                    <a:lumMod val="75000"/>
                  </a:schemeClr>
                </a:solidFill>
                <a:latin typeface="微软雅黑" panose="020B0503020204020204" pitchFamily="34" charset="-122"/>
                <a:ea typeface="微软雅黑" panose="020B0503020204020204" pitchFamily="34" charset="-122"/>
                <a:sym typeface="+mn-ea"/>
              </a:rPr>
              <a:t>日，硝化装置投料试车。期间均因温度波动大，运行不稳定停车。</a:t>
            </a:r>
            <a:endParaRPr lang="zh-CN" altLang="en-US" sz="2000">
              <a:solidFill>
                <a:schemeClr val="tx1">
                  <a:lumMod val="75000"/>
                </a:schemeClr>
              </a:solidFill>
              <a:latin typeface="微软雅黑" panose="020B0503020204020204" pitchFamily="34" charset="-122"/>
              <a:ea typeface="微软雅黑" panose="020B0503020204020204" pitchFamily="34" charset="-122"/>
              <a:sym typeface="+mn-ea"/>
            </a:endParaRPr>
          </a:p>
          <a:p>
            <a:pPr indent="508000" algn="just" defTabSz="685800">
              <a:lnSpc>
                <a:spcPct val="120000"/>
              </a:lnSpc>
              <a:spcBef>
                <a:spcPts val="0"/>
              </a:spcBef>
              <a:spcAft>
                <a:spcPts val="0"/>
              </a:spcAft>
              <a:extLst>
                <a:ext uri="{35155182-B16C-46BC-9424-99874614C6A1}">
                  <wpsdc:indentchars xmlns:wpsdc="http://www.wps.cn/officeDocument/2017/drawingmlCustomData" val="200" checksum="282533468"/>
                </a:ext>
              </a:extLst>
            </a:pPr>
            <a:r>
              <a:rPr lang="en-US" altLang="zh-CN" sz="2000">
                <a:solidFill>
                  <a:schemeClr val="tx1">
                    <a:lumMod val="75000"/>
                  </a:schemeClr>
                </a:solidFill>
                <a:latin typeface="微软雅黑" panose="020B0503020204020204" pitchFamily="34" charset="-122"/>
                <a:ea typeface="微软雅黑" panose="020B0503020204020204" pitchFamily="34" charset="-122"/>
                <a:sym typeface="+mn-ea"/>
              </a:rPr>
              <a:t>31</a:t>
            </a:r>
            <a:r>
              <a:rPr lang="zh-CN" altLang="en-US" sz="2000">
                <a:solidFill>
                  <a:schemeClr val="tx1">
                    <a:lumMod val="75000"/>
                  </a:schemeClr>
                </a:solidFill>
                <a:latin typeface="微软雅黑" panose="020B0503020204020204" pitchFamily="34" charset="-122"/>
                <a:ea typeface="微软雅黑" panose="020B0503020204020204" pitchFamily="34" charset="-122"/>
                <a:sym typeface="+mn-ea"/>
              </a:rPr>
              <a:t>日</a:t>
            </a:r>
            <a:r>
              <a:rPr lang="en-US" altLang="zh-CN" sz="2000">
                <a:solidFill>
                  <a:schemeClr val="tx1">
                    <a:lumMod val="75000"/>
                  </a:schemeClr>
                </a:solidFill>
                <a:latin typeface="微软雅黑" panose="020B0503020204020204" pitchFamily="34" charset="-122"/>
                <a:ea typeface="微软雅黑" panose="020B0503020204020204" pitchFamily="34" charset="-122"/>
                <a:sym typeface="+mn-ea"/>
              </a:rPr>
              <a:t>16</a:t>
            </a:r>
            <a:r>
              <a:rPr lang="zh-CN" altLang="en-US" sz="2000">
                <a:solidFill>
                  <a:schemeClr val="tx1">
                    <a:lumMod val="75000"/>
                  </a:schemeClr>
                </a:solidFill>
                <a:latin typeface="微软雅黑" panose="020B0503020204020204" pitchFamily="34" charset="-122"/>
                <a:ea typeface="微软雅黑" panose="020B0503020204020204" pitchFamily="34" charset="-122"/>
                <a:sym typeface="+mn-ea"/>
              </a:rPr>
              <a:t>时</a:t>
            </a:r>
            <a:r>
              <a:rPr lang="en-US" altLang="zh-CN" sz="2000">
                <a:solidFill>
                  <a:schemeClr val="tx1">
                    <a:lumMod val="75000"/>
                  </a:schemeClr>
                </a:solidFill>
                <a:latin typeface="微软雅黑" panose="020B0503020204020204" pitchFamily="34" charset="-122"/>
                <a:ea typeface="微软雅黑" panose="020B0503020204020204" pitchFamily="34" charset="-122"/>
                <a:sym typeface="+mn-ea"/>
              </a:rPr>
              <a:t>38</a:t>
            </a:r>
            <a:r>
              <a:rPr lang="zh-CN" altLang="en-US" sz="2000">
                <a:solidFill>
                  <a:schemeClr val="tx1">
                    <a:lumMod val="75000"/>
                  </a:schemeClr>
                </a:solidFill>
                <a:latin typeface="微软雅黑" panose="020B0503020204020204" pitchFamily="34" charset="-122"/>
                <a:ea typeface="微软雅黑" panose="020B0503020204020204" pitchFamily="34" charset="-122"/>
                <a:sym typeface="+mn-ea"/>
              </a:rPr>
              <a:t>分左右，企业组织第三次投料。投料后，硝化机温度依然波动较大，做停车处理。</a:t>
            </a:r>
            <a:endParaRPr lang="zh-CN" altLang="en-US" sz="2000">
              <a:solidFill>
                <a:schemeClr val="tx1">
                  <a:lumMod val="75000"/>
                </a:schemeClr>
              </a:solidFill>
              <a:latin typeface="微软雅黑" panose="020B0503020204020204" pitchFamily="34" charset="-122"/>
              <a:ea typeface="微软雅黑" panose="020B0503020204020204" pitchFamily="34" charset="-122"/>
              <a:sym typeface="+mn-ea"/>
            </a:endParaRPr>
          </a:p>
        </p:txBody>
      </p:sp>
      <p:grpSp>
        <p:nvGrpSpPr>
          <p:cNvPr id="14" name="组合 13"/>
          <p:cNvGrpSpPr/>
          <p:nvPr/>
        </p:nvGrpSpPr>
        <p:grpSpPr>
          <a:xfrm>
            <a:off x="102235" y="62230"/>
            <a:ext cx="4511675" cy="616535"/>
            <a:chOff x="147" y="225"/>
            <a:chExt cx="7105" cy="971"/>
          </a:xfrm>
        </p:grpSpPr>
        <p:sp>
          <p:nvSpPr>
            <p:cNvPr id="15" name="TextBox 31"/>
            <p:cNvSpPr txBox="1"/>
            <p:nvPr/>
          </p:nvSpPr>
          <p:spPr>
            <a:xfrm>
              <a:off x="1118" y="310"/>
              <a:ext cx="6134"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危化品企业安全监管与执法</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3</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971974" y="635635"/>
            <a:ext cx="7200053" cy="1938020"/>
          </a:xfrm>
          <a:prstGeom prst="rect">
            <a:avLst/>
          </a:prstGeom>
          <a:noFill/>
        </p:spPr>
        <p:txBody>
          <a:bodyPr wrap="square" rtlCol="0" anchor="t">
            <a:spAutoFit/>
          </a:bodyPr>
          <a:lstStyle/>
          <a:p>
            <a:pPr indent="457200" algn="just">
              <a:lnSpc>
                <a:spcPct val="120000"/>
              </a:lnSpc>
              <a:spcBef>
                <a:spcPts val="0"/>
              </a:spcBef>
              <a:spcAft>
                <a:spcPts val="0"/>
              </a:spcAft>
            </a:pPr>
            <a:r>
              <a:rPr sz="2000" spc="100">
                <a:solidFill>
                  <a:schemeClr val="tx1">
                    <a:lumMod val="75000"/>
                  </a:schemeClr>
                </a:solidFill>
                <a:uFillTx/>
                <a:latin typeface="微软雅黑" panose="020B0503020204020204" pitchFamily="34" charset="-122"/>
                <a:ea typeface="微软雅黑" panose="020B0503020204020204" pitchFamily="34" charset="-122"/>
                <a:sym typeface="+mn-ea"/>
              </a:rPr>
              <a:t>22时52分，硝化机温度趋于平稳。为防止硝化再分离器（X1102）中混二硝基苯凝固，车间人员将硝化再分离器下部物料放净管道（DN50）上的法兰拆开，再打开了放净管道阀门，硝化再分离器中的物料自拆开的法兰口处泄出。</a:t>
            </a:r>
            <a:endParaRPr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indent="457200" algn="just">
              <a:lnSpc>
                <a:spcPct val="120000"/>
              </a:lnSpc>
              <a:spcBef>
                <a:spcPts val="0"/>
              </a:spcBef>
              <a:spcAft>
                <a:spcPts val="0"/>
              </a:spcAft>
            </a:pPr>
            <a:r>
              <a:rPr sz="2000" spc="100">
                <a:solidFill>
                  <a:schemeClr val="tx1">
                    <a:lumMod val="75000"/>
                  </a:schemeClr>
                </a:solidFill>
                <a:uFillTx/>
                <a:latin typeface="微软雅黑" panose="020B0503020204020204" pitchFamily="34" charset="-122"/>
                <a:ea typeface="微软雅黑" panose="020B0503020204020204" pitchFamily="34" charset="-122"/>
                <a:sym typeface="+mn-ea"/>
              </a:rPr>
              <a:t>23时18分05秒硝化装置发生爆炸。</a:t>
            </a:r>
            <a:endParaRPr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sp>
        <p:nvSpPr>
          <p:cNvPr id="8" name="文本框 7"/>
          <p:cNvSpPr txBox="1"/>
          <p:nvPr/>
        </p:nvSpPr>
        <p:spPr>
          <a:xfrm>
            <a:off x="971974" y="2526030"/>
            <a:ext cx="7200053" cy="2306955"/>
          </a:xfrm>
          <a:prstGeom prst="rect">
            <a:avLst/>
          </a:prstGeom>
          <a:noFill/>
        </p:spPr>
        <p:txBody>
          <a:bodyPr wrap="square" rtlCol="0" anchor="t">
            <a:spAutoFit/>
          </a:bodyPr>
          <a:lstStyle/>
          <a:p>
            <a:pPr indent="508000" algn="just" defTabSz="685800">
              <a:lnSpc>
                <a:spcPct val="120000"/>
              </a:lnSpc>
              <a:spcBef>
                <a:spcPts val="0"/>
              </a:spcBef>
              <a:spcAft>
                <a:spcPts val="0"/>
              </a:spcAft>
              <a:extLst>
                <a:ext uri="{35155182-B16C-46BC-9424-99874614C6A1}">
                  <wpsdc:indentchars xmlns:wpsdc="http://www.wps.cn/officeDocument/2017/drawingmlCustomData" val="200" checksum="282533468"/>
                </a:ext>
              </a:extLst>
            </a:pPr>
            <a:r>
              <a:rPr sz="2000" b="1">
                <a:solidFill>
                  <a:schemeClr val="tx2"/>
                </a:solidFill>
                <a:latin typeface="微软雅黑" panose="020B0503020204020204" pitchFamily="34" charset="-122"/>
                <a:ea typeface="微软雅黑" panose="020B0503020204020204" pitchFamily="34" charset="-122"/>
                <a:sym typeface="+mn-ea"/>
              </a:rPr>
              <a:t>直接原因：</a:t>
            </a:r>
            <a:r>
              <a:rPr sz="2000">
                <a:solidFill>
                  <a:schemeClr val="tx1">
                    <a:lumMod val="75000"/>
                  </a:schemeClr>
                </a:solidFill>
                <a:latin typeface="微软雅黑" panose="020B0503020204020204" pitchFamily="34" charset="-122"/>
                <a:ea typeface="微软雅黑" panose="020B0503020204020204" pitchFamily="34" charset="-122"/>
                <a:sym typeface="+mn-ea"/>
              </a:rPr>
              <a:t>车间负责人违章指挥，安排操作人员违规向地面排放硝化再分离器内含有混二硝基苯的物料，混二硝基苯在硫酸、硝酸以及硝酸分解出的二氧化氮等强氧化剂存在的条件下，自高处排向一楼水泥地面，在冲击力作用下起火燃烧，火焰炙烤附近的硝化机、预洗机等设备，使其中含有二硝基苯的物料温度升高，引发爆炸。</a:t>
            </a:r>
            <a:endParaRPr sz="2000">
              <a:solidFill>
                <a:schemeClr val="tx1">
                  <a:lumMod val="75000"/>
                </a:schemeClr>
              </a:solidFill>
              <a:latin typeface="微软雅黑" panose="020B0503020204020204" pitchFamily="34" charset="-122"/>
              <a:ea typeface="微软雅黑" panose="020B0503020204020204" pitchFamily="34" charset="-122"/>
              <a:sym typeface="+mn-ea"/>
            </a:endParaRPr>
          </a:p>
        </p:txBody>
      </p:sp>
      <p:grpSp>
        <p:nvGrpSpPr>
          <p:cNvPr id="14" name="组合 13"/>
          <p:cNvGrpSpPr/>
          <p:nvPr/>
        </p:nvGrpSpPr>
        <p:grpSpPr>
          <a:xfrm>
            <a:off x="102235" y="62230"/>
            <a:ext cx="4511675" cy="616535"/>
            <a:chOff x="147" y="225"/>
            <a:chExt cx="7105" cy="971"/>
          </a:xfrm>
        </p:grpSpPr>
        <p:sp>
          <p:nvSpPr>
            <p:cNvPr id="15" name="TextBox 31"/>
            <p:cNvSpPr txBox="1"/>
            <p:nvPr/>
          </p:nvSpPr>
          <p:spPr>
            <a:xfrm>
              <a:off x="1118" y="310"/>
              <a:ext cx="6134"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危化品企业安全监管与执法</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3</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矩形 2"/>
          <p:cNvSpPr>
            <a:spLocks noChangeArrowheads="1"/>
          </p:cNvSpPr>
          <p:nvPr/>
        </p:nvSpPr>
        <p:spPr bwMode="auto">
          <a:xfrm>
            <a:off x="2626043" y="4544563"/>
            <a:ext cx="3891915" cy="398780"/>
          </a:xfrm>
          <a:prstGeom prst="rect">
            <a:avLst/>
          </a:prstGeom>
          <a:noFill/>
          <a:ln w="9525">
            <a:noFill/>
            <a:miter lim="800000"/>
          </a:ln>
        </p:spPr>
        <p:txBody>
          <a:bodyPr wrap="none">
            <a:spAutoFit/>
          </a:bodyPr>
          <a:lstStyle/>
          <a:p>
            <a:pPr algn="ctr" eaLnBrk="0" hangingPunct="0"/>
            <a:r>
              <a:rPr lang="zh-CN" altLang="en-US" sz="2000" b="1" spc="100">
                <a:solidFill>
                  <a:schemeClr val="tx1">
                    <a:lumMod val="75000"/>
                  </a:schemeClr>
                </a:solidFill>
                <a:uFillTx/>
                <a:latin typeface="微软雅黑" panose="020B0503020204020204" pitchFamily="34" charset="-122"/>
                <a:ea typeface="微软雅黑" panose="020B0503020204020204" pitchFamily="34" charset="-122"/>
              </a:rPr>
              <a:t>炸坑（直径约</a:t>
            </a:r>
            <a:r>
              <a:rPr lang="en-US" altLang="zh-CN" sz="2000" b="1" spc="100">
                <a:solidFill>
                  <a:schemeClr val="tx1">
                    <a:lumMod val="75000"/>
                  </a:schemeClr>
                </a:solidFill>
                <a:uFillTx/>
                <a:latin typeface="微软雅黑" panose="020B0503020204020204" pitchFamily="34" charset="-122"/>
                <a:ea typeface="微软雅黑" panose="020B0503020204020204" pitchFamily="34" charset="-122"/>
              </a:rPr>
              <a:t>10</a:t>
            </a:r>
            <a:r>
              <a:rPr lang="zh-CN" altLang="en-US" sz="2000" b="1" spc="100">
                <a:solidFill>
                  <a:schemeClr val="tx1">
                    <a:lumMod val="75000"/>
                  </a:schemeClr>
                </a:solidFill>
                <a:uFillTx/>
                <a:latin typeface="微软雅黑" panose="020B0503020204020204" pitchFamily="34" charset="-122"/>
                <a:ea typeface="微软雅黑" panose="020B0503020204020204" pitchFamily="34" charset="-122"/>
              </a:rPr>
              <a:t>米、深约</a:t>
            </a:r>
            <a:r>
              <a:rPr lang="en-US" altLang="zh-CN" sz="2000" b="1" spc="100">
                <a:solidFill>
                  <a:schemeClr val="tx1">
                    <a:lumMod val="75000"/>
                  </a:schemeClr>
                </a:solidFill>
                <a:uFillTx/>
                <a:latin typeface="微软雅黑" panose="020B0503020204020204" pitchFamily="34" charset="-122"/>
                <a:ea typeface="微软雅黑" panose="020B0503020204020204" pitchFamily="34" charset="-122"/>
              </a:rPr>
              <a:t>3</a:t>
            </a:r>
            <a:r>
              <a:rPr lang="zh-CN" altLang="en-US" sz="2000" b="1" spc="100">
                <a:solidFill>
                  <a:schemeClr val="tx1">
                    <a:lumMod val="75000"/>
                  </a:schemeClr>
                </a:solidFill>
                <a:uFillTx/>
                <a:latin typeface="微软雅黑" panose="020B0503020204020204" pitchFamily="34" charset="-122"/>
                <a:ea typeface="微软雅黑" panose="020B0503020204020204" pitchFamily="34" charset="-122"/>
              </a:rPr>
              <a:t>米）</a:t>
            </a:r>
            <a:endParaRPr lang="zh-CN" altLang="en-US" sz="2000" b="1" spc="100">
              <a:solidFill>
                <a:schemeClr val="tx1">
                  <a:lumMod val="75000"/>
                </a:schemeClr>
              </a:solidFill>
              <a:uFillTx/>
              <a:latin typeface="微软雅黑" panose="020B0503020204020204" pitchFamily="34" charset="-122"/>
              <a:ea typeface="微软雅黑" panose="020B0503020204020204" pitchFamily="34" charset="-122"/>
            </a:endParaRPr>
          </a:p>
        </p:txBody>
      </p:sp>
      <p:pic>
        <p:nvPicPr>
          <p:cNvPr id="86019" name="Picture 3" descr="H:\20150902滨源事故精简版\20150902_104127.jpg"/>
          <p:cNvPicPr>
            <a:picLocks noChangeAspect="1" noChangeArrowheads="1"/>
          </p:cNvPicPr>
          <p:nvPr/>
        </p:nvPicPr>
        <p:blipFill>
          <a:blip r:embed="rId1"/>
          <a:srcRect/>
          <a:stretch>
            <a:fillRect/>
          </a:stretch>
        </p:blipFill>
        <p:spPr bwMode="auto">
          <a:xfrm>
            <a:off x="1278066" y="786969"/>
            <a:ext cx="6587869" cy="3695363"/>
          </a:xfrm>
          <a:prstGeom prst="rect">
            <a:avLst/>
          </a:prstGeom>
          <a:noFill/>
          <a:ln w="9525">
            <a:noFill/>
            <a:miter lim="800000"/>
            <a:headEnd/>
            <a:tailEnd/>
          </a:ln>
        </p:spPr>
      </p:pic>
      <p:grpSp>
        <p:nvGrpSpPr>
          <p:cNvPr id="14" name="组合 13"/>
          <p:cNvGrpSpPr/>
          <p:nvPr/>
        </p:nvGrpSpPr>
        <p:grpSpPr>
          <a:xfrm>
            <a:off x="102235" y="62230"/>
            <a:ext cx="4511675" cy="616535"/>
            <a:chOff x="147" y="225"/>
            <a:chExt cx="7105" cy="971"/>
          </a:xfrm>
        </p:grpSpPr>
        <p:sp>
          <p:nvSpPr>
            <p:cNvPr id="15" name="TextBox 31"/>
            <p:cNvSpPr txBox="1"/>
            <p:nvPr/>
          </p:nvSpPr>
          <p:spPr>
            <a:xfrm>
              <a:off x="1118" y="310"/>
              <a:ext cx="6134"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危化品企业安全监管与执法</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6" name="MH_Number_1"/>
            <p:cNvSpPr/>
            <p:nvPr>
              <p:custDataLst>
                <p:tags r:id="rId2"/>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3</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矩形 2"/>
          <p:cNvSpPr>
            <a:spLocks noChangeArrowheads="1"/>
          </p:cNvSpPr>
          <p:nvPr/>
        </p:nvSpPr>
        <p:spPr bwMode="auto">
          <a:xfrm>
            <a:off x="1256348" y="4540710"/>
            <a:ext cx="6631305" cy="398780"/>
          </a:xfrm>
          <a:prstGeom prst="rect">
            <a:avLst/>
          </a:prstGeom>
          <a:noFill/>
          <a:ln w="9525">
            <a:noFill/>
            <a:miter lim="800000"/>
          </a:ln>
        </p:spPr>
        <p:txBody>
          <a:bodyPr wrap="none">
            <a:spAutoFit/>
          </a:bodyPr>
          <a:lstStyle/>
          <a:p>
            <a:pPr algn="ctr" eaLnBrk="0" hangingPunct="0"/>
            <a:r>
              <a:rPr lang="zh-CN" altLang="en-US" sz="2000" b="1" spc="100">
                <a:solidFill>
                  <a:schemeClr val="tx1">
                    <a:lumMod val="75000"/>
                  </a:schemeClr>
                </a:solidFill>
                <a:uFillTx/>
                <a:latin typeface="微软雅黑" panose="020B0503020204020204" pitchFamily="34" charset="-122"/>
                <a:ea typeface="微软雅黑" panose="020B0503020204020204" pitchFamily="34" charset="-122"/>
              </a:rPr>
              <a:t>长</a:t>
            </a:r>
            <a:r>
              <a:rPr lang="en-US" altLang="zh-CN" sz="2000" b="1" spc="100">
                <a:solidFill>
                  <a:schemeClr val="tx1">
                    <a:lumMod val="75000"/>
                  </a:schemeClr>
                </a:solidFill>
                <a:uFillTx/>
                <a:latin typeface="微软雅黑" panose="020B0503020204020204" pitchFamily="34" charset="-122"/>
                <a:ea typeface="微软雅黑" panose="020B0503020204020204" pitchFamily="34" charset="-122"/>
              </a:rPr>
              <a:t>33</a:t>
            </a:r>
            <a:r>
              <a:rPr lang="zh-CN" altLang="en-US" sz="2000" b="1" spc="100">
                <a:solidFill>
                  <a:schemeClr val="tx1">
                    <a:lumMod val="75000"/>
                  </a:schemeClr>
                </a:solidFill>
                <a:uFillTx/>
                <a:latin typeface="微软雅黑" panose="020B0503020204020204" pitchFamily="34" charset="-122"/>
                <a:ea typeface="微软雅黑" panose="020B0503020204020204" pitchFamily="34" charset="-122"/>
              </a:rPr>
              <a:t>米、宽</a:t>
            </a:r>
            <a:r>
              <a:rPr lang="en-US" altLang="zh-CN" sz="2000" b="1" spc="100">
                <a:solidFill>
                  <a:schemeClr val="tx1">
                    <a:lumMod val="75000"/>
                  </a:schemeClr>
                </a:solidFill>
                <a:uFillTx/>
                <a:latin typeface="微软雅黑" panose="020B0503020204020204" pitchFamily="34" charset="-122"/>
                <a:ea typeface="微软雅黑" panose="020B0503020204020204" pitchFamily="34" charset="-122"/>
              </a:rPr>
              <a:t>16</a:t>
            </a:r>
            <a:r>
              <a:rPr lang="zh-CN" altLang="en-US" sz="2000" b="1" spc="100">
                <a:solidFill>
                  <a:schemeClr val="tx1">
                    <a:lumMod val="75000"/>
                  </a:schemeClr>
                </a:solidFill>
                <a:uFillTx/>
                <a:latin typeface="微软雅黑" panose="020B0503020204020204" pitchFamily="34" charset="-122"/>
                <a:ea typeface="微软雅黑" panose="020B0503020204020204" pitchFamily="34" charset="-122"/>
              </a:rPr>
              <a:t>米、高约</a:t>
            </a:r>
            <a:r>
              <a:rPr lang="en-US" altLang="zh-CN" sz="2000" b="1" spc="100">
                <a:solidFill>
                  <a:schemeClr val="tx1">
                    <a:lumMod val="75000"/>
                  </a:schemeClr>
                </a:solidFill>
                <a:uFillTx/>
                <a:latin typeface="微软雅黑" panose="020B0503020204020204" pitchFamily="34" charset="-122"/>
                <a:ea typeface="微软雅黑" panose="020B0503020204020204" pitchFamily="34" charset="-122"/>
              </a:rPr>
              <a:t>7</a:t>
            </a:r>
            <a:r>
              <a:rPr lang="zh-CN" altLang="en-US" sz="2000" b="1" spc="100">
                <a:solidFill>
                  <a:schemeClr val="tx1">
                    <a:lumMod val="75000"/>
                  </a:schemeClr>
                </a:solidFill>
                <a:uFillTx/>
                <a:latin typeface="微软雅黑" panose="020B0503020204020204" pitchFamily="34" charset="-122"/>
                <a:ea typeface="微软雅黑" panose="020B0503020204020204" pitchFamily="34" charset="-122"/>
              </a:rPr>
              <a:t>米的两层生产车间被夷为平地</a:t>
            </a:r>
            <a:endParaRPr lang="zh-CN" altLang="en-US" sz="2000" b="1" spc="100">
              <a:solidFill>
                <a:schemeClr val="tx1">
                  <a:lumMod val="75000"/>
                </a:schemeClr>
              </a:solidFill>
              <a:uFillTx/>
              <a:latin typeface="微软雅黑" panose="020B0503020204020204" pitchFamily="34" charset="-122"/>
              <a:ea typeface="微软雅黑" panose="020B0503020204020204" pitchFamily="34" charset="-122"/>
            </a:endParaRPr>
          </a:p>
        </p:txBody>
      </p:sp>
      <p:pic>
        <p:nvPicPr>
          <p:cNvPr id="87043" name="Picture 3" descr="C:\Users\fanjingchun\Desktop\新建文件夹 (5)\IMG_20150902_093453.jpg"/>
          <p:cNvPicPr>
            <a:picLocks noChangeAspect="1" noChangeArrowheads="1"/>
          </p:cNvPicPr>
          <p:nvPr/>
        </p:nvPicPr>
        <p:blipFill>
          <a:blip r:embed="rId1"/>
          <a:srcRect/>
          <a:stretch>
            <a:fillRect/>
          </a:stretch>
        </p:blipFill>
        <p:spPr bwMode="auto">
          <a:xfrm>
            <a:off x="1251092" y="661267"/>
            <a:ext cx="6641816" cy="3855617"/>
          </a:xfrm>
          <a:prstGeom prst="rect">
            <a:avLst/>
          </a:prstGeom>
          <a:noFill/>
          <a:ln w="9525">
            <a:noFill/>
            <a:miter lim="800000"/>
            <a:headEnd/>
            <a:tailEnd/>
          </a:ln>
        </p:spPr>
      </p:pic>
      <p:grpSp>
        <p:nvGrpSpPr>
          <p:cNvPr id="14" name="组合 13"/>
          <p:cNvGrpSpPr/>
          <p:nvPr/>
        </p:nvGrpSpPr>
        <p:grpSpPr>
          <a:xfrm>
            <a:off x="102235" y="62230"/>
            <a:ext cx="4511675" cy="616535"/>
            <a:chOff x="147" y="225"/>
            <a:chExt cx="7105" cy="971"/>
          </a:xfrm>
        </p:grpSpPr>
        <p:sp>
          <p:nvSpPr>
            <p:cNvPr id="15" name="TextBox 31"/>
            <p:cNvSpPr txBox="1"/>
            <p:nvPr/>
          </p:nvSpPr>
          <p:spPr>
            <a:xfrm>
              <a:off x="1118" y="310"/>
              <a:ext cx="6134"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危化品企业安全监管与执法</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6" name="MH_Number_1"/>
            <p:cNvSpPr/>
            <p:nvPr>
              <p:custDataLst>
                <p:tags r:id="rId2"/>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3</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矩形 2"/>
          <p:cNvSpPr>
            <a:spLocks noChangeArrowheads="1"/>
          </p:cNvSpPr>
          <p:nvPr/>
        </p:nvSpPr>
        <p:spPr bwMode="auto">
          <a:xfrm>
            <a:off x="710565" y="4406725"/>
            <a:ext cx="7722870" cy="398780"/>
          </a:xfrm>
          <a:prstGeom prst="rect">
            <a:avLst/>
          </a:prstGeom>
          <a:noFill/>
          <a:ln w="9525">
            <a:noFill/>
            <a:miter lim="800000"/>
          </a:ln>
        </p:spPr>
        <p:txBody>
          <a:bodyPr wrap="none">
            <a:spAutoFit/>
          </a:bodyPr>
          <a:lstStyle/>
          <a:p>
            <a:pPr algn="ctr" eaLnBrk="0" hangingPunct="0"/>
            <a:r>
              <a:rPr sz="2000" b="1" spc="100">
                <a:solidFill>
                  <a:schemeClr val="tx1">
                    <a:lumMod val="75000"/>
                  </a:schemeClr>
                </a:solidFill>
                <a:uFillTx/>
                <a:latin typeface="微软雅黑" panose="020B0503020204020204" pitchFamily="34" charset="-122"/>
                <a:ea typeface="微软雅黑" panose="020B0503020204020204" pitchFamily="34" charset="-122"/>
              </a:rPr>
              <a:t>事故装置西侧约50米处的综合楼（一楼办公，其余楼层为宿舍）</a:t>
            </a:r>
            <a:endParaRPr sz="2000" b="1" spc="100">
              <a:solidFill>
                <a:schemeClr val="tx1">
                  <a:lumMod val="75000"/>
                </a:schemeClr>
              </a:solidFill>
              <a:uFillTx/>
              <a:latin typeface="微软雅黑" panose="020B0503020204020204" pitchFamily="34" charset="-122"/>
              <a:ea typeface="微软雅黑" panose="020B0503020204020204" pitchFamily="34" charset="-122"/>
            </a:endParaRPr>
          </a:p>
        </p:txBody>
      </p:sp>
      <p:pic>
        <p:nvPicPr>
          <p:cNvPr id="88067" name="Picture 3" descr="C:\Users\fanjingchun\Desktop\新建文件夹 (5)\IMG_20150902_122541.jpg"/>
          <p:cNvPicPr>
            <a:picLocks noChangeAspect="1" noChangeArrowheads="1"/>
          </p:cNvPicPr>
          <p:nvPr/>
        </p:nvPicPr>
        <p:blipFill>
          <a:blip r:embed="rId1"/>
          <a:srcRect/>
          <a:stretch>
            <a:fillRect/>
          </a:stretch>
        </p:blipFill>
        <p:spPr bwMode="auto">
          <a:xfrm>
            <a:off x="1251093" y="752072"/>
            <a:ext cx="6641816" cy="3508136"/>
          </a:xfrm>
          <a:prstGeom prst="rect">
            <a:avLst/>
          </a:prstGeom>
          <a:noFill/>
          <a:ln w="9525">
            <a:noFill/>
            <a:miter lim="800000"/>
            <a:headEnd/>
            <a:tailEnd/>
          </a:ln>
        </p:spPr>
      </p:pic>
      <p:grpSp>
        <p:nvGrpSpPr>
          <p:cNvPr id="14" name="组合 13"/>
          <p:cNvGrpSpPr/>
          <p:nvPr/>
        </p:nvGrpSpPr>
        <p:grpSpPr>
          <a:xfrm>
            <a:off x="102235" y="62230"/>
            <a:ext cx="4511675" cy="616535"/>
            <a:chOff x="147" y="225"/>
            <a:chExt cx="7105" cy="971"/>
          </a:xfrm>
        </p:grpSpPr>
        <p:sp>
          <p:nvSpPr>
            <p:cNvPr id="15" name="TextBox 31"/>
            <p:cNvSpPr txBox="1"/>
            <p:nvPr/>
          </p:nvSpPr>
          <p:spPr>
            <a:xfrm>
              <a:off x="1118" y="310"/>
              <a:ext cx="6134"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危化品企业安全监管与执法</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6" name="MH_Number_1"/>
            <p:cNvSpPr/>
            <p:nvPr>
              <p:custDataLst>
                <p:tags r:id="rId2"/>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3</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矩形 2"/>
          <p:cNvSpPr>
            <a:spLocks noChangeArrowheads="1"/>
          </p:cNvSpPr>
          <p:nvPr/>
        </p:nvSpPr>
        <p:spPr bwMode="auto">
          <a:xfrm>
            <a:off x="2577465" y="4406725"/>
            <a:ext cx="3989070" cy="398780"/>
          </a:xfrm>
          <a:prstGeom prst="rect">
            <a:avLst/>
          </a:prstGeom>
          <a:noFill/>
          <a:ln w="9525">
            <a:noFill/>
            <a:miter lim="800000"/>
          </a:ln>
        </p:spPr>
        <p:txBody>
          <a:bodyPr wrap="none">
            <a:spAutoFit/>
          </a:bodyPr>
          <a:lstStyle/>
          <a:p>
            <a:pPr algn="ctr" eaLnBrk="0" hangingPunct="0"/>
            <a:r>
              <a:rPr sz="2000" b="1" spc="100">
                <a:solidFill>
                  <a:schemeClr val="tx1">
                    <a:lumMod val="75000"/>
                  </a:schemeClr>
                </a:solidFill>
                <a:uFillTx/>
                <a:latin typeface="微软雅黑" panose="020B0503020204020204" pitchFamily="34" charset="-122"/>
                <a:ea typeface="微软雅黑" panose="020B0503020204020204" pitchFamily="34" charset="-122"/>
              </a:rPr>
              <a:t>事故装置南侧30米处的三个苯罐</a:t>
            </a:r>
            <a:endParaRPr sz="2000" b="1" spc="100">
              <a:solidFill>
                <a:schemeClr val="tx1">
                  <a:lumMod val="75000"/>
                </a:schemeClr>
              </a:solidFill>
              <a:uFillTx/>
              <a:latin typeface="微软雅黑" panose="020B0503020204020204" pitchFamily="34" charset="-122"/>
              <a:ea typeface="微软雅黑" panose="020B0503020204020204" pitchFamily="34" charset="-122"/>
            </a:endParaRPr>
          </a:p>
        </p:txBody>
      </p:sp>
      <p:pic>
        <p:nvPicPr>
          <p:cNvPr id="89091" name="Picture 3" descr="C:\Users\fanjingchun\Desktop\新建文件夹 (5)\IMG_20150902_095918.jpg"/>
          <p:cNvPicPr>
            <a:picLocks noChangeAspect="1" noChangeArrowheads="1"/>
          </p:cNvPicPr>
          <p:nvPr/>
        </p:nvPicPr>
        <p:blipFill>
          <a:blip r:embed="rId1"/>
          <a:srcRect/>
          <a:stretch>
            <a:fillRect/>
          </a:stretch>
        </p:blipFill>
        <p:spPr bwMode="auto">
          <a:xfrm>
            <a:off x="1251092" y="715214"/>
            <a:ext cx="6641816" cy="3601749"/>
          </a:xfrm>
          <a:prstGeom prst="rect">
            <a:avLst/>
          </a:prstGeom>
          <a:noFill/>
          <a:ln w="9525">
            <a:noFill/>
            <a:miter lim="800000"/>
            <a:headEnd/>
            <a:tailEnd/>
          </a:ln>
        </p:spPr>
      </p:pic>
      <p:grpSp>
        <p:nvGrpSpPr>
          <p:cNvPr id="14" name="组合 13"/>
          <p:cNvGrpSpPr/>
          <p:nvPr/>
        </p:nvGrpSpPr>
        <p:grpSpPr>
          <a:xfrm>
            <a:off x="102235" y="62230"/>
            <a:ext cx="4511675" cy="616535"/>
            <a:chOff x="147" y="225"/>
            <a:chExt cx="7105" cy="971"/>
          </a:xfrm>
        </p:grpSpPr>
        <p:sp>
          <p:nvSpPr>
            <p:cNvPr id="15" name="TextBox 31"/>
            <p:cNvSpPr txBox="1"/>
            <p:nvPr/>
          </p:nvSpPr>
          <p:spPr>
            <a:xfrm>
              <a:off x="1118" y="310"/>
              <a:ext cx="6134"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危化品企业安全监管与执法</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6" name="MH_Number_1"/>
            <p:cNvSpPr/>
            <p:nvPr>
              <p:custDataLst>
                <p:tags r:id="rId2"/>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3</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680210" y="684530"/>
            <a:ext cx="5783580" cy="398780"/>
          </a:xfrm>
          <a:prstGeom prst="rect">
            <a:avLst/>
          </a:prstGeom>
          <a:noFill/>
        </p:spPr>
        <p:txBody>
          <a:bodyPr wrap="none" rtlCol="0" anchor="t">
            <a:spAutoFit/>
          </a:bodyPr>
          <a:lstStyle/>
          <a:p>
            <a:pPr algn="ctr"/>
            <a:r>
              <a:rPr lang="zh-CN" altLang="en-US" sz="2000" b="1" spc="100">
                <a:solidFill>
                  <a:schemeClr val="tx1">
                    <a:lumMod val="75000"/>
                  </a:schemeClr>
                </a:solidFill>
                <a:uFillTx/>
                <a:latin typeface="微软雅黑" panose="020B0503020204020204" pitchFamily="34" charset="-122"/>
                <a:ea typeface="微软雅黑" panose="020B0503020204020204" pitchFamily="34" charset="-122"/>
                <a:sym typeface="+mn-ea"/>
              </a:rPr>
              <a:t>建设项目安全设施竣工验收监督核查（</a:t>
            </a:r>
            <a:r>
              <a:rPr lang="zh-CN" altLang="en-US" sz="2000" b="1" spc="100">
                <a:solidFill>
                  <a:schemeClr val="tx2">
                    <a:lumMod val="75000"/>
                  </a:schemeClr>
                </a:solidFill>
                <a:uFillTx/>
                <a:latin typeface="微软雅黑" panose="020B0503020204020204" pitchFamily="34" charset="-122"/>
                <a:ea typeface="微软雅黑" panose="020B0503020204020204" pitchFamily="34" charset="-122"/>
                <a:sym typeface="+mn-ea"/>
              </a:rPr>
              <a:t>非许可</a:t>
            </a:r>
            <a:r>
              <a:rPr lang="zh-CN" altLang="en-US" sz="2000" b="1" spc="100">
                <a:solidFill>
                  <a:schemeClr val="tx1">
                    <a:lumMod val="75000"/>
                  </a:schemeClr>
                </a:solidFill>
                <a:uFillTx/>
                <a:latin typeface="微软雅黑" panose="020B0503020204020204" pitchFamily="34" charset="-122"/>
                <a:ea typeface="微软雅黑" panose="020B0503020204020204" pitchFamily="34" charset="-122"/>
                <a:sym typeface="+mn-ea"/>
              </a:rPr>
              <a:t>）</a:t>
            </a:r>
            <a:endParaRPr lang="zh-CN" altLang="en-US" sz="2000" b="1" spc="10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sp>
        <p:nvSpPr>
          <p:cNvPr id="4" name="文本框 3"/>
          <p:cNvSpPr txBox="1"/>
          <p:nvPr/>
        </p:nvSpPr>
        <p:spPr>
          <a:xfrm>
            <a:off x="971974" y="1082040"/>
            <a:ext cx="7200053" cy="3784600"/>
          </a:xfrm>
          <a:prstGeom prst="rect">
            <a:avLst/>
          </a:prstGeom>
          <a:noFill/>
        </p:spPr>
        <p:txBody>
          <a:bodyPr wrap="square" rtlCol="0" anchor="t">
            <a:spAutoFit/>
          </a:bodyPr>
          <a:lstStyle/>
          <a:p>
            <a:pPr indent="457200" algn="just" eaLnBrk="0" hangingPunct="0">
              <a:lnSpc>
                <a:spcPct val="150000"/>
              </a:lnSpc>
            </a:pPr>
            <a:r>
              <a:rPr lang="zh-CN" altLang="en-US" sz="2000">
                <a:solidFill>
                  <a:schemeClr val="tx1">
                    <a:lumMod val="75000"/>
                  </a:schemeClr>
                </a:solidFill>
                <a:latin typeface="微软雅黑" panose="020B0503020204020204" pitchFamily="34" charset="-122"/>
                <a:ea typeface="微软雅黑" panose="020B0503020204020204" pitchFamily="34" charset="-122"/>
                <a:sym typeface="+mn-ea"/>
              </a:rPr>
              <a:t>建设项目试生产期间，建设单位应当委托安全评价机构对进行安全验收评价。</a:t>
            </a:r>
            <a:endParaRPr lang="zh-CN" altLang="en-US" sz="2000">
              <a:solidFill>
                <a:schemeClr val="tx1">
                  <a:lumMod val="75000"/>
                </a:schemeClr>
              </a:solidFill>
              <a:latin typeface="微软雅黑" panose="020B0503020204020204" pitchFamily="34" charset="-122"/>
              <a:ea typeface="微软雅黑" panose="020B0503020204020204" pitchFamily="34" charset="-122"/>
              <a:sym typeface="+mn-ea"/>
            </a:endParaRPr>
          </a:p>
          <a:p>
            <a:pPr indent="457200" algn="just" eaLnBrk="0" hangingPunct="0">
              <a:lnSpc>
                <a:spcPct val="150000"/>
              </a:lnSpc>
            </a:pPr>
            <a:r>
              <a:rPr lang="zh-CN" altLang="en-US" sz="2000">
                <a:solidFill>
                  <a:schemeClr val="tx1">
                    <a:lumMod val="75000"/>
                  </a:schemeClr>
                </a:solidFill>
                <a:latin typeface="微软雅黑" panose="020B0503020204020204" pitchFamily="34" charset="-122"/>
                <a:ea typeface="微软雅黑" panose="020B0503020204020204" pitchFamily="34" charset="-122"/>
                <a:sym typeface="+mn-ea"/>
              </a:rPr>
              <a:t>建设项目投入生产和使用前，建设单位应当组织人员进行安全设施竣工验收，作出建设项目安全设施竣工验收是否通过的结论。</a:t>
            </a:r>
            <a:endParaRPr lang="zh-CN" altLang="en-US" sz="2000">
              <a:solidFill>
                <a:schemeClr val="tx1">
                  <a:lumMod val="75000"/>
                </a:schemeClr>
              </a:solidFill>
              <a:latin typeface="微软雅黑" panose="020B0503020204020204" pitchFamily="34" charset="-122"/>
              <a:ea typeface="微软雅黑" panose="020B0503020204020204" pitchFamily="34" charset="-122"/>
              <a:sym typeface="+mn-ea"/>
            </a:endParaRPr>
          </a:p>
          <a:p>
            <a:pPr indent="457200" algn="just" eaLnBrk="0" hangingPunct="0">
              <a:lnSpc>
                <a:spcPct val="150000"/>
              </a:lnSpc>
            </a:pPr>
            <a:r>
              <a:rPr lang="zh-CN" altLang="en-US" sz="2000">
                <a:solidFill>
                  <a:schemeClr val="tx1">
                    <a:lumMod val="75000"/>
                  </a:schemeClr>
                </a:solidFill>
                <a:latin typeface="微软雅黑" panose="020B0503020204020204" pitchFamily="34" charset="-122"/>
                <a:ea typeface="微软雅黑" panose="020B0503020204020204" pitchFamily="34" charset="-122"/>
                <a:sym typeface="+mn-ea"/>
              </a:rPr>
              <a:t>建设单位组织安全设施竣工验收合格后，应将验收过程中涉及的文件、资料存档，并按照规定申请有关危险化学品的其他安全许可。</a:t>
            </a:r>
            <a:endParaRPr lang="zh-CN" altLang="en-US" sz="2000">
              <a:solidFill>
                <a:schemeClr val="tx1">
                  <a:lumMod val="75000"/>
                </a:schemeClr>
              </a:solidFill>
              <a:latin typeface="微软雅黑" panose="020B0503020204020204" pitchFamily="34" charset="-122"/>
              <a:ea typeface="微软雅黑" panose="020B0503020204020204" pitchFamily="34" charset="-122"/>
              <a:sym typeface="+mn-ea"/>
            </a:endParaRPr>
          </a:p>
        </p:txBody>
      </p:sp>
      <p:grpSp>
        <p:nvGrpSpPr>
          <p:cNvPr id="14" name="组合 13"/>
          <p:cNvGrpSpPr/>
          <p:nvPr/>
        </p:nvGrpSpPr>
        <p:grpSpPr>
          <a:xfrm>
            <a:off x="102235" y="62230"/>
            <a:ext cx="4511675" cy="616535"/>
            <a:chOff x="147" y="225"/>
            <a:chExt cx="7105" cy="971"/>
          </a:xfrm>
        </p:grpSpPr>
        <p:sp>
          <p:nvSpPr>
            <p:cNvPr id="15" name="TextBox 31"/>
            <p:cNvSpPr txBox="1"/>
            <p:nvPr/>
          </p:nvSpPr>
          <p:spPr>
            <a:xfrm>
              <a:off x="1118" y="310"/>
              <a:ext cx="6134"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危化品企业安全监管与执法</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3</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523875" y="572902"/>
            <a:ext cx="5148580" cy="429895"/>
          </a:xfrm>
          <a:prstGeom prst="rect">
            <a:avLst/>
          </a:prstGeom>
          <a:noFill/>
        </p:spPr>
        <p:txBody>
          <a:bodyPr wrap="none" rtlCol="0" anchor="t">
            <a:spAutoFit/>
          </a:bodyPr>
          <a:lstStyle/>
          <a:p>
            <a:pPr algn="l" defTabSz="685800" eaLnBrk="0" hangingPunct="0"/>
            <a:r>
              <a:rPr lang="zh-CN" sz="2200" b="1" spc="100">
                <a:solidFill>
                  <a:schemeClr val="tx1"/>
                </a:solidFill>
                <a:uFillTx/>
                <a:latin typeface="微软雅黑" panose="020B0503020204020204" pitchFamily="34" charset="-122"/>
                <a:ea typeface="微软雅黑" panose="020B0503020204020204" pitchFamily="34" charset="-122"/>
                <a:sym typeface="+mn-ea"/>
              </a:rPr>
              <a:t>（二）危险化学安全监管重点执法内容</a:t>
            </a:r>
            <a:endParaRPr lang="zh-CN" sz="2200" b="1" spc="100">
              <a:solidFill>
                <a:schemeClr val="tx1"/>
              </a:solidFill>
              <a:uFillTx/>
              <a:latin typeface="微软雅黑" panose="020B0503020204020204" pitchFamily="34" charset="-122"/>
              <a:ea typeface="微软雅黑" panose="020B0503020204020204" pitchFamily="34" charset="-122"/>
              <a:sym typeface="+mn-ea"/>
            </a:endParaRPr>
          </a:p>
        </p:txBody>
      </p:sp>
      <p:sp>
        <p:nvSpPr>
          <p:cNvPr id="7" name="文本框 6"/>
          <p:cNvSpPr txBox="1"/>
          <p:nvPr/>
        </p:nvSpPr>
        <p:spPr>
          <a:xfrm>
            <a:off x="971974" y="1044575"/>
            <a:ext cx="7200053" cy="706755"/>
          </a:xfrm>
          <a:prstGeom prst="rect">
            <a:avLst/>
          </a:prstGeom>
          <a:noFill/>
        </p:spPr>
        <p:txBody>
          <a:bodyPr wrap="square" rtlCol="0" anchor="t">
            <a:spAutoFit/>
          </a:bodyPr>
          <a:lstStyle/>
          <a:p>
            <a:r>
              <a:rPr lang="zh-CN" altLang="en-US" sz="2000" spc="100">
                <a:solidFill>
                  <a:schemeClr val="tx1">
                    <a:lumMod val="75000"/>
                  </a:schemeClr>
                </a:solidFill>
                <a:uFillTx/>
                <a:latin typeface="微软雅黑" panose="020B0503020204020204" pitchFamily="34" charset="-122"/>
                <a:ea typeface="微软雅黑" panose="020B0503020204020204" pitchFamily="34" charset="-122"/>
              </a:rPr>
              <a:t>《化工（危险化学品）企业安全检查重点指导目录》。</a:t>
            </a:r>
            <a:endParaRPr lang="zh-CN" altLang="en-US" sz="2000" spc="100">
              <a:solidFill>
                <a:schemeClr val="tx1">
                  <a:lumMod val="75000"/>
                </a:schemeClr>
              </a:solidFill>
              <a:uFillTx/>
              <a:latin typeface="微软雅黑" panose="020B0503020204020204" pitchFamily="34" charset="-122"/>
              <a:ea typeface="微软雅黑" panose="020B0503020204020204" pitchFamily="34" charset="-122"/>
            </a:endParaRPr>
          </a:p>
          <a:p>
            <a:r>
              <a:rPr lang="zh-CN" altLang="en-US" sz="2000" spc="100">
                <a:solidFill>
                  <a:schemeClr val="tx1">
                    <a:lumMod val="75000"/>
                  </a:schemeClr>
                </a:solidFill>
                <a:uFillTx/>
                <a:latin typeface="微软雅黑" panose="020B0503020204020204" pitchFamily="34" charset="-122"/>
                <a:ea typeface="微软雅黑" panose="020B0503020204020204" pitchFamily="34" charset="-122"/>
              </a:rPr>
              <a:t>（基于风险点的执法检查）</a:t>
            </a:r>
            <a:endParaRPr lang="zh-CN" altLang="en-US" sz="2000" spc="100">
              <a:solidFill>
                <a:schemeClr val="tx1">
                  <a:lumMod val="75000"/>
                </a:schemeClr>
              </a:solidFill>
              <a:uFillTx/>
              <a:latin typeface="微软雅黑" panose="020B0503020204020204" pitchFamily="34" charset="-122"/>
              <a:ea typeface="微软雅黑" panose="020B0503020204020204" pitchFamily="34" charset="-122"/>
            </a:endParaRPr>
          </a:p>
        </p:txBody>
      </p:sp>
      <p:sp>
        <p:nvSpPr>
          <p:cNvPr id="8" name="文本框 7"/>
          <p:cNvSpPr txBox="1"/>
          <p:nvPr/>
        </p:nvSpPr>
        <p:spPr>
          <a:xfrm>
            <a:off x="971974" y="1722755"/>
            <a:ext cx="7200053" cy="3046095"/>
          </a:xfrm>
          <a:prstGeom prst="rect">
            <a:avLst/>
          </a:prstGeom>
          <a:noFill/>
        </p:spPr>
        <p:txBody>
          <a:bodyPr wrap="square" rtlCol="0" anchor="t">
            <a:spAutoFit/>
          </a:bodyPr>
          <a:lstStyle/>
          <a:p>
            <a:pPr indent="457200" algn="just" eaLnBrk="0" hangingPunct="0">
              <a:lnSpc>
                <a:spcPct val="120000"/>
              </a:lnSpc>
              <a:spcBef>
                <a:spcPts val="0"/>
              </a:spcBef>
              <a:spcAft>
                <a:spcPts val="0"/>
              </a:spcAft>
            </a:pPr>
            <a:r>
              <a:rPr lang="zh-CN" altLang="en-US" sz="2000" b="1" spc="100">
                <a:solidFill>
                  <a:schemeClr val="tx2"/>
                </a:solidFill>
                <a:uFillTx/>
                <a:latin typeface="微软雅黑" panose="020B0503020204020204" pitchFamily="34" charset="-122"/>
                <a:ea typeface="微软雅黑" panose="020B0503020204020204" pitchFamily="34" charset="-122"/>
                <a:sym typeface="+mn-ea"/>
              </a:rPr>
              <a:t>人员和资质管理</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：主要包括企业安全行政许可、责任制落实、安全教育培训、从业人员素质、承包商管理等</a:t>
            </a:r>
            <a:r>
              <a:rPr lang="en-US"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9</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条。</a:t>
            </a:r>
            <a:endPar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indent="457200" algn="just" eaLnBrk="0" hangingPunct="0">
              <a:lnSpc>
                <a:spcPct val="120000"/>
              </a:lnSpc>
              <a:spcBef>
                <a:spcPts val="0"/>
              </a:spcBef>
              <a:spcAft>
                <a:spcPts val="0"/>
              </a:spcAft>
            </a:pPr>
            <a:r>
              <a:rPr lang="zh-CN" altLang="en-US" sz="2000" b="1" spc="100">
                <a:solidFill>
                  <a:schemeClr val="tx2"/>
                </a:solidFill>
                <a:uFillTx/>
                <a:latin typeface="微软雅黑" panose="020B0503020204020204" pitchFamily="34" charset="-122"/>
                <a:ea typeface="微软雅黑" panose="020B0503020204020204" pitchFamily="34" charset="-122"/>
                <a:sym typeface="+mn-ea"/>
              </a:rPr>
              <a:t>工艺管理</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：主要包括企业工艺本质安全、操作规程、工艺控制等</a:t>
            </a:r>
            <a:r>
              <a:rPr lang="en-US"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8</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条。</a:t>
            </a:r>
            <a:endPar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indent="457200" algn="just" eaLnBrk="0" hangingPunct="0">
              <a:lnSpc>
                <a:spcPct val="120000"/>
              </a:lnSpc>
              <a:spcBef>
                <a:spcPts val="0"/>
              </a:spcBef>
              <a:spcAft>
                <a:spcPts val="0"/>
              </a:spcAft>
            </a:pPr>
            <a:r>
              <a:rPr lang="zh-CN" altLang="en-US" sz="2000" b="1" spc="100">
                <a:solidFill>
                  <a:schemeClr val="tx2"/>
                </a:solidFill>
                <a:uFillTx/>
                <a:latin typeface="微软雅黑" panose="020B0503020204020204" pitchFamily="34" charset="-122"/>
                <a:ea typeface="微软雅黑" panose="020B0503020204020204" pitchFamily="34" charset="-122"/>
                <a:sym typeface="+mn-ea"/>
              </a:rPr>
              <a:t>设备设施管理</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：主要包括企业设备设施的设计、安装、使用等</a:t>
            </a:r>
            <a:r>
              <a:rPr lang="en-US"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8</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条。</a:t>
            </a:r>
            <a:endPar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indent="457200" algn="just" eaLnBrk="0" hangingPunct="0">
              <a:lnSpc>
                <a:spcPct val="120000"/>
              </a:lnSpc>
              <a:spcBef>
                <a:spcPts val="0"/>
              </a:spcBef>
              <a:spcAft>
                <a:spcPts val="0"/>
              </a:spcAft>
            </a:pPr>
            <a:r>
              <a:rPr lang="zh-CN" altLang="en-US" sz="2000" b="1" spc="100">
                <a:solidFill>
                  <a:schemeClr val="tx2"/>
                </a:solidFill>
                <a:uFillTx/>
                <a:latin typeface="微软雅黑" panose="020B0503020204020204" pitchFamily="34" charset="-122"/>
                <a:ea typeface="微软雅黑" panose="020B0503020204020204" pitchFamily="34" charset="-122"/>
                <a:sym typeface="+mn-ea"/>
              </a:rPr>
              <a:t>安全管理</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：主要包括企业变更管理、重大危险源管理、特殊作业管理、安全距离、危化品储存等</a:t>
            </a:r>
            <a:r>
              <a:rPr lang="en-US"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15</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条。</a:t>
            </a:r>
            <a:endPar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grpSp>
        <p:nvGrpSpPr>
          <p:cNvPr id="14" name="组合 13"/>
          <p:cNvGrpSpPr/>
          <p:nvPr/>
        </p:nvGrpSpPr>
        <p:grpSpPr>
          <a:xfrm>
            <a:off x="102235" y="62230"/>
            <a:ext cx="4511675" cy="616535"/>
            <a:chOff x="147" y="225"/>
            <a:chExt cx="7105" cy="971"/>
          </a:xfrm>
        </p:grpSpPr>
        <p:sp>
          <p:nvSpPr>
            <p:cNvPr id="15" name="TextBox 31"/>
            <p:cNvSpPr txBox="1"/>
            <p:nvPr/>
          </p:nvSpPr>
          <p:spPr>
            <a:xfrm>
              <a:off x="1118" y="310"/>
              <a:ext cx="6134"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危化品企业安全监管与执法</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3</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547110" y="679450"/>
            <a:ext cx="2049780" cy="398780"/>
          </a:xfrm>
          <a:prstGeom prst="rect">
            <a:avLst/>
          </a:prstGeom>
          <a:noFill/>
        </p:spPr>
        <p:txBody>
          <a:bodyPr wrap="none" rtlCol="0" anchor="t">
            <a:spAutoFit/>
          </a:bodyPr>
          <a:lstStyle/>
          <a:p>
            <a:pPr algn="ctr"/>
            <a:r>
              <a:rPr lang="zh-CN" altLang="en-US" sz="2000" b="1" spc="100">
                <a:solidFill>
                  <a:schemeClr val="tx2">
                    <a:lumMod val="75000"/>
                  </a:schemeClr>
                </a:solidFill>
                <a:uFillTx/>
                <a:latin typeface="微软雅黑" panose="020B0503020204020204" pitchFamily="34" charset="-122"/>
                <a:ea typeface="微软雅黑" panose="020B0503020204020204" pitchFamily="34" charset="-122"/>
                <a:sym typeface="+mn-ea"/>
              </a:rPr>
              <a:t>人员和资质管理</a:t>
            </a:r>
            <a:endParaRPr lang="zh-CN" altLang="en-US" sz="2000" b="1" spc="100">
              <a:solidFill>
                <a:schemeClr val="tx2">
                  <a:lumMod val="75000"/>
                </a:schemeClr>
              </a:solidFill>
              <a:uFillTx/>
              <a:latin typeface="微软雅黑" panose="020B0503020204020204" pitchFamily="34" charset="-122"/>
              <a:ea typeface="微软雅黑" panose="020B0503020204020204" pitchFamily="34" charset="-122"/>
              <a:sym typeface="+mn-ea"/>
            </a:endParaRPr>
          </a:p>
        </p:txBody>
      </p:sp>
      <p:sp>
        <p:nvSpPr>
          <p:cNvPr id="4" name="文本框 3"/>
          <p:cNvSpPr txBox="1"/>
          <p:nvPr/>
        </p:nvSpPr>
        <p:spPr>
          <a:xfrm>
            <a:off x="845185" y="1118235"/>
            <a:ext cx="7453630" cy="3692525"/>
          </a:xfrm>
          <a:prstGeom prst="rect">
            <a:avLst/>
          </a:prstGeom>
          <a:noFill/>
        </p:spPr>
        <p:txBody>
          <a:bodyPr wrap="square" rtlCol="0" anchor="t">
            <a:spAutoFit/>
          </a:bodyPr>
          <a:lstStyle/>
          <a:p>
            <a:pPr indent="457200" algn="just" latinLnBrk="1" hangingPunct="0">
              <a:lnSpc>
                <a:spcPct val="130000"/>
              </a:lnSpc>
              <a:spcBef>
                <a:spcPts val="0"/>
              </a:spcBef>
              <a:spcAft>
                <a:spcPts val="0"/>
              </a:spcAft>
            </a:pPr>
            <a:r>
              <a:rPr lang="zh-CN" altLang="en-US" sz="2000" b="1" spc="100">
                <a:solidFill>
                  <a:schemeClr val="tx2"/>
                </a:solidFill>
                <a:uFillTx/>
                <a:latin typeface="微软雅黑" panose="020B0503020204020204" pitchFamily="34" charset="-122"/>
                <a:ea typeface="微软雅黑" panose="020B0503020204020204" pitchFamily="34" charset="-122"/>
                <a:sym typeface="+mn-ea"/>
              </a:rPr>
              <a:t>违法违规行为主要情形：</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特种作业人员未按照国家有关规定经专门的安全作业培训并取得相应资格上岗作业的。（</a:t>
            </a:r>
            <a:r>
              <a:rPr lang="zh-CN" altLang="en-US" sz="2000" b="1" spc="100">
                <a:solidFill>
                  <a:schemeClr val="tx2"/>
                </a:solidFill>
                <a:uFillTx/>
                <a:latin typeface="微软雅黑" panose="020B0503020204020204" pitchFamily="34" charset="-122"/>
                <a:ea typeface="微软雅黑" panose="020B0503020204020204" pitchFamily="34" charset="-122"/>
                <a:sym typeface="+mn-ea"/>
              </a:rPr>
              <a:t>重点监管危险化工工艺操作人员未取特种作业证</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a:t>
            </a:r>
            <a:endPar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indent="457200" algn="just" latinLnBrk="1" hangingPunct="0">
              <a:lnSpc>
                <a:spcPct val="130000"/>
              </a:lnSpc>
              <a:spcBef>
                <a:spcPts val="0"/>
              </a:spcBef>
              <a:spcAft>
                <a:spcPts val="0"/>
              </a:spcAft>
            </a:pPr>
            <a:r>
              <a:rPr lang="zh-CN" altLang="en-US" sz="2000" b="1" spc="100">
                <a:solidFill>
                  <a:schemeClr val="tx2"/>
                </a:solidFill>
                <a:uFillTx/>
                <a:latin typeface="微软雅黑" panose="020B0503020204020204" pitchFamily="34" charset="-122"/>
                <a:ea typeface="微软雅黑" panose="020B0503020204020204" pitchFamily="34" charset="-122"/>
                <a:sym typeface="+mn-ea"/>
              </a:rPr>
              <a:t>执法处罚依据：</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安全生产法</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第</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27</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条、</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特种作业人员安全技术培训考核管理规定</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 </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a:t>
            </a:r>
            <a:endPar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indent="457200" algn="just" latinLnBrk="1" hangingPunct="0">
              <a:lnSpc>
                <a:spcPct val="130000"/>
              </a:lnSpc>
              <a:spcBef>
                <a:spcPts val="0"/>
              </a:spcBef>
              <a:spcAft>
                <a:spcPts val="0"/>
              </a:spcAft>
            </a:pPr>
            <a:r>
              <a:rPr lang="zh-CN" altLang="en-US" sz="2000" b="1" spc="100">
                <a:solidFill>
                  <a:schemeClr val="tx2"/>
                </a:solidFill>
                <a:uFillTx/>
                <a:latin typeface="微软雅黑" panose="020B0503020204020204" pitchFamily="34" charset="-122"/>
                <a:ea typeface="微软雅黑" panose="020B0503020204020204" pitchFamily="34" charset="-122"/>
                <a:sym typeface="+mn-ea"/>
              </a:rPr>
              <a:t>处罚措施：</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安全生产法</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第</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94</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条，责令限期改正，可以处五万元以下的罚款；逾期未改正的，责令停产停业整顿，并处五万元以上十万元以下的罚款，对其直接负责的主管人员和其他直接责任人员处一万元以上二万元以下的罚款。</a:t>
            </a:r>
            <a:endPar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grpSp>
        <p:nvGrpSpPr>
          <p:cNvPr id="14" name="组合 13"/>
          <p:cNvGrpSpPr/>
          <p:nvPr/>
        </p:nvGrpSpPr>
        <p:grpSpPr>
          <a:xfrm>
            <a:off x="102235" y="62230"/>
            <a:ext cx="4511675" cy="616535"/>
            <a:chOff x="147" y="225"/>
            <a:chExt cx="7105" cy="971"/>
          </a:xfrm>
        </p:grpSpPr>
        <p:sp>
          <p:nvSpPr>
            <p:cNvPr id="15" name="TextBox 31"/>
            <p:cNvSpPr txBox="1"/>
            <p:nvPr/>
          </p:nvSpPr>
          <p:spPr>
            <a:xfrm>
              <a:off x="1118" y="310"/>
              <a:ext cx="6134"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危化品企业安全监管与执法</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3</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86728" y="1132205"/>
            <a:ext cx="8170545" cy="3745865"/>
          </a:xfrm>
          <a:prstGeom prst="rect">
            <a:avLst/>
          </a:prstGeom>
          <a:noFill/>
        </p:spPr>
        <p:txBody>
          <a:bodyPr wrap="square" rtlCol="0" anchor="t">
            <a:spAutoFit/>
          </a:bodyPr>
          <a:lstStyle/>
          <a:p>
            <a:pPr indent="457200" algn="just" eaLnBrk="0" latinLnBrk="1" hangingPunct="0">
              <a:lnSpc>
                <a:spcPct val="110000"/>
              </a:lnSpc>
              <a:spcBef>
                <a:spcPts val="0"/>
              </a:spcBef>
              <a:spcAft>
                <a:spcPts val="0"/>
              </a:spcAft>
            </a:pPr>
            <a:r>
              <a:rPr lang="zh-CN" altLang="en-US" sz="1800" b="1" spc="100">
                <a:solidFill>
                  <a:schemeClr val="tx2"/>
                </a:solidFill>
                <a:uFillTx/>
                <a:latin typeface="微软雅黑" panose="020B0503020204020204" pitchFamily="34" charset="-122"/>
                <a:ea typeface="微软雅黑" panose="020B0503020204020204" pitchFamily="34" charset="-122"/>
                <a:sym typeface="+mn-ea"/>
              </a:rPr>
              <a:t>违法违规行为主要情形：</a:t>
            </a:r>
            <a:r>
              <a:rPr lang="zh-CN" altLang="en-US" sz="1800" spc="100">
                <a:solidFill>
                  <a:schemeClr val="tx1"/>
                </a:solidFill>
                <a:uFillTx/>
                <a:latin typeface="微软雅黑" panose="020B0503020204020204" pitchFamily="34" charset="-122"/>
                <a:ea typeface="微软雅黑" panose="020B0503020204020204" pitchFamily="34" charset="-122"/>
                <a:sym typeface="+mn-ea"/>
              </a:rPr>
              <a:t>将火种带入易燃易爆场所或存在脱岗、睡岗、酒后上岗行为的。</a:t>
            </a:r>
            <a:endParaRPr lang="zh-CN" altLang="en-US" sz="1800" spc="100">
              <a:solidFill>
                <a:schemeClr val="tx1"/>
              </a:solidFill>
              <a:uFillTx/>
              <a:latin typeface="微软雅黑" panose="020B0503020204020204" pitchFamily="34" charset="-122"/>
              <a:ea typeface="微软雅黑" panose="020B0503020204020204" pitchFamily="34" charset="-122"/>
              <a:sym typeface="+mn-ea"/>
            </a:endParaRPr>
          </a:p>
          <a:p>
            <a:pPr indent="457200" algn="just" eaLnBrk="0" latinLnBrk="1" hangingPunct="0">
              <a:lnSpc>
                <a:spcPct val="110000"/>
              </a:lnSpc>
              <a:spcBef>
                <a:spcPts val="0"/>
              </a:spcBef>
              <a:spcAft>
                <a:spcPts val="0"/>
              </a:spcAft>
            </a:pPr>
            <a:r>
              <a:rPr lang="zh-CN" altLang="en-US" sz="1800" b="1" spc="100">
                <a:solidFill>
                  <a:schemeClr val="tx2"/>
                </a:solidFill>
                <a:uFillTx/>
                <a:latin typeface="微软雅黑" panose="020B0503020204020204" pitchFamily="34" charset="-122"/>
                <a:ea typeface="微软雅黑" panose="020B0503020204020204" pitchFamily="34" charset="-122"/>
                <a:sym typeface="+mn-ea"/>
              </a:rPr>
              <a:t>执法处罚依据：</a:t>
            </a:r>
            <a:r>
              <a:rPr lang="zh-CN" altLang="en-US" sz="1800" spc="100">
                <a:solidFill>
                  <a:schemeClr val="tx1"/>
                </a:solidFill>
                <a:uFillTx/>
                <a:latin typeface="微软雅黑" panose="020B0503020204020204" pitchFamily="34" charset="-122"/>
                <a:ea typeface="微软雅黑" panose="020B0503020204020204" pitchFamily="34" charset="-122"/>
                <a:sym typeface="+mn-ea"/>
              </a:rPr>
              <a:t>《安全生产法》第38条、第54条。</a:t>
            </a:r>
            <a:endParaRPr lang="zh-CN" altLang="en-US" sz="1800" spc="100">
              <a:solidFill>
                <a:schemeClr val="tx1"/>
              </a:solidFill>
              <a:uFillTx/>
              <a:latin typeface="微软雅黑" panose="020B0503020204020204" pitchFamily="34" charset="-122"/>
              <a:ea typeface="微软雅黑" panose="020B0503020204020204" pitchFamily="34" charset="-122"/>
              <a:sym typeface="+mn-ea"/>
            </a:endParaRPr>
          </a:p>
          <a:p>
            <a:pPr indent="457200" algn="just" eaLnBrk="0" latinLnBrk="1" hangingPunct="0">
              <a:lnSpc>
                <a:spcPct val="110000"/>
              </a:lnSpc>
              <a:spcBef>
                <a:spcPts val="0"/>
              </a:spcBef>
              <a:spcAft>
                <a:spcPts val="0"/>
              </a:spcAft>
            </a:pPr>
            <a:r>
              <a:rPr lang="zh-CN" altLang="en-US" sz="1800" b="1" spc="100">
                <a:solidFill>
                  <a:schemeClr val="tx2"/>
                </a:solidFill>
                <a:uFillTx/>
                <a:latin typeface="微软雅黑" panose="020B0503020204020204" pitchFamily="34" charset="-122"/>
                <a:ea typeface="微软雅黑" panose="020B0503020204020204" pitchFamily="34" charset="-122"/>
                <a:sym typeface="+mn-ea"/>
              </a:rPr>
              <a:t>执法检查依据：</a:t>
            </a:r>
            <a:r>
              <a:rPr lang="zh-CN" altLang="en-US" sz="1800" spc="100">
                <a:solidFill>
                  <a:schemeClr val="tx1"/>
                </a:solidFill>
                <a:uFillTx/>
                <a:latin typeface="微软雅黑" panose="020B0503020204020204" pitchFamily="34" charset="-122"/>
                <a:ea typeface="微软雅黑" panose="020B0503020204020204" pitchFamily="34" charset="-122"/>
                <a:sym typeface="+mn-ea"/>
              </a:rPr>
              <a:t>安监总政法【2017】15号《化工（危险化学品）企业保障生产安全十条规定》第十条。</a:t>
            </a:r>
            <a:endParaRPr lang="zh-CN" altLang="en-US" sz="1800" spc="100">
              <a:solidFill>
                <a:schemeClr val="tx1"/>
              </a:solidFill>
              <a:uFillTx/>
              <a:latin typeface="微软雅黑" panose="020B0503020204020204" pitchFamily="34" charset="-122"/>
              <a:ea typeface="微软雅黑" panose="020B0503020204020204" pitchFamily="34" charset="-122"/>
              <a:sym typeface="+mn-ea"/>
            </a:endParaRPr>
          </a:p>
          <a:p>
            <a:pPr indent="457200" algn="just" eaLnBrk="0" latinLnBrk="1" hangingPunct="0">
              <a:lnSpc>
                <a:spcPct val="110000"/>
              </a:lnSpc>
              <a:spcBef>
                <a:spcPts val="0"/>
              </a:spcBef>
              <a:spcAft>
                <a:spcPts val="0"/>
              </a:spcAft>
            </a:pPr>
            <a:r>
              <a:rPr lang="zh-CN" altLang="en-US" sz="1800" b="1" spc="100">
                <a:solidFill>
                  <a:schemeClr val="tx2"/>
                </a:solidFill>
                <a:uFillTx/>
                <a:latin typeface="微软雅黑" panose="020B0503020204020204" pitchFamily="34" charset="-122"/>
                <a:ea typeface="微软雅黑" panose="020B0503020204020204" pitchFamily="34" charset="-122"/>
                <a:sym typeface="+mn-ea"/>
              </a:rPr>
              <a:t>处罚措施：</a:t>
            </a:r>
            <a:r>
              <a:rPr lang="zh-CN" altLang="en-US" sz="1800" spc="100">
                <a:solidFill>
                  <a:schemeClr val="tx1"/>
                </a:solidFill>
                <a:uFillTx/>
                <a:latin typeface="微软雅黑" panose="020B0503020204020204" pitchFamily="34" charset="-122"/>
                <a:ea typeface="微软雅黑" panose="020B0503020204020204" pitchFamily="34" charset="-122"/>
                <a:sym typeface="+mn-ea"/>
              </a:rPr>
              <a:t>《安全生产法》第99条，生产经营单位未采取措施消除事故隐患的，责令立即消除或者限期消除；生产经营单位拒不执行的，责令停产停业整顿，并处十万元以上五十万元以下的罚款，对其直接负责的主管人员和其他直接责任人员处二万元以上五万元以下的罚款。</a:t>
            </a:r>
            <a:endParaRPr lang="zh-CN" altLang="en-US" sz="1800" spc="100">
              <a:solidFill>
                <a:schemeClr val="tx1"/>
              </a:solidFill>
              <a:uFillTx/>
              <a:latin typeface="微软雅黑" panose="020B0503020204020204" pitchFamily="34" charset="-122"/>
              <a:ea typeface="微软雅黑" panose="020B0503020204020204" pitchFamily="34" charset="-122"/>
              <a:sym typeface="+mn-ea"/>
            </a:endParaRPr>
          </a:p>
          <a:p>
            <a:pPr indent="457200" algn="just" eaLnBrk="0" latinLnBrk="1" hangingPunct="0">
              <a:lnSpc>
                <a:spcPct val="110000"/>
              </a:lnSpc>
              <a:spcBef>
                <a:spcPts val="0"/>
              </a:spcBef>
              <a:spcAft>
                <a:spcPts val="0"/>
              </a:spcAft>
            </a:pPr>
            <a:r>
              <a:rPr lang="zh-CN" altLang="en-US" sz="1800" spc="100">
                <a:solidFill>
                  <a:schemeClr val="tx1"/>
                </a:solidFill>
                <a:uFillTx/>
                <a:latin typeface="微软雅黑" panose="020B0503020204020204" pitchFamily="34" charset="-122"/>
                <a:ea typeface="微软雅黑" panose="020B0503020204020204" pitchFamily="34" charset="-122"/>
                <a:sym typeface="+mn-ea"/>
              </a:rPr>
              <a:t>《安全生产法》第104条，生产经营单位的从业人员不服从管理，违反安全生产规章制度或者操作规程的，由生产经营单位给予批评教育，依照有关规章制度给予处分；构成犯罪的，依照刑法有关规定追究刑事责任。</a:t>
            </a:r>
            <a:endParaRPr lang="zh-CN" altLang="en-US" sz="1800" spc="100">
              <a:solidFill>
                <a:schemeClr val="tx1"/>
              </a:solidFill>
              <a:uFillTx/>
              <a:latin typeface="微软雅黑" panose="020B0503020204020204" pitchFamily="34" charset="-122"/>
              <a:ea typeface="微软雅黑" panose="020B0503020204020204" pitchFamily="34" charset="-122"/>
              <a:sym typeface="+mn-ea"/>
            </a:endParaRPr>
          </a:p>
        </p:txBody>
      </p:sp>
      <p:sp>
        <p:nvSpPr>
          <p:cNvPr id="6" name="文本框 5"/>
          <p:cNvSpPr txBox="1"/>
          <p:nvPr/>
        </p:nvSpPr>
        <p:spPr>
          <a:xfrm>
            <a:off x="3547110" y="650875"/>
            <a:ext cx="2049780" cy="398780"/>
          </a:xfrm>
          <a:prstGeom prst="rect">
            <a:avLst/>
          </a:prstGeom>
          <a:noFill/>
        </p:spPr>
        <p:txBody>
          <a:bodyPr wrap="none" rtlCol="0" anchor="t">
            <a:spAutoFit/>
          </a:bodyPr>
          <a:lstStyle/>
          <a:p>
            <a:pPr algn="ctr"/>
            <a:r>
              <a:rPr lang="zh-CN" altLang="en-US" sz="2000" b="1" spc="100">
                <a:solidFill>
                  <a:schemeClr val="tx2">
                    <a:lumMod val="75000"/>
                  </a:schemeClr>
                </a:solidFill>
                <a:uFillTx/>
                <a:latin typeface="微软雅黑" panose="020B0503020204020204" pitchFamily="34" charset="-122"/>
                <a:ea typeface="微软雅黑" panose="020B0503020204020204" pitchFamily="34" charset="-122"/>
                <a:sym typeface="+mn-ea"/>
              </a:rPr>
              <a:t>人员和资质管理</a:t>
            </a:r>
            <a:endParaRPr lang="zh-CN" altLang="en-US" sz="2000" b="1" spc="100">
              <a:solidFill>
                <a:schemeClr val="tx2">
                  <a:lumMod val="75000"/>
                </a:schemeClr>
              </a:solidFill>
              <a:uFillTx/>
              <a:latin typeface="微软雅黑" panose="020B0503020204020204" pitchFamily="34" charset="-122"/>
              <a:ea typeface="微软雅黑" panose="020B0503020204020204" pitchFamily="34" charset="-122"/>
              <a:sym typeface="+mn-ea"/>
            </a:endParaRPr>
          </a:p>
        </p:txBody>
      </p:sp>
      <p:grpSp>
        <p:nvGrpSpPr>
          <p:cNvPr id="14" name="组合 13"/>
          <p:cNvGrpSpPr/>
          <p:nvPr/>
        </p:nvGrpSpPr>
        <p:grpSpPr>
          <a:xfrm>
            <a:off x="102235" y="62230"/>
            <a:ext cx="4511675" cy="616535"/>
            <a:chOff x="147" y="225"/>
            <a:chExt cx="7105" cy="971"/>
          </a:xfrm>
        </p:grpSpPr>
        <p:sp>
          <p:nvSpPr>
            <p:cNvPr id="15" name="TextBox 31"/>
            <p:cNvSpPr txBox="1"/>
            <p:nvPr/>
          </p:nvSpPr>
          <p:spPr>
            <a:xfrm>
              <a:off x="1118" y="310"/>
              <a:ext cx="6134"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危化品企业安全监管与执法</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3</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971974" y="1094105"/>
            <a:ext cx="7200053" cy="3784600"/>
          </a:xfrm>
          <a:prstGeom prst="rect">
            <a:avLst/>
          </a:prstGeom>
          <a:noFill/>
        </p:spPr>
        <p:txBody>
          <a:bodyPr wrap="square" rtlCol="0" anchor="t">
            <a:spAutoFit/>
          </a:bodyPr>
          <a:lstStyle/>
          <a:p>
            <a:pPr indent="457200" algn="just" eaLnBrk="0" latinLnBrk="1" hangingPunct="0">
              <a:lnSpc>
                <a:spcPct val="120000"/>
              </a:lnSpc>
              <a:spcBef>
                <a:spcPts val="0"/>
              </a:spcBef>
              <a:spcAft>
                <a:spcPts val="0"/>
              </a:spcAft>
            </a:pPr>
            <a:r>
              <a:rPr lang="zh-CN" altLang="en-US" sz="2000" b="1" spc="100">
                <a:solidFill>
                  <a:schemeClr val="tx2"/>
                </a:solidFill>
                <a:uFillTx/>
                <a:latin typeface="微软雅黑" panose="020B0503020204020204" pitchFamily="34" charset="-122"/>
                <a:ea typeface="微软雅黑" panose="020B0503020204020204" pitchFamily="34" charset="-122"/>
                <a:sym typeface="+mn-ea"/>
              </a:rPr>
              <a:t>《安全生产法》</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第五十四条：从业人员在作业过程中，应当严格遵守本单位的安全生产规章制度和操作规程，服从管理，正确佩戴和使用劳动防护用品。</a:t>
            </a:r>
            <a:endPar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indent="457200" algn="just" eaLnBrk="0" latinLnBrk="1" hangingPunct="0">
              <a:lnSpc>
                <a:spcPct val="120000"/>
              </a:lnSpc>
              <a:spcBef>
                <a:spcPts val="0"/>
              </a:spcBef>
              <a:spcAft>
                <a:spcPts val="0"/>
              </a:spcAft>
            </a:pPr>
            <a:r>
              <a:rPr lang="zh-CN" altLang="en-US" sz="2000" b="1" spc="100">
                <a:solidFill>
                  <a:schemeClr val="tx2"/>
                </a:solidFill>
                <a:uFillTx/>
                <a:latin typeface="微软雅黑" panose="020B0503020204020204" pitchFamily="34" charset="-122"/>
                <a:ea typeface="微软雅黑" panose="020B0503020204020204" pitchFamily="34" charset="-122"/>
                <a:sym typeface="+mn-ea"/>
              </a:rPr>
              <a:t>原《化学工业部化工四十一条禁令》</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就有“加强明火管理，厂区内不准吸烟”、“上班时间，不准睡觉、干私活、离岗和干与生产无关的事”、“在班前、班上不准喝酒”等相关规定。</a:t>
            </a:r>
            <a:endPar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indent="457200" algn="just" eaLnBrk="0" latinLnBrk="1" hangingPunct="0">
              <a:lnSpc>
                <a:spcPct val="120000"/>
              </a:lnSpc>
              <a:spcBef>
                <a:spcPts val="0"/>
              </a:spcBef>
              <a:spcAft>
                <a:spcPts val="0"/>
              </a:spcAft>
            </a:pP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安监总政法【2017】15号 化工（危险化学品）企业保障生产安全十条规定：第十条、严禁违章作业、脱岗和在岗做与工作无关的事。</a:t>
            </a:r>
            <a:endPar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sp>
        <p:nvSpPr>
          <p:cNvPr id="6" name="文本框 5"/>
          <p:cNvSpPr txBox="1"/>
          <p:nvPr/>
        </p:nvSpPr>
        <p:spPr>
          <a:xfrm>
            <a:off x="3547110" y="650875"/>
            <a:ext cx="2049780" cy="398780"/>
          </a:xfrm>
          <a:prstGeom prst="rect">
            <a:avLst/>
          </a:prstGeom>
          <a:noFill/>
        </p:spPr>
        <p:txBody>
          <a:bodyPr wrap="none" rtlCol="0" anchor="t">
            <a:spAutoFit/>
          </a:bodyPr>
          <a:lstStyle/>
          <a:p>
            <a:pPr algn="ctr"/>
            <a:r>
              <a:rPr lang="zh-CN" altLang="en-US" sz="2000" b="1" spc="100">
                <a:solidFill>
                  <a:schemeClr val="tx2">
                    <a:lumMod val="75000"/>
                  </a:schemeClr>
                </a:solidFill>
                <a:uFillTx/>
                <a:latin typeface="微软雅黑" panose="020B0503020204020204" pitchFamily="34" charset="-122"/>
                <a:ea typeface="微软雅黑" panose="020B0503020204020204" pitchFamily="34" charset="-122"/>
                <a:sym typeface="+mn-ea"/>
              </a:rPr>
              <a:t>人员和资质管理</a:t>
            </a:r>
            <a:endParaRPr lang="zh-CN" altLang="en-US" sz="2000" b="1" spc="100">
              <a:solidFill>
                <a:schemeClr val="tx2">
                  <a:lumMod val="75000"/>
                </a:schemeClr>
              </a:solidFill>
              <a:uFillTx/>
              <a:latin typeface="微软雅黑" panose="020B0503020204020204" pitchFamily="34" charset="-122"/>
              <a:ea typeface="微软雅黑" panose="020B0503020204020204" pitchFamily="34" charset="-122"/>
              <a:sym typeface="+mn-ea"/>
            </a:endParaRPr>
          </a:p>
        </p:txBody>
      </p:sp>
      <p:grpSp>
        <p:nvGrpSpPr>
          <p:cNvPr id="14" name="组合 13"/>
          <p:cNvGrpSpPr/>
          <p:nvPr/>
        </p:nvGrpSpPr>
        <p:grpSpPr>
          <a:xfrm>
            <a:off x="102235" y="62230"/>
            <a:ext cx="4511675" cy="616535"/>
            <a:chOff x="147" y="225"/>
            <a:chExt cx="7105" cy="971"/>
          </a:xfrm>
        </p:grpSpPr>
        <p:sp>
          <p:nvSpPr>
            <p:cNvPr id="15" name="TextBox 31"/>
            <p:cNvSpPr txBox="1"/>
            <p:nvPr/>
          </p:nvSpPr>
          <p:spPr>
            <a:xfrm>
              <a:off x="1118" y="310"/>
              <a:ext cx="6134"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危化品企业安全监管与执法</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3</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331976" y="1065530"/>
            <a:ext cx="6480048" cy="3322955"/>
          </a:xfrm>
          <a:prstGeom prst="rect">
            <a:avLst/>
          </a:prstGeom>
          <a:noFill/>
        </p:spPr>
        <p:txBody>
          <a:bodyPr wrap="square" rtlCol="0" anchor="t">
            <a:spAutoFit/>
          </a:bodyPr>
          <a:lstStyle/>
          <a:p>
            <a:pPr indent="457200" algn="just" eaLnBrk="0" latinLnBrk="1" hangingPunct="0">
              <a:lnSpc>
                <a:spcPct val="150000"/>
              </a:lnSpc>
              <a:spcBef>
                <a:spcPts val="0"/>
              </a:spcBef>
              <a:spcAft>
                <a:spcPts val="0"/>
              </a:spcAft>
            </a:pPr>
            <a:r>
              <a:rPr lang="zh-CN" altLang="en-US" sz="2000" b="1" spc="100">
                <a:solidFill>
                  <a:schemeClr val="tx2"/>
                </a:solidFill>
                <a:uFillTx/>
                <a:latin typeface="微软雅黑" panose="020B0503020204020204" pitchFamily="34" charset="-122"/>
                <a:ea typeface="微软雅黑" panose="020B0503020204020204" pitchFamily="34" charset="-122"/>
                <a:sym typeface="+mn-ea"/>
              </a:rPr>
              <a:t>事故案例：</a:t>
            </a:r>
            <a:r>
              <a:rPr lang="zh-CN" altLang="en-US" sz="2000" spc="100">
                <a:solidFill>
                  <a:schemeClr val="tx1"/>
                </a:solidFill>
                <a:uFillTx/>
                <a:latin typeface="微软雅黑" panose="020B0503020204020204" pitchFamily="34" charset="-122"/>
                <a:ea typeface="微软雅黑" panose="020B0503020204020204" pitchFamily="34" charset="-122"/>
                <a:sym typeface="+mn-ea"/>
              </a:rPr>
              <a:t> 1975年1月28日21时30分，哈尔滨市化工四厂树脂工段苯罐发生爆炸，死亡6人，轻伤8人。该厂树脂工段二号罐内存有苯540千克，三号罐内存有苯约800千克。8时20分，现场操作人员在打开三号罐加热阀门，之后在忘记关阀门的情况下</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脱离岗位</a:t>
            </a:r>
            <a:r>
              <a:rPr lang="zh-CN" altLang="en-US" sz="2000" spc="100">
                <a:solidFill>
                  <a:schemeClr val="tx1"/>
                </a:solidFill>
                <a:uFillTx/>
                <a:latin typeface="微软雅黑" panose="020B0503020204020204" pitchFamily="34" charset="-122"/>
                <a:ea typeface="微软雅黑" panose="020B0503020204020204" pitchFamily="34" charset="-122"/>
                <a:sym typeface="+mn-ea"/>
              </a:rPr>
              <a:t>，致使罐内温度超标，气相苯喷出，21时30分遇明火爆炸，车间被摧毁，致使人员伤亡。</a:t>
            </a:r>
            <a:endParaRPr lang="zh-CN" altLang="en-US" sz="2000" spc="100">
              <a:solidFill>
                <a:schemeClr val="tx1"/>
              </a:solidFill>
              <a:uFillTx/>
              <a:latin typeface="微软雅黑" panose="020B0503020204020204" pitchFamily="34" charset="-122"/>
              <a:ea typeface="微软雅黑" panose="020B0503020204020204" pitchFamily="34" charset="-122"/>
              <a:sym typeface="+mn-ea"/>
            </a:endParaRPr>
          </a:p>
        </p:txBody>
      </p:sp>
      <p:grpSp>
        <p:nvGrpSpPr>
          <p:cNvPr id="14" name="组合 13"/>
          <p:cNvGrpSpPr/>
          <p:nvPr/>
        </p:nvGrpSpPr>
        <p:grpSpPr>
          <a:xfrm>
            <a:off x="102235" y="62230"/>
            <a:ext cx="4511675" cy="616535"/>
            <a:chOff x="147" y="225"/>
            <a:chExt cx="7105" cy="971"/>
          </a:xfrm>
        </p:grpSpPr>
        <p:sp>
          <p:nvSpPr>
            <p:cNvPr id="15" name="TextBox 31"/>
            <p:cNvSpPr txBox="1"/>
            <p:nvPr/>
          </p:nvSpPr>
          <p:spPr>
            <a:xfrm>
              <a:off x="1118" y="310"/>
              <a:ext cx="6134"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危化品企业安全监管与执法</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3</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971974" y="706755"/>
            <a:ext cx="7200053" cy="4092575"/>
          </a:xfrm>
          <a:prstGeom prst="rect">
            <a:avLst/>
          </a:prstGeom>
          <a:noFill/>
        </p:spPr>
        <p:txBody>
          <a:bodyPr wrap="square" rtlCol="0" anchor="t">
            <a:spAutoFit/>
          </a:bodyPr>
          <a:lstStyle/>
          <a:p>
            <a:pPr indent="457200" algn="just" eaLnBrk="0" latinLnBrk="1" hangingPunct="0">
              <a:lnSpc>
                <a:spcPct val="130000"/>
              </a:lnSpc>
              <a:spcBef>
                <a:spcPts val="0"/>
              </a:spcBef>
              <a:spcAft>
                <a:spcPts val="0"/>
              </a:spcAft>
            </a:pPr>
            <a:r>
              <a:rPr lang="zh-CN" altLang="en-US" sz="2000" b="1" spc="100">
                <a:solidFill>
                  <a:schemeClr val="tx2"/>
                </a:solidFill>
                <a:uFillTx/>
                <a:latin typeface="微软雅黑" panose="020B0503020204020204" pitchFamily="34" charset="-122"/>
                <a:ea typeface="微软雅黑" panose="020B0503020204020204" pitchFamily="34" charset="-122"/>
                <a:sym typeface="+mn-ea"/>
              </a:rPr>
              <a:t>事故案例：</a:t>
            </a:r>
            <a:r>
              <a:rPr lang="zh-CN" altLang="en-US" sz="2000" spc="100">
                <a:uFillTx/>
                <a:latin typeface="微软雅黑" panose="020B0503020204020204" pitchFamily="34" charset="-122"/>
                <a:ea typeface="微软雅黑" panose="020B0503020204020204" pitchFamily="34" charset="-122"/>
                <a:sym typeface="+mn-ea"/>
              </a:rPr>
              <a:t>2002年8月5日凌晨3时55分，某市焦化厂苯酐车间加热炉爆炸，自重5吨的炉体，拉断连接管道，腾空飞出五百米之外落地；该车间当班操作工四人当场炸死，二人重度烧伤（其中一人抢救无效死亡）。百米以内的树叶、花草被高温气浪烘焦。这次恶性爆炸事故的直接原因是操作工睡岗，加热炉的温度压力失控所造成的。</a:t>
            </a:r>
            <a:endParaRPr lang="zh-CN" altLang="en-US" sz="2000" spc="100">
              <a:uFillTx/>
              <a:latin typeface="微软雅黑" panose="020B0503020204020204" pitchFamily="34" charset="-122"/>
              <a:ea typeface="微软雅黑" panose="020B0503020204020204" pitchFamily="34" charset="-122"/>
              <a:sym typeface="+mn-ea"/>
            </a:endParaRPr>
          </a:p>
          <a:p>
            <a:pPr indent="457200" algn="just" eaLnBrk="0" latinLnBrk="1" hangingPunct="0">
              <a:lnSpc>
                <a:spcPct val="130000"/>
              </a:lnSpc>
              <a:spcBef>
                <a:spcPts val="0"/>
              </a:spcBef>
              <a:spcAft>
                <a:spcPts val="0"/>
              </a:spcAft>
            </a:pPr>
            <a:r>
              <a:rPr lang="zh-CN" altLang="en-US" sz="2000" spc="100">
                <a:uFillTx/>
                <a:latin typeface="微软雅黑" panose="020B0503020204020204" pitchFamily="34" charset="-122"/>
                <a:ea typeface="微软雅黑" panose="020B0503020204020204" pitchFamily="34" charset="-122"/>
                <a:sym typeface="+mn-ea"/>
              </a:rPr>
              <a:t>2002年8月6日，某氮肥厂一台4.5吨/时废热锅炉爆炸，造成五人死亡，二人重伤，二人轻伤，工厂部分停产。事故原因，是废热锅炉操作工脱岗，回到岗位发现炉水烧干后，急向炉内进水，致使炉内压力急剧增高而发生爆炸。</a:t>
            </a:r>
            <a:endParaRPr lang="zh-CN" altLang="en-US" sz="2000" spc="100">
              <a:uFillTx/>
              <a:latin typeface="微软雅黑" panose="020B0503020204020204" pitchFamily="34" charset="-122"/>
              <a:ea typeface="微软雅黑" panose="020B0503020204020204" pitchFamily="34" charset="-122"/>
              <a:sym typeface="+mn-ea"/>
            </a:endParaRPr>
          </a:p>
        </p:txBody>
      </p:sp>
      <p:grpSp>
        <p:nvGrpSpPr>
          <p:cNvPr id="14" name="组合 13"/>
          <p:cNvGrpSpPr/>
          <p:nvPr/>
        </p:nvGrpSpPr>
        <p:grpSpPr>
          <a:xfrm>
            <a:off x="102235" y="62230"/>
            <a:ext cx="4511675" cy="616535"/>
            <a:chOff x="147" y="225"/>
            <a:chExt cx="7105" cy="971"/>
          </a:xfrm>
        </p:grpSpPr>
        <p:sp>
          <p:nvSpPr>
            <p:cNvPr id="15" name="TextBox 31"/>
            <p:cNvSpPr txBox="1"/>
            <p:nvPr/>
          </p:nvSpPr>
          <p:spPr>
            <a:xfrm>
              <a:off x="1118" y="310"/>
              <a:ext cx="6134"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危化品企业安全监管与执法</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3</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947160" y="675005"/>
            <a:ext cx="1249680" cy="398780"/>
          </a:xfrm>
          <a:prstGeom prst="rect">
            <a:avLst/>
          </a:prstGeom>
          <a:noFill/>
        </p:spPr>
        <p:txBody>
          <a:bodyPr wrap="none" rtlCol="0" anchor="t">
            <a:spAutoFit/>
          </a:bodyPr>
          <a:lstStyle/>
          <a:p>
            <a:pPr algn="ctr"/>
            <a:r>
              <a:rPr lang="zh-CN" altLang="en-US" sz="2000" b="1" spc="100">
                <a:solidFill>
                  <a:schemeClr val="tx2">
                    <a:lumMod val="75000"/>
                  </a:schemeClr>
                </a:solidFill>
                <a:uFillTx/>
                <a:latin typeface="微软雅黑" panose="020B0503020204020204" pitchFamily="34" charset="-122"/>
                <a:ea typeface="微软雅黑" panose="020B0503020204020204" pitchFamily="34" charset="-122"/>
                <a:sym typeface="+mn-ea"/>
              </a:rPr>
              <a:t>工艺管理</a:t>
            </a:r>
            <a:endParaRPr lang="zh-CN" altLang="en-US" sz="2000" b="1" spc="100">
              <a:solidFill>
                <a:schemeClr val="tx2">
                  <a:lumMod val="75000"/>
                </a:schemeClr>
              </a:solidFill>
              <a:uFillTx/>
              <a:latin typeface="微软雅黑" panose="020B0503020204020204" pitchFamily="34" charset="-122"/>
              <a:ea typeface="微软雅黑" panose="020B0503020204020204" pitchFamily="34" charset="-122"/>
              <a:sym typeface="+mn-ea"/>
            </a:endParaRPr>
          </a:p>
        </p:txBody>
      </p:sp>
      <p:sp>
        <p:nvSpPr>
          <p:cNvPr id="4" name="文本框 3"/>
          <p:cNvSpPr txBox="1"/>
          <p:nvPr/>
        </p:nvSpPr>
        <p:spPr>
          <a:xfrm>
            <a:off x="611971" y="1138555"/>
            <a:ext cx="7920058" cy="3745865"/>
          </a:xfrm>
          <a:prstGeom prst="rect">
            <a:avLst/>
          </a:prstGeom>
          <a:noFill/>
        </p:spPr>
        <p:txBody>
          <a:bodyPr wrap="square" rtlCol="0" anchor="t">
            <a:spAutoFit/>
          </a:bodyPr>
          <a:lstStyle/>
          <a:p>
            <a:pPr indent="457200" algn="just" latinLnBrk="1" hangingPunct="0">
              <a:lnSpc>
                <a:spcPct val="110000"/>
              </a:lnSpc>
              <a:spcBef>
                <a:spcPts val="0"/>
              </a:spcBef>
              <a:spcAft>
                <a:spcPts val="0"/>
              </a:spcAft>
            </a:pPr>
            <a:r>
              <a:rPr lang="zh-CN" altLang="en-US" sz="1800" b="1" spc="100">
                <a:solidFill>
                  <a:schemeClr val="tx2"/>
                </a:solidFill>
                <a:uFillTx/>
                <a:latin typeface="微软雅黑" panose="020B0503020204020204" pitchFamily="34" charset="-122"/>
                <a:ea typeface="微软雅黑" panose="020B0503020204020204" pitchFamily="34" charset="-122"/>
                <a:sym typeface="+mn-ea"/>
              </a:rPr>
              <a:t>违法违规行为主要情形：</a:t>
            </a:r>
            <a:r>
              <a:rPr lang="zh-CN" altLang="en-US" sz="1800" spc="100">
                <a:uFillTx/>
                <a:latin typeface="微软雅黑" panose="020B0503020204020204" pitchFamily="34" charset="-122"/>
                <a:ea typeface="微软雅黑" panose="020B0503020204020204" pitchFamily="34" charset="-122"/>
                <a:sym typeface="+mn-ea"/>
              </a:rPr>
              <a:t>未制定操作规程和工艺控制指标的。</a:t>
            </a:r>
            <a:endParaRPr lang="zh-CN" altLang="en-US" sz="1800" spc="100">
              <a:uFillTx/>
              <a:latin typeface="微软雅黑" panose="020B0503020204020204" pitchFamily="34" charset="-122"/>
              <a:ea typeface="微软雅黑" panose="020B0503020204020204" pitchFamily="34" charset="-122"/>
              <a:sym typeface="+mn-ea"/>
            </a:endParaRPr>
          </a:p>
          <a:p>
            <a:pPr indent="457200" algn="just" latinLnBrk="1" hangingPunct="0">
              <a:lnSpc>
                <a:spcPct val="110000"/>
              </a:lnSpc>
              <a:spcBef>
                <a:spcPts val="0"/>
              </a:spcBef>
              <a:spcAft>
                <a:spcPts val="0"/>
              </a:spcAft>
            </a:pPr>
            <a:r>
              <a:rPr lang="zh-CN" altLang="en-US" sz="1800" b="1" spc="100">
                <a:solidFill>
                  <a:schemeClr val="tx2"/>
                </a:solidFill>
                <a:uFillTx/>
                <a:latin typeface="微软雅黑" panose="020B0503020204020204" pitchFamily="34" charset="-122"/>
                <a:ea typeface="微软雅黑" panose="020B0503020204020204" pitchFamily="34" charset="-122"/>
                <a:sym typeface="+mn-ea"/>
              </a:rPr>
              <a:t>执法处罚依据：</a:t>
            </a:r>
            <a:r>
              <a:rPr lang="zh-CN" altLang="en-US" sz="1800" spc="100">
                <a:uFillTx/>
                <a:latin typeface="微软雅黑" panose="020B0503020204020204" pitchFamily="34" charset="-122"/>
                <a:ea typeface="微软雅黑" panose="020B0503020204020204" pitchFamily="34" charset="-122"/>
                <a:sym typeface="+mn-ea"/>
              </a:rPr>
              <a:t>《安全生产法》第18条、《危险化学品生产企业安全生产许可证实施办法》第15条、《危险化学品安全使用许可证实施办法》第12条。</a:t>
            </a:r>
            <a:endParaRPr lang="zh-CN" altLang="en-US" sz="1800" spc="100">
              <a:uFillTx/>
              <a:latin typeface="微软雅黑" panose="020B0503020204020204" pitchFamily="34" charset="-122"/>
              <a:ea typeface="微软雅黑" panose="020B0503020204020204" pitchFamily="34" charset="-122"/>
              <a:sym typeface="+mn-ea"/>
            </a:endParaRPr>
          </a:p>
          <a:p>
            <a:pPr indent="457200" algn="just" latinLnBrk="1" hangingPunct="0">
              <a:lnSpc>
                <a:spcPct val="110000"/>
              </a:lnSpc>
              <a:spcBef>
                <a:spcPts val="0"/>
              </a:spcBef>
              <a:spcAft>
                <a:spcPts val="0"/>
              </a:spcAft>
            </a:pPr>
            <a:r>
              <a:rPr lang="zh-CN" altLang="en-US" sz="1800" b="1" spc="100">
                <a:solidFill>
                  <a:schemeClr val="tx2"/>
                </a:solidFill>
                <a:uFillTx/>
                <a:latin typeface="微软雅黑" panose="020B0503020204020204" pitchFamily="34" charset="-122"/>
                <a:ea typeface="微软雅黑" panose="020B0503020204020204" pitchFamily="34" charset="-122"/>
                <a:sym typeface="+mn-ea"/>
              </a:rPr>
              <a:t>处罚措施：</a:t>
            </a:r>
            <a:r>
              <a:rPr lang="zh-CN" altLang="en-US" sz="1800" spc="100">
                <a:uFillTx/>
                <a:latin typeface="微软雅黑" panose="020B0503020204020204" pitchFamily="34" charset="-122"/>
                <a:ea typeface="微软雅黑" panose="020B0503020204020204" pitchFamily="34" charset="-122"/>
                <a:sym typeface="+mn-ea"/>
              </a:rPr>
              <a:t>《安全生产法》第91条，责令限期改正；逾期未改正的，处二万元以上五万元以下的罚款，责令生产经营单位停产停业整顿。</a:t>
            </a:r>
            <a:endParaRPr lang="zh-CN" altLang="en-US" sz="1800" spc="100">
              <a:uFillTx/>
              <a:latin typeface="微软雅黑" panose="020B0503020204020204" pitchFamily="34" charset="-122"/>
              <a:ea typeface="微软雅黑" panose="020B0503020204020204" pitchFamily="34" charset="-122"/>
              <a:sym typeface="+mn-ea"/>
            </a:endParaRPr>
          </a:p>
          <a:p>
            <a:pPr indent="457200" algn="just" latinLnBrk="1" hangingPunct="0">
              <a:lnSpc>
                <a:spcPct val="110000"/>
              </a:lnSpc>
              <a:spcBef>
                <a:spcPts val="0"/>
              </a:spcBef>
              <a:spcAft>
                <a:spcPts val="0"/>
              </a:spcAft>
            </a:pPr>
            <a:r>
              <a:rPr lang="zh-CN" altLang="en-US" sz="1800" b="1" spc="100">
                <a:solidFill>
                  <a:schemeClr val="tx2"/>
                </a:solidFill>
                <a:uFillTx/>
                <a:latin typeface="微软雅黑" panose="020B0503020204020204" pitchFamily="34" charset="-122"/>
                <a:ea typeface="微软雅黑" panose="020B0503020204020204" pitchFamily="34" charset="-122"/>
                <a:sym typeface="+mn-ea"/>
              </a:rPr>
              <a:t>事故案例：</a:t>
            </a:r>
            <a:r>
              <a:rPr lang="zh-CN" altLang="en-US" sz="1800" spc="100">
                <a:uFillTx/>
                <a:latin typeface="微软雅黑" panose="020B0503020204020204" pitchFamily="34" charset="-122"/>
                <a:ea typeface="微软雅黑" panose="020B0503020204020204" pitchFamily="34" charset="-122"/>
                <a:sym typeface="+mn-ea"/>
              </a:rPr>
              <a:t>2015年10月5日上午9时53分左右，浙江省绍兴市上虞经济技术开发区的浙江洪翔化工有限公司硝化车间发生一起爆炸事故，造成7人受伤。 事故直接原因是：反应釜内硝化反应不完全，反应物纯度不够，现场操作人员按惯例违规一次性加入大量混酸，导致釜内发生剧烈反应，瞬间放出大量热量，反应釜内2,4-二硝基氯苯在高温下发生硝化反应生成2,4,6-三硝基氯苯，三硝基氯苯受热发生爆炸。</a:t>
            </a:r>
            <a:endParaRPr lang="zh-CN" altLang="en-US" sz="1800" spc="100">
              <a:uFillTx/>
              <a:latin typeface="微软雅黑" panose="020B0503020204020204" pitchFamily="34" charset="-122"/>
              <a:ea typeface="微软雅黑" panose="020B0503020204020204" pitchFamily="34" charset="-122"/>
              <a:sym typeface="+mn-ea"/>
            </a:endParaRPr>
          </a:p>
        </p:txBody>
      </p:sp>
      <p:grpSp>
        <p:nvGrpSpPr>
          <p:cNvPr id="14" name="组合 13"/>
          <p:cNvGrpSpPr/>
          <p:nvPr/>
        </p:nvGrpSpPr>
        <p:grpSpPr>
          <a:xfrm>
            <a:off x="102235" y="62230"/>
            <a:ext cx="4511675" cy="616535"/>
            <a:chOff x="147" y="225"/>
            <a:chExt cx="7105" cy="971"/>
          </a:xfrm>
        </p:grpSpPr>
        <p:sp>
          <p:nvSpPr>
            <p:cNvPr id="15" name="TextBox 31"/>
            <p:cNvSpPr txBox="1"/>
            <p:nvPr/>
          </p:nvSpPr>
          <p:spPr>
            <a:xfrm>
              <a:off x="1118" y="310"/>
              <a:ext cx="6134"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危化品企业安全监管与执法</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3</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145540" y="1029653"/>
            <a:ext cx="6852920" cy="3601720"/>
            <a:chOff x="1804" y="1775"/>
            <a:chExt cx="10792" cy="5672"/>
          </a:xfrm>
        </p:grpSpPr>
        <p:grpSp>
          <p:nvGrpSpPr>
            <p:cNvPr id="7" name="组合 6"/>
            <p:cNvGrpSpPr/>
            <p:nvPr/>
          </p:nvGrpSpPr>
          <p:grpSpPr>
            <a:xfrm>
              <a:off x="1804" y="1775"/>
              <a:ext cx="10793" cy="4552"/>
              <a:chOff x="1803" y="1775"/>
              <a:chExt cx="10793" cy="4552"/>
            </a:xfrm>
          </p:grpSpPr>
          <p:pic>
            <p:nvPicPr>
              <p:cNvPr id="99330" name="Picture 2" descr="https://timgsa.baidu.com/timg?image&amp;quality=80&amp;size=b9999_10000&amp;sec=1490334448879&amp;di=ec01362c8824dd44c11af0b6b37bbc3d&amp;imgtype=jpg&amp;src=http%3A%2F%2Fimg0.imgtn.bdimg.com%2Fit%2Fu%3D340905818%2C2287441965%26fm%3D214%26gp%3D0.jpg"/>
              <p:cNvPicPr>
                <a:picLocks noChangeAspect="1" noChangeArrowheads="1"/>
              </p:cNvPicPr>
              <p:nvPr/>
            </p:nvPicPr>
            <p:blipFill>
              <a:blip r:embed="rId1"/>
              <a:srcRect/>
              <a:stretch>
                <a:fillRect/>
              </a:stretch>
            </p:blipFill>
            <p:spPr bwMode="auto">
              <a:xfrm>
                <a:off x="1803" y="1775"/>
                <a:ext cx="5312" cy="4553"/>
              </a:xfrm>
              <a:prstGeom prst="rect">
                <a:avLst/>
              </a:prstGeom>
              <a:noFill/>
              <a:ln w="9525">
                <a:noFill/>
                <a:miter lim="800000"/>
                <a:headEnd/>
                <a:tailEnd/>
              </a:ln>
            </p:spPr>
          </p:pic>
          <p:pic>
            <p:nvPicPr>
              <p:cNvPr id="99331" name="Picture 6" descr="https://timgsa.baidu.com/timg?image&amp;quality=80&amp;size=b9999_10000&amp;sec=1490334530568&amp;di=c3e7023cac3365844988968faef6b751&amp;imgtype=0&amp;src=http%3A%2F%2Fimg.nbtv.cn%2Fc27%2Fc8%2F1503ae595312a.jpg"/>
              <p:cNvPicPr>
                <a:picLocks noChangeAspect="1" noChangeArrowheads="1"/>
              </p:cNvPicPr>
              <p:nvPr/>
            </p:nvPicPr>
            <p:blipFill>
              <a:blip r:embed="rId2"/>
              <a:srcRect/>
              <a:stretch>
                <a:fillRect/>
              </a:stretch>
            </p:blipFill>
            <p:spPr bwMode="auto">
              <a:xfrm>
                <a:off x="7200" y="1775"/>
                <a:ext cx="5397" cy="4553"/>
              </a:xfrm>
              <a:prstGeom prst="rect">
                <a:avLst/>
              </a:prstGeom>
              <a:noFill/>
              <a:ln w="9525">
                <a:noFill/>
                <a:miter lim="800000"/>
                <a:headEnd/>
                <a:tailEnd/>
              </a:ln>
            </p:spPr>
          </p:pic>
        </p:grpSp>
        <p:sp>
          <p:nvSpPr>
            <p:cNvPr id="6" name="矩形 5"/>
            <p:cNvSpPr/>
            <p:nvPr/>
          </p:nvSpPr>
          <p:spPr>
            <a:xfrm>
              <a:off x="3229" y="6819"/>
              <a:ext cx="7943" cy="628"/>
            </a:xfrm>
            <a:prstGeom prst="rect">
              <a:avLst/>
            </a:prstGeom>
          </p:spPr>
          <p:txBody>
            <a:bodyPr wrap="none">
              <a:spAutoFit/>
            </a:bodyPr>
            <a:lstStyle/>
            <a:p>
              <a:pPr algn="ctr" eaLnBrk="0" hangingPunct="0">
                <a:buFontTx/>
                <a:buNone/>
                <a:defRPr/>
              </a:pPr>
              <a:r>
                <a:rPr kumimoji="1" lang="zh-CN" altLang="en-US" sz="2000" b="1" kern="0" spc="100" dirty="0">
                  <a:solidFill>
                    <a:schemeClr val="tx1">
                      <a:lumMod val="75000"/>
                    </a:schemeClr>
                  </a:solidFill>
                  <a:uFillTx/>
                  <a:latin typeface="微软雅黑" panose="020B0503020204020204" pitchFamily="34" charset="-122"/>
                  <a:ea typeface="微软雅黑" panose="020B0503020204020204" pitchFamily="34" charset="-122"/>
                </a:rPr>
                <a:t>浙江洪翔化工有限公司“</a:t>
              </a:r>
              <a:r>
                <a:rPr kumimoji="1" lang="en-US" altLang="zh-CN" sz="2000" b="1" kern="0" spc="100" dirty="0">
                  <a:solidFill>
                    <a:schemeClr val="tx1">
                      <a:lumMod val="75000"/>
                    </a:schemeClr>
                  </a:solidFill>
                  <a:uFillTx/>
                  <a:latin typeface="微软雅黑" panose="020B0503020204020204" pitchFamily="34" charset="-122"/>
                  <a:ea typeface="微软雅黑" panose="020B0503020204020204" pitchFamily="34" charset="-122"/>
                </a:rPr>
                <a:t>10.5</a:t>
              </a:r>
              <a:r>
                <a:rPr kumimoji="1" lang="zh-CN" altLang="en-US" sz="2000" b="1" kern="0" spc="100" dirty="0">
                  <a:solidFill>
                    <a:schemeClr val="tx1">
                      <a:lumMod val="75000"/>
                    </a:schemeClr>
                  </a:solidFill>
                  <a:uFillTx/>
                  <a:latin typeface="微软雅黑" panose="020B0503020204020204" pitchFamily="34" charset="-122"/>
                  <a:ea typeface="微软雅黑" panose="020B0503020204020204" pitchFamily="34" charset="-122"/>
                </a:rPr>
                <a:t>”爆炸事故</a:t>
              </a:r>
              <a:endParaRPr kumimoji="1" lang="zh-CN" altLang="en-US" sz="2000" b="1" kern="0" spc="100" dirty="0">
                <a:solidFill>
                  <a:schemeClr val="tx1">
                    <a:lumMod val="75000"/>
                  </a:schemeClr>
                </a:solidFill>
                <a:uFillTx/>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102235" y="62230"/>
            <a:ext cx="4511675" cy="616535"/>
            <a:chOff x="147" y="225"/>
            <a:chExt cx="7105" cy="971"/>
          </a:xfrm>
        </p:grpSpPr>
        <p:sp>
          <p:nvSpPr>
            <p:cNvPr id="15" name="TextBox 31"/>
            <p:cNvSpPr txBox="1"/>
            <p:nvPr/>
          </p:nvSpPr>
          <p:spPr>
            <a:xfrm>
              <a:off x="1118" y="310"/>
              <a:ext cx="6134"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危化品企业安全监管与执法</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6" name="MH_Number_1"/>
            <p:cNvSpPr/>
            <p:nvPr>
              <p:custDataLst>
                <p:tags r:id="rId3"/>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3</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915035" y="1137285"/>
            <a:ext cx="7313930" cy="3692525"/>
          </a:xfrm>
          <a:prstGeom prst="rect">
            <a:avLst/>
          </a:prstGeom>
          <a:noFill/>
        </p:spPr>
        <p:txBody>
          <a:bodyPr wrap="square" rtlCol="0" anchor="t">
            <a:spAutoFit/>
          </a:bodyPr>
          <a:lstStyle/>
          <a:p>
            <a:pPr indent="457200" algn="just" latinLnBrk="1" hangingPunct="0">
              <a:lnSpc>
                <a:spcPct val="130000"/>
              </a:lnSpc>
              <a:spcBef>
                <a:spcPts val="0"/>
              </a:spcBef>
              <a:spcAft>
                <a:spcPts val="0"/>
              </a:spcAft>
            </a:pPr>
            <a:r>
              <a:rPr lang="zh-CN" altLang="en-US" sz="2000" b="1" spc="100">
                <a:solidFill>
                  <a:schemeClr val="tx2"/>
                </a:solidFill>
                <a:uFillTx/>
                <a:latin typeface="微软雅黑" panose="020B0503020204020204" pitchFamily="34" charset="-122"/>
                <a:ea typeface="微软雅黑" panose="020B0503020204020204" pitchFamily="34" charset="-122"/>
                <a:sym typeface="+mn-ea"/>
              </a:rPr>
              <a:t>违法违规行为主要情形：</a:t>
            </a:r>
            <a:r>
              <a:rPr lang="zh-CN" altLang="en-US" sz="2000" spc="100">
                <a:uFillTx/>
                <a:latin typeface="微软雅黑" panose="020B0503020204020204" pitchFamily="34" charset="-122"/>
                <a:ea typeface="微软雅黑" panose="020B0503020204020204" pitchFamily="34" charset="-122"/>
                <a:sym typeface="+mn-ea"/>
              </a:rPr>
              <a:t>液化烃、液氨、液氯等易燃易爆、有毒有害液化气体的充装未使用万向节管道充装系统的。 </a:t>
            </a:r>
            <a:endParaRPr lang="zh-CN" altLang="en-US" sz="2000" spc="100">
              <a:uFillTx/>
              <a:latin typeface="微软雅黑" panose="020B0503020204020204" pitchFamily="34" charset="-122"/>
              <a:ea typeface="微软雅黑" panose="020B0503020204020204" pitchFamily="34" charset="-122"/>
              <a:sym typeface="+mn-ea"/>
            </a:endParaRPr>
          </a:p>
          <a:p>
            <a:pPr indent="457200" algn="just" latinLnBrk="1" hangingPunct="0">
              <a:lnSpc>
                <a:spcPct val="130000"/>
              </a:lnSpc>
              <a:spcBef>
                <a:spcPts val="0"/>
              </a:spcBef>
              <a:spcAft>
                <a:spcPts val="0"/>
              </a:spcAft>
            </a:pPr>
            <a:r>
              <a:rPr lang="zh-CN" altLang="en-US" sz="2000" b="1" spc="100">
                <a:solidFill>
                  <a:schemeClr val="tx2"/>
                </a:solidFill>
                <a:uFillTx/>
                <a:latin typeface="微软雅黑" panose="020B0503020204020204" pitchFamily="34" charset="-122"/>
                <a:ea typeface="微软雅黑" panose="020B0503020204020204" pitchFamily="34" charset="-122"/>
                <a:sym typeface="+mn-ea"/>
              </a:rPr>
              <a:t>处罚依据：</a:t>
            </a:r>
            <a:r>
              <a:rPr lang="zh-CN" altLang="en-US" sz="2000" spc="100">
                <a:uFillTx/>
                <a:latin typeface="微软雅黑" panose="020B0503020204020204" pitchFamily="34" charset="-122"/>
                <a:ea typeface="微软雅黑" panose="020B0503020204020204" pitchFamily="34" charset="-122"/>
                <a:sym typeface="+mn-ea"/>
              </a:rPr>
              <a:t>《安全生产法》第38条。</a:t>
            </a:r>
            <a:endParaRPr lang="zh-CN" altLang="en-US" sz="2000" spc="100">
              <a:uFillTx/>
              <a:latin typeface="微软雅黑" panose="020B0503020204020204" pitchFamily="34" charset="-122"/>
              <a:ea typeface="微软雅黑" panose="020B0503020204020204" pitchFamily="34" charset="-122"/>
              <a:sym typeface="+mn-ea"/>
            </a:endParaRPr>
          </a:p>
          <a:p>
            <a:pPr indent="457200" algn="just" latinLnBrk="1" hangingPunct="0">
              <a:lnSpc>
                <a:spcPct val="130000"/>
              </a:lnSpc>
              <a:spcBef>
                <a:spcPts val="0"/>
              </a:spcBef>
              <a:spcAft>
                <a:spcPts val="0"/>
              </a:spcAft>
            </a:pPr>
            <a:r>
              <a:rPr lang="zh-CN" altLang="en-US" sz="2000" b="1" spc="100">
                <a:solidFill>
                  <a:schemeClr val="tx2"/>
                </a:solidFill>
                <a:uFillTx/>
                <a:latin typeface="微软雅黑" panose="020B0503020204020204" pitchFamily="34" charset="-122"/>
                <a:ea typeface="微软雅黑" panose="020B0503020204020204" pitchFamily="34" charset="-122"/>
                <a:sym typeface="+mn-ea"/>
              </a:rPr>
              <a:t>处罚措施：</a:t>
            </a:r>
            <a:r>
              <a:rPr lang="zh-CN" altLang="en-US" sz="2000" spc="100">
                <a:uFillTx/>
                <a:latin typeface="微软雅黑" panose="020B0503020204020204" pitchFamily="34" charset="-122"/>
                <a:ea typeface="微软雅黑" panose="020B0503020204020204" pitchFamily="34" charset="-122"/>
                <a:sym typeface="+mn-ea"/>
              </a:rPr>
              <a:t>《安全生产法》第99条，生产经营单位未采取措施消除事故隐患的，责令立即消除或者限期消除；生产经营单位拒不执行的，责令停产停业整顿，并处十万元以上五十万元以下的罚款，对其直接负责的主管人员和其他直接责任人员处二万元以上五万元以下的罚款。</a:t>
            </a:r>
            <a:endParaRPr lang="zh-CN" altLang="en-US" sz="2000" spc="100">
              <a:uFillTx/>
              <a:latin typeface="微软雅黑" panose="020B0503020204020204" pitchFamily="34" charset="-122"/>
              <a:ea typeface="微软雅黑" panose="020B0503020204020204" pitchFamily="34" charset="-122"/>
              <a:sym typeface="+mn-ea"/>
            </a:endParaRPr>
          </a:p>
        </p:txBody>
      </p:sp>
      <p:sp>
        <p:nvSpPr>
          <p:cNvPr id="6" name="文本框 5"/>
          <p:cNvSpPr txBox="1"/>
          <p:nvPr/>
        </p:nvSpPr>
        <p:spPr>
          <a:xfrm>
            <a:off x="3947160" y="675005"/>
            <a:ext cx="1249680" cy="398780"/>
          </a:xfrm>
          <a:prstGeom prst="rect">
            <a:avLst/>
          </a:prstGeom>
          <a:noFill/>
        </p:spPr>
        <p:txBody>
          <a:bodyPr wrap="none" rtlCol="0" anchor="t">
            <a:spAutoFit/>
          </a:bodyPr>
          <a:lstStyle/>
          <a:p>
            <a:pPr algn="ctr"/>
            <a:r>
              <a:rPr lang="zh-CN" altLang="en-US" sz="2000" b="1" spc="100">
                <a:solidFill>
                  <a:schemeClr val="tx2">
                    <a:lumMod val="75000"/>
                  </a:schemeClr>
                </a:solidFill>
                <a:uFillTx/>
                <a:latin typeface="微软雅黑" panose="020B0503020204020204" pitchFamily="34" charset="-122"/>
                <a:ea typeface="微软雅黑" panose="020B0503020204020204" pitchFamily="34" charset="-122"/>
                <a:sym typeface="+mn-ea"/>
              </a:rPr>
              <a:t>工艺管理</a:t>
            </a:r>
            <a:endParaRPr lang="zh-CN" altLang="en-US" sz="2000" b="1" spc="100">
              <a:solidFill>
                <a:schemeClr val="tx2">
                  <a:lumMod val="75000"/>
                </a:schemeClr>
              </a:solidFill>
              <a:uFillTx/>
              <a:latin typeface="微软雅黑" panose="020B0503020204020204" pitchFamily="34" charset="-122"/>
              <a:ea typeface="微软雅黑" panose="020B0503020204020204" pitchFamily="34" charset="-122"/>
              <a:sym typeface="+mn-ea"/>
            </a:endParaRPr>
          </a:p>
        </p:txBody>
      </p:sp>
      <p:grpSp>
        <p:nvGrpSpPr>
          <p:cNvPr id="14" name="组合 13"/>
          <p:cNvGrpSpPr/>
          <p:nvPr/>
        </p:nvGrpSpPr>
        <p:grpSpPr>
          <a:xfrm>
            <a:off x="102235" y="62230"/>
            <a:ext cx="4511675" cy="616535"/>
            <a:chOff x="147" y="225"/>
            <a:chExt cx="7105" cy="971"/>
          </a:xfrm>
        </p:grpSpPr>
        <p:sp>
          <p:nvSpPr>
            <p:cNvPr id="15" name="TextBox 31"/>
            <p:cNvSpPr txBox="1"/>
            <p:nvPr/>
          </p:nvSpPr>
          <p:spPr>
            <a:xfrm>
              <a:off x="1118" y="310"/>
              <a:ext cx="6134"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危化品企业安全监管与执法</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3</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915035" y="706755"/>
            <a:ext cx="7313930" cy="1291590"/>
          </a:xfrm>
          <a:prstGeom prst="rect">
            <a:avLst/>
          </a:prstGeom>
          <a:noFill/>
        </p:spPr>
        <p:txBody>
          <a:bodyPr wrap="square" rtlCol="0" anchor="t">
            <a:spAutoFit/>
          </a:bodyPr>
          <a:lstStyle/>
          <a:p>
            <a:pPr indent="457200" algn="just" eaLnBrk="0" latinLnBrk="1" hangingPunct="0">
              <a:lnSpc>
                <a:spcPct val="130000"/>
              </a:lnSpc>
              <a:spcBef>
                <a:spcPts val="0"/>
              </a:spcBef>
              <a:spcAft>
                <a:spcPts val="0"/>
              </a:spcAft>
            </a:pPr>
            <a:r>
              <a:rPr lang="zh-CN" altLang="en-US" sz="2000" spc="100">
                <a:uFillTx/>
                <a:latin typeface="微软雅黑" panose="020B0503020204020204" pitchFamily="34" charset="-122"/>
                <a:ea typeface="微软雅黑" panose="020B0503020204020204" pitchFamily="34" charset="-122"/>
                <a:sym typeface="+mn-ea"/>
              </a:rPr>
              <a:t>安监总管三【2010】186号文：企业的液化石油气、液化天然气、液氯和液氨等易燃易爆有毒有害液化气体的充装应设计万向节管道充装系统。</a:t>
            </a:r>
            <a:endParaRPr lang="zh-CN" altLang="en-US" sz="2000" spc="100">
              <a:uFillTx/>
              <a:latin typeface="微软雅黑" panose="020B0503020204020204" pitchFamily="34" charset="-122"/>
              <a:ea typeface="微软雅黑" panose="020B0503020204020204" pitchFamily="34" charset="-122"/>
              <a:sym typeface="+mn-ea"/>
            </a:endParaRPr>
          </a:p>
        </p:txBody>
      </p:sp>
      <p:sp>
        <p:nvSpPr>
          <p:cNvPr id="6" name="文本框 5"/>
          <p:cNvSpPr txBox="1"/>
          <p:nvPr/>
        </p:nvSpPr>
        <p:spPr>
          <a:xfrm>
            <a:off x="971974" y="1915795"/>
            <a:ext cx="7200053" cy="2891790"/>
          </a:xfrm>
          <a:prstGeom prst="rect">
            <a:avLst/>
          </a:prstGeom>
          <a:noFill/>
        </p:spPr>
        <p:txBody>
          <a:bodyPr wrap="square" rtlCol="0" anchor="t">
            <a:spAutoFit/>
          </a:bodyPr>
          <a:lstStyle/>
          <a:p>
            <a:pPr defTabSz="685800" eaLnBrk="0" hangingPunct="0">
              <a:lnSpc>
                <a:spcPct val="130000"/>
              </a:lnSpc>
              <a:spcBef>
                <a:spcPts val="0"/>
              </a:spcBef>
              <a:spcAft>
                <a:spcPts val="0"/>
              </a:spcAft>
              <a:buClr>
                <a:schemeClr val="accent1"/>
              </a:buClr>
              <a:buSzPct val="50000"/>
            </a:pPr>
            <a:r>
              <a:rPr lang="zh-CN" altLang="en-US" sz="2000" b="1" spc="100">
                <a:solidFill>
                  <a:schemeClr val="tx2"/>
                </a:solidFill>
                <a:uFillTx/>
                <a:latin typeface="微软雅黑" panose="020B0503020204020204" pitchFamily="34" charset="-122"/>
                <a:ea typeface="微软雅黑" panose="020B0503020204020204" pitchFamily="34" charset="-122"/>
                <a:sym typeface="+mn-ea"/>
              </a:rPr>
              <a:t>传统充装软管存在的安全隐患</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有如下几点：</a:t>
            </a:r>
            <a:endPar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defTabSz="685800" eaLnBrk="0" hangingPunct="0">
              <a:lnSpc>
                <a:spcPct val="130000"/>
              </a:lnSpc>
              <a:spcBef>
                <a:spcPts val="0"/>
              </a:spcBef>
              <a:spcAft>
                <a:spcPts val="0"/>
              </a:spcAft>
              <a:buClr>
                <a:schemeClr val="accent1"/>
              </a:buClr>
              <a:buSzPct val="50000"/>
            </a:pP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1.</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金属波纹软管焊缝开裂。</a:t>
            </a:r>
            <a:endPar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defTabSz="685800" eaLnBrk="0" hangingPunct="0">
              <a:lnSpc>
                <a:spcPct val="130000"/>
              </a:lnSpc>
              <a:spcBef>
                <a:spcPts val="0"/>
              </a:spcBef>
              <a:spcAft>
                <a:spcPts val="0"/>
              </a:spcAft>
              <a:buClr>
                <a:schemeClr val="accent1"/>
              </a:buClr>
              <a:buSzPct val="50000"/>
            </a:pP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2.</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金属软管疲劳破损。</a:t>
            </a:r>
            <a:endPar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defTabSz="685800" eaLnBrk="0" hangingPunct="0">
              <a:lnSpc>
                <a:spcPct val="130000"/>
              </a:lnSpc>
              <a:spcBef>
                <a:spcPts val="0"/>
              </a:spcBef>
              <a:spcAft>
                <a:spcPts val="0"/>
              </a:spcAft>
              <a:buClr>
                <a:schemeClr val="accent1"/>
              </a:buClr>
              <a:buSzPct val="50000"/>
            </a:pP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3.</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网套拉脱或断裂。</a:t>
            </a:r>
            <a:endPar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defTabSz="685800" eaLnBrk="0" hangingPunct="0">
              <a:lnSpc>
                <a:spcPct val="130000"/>
              </a:lnSpc>
              <a:spcBef>
                <a:spcPts val="0"/>
              </a:spcBef>
              <a:spcAft>
                <a:spcPts val="0"/>
              </a:spcAft>
              <a:buClr>
                <a:schemeClr val="accent1"/>
              </a:buClr>
              <a:buSzPct val="50000"/>
            </a:pP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4.</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塑胶软管内、外层塑胶体老化。</a:t>
            </a:r>
            <a:endPar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defTabSz="685800" eaLnBrk="0" hangingPunct="0">
              <a:lnSpc>
                <a:spcPct val="130000"/>
              </a:lnSpc>
              <a:spcBef>
                <a:spcPts val="0"/>
              </a:spcBef>
              <a:spcAft>
                <a:spcPts val="0"/>
              </a:spcAft>
              <a:buClr>
                <a:schemeClr val="accent1"/>
              </a:buClr>
              <a:buSzPct val="50000"/>
            </a:pP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5.</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塑胶软管外层、加强层磨损。</a:t>
            </a:r>
            <a:endPar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defTabSz="685800" eaLnBrk="0" hangingPunct="0">
              <a:lnSpc>
                <a:spcPct val="130000"/>
              </a:lnSpc>
              <a:spcBef>
                <a:spcPts val="0"/>
              </a:spcBef>
              <a:spcAft>
                <a:spcPts val="0"/>
              </a:spcAft>
              <a:buClr>
                <a:schemeClr val="accent1"/>
              </a:buClr>
              <a:buSzPct val="50000"/>
            </a:pP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6.</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接头泄漏。易导致危化品泄漏。</a:t>
            </a:r>
            <a:endPar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grpSp>
        <p:nvGrpSpPr>
          <p:cNvPr id="14" name="组合 13"/>
          <p:cNvGrpSpPr/>
          <p:nvPr/>
        </p:nvGrpSpPr>
        <p:grpSpPr>
          <a:xfrm>
            <a:off x="102235" y="62230"/>
            <a:ext cx="4511675" cy="616535"/>
            <a:chOff x="147" y="225"/>
            <a:chExt cx="7105" cy="971"/>
          </a:xfrm>
        </p:grpSpPr>
        <p:sp>
          <p:nvSpPr>
            <p:cNvPr id="15" name="TextBox 31"/>
            <p:cNvSpPr txBox="1"/>
            <p:nvPr/>
          </p:nvSpPr>
          <p:spPr>
            <a:xfrm>
              <a:off x="1118" y="310"/>
              <a:ext cx="6134"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危化品企业安全监管与执法</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3</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552133" y="838200"/>
            <a:ext cx="8039735" cy="3538220"/>
            <a:chOff x="581" y="1433"/>
            <a:chExt cx="12661" cy="5572"/>
          </a:xfrm>
        </p:grpSpPr>
        <p:pic>
          <p:nvPicPr>
            <p:cNvPr id="7" name="图片 6"/>
            <p:cNvPicPr>
              <a:picLocks noChangeAspect="1"/>
            </p:cNvPicPr>
            <p:nvPr/>
          </p:nvPicPr>
          <p:blipFill>
            <a:blip r:embed="rId1"/>
            <a:stretch>
              <a:fillRect/>
            </a:stretch>
          </p:blipFill>
          <p:spPr>
            <a:xfrm>
              <a:off x="4704" y="1597"/>
              <a:ext cx="8538" cy="5259"/>
            </a:xfrm>
            <a:prstGeom prst="rect">
              <a:avLst/>
            </a:prstGeom>
          </p:spPr>
        </p:pic>
        <p:sp>
          <p:nvSpPr>
            <p:cNvPr id="8" name="文本框 7"/>
            <p:cNvSpPr txBox="1"/>
            <p:nvPr/>
          </p:nvSpPr>
          <p:spPr>
            <a:xfrm>
              <a:off x="581" y="1433"/>
              <a:ext cx="4104" cy="5572"/>
            </a:xfrm>
            <a:prstGeom prst="rect">
              <a:avLst/>
            </a:prstGeom>
            <a:noFill/>
          </p:spPr>
          <p:txBody>
            <a:bodyPr wrap="square" rtlCol="0">
              <a:spAutoFit/>
            </a:bodyPr>
            <a:lstStyle/>
            <a:p>
              <a:pPr indent="457200" algn="just"/>
              <a:r>
                <a:rPr lang="en-US" altLang="zh-CN" sz="1600" spc="100">
                  <a:solidFill>
                    <a:schemeClr val="tx1">
                      <a:lumMod val="75000"/>
                    </a:schemeClr>
                  </a:solidFill>
                  <a:uFillTx/>
                  <a:latin typeface="微软雅黑" panose="020B0503020204020204" pitchFamily="34" charset="-122"/>
                  <a:ea typeface="微软雅黑" panose="020B0503020204020204" pitchFamily="34" charset="-122"/>
                </a:rPr>
                <a:t>2002</a:t>
              </a:r>
              <a:r>
                <a:rPr lang="zh-CN" altLang="en-US" sz="1600" spc="100">
                  <a:solidFill>
                    <a:schemeClr val="tx1">
                      <a:lumMod val="75000"/>
                    </a:schemeClr>
                  </a:solidFill>
                  <a:uFillTx/>
                  <a:latin typeface="微软雅黑" panose="020B0503020204020204" pitchFamily="34" charset="-122"/>
                  <a:ea typeface="微软雅黑" panose="020B0503020204020204" pitchFamily="34" charset="-122"/>
                </a:rPr>
                <a:t>年</a:t>
              </a:r>
              <a:r>
                <a:rPr lang="en-US" altLang="zh-CN" sz="1600" spc="100">
                  <a:solidFill>
                    <a:schemeClr val="tx1">
                      <a:lumMod val="75000"/>
                    </a:schemeClr>
                  </a:solidFill>
                  <a:uFillTx/>
                  <a:latin typeface="微软雅黑" panose="020B0503020204020204" pitchFamily="34" charset="-122"/>
                  <a:ea typeface="微软雅黑" panose="020B0503020204020204" pitchFamily="34" charset="-122"/>
                </a:rPr>
                <a:t>7</a:t>
              </a:r>
              <a:r>
                <a:rPr lang="zh-CN" altLang="en-US" sz="1600" spc="100">
                  <a:solidFill>
                    <a:schemeClr val="tx1">
                      <a:lumMod val="75000"/>
                    </a:schemeClr>
                  </a:solidFill>
                  <a:uFillTx/>
                  <a:latin typeface="微软雅黑" panose="020B0503020204020204" pitchFamily="34" charset="-122"/>
                  <a:ea typeface="微软雅黑" panose="020B0503020204020204" pitchFamily="34" charset="-122"/>
                </a:rPr>
                <a:t>月</a:t>
              </a:r>
              <a:r>
                <a:rPr lang="en-US" altLang="zh-CN" sz="1600" spc="100">
                  <a:solidFill>
                    <a:schemeClr val="tx1">
                      <a:lumMod val="75000"/>
                    </a:schemeClr>
                  </a:solidFill>
                  <a:uFillTx/>
                  <a:latin typeface="微软雅黑" panose="020B0503020204020204" pitchFamily="34" charset="-122"/>
                  <a:ea typeface="微软雅黑" panose="020B0503020204020204" pitchFamily="34" charset="-122"/>
                </a:rPr>
                <a:t>8</a:t>
              </a:r>
              <a:r>
                <a:rPr lang="zh-CN" altLang="en-US" sz="1600" spc="100">
                  <a:solidFill>
                    <a:schemeClr val="tx1">
                      <a:lumMod val="75000"/>
                    </a:schemeClr>
                  </a:solidFill>
                  <a:uFillTx/>
                  <a:latin typeface="微软雅黑" panose="020B0503020204020204" pitchFamily="34" charset="-122"/>
                  <a:ea typeface="微软雅黑" panose="020B0503020204020204" pitchFamily="34" charset="-122"/>
                </a:rPr>
                <a:t>日</a:t>
              </a:r>
              <a:r>
                <a:rPr lang="en-US" altLang="zh-CN" sz="1600" spc="100">
                  <a:solidFill>
                    <a:schemeClr val="tx1">
                      <a:lumMod val="75000"/>
                    </a:schemeClr>
                  </a:solidFill>
                  <a:uFillTx/>
                  <a:latin typeface="微软雅黑" panose="020B0503020204020204" pitchFamily="34" charset="-122"/>
                  <a:ea typeface="微软雅黑" panose="020B0503020204020204" pitchFamily="34" charset="-122"/>
                </a:rPr>
                <a:t>2</a:t>
              </a:r>
              <a:r>
                <a:rPr lang="zh-CN" altLang="en-US" sz="1600" spc="100">
                  <a:solidFill>
                    <a:schemeClr val="tx1">
                      <a:lumMod val="75000"/>
                    </a:schemeClr>
                  </a:solidFill>
                  <a:uFillTx/>
                  <a:latin typeface="微软雅黑" panose="020B0503020204020204" pitchFamily="34" charset="-122"/>
                  <a:ea typeface="微软雅黑" panose="020B0503020204020204" pitchFamily="34" charset="-122"/>
                </a:rPr>
                <a:t>时，山东省萃县某化肥有限公司的一个储量为</a:t>
              </a:r>
              <a:r>
                <a:rPr lang="en-US" altLang="zh-CN" sz="1600" spc="100">
                  <a:solidFill>
                    <a:schemeClr val="tx1">
                      <a:lumMod val="75000"/>
                    </a:schemeClr>
                  </a:solidFill>
                  <a:uFillTx/>
                  <a:latin typeface="微软雅黑" panose="020B0503020204020204" pitchFamily="34" charset="-122"/>
                  <a:ea typeface="微软雅黑" panose="020B0503020204020204" pitchFamily="34" charset="-122"/>
                </a:rPr>
                <a:t>20m</a:t>
              </a:r>
              <a:r>
                <a:rPr lang="en-US" altLang="zh-CN" sz="1600" spc="100" baseline="30000">
                  <a:solidFill>
                    <a:schemeClr val="tx1">
                      <a:lumMod val="75000"/>
                    </a:schemeClr>
                  </a:solidFill>
                  <a:uFillTx/>
                  <a:latin typeface="微软雅黑" panose="020B0503020204020204" pitchFamily="34" charset="-122"/>
                  <a:ea typeface="微软雅黑" panose="020B0503020204020204" pitchFamily="34" charset="-122"/>
                </a:rPr>
                <a:t>3</a:t>
              </a:r>
              <a:r>
                <a:rPr lang="zh-CN" altLang="en-US" sz="1600" spc="100">
                  <a:solidFill>
                    <a:schemeClr val="tx1">
                      <a:lumMod val="75000"/>
                    </a:schemeClr>
                  </a:solidFill>
                  <a:uFillTx/>
                  <a:latin typeface="微软雅黑" panose="020B0503020204020204" pitchFamily="34" charset="-122"/>
                  <a:ea typeface="微软雅黑" panose="020B0503020204020204" pitchFamily="34" charset="-122"/>
                </a:rPr>
                <a:t>的液氨储罐向一储量为</a:t>
              </a:r>
              <a:r>
                <a:rPr lang="en-US" altLang="zh-CN" sz="1600" spc="100">
                  <a:solidFill>
                    <a:schemeClr val="tx1">
                      <a:lumMod val="75000"/>
                    </a:schemeClr>
                  </a:solidFill>
                  <a:uFillTx/>
                  <a:latin typeface="微软雅黑" panose="020B0503020204020204" pitchFamily="34" charset="-122"/>
                  <a:ea typeface="微软雅黑" panose="020B0503020204020204" pitchFamily="34" charset="-122"/>
                </a:rPr>
                <a:t>18.2m</a:t>
              </a:r>
              <a:r>
                <a:rPr lang="en-US" altLang="zh-CN" sz="1600" spc="100" baseline="30000">
                  <a:solidFill>
                    <a:schemeClr val="tx1">
                      <a:lumMod val="75000"/>
                    </a:schemeClr>
                  </a:solidFill>
                  <a:uFillTx/>
                  <a:latin typeface="微软雅黑" panose="020B0503020204020204" pitchFamily="34" charset="-122"/>
                  <a:ea typeface="微软雅黑" panose="020B0503020204020204" pitchFamily="34" charset="-122"/>
                </a:rPr>
                <a:t>3</a:t>
              </a:r>
              <a:r>
                <a:rPr lang="zh-CN" altLang="en-US" sz="1600" spc="100">
                  <a:solidFill>
                    <a:schemeClr val="tx1">
                      <a:lumMod val="75000"/>
                    </a:schemeClr>
                  </a:solidFill>
                  <a:uFillTx/>
                  <a:latin typeface="微软雅黑" panose="020B0503020204020204" pitchFamily="34" charset="-122"/>
                  <a:ea typeface="微软雅黑" panose="020B0503020204020204" pitchFamily="34" charset="-122"/>
                </a:rPr>
                <a:t>的液氨槽车充装液氨时，由于车载金属软管发生爆裂，液氨迅速扩散，仅几分钟有毒气体就笼罩了整个厂区，威胁到</a:t>
              </a:r>
              <a:r>
                <a:rPr lang="en-US" altLang="zh-CN" sz="1600" spc="100">
                  <a:solidFill>
                    <a:schemeClr val="tx1">
                      <a:lumMod val="75000"/>
                    </a:schemeClr>
                  </a:solidFill>
                  <a:uFillTx/>
                  <a:latin typeface="微软雅黑" panose="020B0503020204020204" pitchFamily="34" charset="-122"/>
                  <a:ea typeface="微软雅黑" panose="020B0503020204020204" pitchFamily="34" charset="-122"/>
                </a:rPr>
                <a:t>2000</a:t>
              </a:r>
              <a:r>
                <a:rPr lang="zh-CN" altLang="en-US" sz="1600" spc="100">
                  <a:solidFill>
                    <a:schemeClr val="tx1">
                      <a:lumMod val="75000"/>
                    </a:schemeClr>
                  </a:solidFill>
                  <a:uFillTx/>
                  <a:latin typeface="微软雅黑" panose="020B0503020204020204" pitchFamily="34" charset="-122"/>
                  <a:ea typeface="微软雅黑" panose="020B0503020204020204" pitchFamily="34" charset="-122"/>
                </a:rPr>
                <a:t>多名群众的生命安危。</a:t>
              </a:r>
              <a:endParaRPr lang="zh-CN" altLang="en-US" sz="1600" spc="100">
                <a:solidFill>
                  <a:schemeClr val="tx1">
                    <a:lumMod val="75000"/>
                  </a:schemeClr>
                </a:solidFill>
                <a:uFillTx/>
                <a:latin typeface="微软雅黑" panose="020B0503020204020204" pitchFamily="34" charset="-122"/>
                <a:ea typeface="微软雅黑" panose="020B0503020204020204" pitchFamily="34" charset="-122"/>
              </a:endParaRPr>
            </a:p>
            <a:p>
              <a:pPr indent="457200" algn="just"/>
              <a:r>
                <a:rPr lang="zh-CN" altLang="en-US" sz="1600" spc="100">
                  <a:solidFill>
                    <a:schemeClr val="tx1">
                      <a:lumMod val="75000"/>
                    </a:schemeClr>
                  </a:solidFill>
                  <a:uFillTx/>
                  <a:latin typeface="微软雅黑" panose="020B0503020204020204" pitchFamily="34" charset="-122"/>
                  <a:ea typeface="微软雅黑" panose="020B0503020204020204" pitchFamily="34" charset="-122"/>
                </a:rPr>
                <a:t>该事故造成</a:t>
              </a:r>
              <a:r>
                <a:rPr lang="en-US" altLang="zh-CN" sz="1600" spc="100">
                  <a:solidFill>
                    <a:schemeClr val="tx1">
                      <a:lumMod val="75000"/>
                    </a:schemeClr>
                  </a:solidFill>
                  <a:uFillTx/>
                  <a:latin typeface="微软雅黑" panose="020B0503020204020204" pitchFamily="34" charset="-122"/>
                  <a:ea typeface="微软雅黑" panose="020B0503020204020204" pitchFamily="34" charset="-122"/>
                </a:rPr>
                <a:t>105</a:t>
              </a:r>
              <a:r>
                <a:rPr lang="zh-CN" altLang="en-US" sz="1600" spc="100">
                  <a:solidFill>
                    <a:schemeClr val="tx1">
                      <a:lumMod val="75000"/>
                    </a:schemeClr>
                  </a:solidFill>
                  <a:uFillTx/>
                  <a:latin typeface="微软雅黑" panose="020B0503020204020204" pitchFamily="34" charset="-122"/>
                  <a:ea typeface="微软雅黑" panose="020B0503020204020204" pitchFamily="34" charset="-122"/>
                </a:rPr>
                <a:t>人中毒，死亡</a:t>
              </a:r>
              <a:r>
                <a:rPr lang="en-US" altLang="zh-CN" sz="1600" spc="100">
                  <a:solidFill>
                    <a:schemeClr val="tx1">
                      <a:lumMod val="75000"/>
                    </a:schemeClr>
                  </a:solidFill>
                  <a:uFillTx/>
                  <a:latin typeface="微软雅黑" panose="020B0503020204020204" pitchFamily="34" charset="-122"/>
                  <a:ea typeface="微软雅黑" panose="020B0503020204020204" pitchFamily="34" charset="-122"/>
                </a:rPr>
                <a:t>13</a:t>
              </a:r>
              <a:r>
                <a:rPr lang="zh-CN" altLang="en-US" sz="1600" spc="100">
                  <a:solidFill>
                    <a:schemeClr val="tx1">
                      <a:lumMod val="75000"/>
                    </a:schemeClr>
                  </a:solidFill>
                  <a:uFillTx/>
                  <a:latin typeface="微软雅黑" panose="020B0503020204020204" pitchFamily="34" charset="-122"/>
                  <a:ea typeface="微软雅黑" panose="020B0503020204020204" pitchFamily="34" charset="-122"/>
                </a:rPr>
                <a:t>人，重伤</a:t>
              </a:r>
              <a:r>
                <a:rPr lang="en-US" altLang="zh-CN" sz="1600" spc="100">
                  <a:solidFill>
                    <a:schemeClr val="tx1">
                      <a:lumMod val="75000"/>
                    </a:schemeClr>
                  </a:solidFill>
                  <a:uFillTx/>
                  <a:latin typeface="微软雅黑" panose="020B0503020204020204" pitchFamily="34" charset="-122"/>
                  <a:ea typeface="微软雅黑" panose="020B0503020204020204" pitchFamily="34" charset="-122"/>
                </a:rPr>
                <a:t>24</a:t>
              </a:r>
              <a:r>
                <a:rPr lang="zh-CN" altLang="en-US" sz="1600" spc="100">
                  <a:solidFill>
                    <a:schemeClr val="tx1">
                      <a:lumMod val="75000"/>
                    </a:schemeClr>
                  </a:solidFill>
                  <a:uFillTx/>
                  <a:latin typeface="微软雅黑" panose="020B0503020204020204" pitchFamily="34" charset="-122"/>
                  <a:ea typeface="微软雅黑" panose="020B0503020204020204" pitchFamily="34" charset="-122"/>
                </a:rPr>
                <a:t>人，中度伤员</a:t>
              </a:r>
              <a:r>
                <a:rPr lang="en-US" altLang="zh-CN" sz="1600" spc="100">
                  <a:solidFill>
                    <a:schemeClr val="tx1">
                      <a:lumMod val="75000"/>
                    </a:schemeClr>
                  </a:solidFill>
                  <a:uFillTx/>
                  <a:latin typeface="微软雅黑" panose="020B0503020204020204" pitchFamily="34" charset="-122"/>
                  <a:ea typeface="微软雅黑" panose="020B0503020204020204" pitchFamily="34" charset="-122"/>
                </a:rPr>
                <a:t>12</a:t>
              </a:r>
              <a:r>
                <a:rPr lang="zh-CN" altLang="en-US" sz="1600" spc="100">
                  <a:solidFill>
                    <a:schemeClr val="tx1">
                      <a:lumMod val="75000"/>
                    </a:schemeClr>
                  </a:solidFill>
                  <a:uFillTx/>
                  <a:latin typeface="微软雅黑" panose="020B0503020204020204" pitchFamily="34" charset="-122"/>
                  <a:ea typeface="微软雅黑" panose="020B0503020204020204" pitchFamily="34" charset="-122"/>
                </a:rPr>
                <a:t>人。</a:t>
              </a:r>
              <a:endParaRPr lang="zh-CN" altLang="en-US" sz="1600" spc="100">
                <a:solidFill>
                  <a:schemeClr val="tx1">
                    <a:lumMod val="75000"/>
                  </a:schemeClr>
                </a:solidFill>
                <a:uFillTx/>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102235" y="62230"/>
            <a:ext cx="4511675" cy="616535"/>
            <a:chOff x="147" y="225"/>
            <a:chExt cx="7105" cy="971"/>
          </a:xfrm>
        </p:grpSpPr>
        <p:sp>
          <p:nvSpPr>
            <p:cNvPr id="15" name="TextBox 31"/>
            <p:cNvSpPr txBox="1"/>
            <p:nvPr/>
          </p:nvSpPr>
          <p:spPr>
            <a:xfrm>
              <a:off x="1118" y="310"/>
              <a:ext cx="6134"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危化品企业安全监管与执法</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6" name="MH_Number_1"/>
            <p:cNvSpPr/>
            <p:nvPr>
              <p:custDataLst>
                <p:tags r:id="rId2"/>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3</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971974" y="1209040"/>
            <a:ext cx="7200053" cy="3322955"/>
          </a:xfrm>
          <a:prstGeom prst="rect">
            <a:avLst/>
          </a:prstGeom>
          <a:noFill/>
        </p:spPr>
        <p:txBody>
          <a:bodyPr wrap="square" rtlCol="0" anchor="t">
            <a:spAutoFit/>
          </a:bodyPr>
          <a:lstStyle/>
          <a:p>
            <a:pPr indent="457200" algn="just" eaLnBrk="0" latinLnBrk="1" hangingPunct="0">
              <a:lnSpc>
                <a:spcPct val="150000"/>
              </a:lnSpc>
              <a:spcBef>
                <a:spcPts val="0"/>
              </a:spcBef>
              <a:spcAft>
                <a:spcPts val="0"/>
              </a:spcAft>
            </a:pPr>
            <a:r>
              <a:rPr lang="zh-CN" altLang="en-US" sz="2000" b="1" spc="100">
                <a:solidFill>
                  <a:schemeClr val="tx2"/>
                </a:solidFill>
                <a:uFillTx/>
                <a:latin typeface="微软雅黑" panose="020B0503020204020204" pitchFamily="34" charset="-122"/>
                <a:ea typeface="微软雅黑" panose="020B0503020204020204" pitchFamily="34" charset="-122"/>
                <a:sym typeface="+mn-ea"/>
              </a:rPr>
              <a:t>违法违规行为主要情形：</a:t>
            </a:r>
            <a:r>
              <a:rPr lang="zh-CN" altLang="en-US" sz="2000" spc="100">
                <a:uFillTx/>
                <a:latin typeface="微软雅黑" panose="020B0503020204020204" pitchFamily="34" charset="-122"/>
                <a:ea typeface="微软雅黑" panose="020B0503020204020204" pitchFamily="34" charset="-122"/>
                <a:sym typeface="+mn-ea"/>
              </a:rPr>
              <a:t>浮顶储罐运行中浮盘落底的。  </a:t>
            </a:r>
            <a:endParaRPr lang="zh-CN" altLang="en-US" sz="2000" spc="100">
              <a:uFillTx/>
              <a:latin typeface="微软雅黑" panose="020B0503020204020204" pitchFamily="34" charset="-122"/>
              <a:ea typeface="微软雅黑" panose="020B0503020204020204" pitchFamily="34" charset="-122"/>
              <a:sym typeface="+mn-ea"/>
            </a:endParaRPr>
          </a:p>
          <a:p>
            <a:pPr indent="457200" algn="just" eaLnBrk="0" latinLnBrk="1" hangingPunct="0">
              <a:lnSpc>
                <a:spcPct val="150000"/>
              </a:lnSpc>
              <a:spcBef>
                <a:spcPts val="0"/>
              </a:spcBef>
              <a:spcAft>
                <a:spcPts val="0"/>
              </a:spcAft>
            </a:pPr>
            <a:r>
              <a:rPr lang="zh-CN" altLang="en-US" sz="2000" b="1" spc="100">
                <a:solidFill>
                  <a:schemeClr val="tx2"/>
                </a:solidFill>
                <a:uFillTx/>
                <a:latin typeface="微软雅黑" panose="020B0503020204020204" pitchFamily="34" charset="-122"/>
                <a:ea typeface="微软雅黑" panose="020B0503020204020204" pitchFamily="34" charset="-122"/>
                <a:sym typeface="+mn-ea"/>
              </a:rPr>
              <a:t>执法处罚依据：</a:t>
            </a:r>
            <a:r>
              <a:rPr lang="zh-CN" altLang="en-US" sz="2000" spc="100">
                <a:uFillTx/>
                <a:latin typeface="微软雅黑" panose="020B0503020204020204" pitchFamily="34" charset="-122"/>
                <a:ea typeface="微软雅黑" panose="020B0503020204020204" pitchFamily="34" charset="-122"/>
                <a:sym typeface="+mn-ea"/>
              </a:rPr>
              <a:t>《安全生产法》第38条。</a:t>
            </a:r>
            <a:endParaRPr lang="zh-CN" altLang="en-US" sz="2000" spc="100">
              <a:uFillTx/>
              <a:latin typeface="微软雅黑" panose="020B0503020204020204" pitchFamily="34" charset="-122"/>
              <a:ea typeface="微软雅黑" panose="020B0503020204020204" pitchFamily="34" charset="-122"/>
              <a:sym typeface="+mn-ea"/>
            </a:endParaRPr>
          </a:p>
          <a:p>
            <a:pPr indent="457200" algn="just" eaLnBrk="0" latinLnBrk="1" hangingPunct="0">
              <a:lnSpc>
                <a:spcPct val="150000"/>
              </a:lnSpc>
              <a:spcBef>
                <a:spcPts val="0"/>
              </a:spcBef>
              <a:spcAft>
                <a:spcPts val="0"/>
              </a:spcAft>
            </a:pPr>
            <a:r>
              <a:rPr lang="zh-CN" altLang="en-US" sz="2000" b="1" spc="100">
                <a:solidFill>
                  <a:schemeClr val="tx2"/>
                </a:solidFill>
                <a:uFillTx/>
                <a:latin typeface="微软雅黑" panose="020B0503020204020204" pitchFamily="34" charset="-122"/>
                <a:ea typeface="微软雅黑" panose="020B0503020204020204" pitchFamily="34" charset="-122"/>
                <a:sym typeface="+mn-ea"/>
              </a:rPr>
              <a:t>处罚措施：</a:t>
            </a:r>
            <a:r>
              <a:rPr lang="zh-CN" altLang="en-US" sz="2000" spc="100">
                <a:uFillTx/>
                <a:latin typeface="微软雅黑" panose="020B0503020204020204" pitchFamily="34" charset="-122"/>
                <a:ea typeface="微软雅黑" panose="020B0503020204020204" pitchFamily="34" charset="-122"/>
                <a:sym typeface="+mn-ea"/>
              </a:rPr>
              <a:t>《安全生产法》第99条，生产经营单位未采取措施消除事故隐患的，责令立即消除或者限期消除；生产经营单位拒不执行的，责令停产停业整顿，并处十万元以上五十万元以下的罚款，对其直接负责的主管人员和其他直接责任人员处二万元以上五万元以下的罚款。</a:t>
            </a:r>
            <a:endParaRPr lang="zh-CN" altLang="en-US" sz="2000" spc="100">
              <a:uFillTx/>
              <a:latin typeface="微软雅黑" panose="020B0503020204020204" pitchFamily="34" charset="-122"/>
              <a:ea typeface="微软雅黑" panose="020B0503020204020204" pitchFamily="34" charset="-122"/>
              <a:sym typeface="+mn-ea"/>
            </a:endParaRPr>
          </a:p>
        </p:txBody>
      </p:sp>
      <p:sp>
        <p:nvSpPr>
          <p:cNvPr id="7" name="文本框 6"/>
          <p:cNvSpPr txBox="1"/>
          <p:nvPr/>
        </p:nvSpPr>
        <p:spPr>
          <a:xfrm>
            <a:off x="3947160" y="746760"/>
            <a:ext cx="1249680" cy="398780"/>
          </a:xfrm>
          <a:prstGeom prst="rect">
            <a:avLst/>
          </a:prstGeom>
          <a:noFill/>
        </p:spPr>
        <p:txBody>
          <a:bodyPr wrap="none" rtlCol="0" anchor="t">
            <a:spAutoFit/>
          </a:bodyPr>
          <a:lstStyle/>
          <a:p>
            <a:pPr algn="ctr"/>
            <a:r>
              <a:rPr lang="zh-CN" altLang="en-US" sz="2000" b="1" spc="100">
                <a:solidFill>
                  <a:schemeClr val="tx2">
                    <a:lumMod val="75000"/>
                  </a:schemeClr>
                </a:solidFill>
                <a:uFillTx/>
                <a:latin typeface="微软雅黑" panose="020B0503020204020204" pitchFamily="34" charset="-122"/>
                <a:ea typeface="微软雅黑" panose="020B0503020204020204" pitchFamily="34" charset="-122"/>
                <a:sym typeface="+mn-ea"/>
              </a:rPr>
              <a:t>工艺管理</a:t>
            </a:r>
            <a:endParaRPr lang="zh-CN" altLang="en-US" sz="2000" b="1" spc="100">
              <a:solidFill>
                <a:schemeClr val="tx2">
                  <a:lumMod val="75000"/>
                </a:schemeClr>
              </a:solidFill>
              <a:uFillTx/>
              <a:latin typeface="微软雅黑" panose="020B0503020204020204" pitchFamily="34" charset="-122"/>
              <a:ea typeface="微软雅黑" panose="020B0503020204020204" pitchFamily="34" charset="-122"/>
              <a:sym typeface="+mn-ea"/>
            </a:endParaRPr>
          </a:p>
        </p:txBody>
      </p:sp>
      <p:grpSp>
        <p:nvGrpSpPr>
          <p:cNvPr id="14" name="组合 13"/>
          <p:cNvGrpSpPr/>
          <p:nvPr/>
        </p:nvGrpSpPr>
        <p:grpSpPr>
          <a:xfrm>
            <a:off x="102235" y="62230"/>
            <a:ext cx="4511675" cy="616535"/>
            <a:chOff x="147" y="225"/>
            <a:chExt cx="7105" cy="971"/>
          </a:xfrm>
        </p:grpSpPr>
        <p:sp>
          <p:nvSpPr>
            <p:cNvPr id="15" name="TextBox 31"/>
            <p:cNvSpPr txBox="1"/>
            <p:nvPr/>
          </p:nvSpPr>
          <p:spPr>
            <a:xfrm>
              <a:off x="1118" y="310"/>
              <a:ext cx="6134"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危化品企业安全监管与执法</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3</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971974" y="716280"/>
            <a:ext cx="7200053" cy="4154170"/>
          </a:xfrm>
          <a:prstGeom prst="rect">
            <a:avLst/>
          </a:prstGeom>
          <a:noFill/>
        </p:spPr>
        <p:txBody>
          <a:bodyPr wrap="square" rtlCol="0" anchor="t">
            <a:spAutoFit/>
          </a:bodyPr>
          <a:lstStyle/>
          <a:p>
            <a:pPr indent="457200" algn="just" eaLnBrk="0" latinLnBrk="1" hangingPunct="0">
              <a:lnSpc>
                <a:spcPct val="110000"/>
              </a:lnSpc>
              <a:spcBef>
                <a:spcPts val="0"/>
              </a:spcBef>
              <a:spcAft>
                <a:spcPts val="0"/>
              </a:spcAft>
            </a:pP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浮顶储罐运行中浮盘落底的。</a:t>
            </a:r>
            <a:endPar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indent="457200" algn="just" eaLnBrk="0" latinLnBrk="1" hangingPunct="0">
              <a:lnSpc>
                <a:spcPct val="110000"/>
              </a:lnSpc>
              <a:spcBef>
                <a:spcPts val="0"/>
              </a:spcBef>
              <a:spcAft>
                <a:spcPts val="0"/>
              </a:spcAft>
            </a:pPr>
            <a:r>
              <a:rPr lang="zh-CN" altLang="en-US" sz="2000" b="1" spc="100">
                <a:solidFill>
                  <a:schemeClr val="tx2"/>
                </a:solidFill>
                <a:uFillTx/>
                <a:latin typeface="微软雅黑" panose="020B0503020204020204" pitchFamily="34" charset="-122"/>
                <a:ea typeface="微软雅黑" panose="020B0503020204020204" pitchFamily="34" charset="-122"/>
                <a:sym typeface="+mn-ea"/>
              </a:rPr>
              <a:t>事故案例：</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 2011年8月29日9时56分，中石油大连石化公司875号罐在收料过程中突然发生闪爆、起火。泄漏的柴油在防火堤内形成池火。13时06分明火扑灭。造成875罐坍塌，874罐罐体过火。没有造成人员伤亡。</a:t>
            </a:r>
            <a:endPar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indent="457200" algn="just" eaLnBrk="0" latinLnBrk="1" hangingPunct="0">
              <a:lnSpc>
                <a:spcPct val="110000"/>
              </a:lnSpc>
              <a:spcBef>
                <a:spcPts val="0"/>
              </a:spcBef>
              <a:spcAft>
                <a:spcPts val="0"/>
              </a:spcAft>
            </a:pP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经计算，875#罐收油前罐内浮盘与液面之间存在0.831米高度的气相空间，体积约为1000立方米。</a:t>
            </a:r>
            <a:endPar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indent="457200" algn="just" eaLnBrk="0" latinLnBrk="1" hangingPunct="0">
              <a:lnSpc>
                <a:spcPct val="110000"/>
              </a:lnSpc>
              <a:spcBef>
                <a:spcPts val="0"/>
              </a:spcBef>
              <a:spcAft>
                <a:spcPts val="0"/>
              </a:spcAft>
            </a:pP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在从877#罐切换到875 #罐输油后，875#罐内收油管出口流速达4.34米/秒，超过1米/秒的安全界限，产生大量静电，发生放电，在浮盘下引燃由油雾、轻组分与空气混合形成的混合气体（80万吨柴油加氢波动处置不当造成较多轻组分进入875#罐），发生爆炸。</a:t>
            </a:r>
            <a:endPar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grpSp>
        <p:nvGrpSpPr>
          <p:cNvPr id="14" name="组合 13"/>
          <p:cNvGrpSpPr/>
          <p:nvPr/>
        </p:nvGrpSpPr>
        <p:grpSpPr>
          <a:xfrm>
            <a:off x="102235" y="62230"/>
            <a:ext cx="4511675" cy="616535"/>
            <a:chOff x="147" y="225"/>
            <a:chExt cx="7105" cy="971"/>
          </a:xfrm>
        </p:grpSpPr>
        <p:sp>
          <p:nvSpPr>
            <p:cNvPr id="15" name="TextBox 31"/>
            <p:cNvSpPr txBox="1"/>
            <p:nvPr/>
          </p:nvSpPr>
          <p:spPr>
            <a:xfrm>
              <a:off x="1118" y="310"/>
              <a:ext cx="6134"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危化品企业安全监管与执法</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3</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5475" name="Group 3"/>
          <p:cNvGrpSpPr/>
          <p:nvPr/>
        </p:nvGrpSpPr>
        <p:grpSpPr bwMode="auto">
          <a:xfrm>
            <a:off x="1680288" y="806967"/>
            <a:ext cx="5783425" cy="3815951"/>
            <a:chOff x="0" y="0"/>
            <a:chExt cx="7825" cy="4796"/>
          </a:xfrm>
        </p:grpSpPr>
        <p:pic>
          <p:nvPicPr>
            <p:cNvPr id="105477" name="Picture 5" descr="调整大小 DSC01542"/>
            <p:cNvPicPr>
              <a:picLocks noChangeAspect="1" noChangeArrowheads="1"/>
            </p:cNvPicPr>
            <p:nvPr/>
          </p:nvPicPr>
          <p:blipFill>
            <a:blip r:embed="rId1"/>
            <a:srcRect/>
            <a:stretch>
              <a:fillRect/>
            </a:stretch>
          </p:blipFill>
          <p:spPr bwMode="auto">
            <a:xfrm>
              <a:off x="0" y="0"/>
              <a:ext cx="6699" cy="4796"/>
            </a:xfrm>
            <a:prstGeom prst="rect">
              <a:avLst/>
            </a:prstGeom>
            <a:noFill/>
            <a:ln w="9525">
              <a:noFill/>
              <a:miter lim="800000"/>
              <a:headEnd/>
              <a:tailEnd/>
            </a:ln>
          </p:spPr>
        </p:pic>
        <p:sp>
          <p:nvSpPr>
            <p:cNvPr id="105478" name="Line 6"/>
            <p:cNvSpPr>
              <a:spLocks noChangeShapeType="1"/>
            </p:cNvSpPr>
            <p:nvPr/>
          </p:nvSpPr>
          <p:spPr bwMode="auto">
            <a:xfrm flipV="1">
              <a:off x="5133" y="2774"/>
              <a:ext cx="2116" cy="12"/>
            </a:xfrm>
            <a:prstGeom prst="line">
              <a:avLst/>
            </a:prstGeom>
            <a:noFill/>
            <a:ln w="25400">
              <a:solidFill>
                <a:srgbClr val="FF0000"/>
              </a:solidFill>
              <a:round/>
            </a:ln>
          </p:spPr>
          <p:txBody>
            <a:bodyPr/>
            <a:lstStyle/>
            <a:p>
              <a:endParaRPr lang="zh-CN" altLang="en-US" sz="2400"/>
            </a:p>
          </p:txBody>
        </p:sp>
        <p:sp>
          <p:nvSpPr>
            <p:cNvPr id="105479" name="Line 7"/>
            <p:cNvSpPr>
              <a:spLocks noChangeShapeType="1"/>
            </p:cNvSpPr>
            <p:nvPr/>
          </p:nvSpPr>
          <p:spPr bwMode="auto">
            <a:xfrm flipV="1">
              <a:off x="5173" y="3575"/>
              <a:ext cx="2116" cy="12"/>
            </a:xfrm>
            <a:prstGeom prst="line">
              <a:avLst/>
            </a:prstGeom>
            <a:noFill/>
            <a:ln w="25400">
              <a:solidFill>
                <a:srgbClr val="FF0000"/>
              </a:solidFill>
              <a:round/>
            </a:ln>
          </p:spPr>
          <p:txBody>
            <a:bodyPr/>
            <a:lstStyle/>
            <a:p>
              <a:endParaRPr lang="zh-CN" altLang="en-US" sz="2400"/>
            </a:p>
          </p:txBody>
        </p:sp>
        <p:sp>
          <p:nvSpPr>
            <p:cNvPr id="105480" name="Line 8"/>
            <p:cNvSpPr>
              <a:spLocks noChangeShapeType="1"/>
            </p:cNvSpPr>
            <p:nvPr/>
          </p:nvSpPr>
          <p:spPr bwMode="auto">
            <a:xfrm>
              <a:off x="6961" y="2774"/>
              <a:ext cx="0" cy="789"/>
            </a:xfrm>
            <a:prstGeom prst="line">
              <a:avLst/>
            </a:prstGeom>
            <a:noFill/>
            <a:ln w="12700">
              <a:solidFill>
                <a:srgbClr val="FF0000"/>
              </a:solidFill>
              <a:round/>
              <a:headEnd type="triangle" w="med" len="med"/>
              <a:tailEnd type="triangle" w="med" len="med"/>
            </a:ln>
          </p:spPr>
          <p:txBody>
            <a:bodyPr/>
            <a:lstStyle/>
            <a:p>
              <a:endParaRPr lang="zh-CN" altLang="en-US" sz="2400"/>
            </a:p>
          </p:txBody>
        </p:sp>
        <p:sp>
          <p:nvSpPr>
            <p:cNvPr id="35848" name="Text Box 9"/>
            <p:cNvSpPr txBox="1">
              <a:spLocks noChangeArrowheads="1"/>
            </p:cNvSpPr>
            <p:nvPr/>
          </p:nvSpPr>
          <p:spPr bwMode="auto">
            <a:xfrm>
              <a:off x="6898" y="2953"/>
              <a:ext cx="927" cy="475"/>
            </a:xfrm>
            <a:prstGeom prst="rect">
              <a:avLst/>
            </a:prstGeom>
            <a:noFill/>
            <a:ln w="9525">
              <a:noFill/>
              <a:miter lim="800000"/>
            </a:ln>
          </p:spPr>
          <p:txBody>
            <a:bodyPr/>
            <a:lstStyle/>
            <a:p>
              <a:pPr algn="just" eaLnBrk="0" hangingPunct="0">
                <a:buFontTx/>
                <a:buNone/>
                <a:defRPr/>
              </a:pPr>
              <a:r>
                <a:rPr kumimoji="1" lang="en-US" altLang="zh-CN" sz="750">
                  <a:solidFill>
                    <a:srgbClr val="FF0000"/>
                  </a:solidFill>
                </a:rPr>
                <a:t>4.35m</a:t>
              </a:r>
              <a:endParaRPr kumimoji="1" lang="en-US" altLang="zh-CN" sz="750">
                <a:solidFill>
                  <a:srgbClr val="FF0000"/>
                </a:solidFill>
              </a:endParaRPr>
            </a:p>
            <a:p>
              <a:pPr eaLnBrk="0" hangingPunct="0">
                <a:buFontTx/>
                <a:buNone/>
                <a:defRPr/>
              </a:pPr>
              <a:endParaRPr kumimoji="1" lang="en-US" altLang="zh-CN" sz="1800"/>
            </a:p>
          </p:txBody>
        </p:sp>
      </p:grpSp>
      <p:grpSp>
        <p:nvGrpSpPr>
          <p:cNvPr id="14" name="组合 13"/>
          <p:cNvGrpSpPr/>
          <p:nvPr/>
        </p:nvGrpSpPr>
        <p:grpSpPr>
          <a:xfrm>
            <a:off x="102235" y="62230"/>
            <a:ext cx="4511675" cy="616535"/>
            <a:chOff x="147" y="225"/>
            <a:chExt cx="7105" cy="971"/>
          </a:xfrm>
        </p:grpSpPr>
        <p:sp>
          <p:nvSpPr>
            <p:cNvPr id="15" name="TextBox 31"/>
            <p:cNvSpPr txBox="1"/>
            <p:nvPr/>
          </p:nvSpPr>
          <p:spPr>
            <a:xfrm>
              <a:off x="1118" y="310"/>
              <a:ext cx="6134"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危化品企业安全监管与执法</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6" name="MH_Number_1"/>
            <p:cNvSpPr/>
            <p:nvPr>
              <p:custDataLst>
                <p:tags r:id="rId2"/>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3</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6499" name="Group 3"/>
          <p:cNvGrpSpPr/>
          <p:nvPr/>
        </p:nvGrpSpPr>
        <p:grpSpPr bwMode="auto">
          <a:xfrm>
            <a:off x="1385960" y="799904"/>
            <a:ext cx="6372081" cy="3869896"/>
            <a:chOff x="0" y="0"/>
            <a:chExt cx="7942" cy="4946"/>
          </a:xfrm>
        </p:grpSpPr>
        <p:pic>
          <p:nvPicPr>
            <p:cNvPr id="106501" name="Picture 5" descr="调整大小 DSC01460"/>
            <p:cNvPicPr>
              <a:picLocks noChangeAspect="1" noChangeArrowheads="1"/>
            </p:cNvPicPr>
            <p:nvPr/>
          </p:nvPicPr>
          <p:blipFill>
            <a:blip r:embed="rId1"/>
            <a:srcRect/>
            <a:stretch>
              <a:fillRect/>
            </a:stretch>
          </p:blipFill>
          <p:spPr bwMode="auto">
            <a:xfrm>
              <a:off x="0" y="0"/>
              <a:ext cx="6925" cy="4946"/>
            </a:xfrm>
            <a:prstGeom prst="rect">
              <a:avLst/>
            </a:prstGeom>
            <a:noFill/>
            <a:ln w="9525">
              <a:noFill/>
              <a:miter lim="800000"/>
              <a:headEnd/>
              <a:tailEnd/>
            </a:ln>
          </p:spPr>
        </p:pic>
        <p:sp>
          <p:nvSpPr>
            <p:cNvPr id="106502" name="Line 6"/>
            <p:cNvSpPr>
              <a:spLocks noChangeShapeType="1"/>
            </p:cNvSpPr>
            <p:nvPr/>
          </p:nvSpPr>
          <p:spPr bwMode="auto">
            <a:xfrm flipV="1">
              <a:off x="5224" y="3164"/>
              <a:ext cx="2116" cy="12"/>
            </a:xfrm>
            <a:prstGeom prst="line">
              <a:avLst/>
            </a:prstGeom>
            <a:noFill/>
            <a:ln w="25400">
              <a:solidFill>
                <a:srgbClr val="FF0000"/>
              </a:solidFill>
              <a:round/>
            </a:ln>
          </p:spPr>
          <p:txBody>
            <a:bodyPr/>
            <a:lstStyle/>
            <a:p>
              <a:endParaRPr lang="zh-CN" altLang="en-US" sz="2400"/>
            </a:p>
          </p:txBody>
        </p:sp>
        <p:sp>
          <p:nvSpPr>
            <p:cNvPr id="106503" name="Line 7"/>
            <p:cNvSpPr>
              <a:spLocks noChangeShapeType="1"/>
            </p:cNvSpPr>
            <p:nvPr/>
          </p:nvSpPr>
          <p:spPr bwMode="auto">
            <a:xfrm flipV="1">
              <a:off x="5224" y="3614"/>
              <a:ext cx="2116" cy="12"/>
            </a:xfrm>
            <a:prstGeom prst="line">
              <a:avLst/>
            </a:prstGeom>
            <a:noFill/>
            <a:ln w="25400">
              <a:solidFill>
                <a:srgbClr val="FF0000"/>
              </a:solidFill>
              <a:round/>
            </a:ln>
          </p:spPr>
          <p:txBody>
            <a:bodyPr/>
            <a:lstStyle/>
            <a:p>
              <a:endParaRPr lang="zh-CN" altLang="en-US" sz="2400"/>
            </a:p>
          </p:txBody>
        </p:sp>
        <p:sp>
          <p:nvSpPr>
            <p:cNvPr id="106504" name="Line 8"/>
            <p:cNvSpPr>
              <a:spLocks noChangeShapeType="1"/>
            </p:cNvSpPr>
            <p:nvPr/>
          </p:nvSpPr>
          <p:spPr bwMode="auto">
            <a:xfrm>
              <a:off x="7202" y="3164"/>
              <a:ext cx="0" cy="474"/>
            </a:xfrm>
            <a:prstGeom prst="line">
              <a:avLst/>
            </a:prstGeom>
            <a:noFill/>
            <a:ln w="12700">
              <a:solidFill>
                <a:srgbClr val="FF0000"/>
              </a:solidFill>
              <a:round/>
              <a:headEnd type="triangle" w="med" len="med"/>
              <a:tailEnd type="triangle" w="med" len="med"/>
            </a:ln>
          </p:spPr>
          <p:txBody>
            <a:bodyPr/>
            <a:lstStyle/>
            <a:p>
              <a:endParaRPr lang="zh-CN" altLang="en-US" sz="2400"/>
            </a:p>
          </p:txBody>
        </p:sp>
        <p:sp>
          <p:nvSpPr>
            <p:cNvPr id="36872" name="Text Box 9"/>
            <p:cNvSpPr txBox="1">
              <a:spLocks noChangeArrowheads="1"/>
            </p:cNvSpPr>
            <p:nvPr/>
          </p:nvSpPr>
          <p:spPr bwMode="auto">
            <a:xfrm>
              <a:off x="7272" y="3161"/>
              <a:ext cx="670" cy="475"/>
            </a:xfrm>
            <a:prstGeom prst="rect">
              <a:avLst/>
            </a:prstGeom>
            <a:noFill/>
            <a:ln w="9525">
              <a:noFill/>
              <a:miter lim="800000"/>
            </a:ln>
          </p:spPr>
          <p:txBody>
            <a:bodyPr lIns="0" rIns="0"/>
            <a:lstStyle/>
            <a:p>
              <a:pPr algn="just" eaLnBrk="0" hangingPunct="0">
                <a:buFontTx/>
                <a:buNone/>
                <a:defRPr/>
              </a:pPr>
              <a:r>
                <a:rPr kumimoji="1" lang="en-US" altLang="zh-CN" sz="750">
                  <a:solidFill>
                    <a:srgbClr val="FF0000"/>
                  </a:solidFill>
                </a:rPr>
                <a:t>1.12m</a:t>
              </a:r>
              <a:endParaRPr kumimoji="1" lang="en-US" altLang="zh-CN" sz="750">
                <a:solidFill>
                  <a:srgbClr val="FF0000"/>
                </a:solidFill>
              </a:endParaRPr>
            </a:p>
            <a:p>
              <a:pPr eaLnBrk="0" hangingPunct="0">
                <a:buFontTx/>
                <a:buNone/>
                <a:defRPr/>
              </a:pPr>
              <a:endParaRPr kumimoji="1" lang="en-US" altLang="zh-CN" sz="1800"/>
            </a:p>
          </p:txBody>
        </p:sp>
      </p:grpSp>
      <p:grpSp>
        <p:nvGrpSpPr>
          <p:cNvPr id="14" name="组合 13"/>
          <p:cNvGrpSpPr/>
          <p:nvPr/>
        </p:nvGrpSpPr>
        <p:grpSpPr>
          <a:xfrm>
            <a:off x="102235" y="62230"/>
            <a:ext cx="4511675" cy="616535"/>
            <a:chOff x="147" y="225"/>
            <a:chExt cx="7105" cy="971"/>
          </a:xfrm>
        </p:grpSpPr>
        <p:sp>
          <p:nvSpPr>
            <p:cNvPr id="15" name="TextBox 31"/>
            <p:cNvSpPr txBox="1"/>
            <p:nvPr/>
          </p:nvSpPr>
          <p:spPr>
            <a:xfrm>
              <a:off x="1118" y="310"/>
              <a:ext cx="6134"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危化品企业安全监管与执法</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6" name="MH_Number_1"/>
            <p:cNvSpPr/>
            <p:nvPr>
              <p:custDataLst>
                <p:tags r:id="rId2"/>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3</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3" name="Picture 5" descr="调整大小 DSC01455"/>
          <p:cNvPicPr>
            <a:picLocks noChangeAspect="1" noChangeArrowheads="1"/>
          </p:cNvPicPr>
          <p:nvPr/>
        </p:nvPicPr>
        <p:blipFill>
          <a:blip r:embed="rId1"/>
          <a:srcRect/>
          <a:stretch>
            <a:fillRect/>
          </a:stretch>
        </p:blipFill>
        <p:spPr bwMode="auto">
          <a:xfrm>
            <a:off x="1894488" y="861843"/>
            <a:ext cx="5355024" cy="3663630"/>
          </a:xfrm>
          <a:prstGeom prst="rect">
            <a:avLst/>
          </a:prstGeom>
          <a:noFill/>
          <a:ln w="9525">
            <a:noFill/>
            <a:miter lim="800000"/>
            <a:headEnd/>
            <a:tailEnd/>
          </a:ln>
        </p:spPr>
      </p:pic>
      <p:grpSp>
        <p:nvGrpSpPr>
          <p:cNvPr id="14" name="组合 13"/>
          <p:cNvGrpSpPr/>
          <p:nvPr/>
        </p:nvGrpSpPr>
        <p:grpSpPr>
          <a:xfrm>
            <a:off x="102235" y="62230"/>
            <a:ext cx="4511675" cy="616535"/>
            <a:chOff x="147" y="225"/>
            <a:chExt cx="7105" cy="971"/>
          </a:xfrm>
        </p:grpSpPr>
        <p:sp>
          <p:nvSpPr>
            <p:cNvPr id="15" name="TextBox 31"/>
            <p:cNvSpPr txBox="1"/>
            <p:nvPr/>
          </p:nvSpPr>
          <p:spPr>
            <a:xfrm>
              <a:off x="1118" y="310"/>
              <a:ext cx="6134"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危化品企业安全监管与执法</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6" name="MH_Number_1"/>
            <p:cNvSpPr/>
            <p:nvPr>
              <p:custDataLst>
                <p:tags r:id="rId2"/>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3</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971974" y="1022350"/>
            <a:ext cx="7200053" cy="3692525"/>
          </a:xfrm>
          <a:prstGeom prst="rect">
            <a:avLst/>
          </a:prstGeom>
          <a:noFill/>
        </p:spPr>
        <p:txBody>
          <a:bodyPr wrap="square" rtlCol="0" anchor="t">
            <a:spAutoFit/>
          </a:bodyPr>
          <a:lstStyle/>
          <a:p>
            <a:pPr indent="457200" algn="just" eaLnBrk="0" latinLnBrk="1" hangingPunct="0">
              <a:lnSpc>
                <a:spcPct val="130000"/>
              </a:lnSpc>
              <a:spcBef>
                <a:spcPts val="0"/>
              </a:spcBef>
              <a:spcAft>
                <a:spcPts val="0"/>
              </a:spcAft>
            </a:pPr>
            <a:r>
              <a:rPr lang="zh-CN" altLang="en-US" sz="2000" b="1" spc="100">
                <a:solidFill>
                  <a:schemeClr val="tx2"/>
                </a:solidFill>
                <a:uFillTx/>
                <a:latin typeface="微软雅黑" panose="020B0503020204020204" pitchFamily="34" charset="-122"/>
                <a:ea typeface="微软雅黑" panose="020B0503020204020204" pitchFamily="34" charset="-122"/>
                <a:sym typeface="+mn-ea"/>
              </a:rPr>
              <a:t>违法违规行为主要情形：</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涉及危险化工工艺、重点监管危险化学品的装置未设置自动化控制系统；或者涉及危险化工工艺的大型化工装置未设置紧急停车系统的。</a:t>
            </a:r>
            <a:endPar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indent="457200" algn="just" eaLnBrk="0" latinLnBrk="1" hangingPunct="0">
              <a:lnSpc>
                <a:spcPct val="130000"/>
              </a:lnSpc>
              <a:spcBef>
                <a:spcPts val="0"/>
              </a:spcBef>
              <a:spcAft>
                <a:spcPts val="0"/>
              </a:spcAft>
            </a:pPr>
            <a:r>
              <a:rPr lang="zh-CN" altLang="en-US" sz="2000" b="1" spc="100">
                <a:solidFill>
                  <a:schemeClr val="tx2"/>
                </a:solidFill>
                <a:uFillTx/>
                <a:latin typeface="微软雅黑" panose="020B0503020204020204" pitchFamily="34" charset="-122"/>
                <a:ea typeface="微软雅黑" panose="020B0503020204020204" pitchFamily="34" charset="-122"/>
                <a:sym typeface="+mn-ea"/>
              </a:rPr>
              <a:t>处罚依据：</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《安全生产法》第38条、《危险化学品生产企业安全生产许可证实施办法》第9条。</a:t>
            </a:r>
            <a:endPar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indent="457200" algn="just" eaLnBrk="0" latinLnBrk="1" hangingPunct="0">
              <a:lnSpc>
                <a:spcPct val="130000"/>
              </a:lnSpc>
              <a:spcBef>
                <a:spcPts val="0"/>
              </a:spcBef>
              <a:spcAft>
                <a:spcPts val="0"/>
              </a:spcAft>
            </a:pPr>
            <a:r>
              <a:rPr lang="zh-CN" altLang="en-US" sz="2000" b="1" spc="100">
                <a:solidFill>
                  <a:schemeClr val="tx2"/>
                </a:solidFill>
                <a:uFillTx/>
                <a:latin typeface="微软雅黑" panose="020B0503020204020204" pitchFamily="34" charset="-122"/>
                <a:ea typeface="微软雅黑" panose="020B0503020204020204" pitchFamily="34" charset="-122"/>
                <a:sym typeface="+mn-ea"/>
              </a:rPr>
              <a:t>处罚措施：</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安全生产法》第99条，责令立即消除或者限期消除；生产经营单位拒不执行的，责令停产停业整顿，并处十万元以上五十万元以下的罚款，对其直接负责的主管人员和其他直接责任人员处二万元以上五万元以下的罚款。</a:t>
            </a:r>
            <a:endPar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sp>
        <p:nvSpPr>
          <p:cNvPr id="2" name="文本框 1"/>
          <p:cNvSpPr txBox="1"/>
          <p:nvPr/>
        </p:nvSpPr>
        <p:spPr>
          <a:xfrm>
            <a:off x="3680460" y="603250"/>
            <a:ext cx="1783080" cy="398780"/>
          </a:xfrm>
          <a:prstGeom prst="rect">
            <a:avLst/>
          </a:prstGeom>
          <a:noFill/>
        </p:spPr>
        <p:txBody>
          <a:bodyPr wrap="none" rtlCol="0" anchor="t">
            <a:spAutoFit/>
          </a:bodyPr>
          <a:lstStyle/>
          <a:p>
            <a:pPr algn="ctr"/>
            <a:r>
              <a:rPr lang="zh-CN" altLang="en-US" sz="2000" b="1" spc="100">
                <a:solidFill>
                  <a:schemeClr val="tx2">
                    <a:lumMod val="75000"/>
                  </a:schemeClr>
                </a:solidFill>
                <a:uFillTx/>
                <a:latin typeface="微软雅黑" panose="020B0503020204020204" pitchFamily="34" charset="-122"/>
                <a:ea typeface="微软雅黑" panose="020B0503020204020204" pitchFamily="34" charset="-122"/>
                <a:sym typeface="+mn-ea"/>
              </a:rPr>
              <a:t>设备设施管理</a:t>
            </a:r>
            <a:endParaRPr lang="zh-CN" altLang="en-US" sz="2000" b="1" spc="100">
              <a:solidFill>
                <a:schemeClr val="tx2">
                  <a:lumMod val="75000"/>
                </a:schemeClr>
              </a:solidFill>
              <a:uFillTx/>
              <a:latin typeface="微软雅黑" panose="020B0503020204020204" pitchFamily="34" charset="-122"/>
              <a:ea typeface="微软雅黑" panose="020B0503020204020204" pitchFamily="34" charset="-122"/>
              <a:sym typeface="+mn-ea"/>
            </a:endParaRPr>
          </a:p>
        </p:txBody>
      </p:sp>
      <p:grpSp>
        <p:nvGrpSpPr>
          <p:cNvPr id="14" name="组合 13"/>
          <p:cNvGrpSpPr/>
          <p:nvPr/>
        </p:nvGrpSpPr>
        <p:grpSpPr>
          <a:xfrm>
            <a:off x="102235" y="62230"/>
            <a:ext cx="4511675" cy="616535"/>
            <a:chOff x="147" y="225"/>
            <a:chExt cx="7105" cy="971"/>
          </a:xfrm>
        </p:grpSpPr>
        <p:sp>
          <p:nvSpPr>
            <p:cNvPr id="15" name="TextBox 31"/>
            <p:cNvSpPr txBox="1"/>
            <p:nvPr/>
          </p:nvSpPr>
          <p:spPr>
            <a:xfrm>
              <a:off x="1118" y="310"/>
              <a:ext cx="6134"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危化品企业安全监管与执法</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3</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867410" y="1022350"/>
            <a:ext cx="7409180" cy="3692525"/>
          </a:xfrm>
          <a:prstGeom prst="rect">
            <a:avLst/>
          </a:prstGeom>
          <a:noFill/>
        </p:spPr>
        <p:txBody>
          <a:bodyPr wrap="square" rtlCol="0" anchor="t">
            <a:spAutoFit/>
          </a:bodyPr>
          <a:lstStyle/>
          <a:p>
            <a:pPr indent="457200" algn="just" eaLnBrk="0" latinLnBrk="1" hangingPunct="0">
              <a:lnSpc>
                <a:spcPct val="130000"/>
              </a:lnSpc>
              <a:spcBef>
                <a:spcPts val="0"/>
              </a:spcBef>
              <a:spcAft>
                <a:spcPts val="0"/>
              </a:spcAft>
            </a:pPr>
            <a:r>
              <a:rPr lang="zh-CN" altLang="en-US" sz="2000" b="1" spc="100">
                <a:solidFill>
                  <a:schemeClr val="tx2"/>
                </a:solidFill>
                <a:uFillTx/>
                <a:latin typeface="微软雅黑" panose="020B0503020204020204" pitchFamily="34" charset="-122"/>
                <a:ea typeface="微软雅黑" panose="020B0503020204020204" pitchFamily="34" charset="-122"/>
                <a:sym typeface="+mn-ea"/>
              </a:rPr>
              <a:t>违法违规行为主要情形：</a:t>
            </a:r>
            <a:r>
              <a:rPr lang="zh-CN" altLang="en-US" sz="2000" spc="100">
                <a:uFillTx/>
                <a:latin typeface="微软雅黑" panose="020B0503020204020204" pitchFamily="34" charset="-122"/>
                <a:ea typeface="微软雅黑" panose="020B0503020204020204" pitchFamily="34" charset="-122"/>
                <a:sym typeface="+mn-ea"/>
              </a:rPr>
              <a:t>有毒有害、可燃气体泄漏检测报警系统未按照标准设置、使用或定期检测校验；以及报警信号未发送至有操作人员常驻的控制室、现场操作室进行报警的。</a:t>
            </a:r>
            <a:endParaRPr lang="zh-CN" altLang="en-US" sz="2000" spc="100">
              <a:uFillTx/>
              <a:latin typeface="微软雅黑" panose="020B0503020204020204" pitchFamily="34" charset="-122"/>
              <a:ea typeface="微软雅黑" panose="020B0503020204020204" pitchFamily="34" charset="-122"/>
              <a:sym typeface="+mn-ea"/>
            </a:endParaRPr>
          </a:p>
          <a:p>
            <a:pPr indent="457200" algn="just" eaLnBrk="0" latinLnBrk="1" hangingPunct="0">
              <a:lnSpc>
                <a:spcPct val="130000"/>
              </a:lnSpc>
              <a:spcBef>
                <a:spcPts val="0"/>
              </a:spcBef>
              <a:spcAft>
                <a:spcPts val="0"/>
              </a:spcAft>
            </a:pPr>
            <a:r>
              <a:rPr lang="zh-CN" altLang="en-US" sz="2000" b="1" spc="100">
                <a:solidFill>
                  <a:schemeClr val="tx2"/>
                </a:solidFill>
                <a:uFillTx/>
                <a:latin typeface="微软雅黑" panose="020B0503020204020204" pitchFamily="34" charset="-122"/>
                <a:ea typeface="微软雅黑" panose="020B0503020204020204" pitchFamily="34" charset="-122"/>
                <a:sym typeface="+mn-ea"/>
              </a:rPr>
              <a:t>执法处罚依据：</a:t>
            </a:r>
            <a:r>
              <a:rPr lang="zh-CN" altLang="en-US" sz="2000" spc="100">
                <a:uFillTx/>
                <a:latin typeface="微软雅黑" panose="020B0503020204020204" pitchFamily="34" charset="-122"/>
                <a:ea typeface="微软雅黑" panose="020B0503020204020204" pitchFamily="34" charset="-122"/>
                <a:sym typeface="+mn-ea"/>
              </a:rPr>
              <a:t>《安全生产法》第33条、第96条。</a:t>
            </a:r>
            <a:endParaRPr lang="zh-CN" altLang="en-US" sz="2000" spc="100">
              <a:uFillTx/>
              <a:latin typeface="微软雅黑" panose="020B0503020204020204" pitchFamily="34" charset="-122"/>
              <a:ea typeface="微软雅黑" panose="020B0503020204020204" pitchFamily="34" charset="-122"/>
              <a:sym typeface="+mn-ea"/>
            </a:endParaRPr>
          </a:p>
          <a:p>
            <a:pPr indent="457200" algn="just" eaLnBrk="0" latinLnBrk="1" hangingPunct="0">
              <a:lnSpc>
                <a:spcPct val="130000"/>
              </a:lnSpc>
              <a:spcBef>
                <a:spcPts val="0"/>
              </a:spcBef>
              <a:spcAft>
                <a:spcPts val="0"/>
              </a:spcAft>
            </a:pPr>
            <a:r>
              <a:rPr lang="zh-CN" altLang="en-US" sz="2000" b="1" spc="100">
                <a:solidFill>
                  <a:schemeClr val="tx2"/>
                </a:solidFill>
                <a:uFillTx/>
                <a:latin typeface="微软雅黑" panose="020B0503020204020204" pitchFamily="34" charset="-122"/>
                <a:ea typeface="微软雅黑" panose="020B0503020204020204" pitchFamily="34" charset="-122"/>
                <a:sym typeface="+mn-ea"/>
              </a:rPr>
              <a:t>处罚措施：</a:t>
            </a:r>
            <a:r>
              <a:rPr lang="zh-CN" altLang="en-US" sz="2000" spc="100">
                <a:uFillTx/>
                <a:latin typeface="微软雅黑" panose="020B0503020204020204" pitchFamily="34" charset="-122"/>
                <a:ea typeface="微软雅黑" panose="020B0503020204020204" pitchFamily="34" charset="-122"/>
                <a:sym typeface="+mn-ea"/>
              </a:rPr>
              <a:t> 《安全生产法》第96条，责令限期改正，可以处五万元以下的罚款；逾期未改正的，处五万元以上二十万元以下的罚款，对其直接负责的主管人员和其他直接责任人员处一万元以上二万元以下的罚款；情节严重的，责令停产停业整顿；构成犯罪的，依照刑法有关规定追究刑事责任。</a:t>
            </a:r>
            <a:endParaRPr lang="zh-CN" altLang="en-US" sz="2000" spc="100">
              <a:uFillTx/>
              <a:latin typeface="微软雅黑" panose="020B0503020204020204" pitchFamily="34" charset="-122"/>
              <a:ea typeface="微软雅黑" panose="020B0503020204020204" pitchFamily="34" charset="-122"/>
              <a:sym typeface="+mn-ea"/>
            </a:endParaRPr>
          </a:p>
        </p:txBody>
      </p:sp>
      <p:sp>
        <p:nvSpPr>
          <p:cNvPr id="6" name="文本框 5"/>
          <p:cNvSpPr txBox="1"/>
          <p:nvPr/>
        </p:nvSpPr>
        <p:spPr>
          <a:xfrm>
            <a:off x="3680460" y="603250"/>
            <a:ext cx="1783080" cy="398780"/>
          </a:xfrm>
          <a:prstGeom prst="rect">
            <a:avLst/>
          </a:prstGeom>
          <a:noFill/>
        </p:spPr>
        <p:txBody>
          <a:bodyPr wrap="none" rtlCol="0" anchor="t">
            <a:spAutoFit/>
          </a:bodyPr>
          <a:lstStyle/>
          <a:p>
            <a:pPr algn="ctr"/>
            <a:r>
              <a:rPr lang="zh-CN" altLang="en-US" sz="2000" b="1" spc="100">
                <a:solidFill>
                  <a:schemeClr val="tx2">
                    <a:lumMod val="75000"/>
                  </a:schemeClr>
                </a:solidFill>
                <a:uFillTx/>
                <a:latin typeface="微软雅黑" panose="020B0503020204020204" pitchFamily="34" charset="-122"/>
                <a:ea typeface="微软雅黑" panose="020B0503020204020204" pitchFamily="34" charset="-122"/>
                <a:sym typeface="+mn-ea"/>
              </a:rPr>
              <a:t>设备设施管理</a:t>
            </a:r>
            <a:endParaRPr lang="zh-CN" altLang="en-US" sz="2000" b="1" spc="100">
              <a:solidFill>
                <a:schemeClr val="tx2">
                  <a:lumMod val="75000"/>
                </a:schemeClr>
              </a:solidFill>
              <a:uFillTx/>
              <a:latin typeface="微软雅黑" panose="020B0503020204020204" pitchFamily="34" charset="-122"/>
              <a:ea typeface="微软雅黑" panose="020B0503020204020204" pitchFamily="34" charset="-122"/>
              <a:sym typeface="+mn-ea"/>
            </a:endParaRPr>
          </a:p>
        </p:txBody>
      </p:sp>
      <p:grpSp>
        <p:nvGrpSpPr>
          <p:cNvPr id="14" name="组合 13"/>
          <p:cNvGrpSpPr/>
          <p:nvPr/>
        </p:nvGrpSpPr>
        <p:grpSpPr>
          <a:xfrm>
            <a:off x="102235" y="62230"/>
            <a:ext cx="4511675" cy="616535"/>
            <a:chOff x="147" y="225"/>
            <a:chExt cx="7105" cy="971"/>
          </a:xfrm>
        </p:grpSpPr>
        <p:sp>
          <p:nvSpPr>
            <p:cNvPr id="15" name="TextBox 31"/>
            <p:cNvSpPr txBox="1"/>
            <p:nvPr/>
          </p:nvSpPr>
          <p:spPr>
            <a:xfrm>
              <a:off x="1118" y="310"/>
              <a:ext cx="6134"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危化品企业安全监管与执法</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3</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331976" y="969645"/>
            <a:ext cx="6480048" cy="3538220"/>
          </a:xfrm>
          <a:prstGeom prst="rect">
            <a:avLst/>
          </a:prstGeom>
          <a:noFill/>
        </p:spPr>
        <p:txBody>
          <a:bodyPr wrap="square" rtlCol="0" anchor="t">
            <a:spAutoFit/>
          </a:bodyPr>
          <a:lstStyle/>
          <a:p>
            <a:pPr indent="457200" algn="just" eaLnBrk="0" latinLnBrk="1" hangingPunct="0">
              <a:lnSpc>
                <a:spcPct val="140000"/>
              </a:lnSpc>
              <a:spcBef>
                <a:spcPts val="0"/>
              </a:spcBef>
              <a:spcAft>
                <a:spcPts val="0"/>
              </a:spcAft>
            </a:pPr>
            <a:r>
              <a:rPr lang="zh-CN" altLang="en-US" sz="2000" spc="100">
                <a:uFillTx/>
                <a:latin typeface="微软雅黑" panose="020B0503020204020204" pitchFamily="34" charset="-122"/>
                <a:ea typeface="微软雅黑" panose="020B0503020204020204" pitchFamily="34" charset="-122"/>
                <a:sym typeface="+mn-ea"/>
              </a:rPr>
              <a:t>石油化工可燃气体和有毒气体检测报警设计规范（GB 50493-2009）3.0.1：在生产或使用可燃气体及有毒气体的工艺装置和储存设施区域内，对可能发生可燃气体和有毒气体泄漏进行检测时，应按规定设置可燃气体检测器和有毒气体检测器。</a:t>
            </a:r>
            <a:endParaRPr lang="zh-CN" altLang="en-US" sz="2000" spc="100">
              <a:uFillTx/>
              <a:latin typeface="微软雅黑" panose="020B0503020204020204" pitchFamily="34" charset="-122"/>
              <a:ea typeface="微软雅黑" panose="020B0503020204020204" pitchFamily="34" charset="-122"/>
              <a:sym typeface="+mn-ea"/>
            </a:endParaRPr>
          </a:p>
          <a:p>
            <a:pPr indent="457200" algn="just" eaLnBrk="0" latinLnBrk="1" hangingPunct="0">
              <a:lnSpc>
                <a:spcPct val="140000"/>
              </a:lnSpc>
              <a:spcBef>
                <a:spcPts val="0"/>
              </a:spcBef>
              <a:spcAft>
                <a:spcPts val="0"/>
              </a:spcAft>
            </a:pPr>
            <a:r>
              <a:rPr lang="zh-CN" altLang="en-US" sz="2000" spc="100">
                <a:uFillTx/>
                <a:latin typeface="微软雅黑" panose="020B0503020204020204" pitchFamily="34" charset="-122"/>
                <a:ea typeface="微软雅黑" panose="020B0503020204020204" pitchFamily="34" charset="-122"/>
                <a:sym typeface="+mn-ea"/>
              </a:rPr>
              <a:t>安监总政法【2017】15号 化工（危险化学品）企业保障生产安全十条规定第六条：严禁可燃和有毒气体泄漏等报警系统处于非正常状态。</a:t>
            </a:r>
            <a:endParaRPr lang="zh-CN" altLang="en-US" sz="2000" spc="100">
              <a:uFillTx/>
              <a:latin typeface="微软雅黑" panose="020B0503020204020204" pitchFamily="34" charset="-122"/>
              <a:ea typeface="微软雅黑" panose="020B0503020204020204" pitchFamily="34" charset="-122"/>
              <a:sym typeface="+mn-ea"/>
            </a:endParaRPr>
          </a:p>
        </p:txBody>
      </p:sp>
      <p:grpSp>
        <p:nvGrpSpPr>
          <p:cNvPr id="14" name="组合 13"/>
          <p:cNvGrpSpPr/>
          <p:nvPr/>
        </p:nvGrpSpPr>
        <p:grpSpPr>
          <a:xfrm>
            <a:off x="102235" y="62230"/>
            <a:ext cx="4511675" cy="616535"/>
            <a:chOff x="147" y="225"/>
            <a:chExt cx="7105" cy="971"/>
          </a:xfrm>
        </p:grpSpPr>
        <p:sp>
          <p:nvSpPr>
            <p:cNvPr id="15" name="TextBox 31"/>
            <p:cNvSpPr txBox="1"/>
            <p:nvPr/>
          </p:nvSpPr>
          <p:spPr>
            <a:xfrm>
              <a:off x="1118" y="310"/>
              <a:ext cx="6134"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危化品企业安全监管与执法</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3</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824230" y="539115"/>
            <a:ext cx="7495540" cy="4492625"/>
          </a:xfrm>
          <a:prstGeom prst="rect">
            <a:avLst/>
          </a:prstGeom>
          <a:noFill/>
        </p:spPr>
        <p:txBody>
          <a:bodyPr wrap="square" rtlCol="0" anchor="t">
            <a:spAutoFit/>
          </a:bodyPr>
          <a:lstStyle/>
          <a:p>
            <a:pPr indent="457200" algn="just" latinLnBrk="1" hangingPunct="0">
              <a:lnSpc>
                <a:spcPct val="110000"/>
              </a:lnSpc>
              <a:spcBef>
                <a:spcPts val="0"/>
              </a:spcBef>
              <a:spcAft>
                <a:spcPts val="0"/>
              </a:spcAft>
            </a:pPr>
            <a:r>
              <a:rPr lang="zh-CN" altLang="en-US" sz="2000" b="1" spc="100">
                <a:solidFill>
                  <a:schemeClr val="tx2"/>
                </a:solidFill>
                <a:uFillTx/>
                <a:latin typeface="微软雅黑" panose="020B0503020204020204" pitchFamily="34" charset="-122"/>
                <a:ea typeface="微软雅黑" panose="020B0503020204020204" pitchFamily="34" charset="-122"/>
                <a:sym typeface="+mn-ea"/>
              </a:rPr>
              <a:t>事故案例：</a:t>
            </a:r>
            <a:r>
              <a:rPr lang="zh-CN" altLang="en-US" sz="2000" spc="100">
                <a:solidFill>
                  <a:schemeClr val="tx2"/>
                </a:solidFill>
                <a:uFillTx/>
                <a:latin typeface="微软雅黑" panose="020B0503020204020204" pitchFamily="34" charset="-122"/>
                <a:ea typeface="微软雅黑" panose="020B0503020204020204" pitchFamily="34" charset="-122"/>
                <a:sym typeface="+mn-ea"/>
              </a:rPr>
              <a:t> </a:t>
            </a:r>
            <a:r>
              <a:rPr lang="zh-CN" altLang="en-US" sz="2000" spc="100">
                <a:uFillTx/>
                <a:latin typeface="微软雅黑" panose="020B0503020204020204" pitchFamily="34" charset="-122"/>
                <a:ea typeface="微软雅黑" panose="020B0503020204020204" pitchFamily="34" charset="-122"/>
                <a:sym typeface="+mn-ea"/>
              </a:rPr>
              <a:t>2008年8月26日6时40分，广西维尼纶集团有限责任公司所属广西广维化工股份有限公司（以下简称“广维集团”）有机厂发生爆炸事故，事故导致20人死亡、60受伤，厂区附近3km范围18个村屯及工厂职工、家属共11500多名群众疏散。</a:t>
            </a:r>
            <a:endParaRPr lang="zh-CN" altLang="en-US" sz="2000" spc="100">
              <a:uFillTx/>
              <a:latin typeface="微软雅黑" panose="020B0503020204020204" pitchFamily="34" charset="-122"/>
              <a:ea typeface="微软雅黑" panose="020B0503020204020204" pitchFamily="34" charset="-122"/>
              <a:sym typeface="+mn-ea"/>
            </a:endParaRPr>
          </a:p>
          <a:p>
            <a:pPr indent="457200" algn="just" latinLnBrk="1" hangingPunct="0">
              <a:lnSpc>
                <a:spcPct val="110000"/>
              </a:lnSpc>
              <a:spcBef>
                <a:spcPts val="0"/>
              </a:spcBef>
              <a:spcAft>
                <a:spcPts val="0"/>
              </a:spcAft>
            </a:pPr>
            <a:r>
              <a:rPr lang="zh-CN" altLang="en-US" sz="2000" spc="100">
                <a:uFillTx/>
                <a:latin typeface="微软雅黑" panose="020B0503020204020204" pitchFamily="34" charset="-122"/>
                <a:ea typeface="微软雅黑" panose="020B0503020204020204" pitchFamily="34" charset="-122"/>
                <a:sym typeface="+mn-ea"/>
              </a:rPr>
              <a:t>事故直接原因是：事故储罐气相部分是以乙炔为主的可燃气体，与进入罐内的空气混合形成爆炸性气体，爆炸性气体从液位计钢丝绳孔逸出，被钢丝绳与滑轮升降活动产生的静电火花引燃导致罐内气体发生爆燃。 随后，大量可燃液体和乙炔漏出，形成蒸气云团，向厂区扩散，遇火源发生波及全厂的空间大爆炸和火灾。</a:t>
            </a:r>
            <a:endParaRPr lang="zh-CN" altLang="en-US" sz="2000" spc="100">
              <a:uFillTx/>
              <a:latin typeface="微软雅黑" panose="020B0503020204020204" pitchFamily="34" charset="-122"/>
              <a:ea typeface="微软雅黑" panose="020B0503020204020204" pitchFamily="34" charset="-122"/>
              <a:sym typeface="+mn-ea"/>
            </a:endParaRPr>
          </a:p>
          <a:p>
            <a:pPr indent="457200" algn="just" latinLnBrk="1" hangingPunct="0">
              <a:lnSpc>
                <a:spcPct val="110000"/>
              </a:lnSpc>
              <a:spcBef>
                <a:spcPts val="0"/>
              </a:spcBef>
              <a:spcAft>
                <a:spcPts val="0"/>
              </a:spcAft>
            </a:pPr>
            <a:r>
              <a:rPr lang="zh-CN" altLang="en-US" sz="2000" spc="100">
                <a:uFillTx/>
                <a:latin typeface="微软雅黑" panose="020B0503020204020204" pitchFamily="34" charset="-122"/>
                <a:ea typeface="微软雅黑" panose="020B0503020204020204" pitchFamily="34" charset="-122"/>
                <a:sym typeface="+mn-ea"/>
              </a:rPr>
              <a:t>事故暴露出的突出问题之一就是：罐场平面布置及安全设施不符合现行标准规范的要求，没有安装可燃气体报警器。</a:t>
            </a:r>
            <a:endParaRPr lang="zh-CN" altLang="en-US" sz="2000" spc="100">
              <a:uFillTx/>
              <a:latin typeface="微软雅黑" panose="020B0503020204020204" pitchFamily="34" charset="-122"/>
              <a:ea typeface="微软雅黑" panose="020B0503020204020204" pitchFamily="34" charset="-122"/>
              <a:sym typeface="+mn-ea"/>
            </a:endParaRPr>
          </a:p>
        </p:txBody>
      </p:sp>
      <p:grpSp>
        <p:nvGrpSpPr>
          <p:cNvPr id="14" name="组合 13"/>
          <p:cNvGrpSpPr/>
          <p:nvPr/>
        </p:nvGrpSpPr>
        <p:grpSpPr>
          <a:xfrm>
            <a:off x="102235" y="62230"/>
            <a:ext cx="4511675" cy="616535"/>
            <a:chOff x="147" y="225"/>
            <a:chExt cx="7105" cy="971"/>
          </a:xfrm>
        </p:grpSpPr>
        <p:sp>
          <p:nvSpPr>
            <p:cNvPr id="15" name="TextBox 31"/>
            <p:cNvSpPr txBox="1"/>
            <p:nvPr/>
          </p:nvSpPr>
          <p:spPr>
            <a:xfrm>
              <a:off x="1118" y="310"/>
              <a:ext cx="6134"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危化品企业安全监管与执法</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3</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6"/>
          <p:cNvPicPr>
            <a:picLocks noChangeAspect="1" noChangeArrowheads="1"/>
          </p:cNvPicPr>
          <p:nvPr/>
        </p:nvPicPr>
        <p:blipFill>
          <a:blip r:embed="rId1"/>
          <a:srcRect/>
          <a:stretch>
            <a:fillRect/>
          </a:stretch>
        </p:blipFill>
        <p:spPr bwMode="auto">
          <a:xfrm>
            <a:off x="1644587" y="763190"/>
            <a:ext cx="5854826" cy="3961924"/>
          </a:xfrm>
          <a:prstGeom prst="rect">
            <a:avLst/>
          </a:prstGeom>
          <a:noFill/>
          <a:ln w="9525">
            <a:noFill/>
            <a:miter lim="800000"/>
            <a:headEnd/>
            <a:tailEnd/>
          </a:ln>
        </p:spPr>
      </p:pic>
      <p:grpSp>
        <p:nvGrpSpPr>
          <p:cNvPr id="14" name="组合 13"/>
          <p:cNvGrpSpPr/>
          <p:nvPr/>
        </p:nvGrpSpPr>
        <p:grpSpPr>
          <a:xfrm>
            <a:off x="102235" y="62230"/>
            <a:ext cx="4511675" cy="616535"/>
            <a:chOff x="147" y="225"/>
            <a:chExt cx="7105" cy="971"/>
          </a:xfrm>
        </p:grpSpPr>
        <p:sp>
          <p:nvSpPr>
            <p:cNvPr id="15" name="TextBox 31"/>
            <p:cNvSpPr txBox="1"/>
            <p:nvPr/>
          </p:nvSpPr>
          <p:spPr>
            <a:xfrm>
              <a:off x="1118" y="310"/>
              <a:ext cx="6134"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危化品企业安全监管与执法</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6" name="MH_Number_1"/>
            <p:cNvSpPr/>
            <p:nvPr>
              <p:custDataLst>
                <p:tags r:id="rId2"/>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3</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867410" y="1165860"/>
            <a:ext cx="7409180" cy="3538220"/>
          </a:xfrm>
          <a:prstGeom prst="rect">
            <a:avLst/>
          </a:prstGeom>
          <a:noFill/>
        </p:spPr>
        <p:txBody>
          <a:bodyPr wrap="square" rtlCol="0" anchor="t">
            <a:spAutoFit/>
          </a:bodyPr>
          <a:lstStyle/>
          <a:p>
            <a:pPr indent="457200" algn="just" eaLnBrk="0" latinLnBrk="1" hangingPunct="0">
              <a:lnSpc>
                <a:spcPct val="140000"/>
              </a:lnSpc>
              <a:spcBef>
                <a:spcPts val="0"/>
              </a:spcBef>
              <a:spcAft>
                <a:spcPts val="0"/>
              </a:spcAft>
            </a:pPr>
            <a:r>
              <a:rPr lang="zh-CN" altLang="en-US" sz="2000" b="1" spc="100">
                <a:solidFill>
                  <a:schemeClr val="tx2"/>
                </a:solidFill>
                <a:uFillTx/>
                <a:latin typeface="微软雅黑" panose="020B0503020204020204" pitchFamily="34" charset="-122"/>
                <a:ea typeface="微软雅黑" panose="020B0503020204020204" pitchFamily="34" charset="-122"/>
                <a:sym typeface="+mn-ea"/>
              </a:rPr>
              <a:t>违法违规行为主要情形：</a:t>
            </a:r>
            <a:r>
              <a:rPr lang="zh-CN" altLang="en-US" sz="2000" spc="100">
                <a:uFillTx/>
                <a:latin typeface="微软雅黑" panose="020B0503020204020204" pitchFamily="34" charset="-122"/>
                <a:ea typeface="微软雅黑" panose="020B0503020204020204" pitchFamily="34" charset="-122"/>
                <a:sym typeface="+mn-ea"/>
              </a:rPr>
              <a:t>未建立变更管理制度或未严格执行的（如大连7.16事故）。</a:t>
            </a:r>
            <a:endParaRPr lang="zh-CN" altLang="en-US" sz="2000" spc="100">
              <a:uFillTx/>
              <a:latin typeface="微软雅黑" panose="020B0503020204020204" pitchFamily="34" charset="-122"/>
              <a:ea typeface="微软雅黑" panose="020B0503020204020204" pitchFamily="34" charset="-122"/>
              <a:sym typeface="+mn-ea"/>
            </a:endParaRPr>
          </a:p>
          <a:p>
            <a:pPr indent="457200" algn="just" eaLnBrk="0" latinLnBrk="1" hangingPunct="0">
              <a:lnSpc>
                <a:spcPct val="140000"/>
              </a:lnSpc>
              <a:spcBef>
                <a:spcPts val="0"/>
              </a:spcBef>
              <a:spcAft>
                <a:spcPts val="0"/>
              </a:spcAft>
            </a:pPr>
            <a:r>
              <a:rPr lang="zh-CN" altLang="en-US" sz="2000" b="1" spc="100">
                <a:solidFill>
                  <a:schemeClr val="tx2"/>
                </a:solidFill>
                <a:uFillTx/>
                <a:latin typeface="微软雅黑" panose="020B0503020204020204" pitchFamily="34" charset="-122"/>
                <a:ea typeface="微软雅黑" panose="020B0503020204020204" pitchFamily="34" charset="-122"/>
                <a:sym typeface="+mn-ea"/>
              </a:rPr>
              <a:t>执法处罚依据：</a:t>
            </a:r>
            <a:r>
              <a:rPr lang="zh-CN" altLang="en-US" sz="2000" spc="100">
                <a:uFillTx/>
                <a:latin typeface="微软雅黑" panose="020B0503020204020204" pitchFamily="34" charset="-122"/>
                <a:ea typeface="微软雅黑" panose="020B0503020204020204" pitchFamily="34" charset="-122"/>
                <a:sym typeface="+mn-ea"/>
              </a:rPr>
              <a:t>《安全生产法》第18条、41条，《危险化学品生产企业安全生产许可证实施办法》第14条，《危险化学品安全使用许可证实施办法》第11条。</a:t>
            </a:r>
            <a:endParaRPr lang="zh-CN" altLang="en-US" sz="2000" spc="100">
              <a:uFillTx/>
              <a:latin typeface="微软雅黑" panose="020B0503020204020204" pitchFamily="34" charset="-122"/>
              <a:ea typeface="微软雅黑" panose="020B0503020204020204" pitchFamily="34" charset="-122"/>
              <a:sym typeface="+mn-ea"/>
            </a:endParaRPr>
          </a:p>
          <a:p>
            <a:pPr indent="457200" algn="just" eaLnBrk="0" latinLnBrk="1" hangingPunct="0">
              <a:lnSpc>
                <a:spcPct val="140000"/>
              </a:lnSpc>
              <a:spcBef>
                <a:spcPts val="0"/>
              </a:spcBef>
              <a:spcAft>
                <a:spcPts val="0"/>
              </a:spcAft>
            </a:pPr>
            <a:r>
              <a:rPr lang="zh-CN" altLang="en-US" sz="2000" b="1" spc="100">
                <a:solidFill>
                  <a:schemeClr val="tx2"/>
                </a:solidFill>
                <a:uFillTx/>
                <a:latin typeface="微软雅黑" panose="020B0503020204020204" pitchFamily="34" charset="-122"/>
                <a:ea typeface="微软雅黑" panose="020B0503020204020204" pitchFamily="34" charset="-122"/>
                <a:sym typeface="+mn-ea"/>
              </a:rPr>
              <a:t>处罚措施：</a:t>
            </a:r>
            <a:r>
              <a:rPr lang="zh-CN" altLang="en-US" sz="2000" spc="100">
                <a:uFillTx/>
                <a:latin typeface="微软雅黑" panose="020B0503020204020204" pitchFamily="34" charset="-122"/>
                <a:ea typeface="微软雅黑" panose="020B0503020204020204" pitchFamily="34" charset="-122"/>
                <a:sym typeface="+mn-ea"/>
              </a:rPr>
              <a:t>《安全生产法》第91条，责令限期改正；逾期未改正的，处二万元以上五万元以下的罚款，责令生产经营单位停产停业整顿。</a:t>
            </a:r>
            <a:endParaRPr lang="zh-CN" altLang="en-US" sz="2000" spc="100">
              <a:uFillTx/>
              <a:latin typeface="微软雅黑" panose="020B0503020204020204" pitchFamily="34" charset="-122"/>
              <a:ea typeface="微软雅黑" panose="020B0503020204020204" pitchFamily="34" charset="-122"/>
              <a:sym typeface="+mn-ea"/>
            </a:endParaRPr>
          </a:p>
        </p:txBody>
      </p:sp>
      <p:sp>
        <p:nvSpPr>
          <p:cNvPr id="2" name="文本框 1"/>
          <p:cNvSpPr txBox="1"/>
          <p:nvPr/>
        </p:nvSpPr>
        <p:spPr>
          <a:xfrm>
            <a:off x="3947160" y="675005"/>
            <a:ext cx="1249680" cy="398780"/>
          </a:xfrm>
          <a:prstGeom prst="rect">
            <a:avLst/>
          </a:prstGeom>
          <a:noFill/>
        </p:spPr>
        <p:txBody>
          <a:bodyPr wrap="none" rtlCol="0" anchor="t">
            <a:spAutoFit/>
          </a:bodyPr>
          <a:lstStyle/>
          <a:p>
            <a:pPr algn="ctr"/>
            <a:r>
              <a:rPr lang="zh-CN" altLang="en-US" sz="2000" b="1" spc="100">
                <a:solidFill>
                  <a:schemeClr val="tx2">
                    <a:lumMod val="75000"/>
                  </a:schemeClr>
                </a:solidFill>
                <a:uFillTx/>
                <a:latin typeface="微软雅黑" panose="020B0503020204020204" pitchFamily="34" charset="-122"/>
                <a:ea typeface="微软雅黑" panose="020B0503020204020204" pitchFamily="34" charset="-122"/>
                <a:sym typeface="+mn-ea"/>
              </a:rPr>
              <a:t>安全管理</a:t>
            </a:r>
            <a:endParaRPr lang="zh-CN" altLang="en-US" sz="2000" b="1" spc="100">
              <a:solidFill>
                <a:schemeClr val="tx2">
                  <a:lumMod val="75000"/>
                </a:schemeClr>
              </a:solidFill>
              <a:uFillTx/>
              <a:latin typeface="微软雅黑" panose="020B0503020204020204" pitchFamily="34" charset="-122"/>
              <a:ea typeface="微软雅黑" panose="020B0503020204020204" pitchFamily="34" charset="-122"/>
              <a:sym typeface="+mn-ea"/>
            </a:endParaRPr>
          </a:p>
        </p:txBody>
      </p:sp>
      <p:grpSp>
        <p:nvGrpSpPr>
          <p:cNvPr id="14" name="组合 13"/>
          <p:cNvGrpSpPr/>
          <p:nvPr/>
        </p:nvGrpSpPr>
        <p:grpSpPr>
          <a:xfrm>
            <a:off x="102235" y="62230"/>
            <a:ext cx="4511675" cy="616535"/>
            <a:chOff x="147" y="225"/>
            <a:chExt cx="7105" cy="971"/>
          </a:xfrm>
        </p:grpSpPr>
        <p:sp>
          <p:nvSpPr>
            <p:cNvPr id="15" name="TextBox 31"/>
            <p:cNvSpPr txBox="1"/>
            <p:nvPr/>
          </p:nvSpPr>
          <p:spPr>
            <a:xfrm>
              <a:off x="1118" y="310"/>
              <a:ext cx="6134"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危化品企业安全监管与执法</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3</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2"/>
          <p:cNvSpPr>
            <a:spLocks noChangeArrowheads="1"/>
          </p:cNvSpPr>
          <p:nvPr/>
        </p:nvSpPr>
        <p:spPr bwMode="auto">
          <a:xfrm>
            <a:off x="1345565" y="4599305"/>
            <a:ext cx="6452870" cy="398780"/>
          </a:xfrm>
          <a:prstGeom prst="rect">
            <a:avLst/>
          </a:prstGeom>
          <a:noFill/>
          <a:ln w="9525">
            <a:noFill/>
            <a:miter lim="800000"/>
          </a:ln>
        </p:spPr>
        <p:txBody>
          <a:bodyPr wrap="square">
            <a:spAutoFit/>
          </a:bodyPr>
          <a:lstStyle/>
          <a:p>
            <a:pPr algn="ctr" eaLnBrk="0" hangingPunct="0">
              <a:spcBef>
                <a:spcPts val="0"/>
              </a:spcBef>
              <a:buFontTx/>
              <a:buNone/>
              <a:defRPr/>
            </a:pPr>
            <a:r>
              <a:rPr kumimoji="1" lang="zh-CN" altLang="en-US" sz="2000" b="1" spc="100" dirty="0">
                <a:solidFill>
                  <a:schemeClr val="tx1">
                    <a:lumMod val="75000"/>
                  </a:schemeClr>
                </a:solidFill>
                <a:uFillTx/>
                <a:latin typeface="微软雅黑" panose="020B0503020204020204" pitchFamily="34" charset="-122"/>
                <a:ea typeface="微软雅黑" panose="020B0503020204020204" pitchFamily="34" charset="-122"/>
              </a:rPr>
              <a:t>“</a:t>
            </a:r>
            <a:r>
              <a:rPr kumimoji="1" lang="en-US" sz="2000" b="1" spc="100" dirty="0">
                <a:solidFill>
                  <a:schemeClr val="tx1">
                    <a:lumMod val="75000"/>
                  </a:schemeClr>
                </a:solidFill>
                <a:uFillTx/>
                <a:latin typeface="微软雅黑" panose="020B0503020204020204" pitchFamily="34" charset="-122"/>
                <a:ea typeface="微软雅黑" panose="020B0503020204020204" pitchFamily="34" charset="-122"/>
                <a:sym typeface="仿宋_GB2312" pitchFamily="49" charset="-122"/>
              </a:rPr>
              <a:t>7.16</a:t>
            </a:r>
            <a:r>
              <a:rPr kumimoji="1" lang="en-US" sz="2000" b="1" spc="100" dirty="0">
                <a:solidFill>
                  <a:schemeClr val="tx1">
                    <a:lumMod val="75000"/>
                  </a:schemeClr>
                </a:solidFill>
                <a:uFillTx/>
                <a:latin typeface="微软雅黑" panose="020B0503020204020204" pitchFamily="34" charset="-122"/>
                <a:ea typeface="微软雅黑" panose="020B0503020204020204" pitchFamily="34" charset="-122"/>
              </a:rPr>
              <a:t>”</a:t>
            </a:r>
            <a:r>
              <a:rPr kumimoji="1" lang="zh-CN" altLang="en-US" sz="2000" b="1" spc="100" dirty="0">
                <a:solidFill>
                  <a:schemeClr val="tx1">
                    <a:lumMod val="75000"/>
                  </a:schemeClr>
                </a:solidFill>
                <a:uFillTx/>
                <a:latin typeface="微软雅黑" panose="020B0503020204020204" pitchFamily="34" charset="-122"/>
                <a:ea typeface="微软雅黑" panose="020B0503020204020204" pitchFamily="34" charset="-122"/>
                <a:sym typeface="仿宋_GB2312" pitchFamily="49" charset="-122"/>
              </a:rPr>
              <a:t>大连输油管道爆炸事故，</a:t>
            </a:r>
            <a:r>
              <a:rPr kumimoji="1" lang="zh-CN" altLang="en-US" sz="2000" b="1" spc="100" dirty="0">
                <a:solidFill>
                  <a:schemeClr val="tx1">
                    <a:lumMod val="75000"/>
                  </a:schemeClr>
                </a:solidFill>
                <a:uFillTx/>
                <a:latin typeface="微软雅黑" panose="020B0503020204020204" pitchFamily="34" charset="-122"/>
                <a:ea typeface="微软雅黑" panose="020B0503020204020204" pitchFamily="34" charset="-122"/>
                <a:sym typeface="黑体" panose="02010609060101010101" pitchFamily="49" charset="-122"/>
              </a:rPr>
              <a:t>脱硫剂的加入位置</a:t>
            </a:r>
            <a:endParaRPr kumimoji="1" lang="zh-CN" altLang="en-US" sz="2000" b="1" spc="100" dirty="0">
              <a:solidFill>
                <a:schemeClr val="tx1">
                  <a:lumMod val="75000"/>
                </a:schemeClr>
              </a:solidFill>
              <a:uFillTx/>
              <a:latin typeface="微软雅黑" panose="020B0503020204020204" pitchFamily="34" charset="-122"/>
              <a:ea typeface="微软雅黑" panose="020B0503020204020204" pitchFamily="34" charset="-122"/>
              <a:sym typeface="黑体" panose="02010609060101010101" pitchFamily="49" charset="-122"/>
            </a:endParaRPr>
          </a:p>
        </p:txBody>
      </p:sp>
      <p:pic>
        <p:nvPicPr>
          <p:cNvPr id="114691" name="Picture 3" descr="爆炸点"/>
          <p:cNvPicPr>
            <a:picLocks noChangeAspect="1" noChangeArrowheads="1"/>
          </p:cNvPicPr>
          <p:nvPr/>
        </p:nvPicPr>
        <p:blipFill>
          <a:blip r:embed="rId1"/>
          <a:srcRect/>
          <a:stretch>
            <a:fillRect/>
          </a:stretch>
        </p:blipFill>
        <p:spPr bwMode="auto">
          <a:xfrm>
            <a:off x="1334393" y="661267"/>
            <a:ext cx="6475214" cy="3930191"/>
          </a:xfrm>
          <a:prstGeom prst="rect">
            <a:avLst/>
          </a:prstGeom>
          <a:noFill/>
          <a:ln w="9525">
            <a:noFill/>
            <a:miter lim="800000"/>
            <a:headEnd/>
            <a:tailEnd/>
          </a:ln>
        </p:spPr>
      </p:pic>
      <p:grpSp>
        <p:nvGrpSpPr>
          <p:cNvPr id="14" name="组合 13"/>
          <p:cNvGrpSpPr/>
          <p:nvPr/>
        </p:nvGrpSpPr>
        <p:grpSpPr>
          <a:xfrm>
            <a:off x="102235" y="62230"/>
            <a:ext cx="4511675" cy="616535"/>
            <a:chOff x="147" y="225"/>
            <a:chExt cx="7105" cy="971"/>
          </a:xfrm>
        </p:grpSpPr>
        <p:sp>
          <p:nvSpPr>
            <p:cNvPr id="15" name="TextBox 31"/>
            <p:cNvSpPr txBox="1"/>
            <p:nvPr/>
          </p:nvSpPr>
          <p:spPr>
            <a:xfrm>
              <a:off x="1118" y="310"/>
              <a:ext cx="6134"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危化品企业安全监管与执法</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6" name="MH_Number_1"/>
            <p:cNvSpPr/>
            <p:nvPr>
              <p:custDataLst>
                <p:tags r:id="rId2"/>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3</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2"/>
          <p:cNvSpPr>
            <a:spLocks noChangeArrowheads="1"/>
          </p:cNvSpPr>
          <p:nvPr/>
        </p:nvSpPr>
        <p:spPr bwMode="auto">
          <a:xfrm>
            <a:off x="2569528" y="4599305"/>
            <a:ext cx="4004945" cy="398780"/>
          </a:xfrm>
          <a:prstGeom prst="rect">
            <a:avLst/>
          </a:prstGeom>
          <a:noFill/>
          <a:ln w="9525">
            <a:noFill/>
            <a:miter lim="800000"/>
          </a:ln>
        </p:spPr>
        <p:txBody>
          <a:bodyPr wrap="square">
            <a:spAutoFit/>
          </a:bodyPr>
          <a:lstStyle/>
          <a:p>
            <a:pPr algn="ctr" eaLnBrk="0" hangingPunct="0">
              <a:spcBef>
                <a:spcPts val="0"/>
              </a:spcBef>
              <a:buFontTx/>
              <a:buNone/>
              <a:defRPr/>
            </a:pPr>
            <a:r>
              <a:rPr kumimoji="1" lang="zh-CN" altLang="en-US" sz="2000" b="1" spc="100" dirty="0">
                <a:solidFill>
                  <a:schemeClr val="tx1">
                    <a:lumMod val="75000"/>
                  </a:schemeClr>
                </a:solidFill>
                <a:uFillTx/>
                <a:latin typeface="微软雅黑" panose="020B0503020204020204" pitchFamily="34" charset="-122"/>
                <a:ea typeface="微软雅黑" panose="020B0503020204020204" pitchFamily="34" charset="-122"/>
              </a:rPr>
              <a:t>“7.16”大连输油管道爆炸事故</a:t>
            </a:r>
            <a:endParaRPr kumimoji="1" lang="zh-CN" altLang="en-US" sz="2000" b="1" spc="100" dirty="0">
              <a:solidFill>
                <a:schemeClr val="tx1">
                  <a:lumMod val="75000"/>
                </a:schemeClr>
              </a:solidFill>
              <a:uFillTx/>
              <a:latin typeface="微软雅黑" panose="020B0503020204020204" pitchFamily="34" charset="-122"/>
              <a:ea typeface="微软雅黑" panose="020B0503020204020204" pitchFamily="34" charset="-122"/>
            </a:endParaRPr>
          </a:p>
        </p:txBody>
      </p:sp>
      <p:pic>
        <p:nvPicPr>
          <p:cNvPr id="115715" name="Picture 3" descr="P1000419"/>
          <p:cNvPicPr>
            <a:picLocks noChangeAspect="1" noChangeArrowheads="1"/>
          </p:cNvPicPr>
          <p:nvPr/>
        </p:nvPicPr>
        <p:blipFill>
          <a:blip r:embed="rId1"/>
          <a:srcRect/>
          <a:stretch>
            <a:fillRect/>
          </a:stretch>
        </p:blipFill>
        <p:spPr bwMode="auto">
          <a:xfrm>
            <a:off x="1279653" y="646988"/>
            <a:ext cx="6584695" cy="3941297"/>
          </a:xfrm>
          <a:prstGeom prst="rect">
            <a:avLst/>
          </a:prstGeom>
          <a:noFill/>
          <a:ln w="9525">
            <a:noFill/>
            <a:miter lim="800000"/>
            <a:headEnd/>
            <a:tailEnd/>
          </a:ln>
        </p:spPr>
      </p:pic>
      <p:grpSp>
        <p:nvGrpSpPr>
          <p:cNvPr id="14" name="组合 13"/>
          <p:cNvGrpSpPr/>
          <p:nvPr/>
        </p:nvGrpSpPr>
        <p:grpSpPr>
          <a:xfrm>
            <a:off x="102235" y="62230"/>
            <a:ext cx="4511675" cy="616535"/>
            <a:chOff x="147" y="225"/>
            <a:chExt cx="7105" cy="971"/>
          </a:xfrm>
        </p:grpSpPr>
        <p:sp>
          <p:nvSpPr>
            <p:cNvPr id="15" name="TextBox 31"/>
            <p:cNvSpPr txBox="1"/>
            <p:nvPr/>
          </p:nvSpPr>
          <p:spPr>
            <a:xfrm>
              <a:off x="1118" y="310"/>
              <a:ext cx="6134"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危化品企业安全监管与执法</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6" name="MH_Number_1"/>
            <p:cNvSpPr/>
            <p:nvPr>
              <p:custDataLst>
                <p:tags r:id="rId2"/>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3</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867410" y="1237615"/>
            <a:ext cx="7409180" cy="3291840"/>
          </a:xfrm>
          <a:prstGeom prst="rect">
            <a:avLst/>
          </a:prstGeom>
          <a:noFill/>
        </p:spPr>
        <p:txBody>
          <a:bodyPr wrap="square" rtlCol="0" anchor="t">
            <a:spAutoFit/>
          </a:bodyPr>
          <a:lstStyle/>
          <a:p>
            <a:pPr indent="457200" algn="just" eaLnBrk="0" latinLnBrk="1" hangingPunct="0">
              <a:lnSpc>
                <a:spcPct val="130000"/>
              </a:lnSpc>
              <a:spcBef>
                <a:spcPts val="0"/>
              </a:spcBef>
              <a:spcAft>
                <a:spcPts val="0"/>
              </a:spcAft>
            </a:pPr>
            <a:r>
              <a:rPr lang="zh-CN" altLang="en-US" sz="2000" b="1" spc="100">
                <a:solidFill>
                  <a:schemeClr val="tx2"/>
                </a:solidFill>
                <a:uFillTx/>
                <a:latin typeface="微软雅黑" panose="020B0503020204020204" pitchFamily="34" charset="-122"/>
                <a:ea typeface="微软雅黑" panose="020B0503020204020204" pitchFamily="34" charset="-122"/>
                <a:sym typeface="+mn-ea"/>
              </a:rPr>
              <a:t>违法违规行为主要情形：</a:t>
            </a:r>
            <a:r>
              <a:rPr lang="zh-CN" altLang="en-US" sz="2000" spc="100">
                <a:uFillTx/>
                <a:latin typeface="微软雅黑" panose="020B0503020204020204" pitchFamily="34" charset="-122"/>
                <a:ea typeface="微软雅黑" panose="020B0503020204020204" pitchFamily="34" charset="-122"/>
                <a:sym typeface="+mn-ea"/>
              </a:rPr>
              <a:t>脱水、装卸、倒罐作业时，作业人员离开现场或油气罐区同一防火堤内切水和动火作业同时进行的。 </a:t>
            </a:r>
            <a:endParaRPr lang="zh-CN" altLang="en-US" sz="2000" spc="100">
              <a:uFillTx/>
              <a:latin typeface="微软雅黑" panose="020B0503020204020204" pitchFamily="34" charset="-122"/>
              <a:ea typeface="微软雅黑" panose="020B0503020204020204" pitchFamily="34" charset="-122"/>
              <a:sym typeface="+mn-ea"/>
            </a:endParaRPr>
          </a:p>
          <a:p>
            <a:pPr indent="457200" algn="just" eaLnBrk="0" latinLnBrk="1" hangingPunct="0">
              <a:lnSpc>
                <a:spcPct val="130000"/>
              </a:lnSpc>
              <a:spcBef>
                <a:spcPts val="0"/>
              </a:spcBef>
              <a:spcAft>
                <a:spcPts val="0"/>
              </a:spcAft>
            </a:pPr>
            <a:r>
              <a:rPr lang="zh-CN" altLang="en-US" sz="2000" b="1" spc="100">
                <a:solidFill>
                  <a:schemeClr val="tx2"/>
                </a:solidFill>
                <a:uFillTx/>
                <a:latin typeface="微软雅黑" panose="020B0503020204020204" pitchFamily="34" charset="-122"/>
                <a:ea typeface="微软雅黑" panose="020B0503020204020204" pitchFamily="34" charset="-122"/>
                <a:sym typeface="+mn-ea"/>
              </a:rPr>
              <a:t>执法处罚依据：</a:t>
            </a:r>
            <a:r>
              <a:rPr lang="zh-CN" altLang="en-US" sz="2000" spc="100">
                <a:uFillTx/>
                <a:latin typeface="微软雅黑" panose="020B0503020204020204" pitchFamily="34" charset="-122"/>
                <a:ea typeface="微软雅黑" panose="020B0503020204020204" pitchFamily="34" charset="-122"/>
                <a:sym typeface="+mn-ea"/>
              </a:rPr>
              <a:t>《安全生产法》第38条。</a:t>
            </a:r>
            <a:endParaRPr lang="zh-CN" altLang="en-US" sz="2000" spc="100">
              <a:uFillTx/>
              <a:latin typeface="微软雅黑" panose="020B0503020204020204" pitchFamily="34" charset="-122"/>
              <a:ea typeface="微软雅黑" panose="020B0503020204020204" pitchFamily="34" charset="-122"/>
              <a:sym typeface="+mn-ea"/>
            </a:endParaRPr>
          </a:p>
          <a:p>
            <a:pPr indent="457200" algn="just" eaLnBrk="0" latinLnBrk="1" hangingPunct="0">
              <a:lnSpc>
                <a:spcPct val="130000"/>
              </a:lnSpc>
              <a:spcBef>
                <a:spcPts val="0"/>
              </a:spcBef>
              <a:spcAft>
                <a:spcPts val="0"/>
              </a:spcAft>
            </a:pPr>
            <a:r>
              <a:rPr lang="zh-CN" altLang="en-US" sz="2000" b="1" spc="100">
                <a:solidFill>
                  <a:schemeClr val="tx2"/>
                </a:solidFill>
                <a:uFillTx/>
                <a:latin typeface="微软雅黑" panose="020B0503020204020204" pitchFamily="34" charset="-122"/>
                <a:ea typeface="微软雅黑" panose="020B0503020204020204" pitchFamily="34" charset="-122"/>
                <a:sym typeface="+mn-ea"/>
              </a:rPr>
              <a:t>处罚措施：</a:t>
            </a:r>
            <a:r>
              <a:rPr lang="zh-CN" altLang="en-US" sz="2000" spc="100">
                <a:uFillTx/>
                <a:latin typeface="微软雅黑" panose="020B0503020204020204" pitchFamily="34" charset="-122"/>
                <a:ea typeface="微软雅黑" panose="020B0503020204020204" pitchFamily="34" charset="-122"/>
                <a:sym typeface="+mn-ea"/>
              </a:rPr>
              <a:t>《安全生产法》第99条，责令立即消除或者限期消除；生产经营单位拒不执行的，责令停产停业整顿，并处十万元以上五十万元以下的罚款，对其直接负责的主管人员和其他直接责任人员处二万元以上五万元以下的罚款。</a:t>
            </a:r>
            <a:endParaRPr lang="zh-CN" altLang="en-US" sz="2000" spc="100">
              <a:uFillTx/>
              <a:latin typeface="微软雅黑" panose="020B0503020204020204" pitchFamily="34" charset="-122"/>
              <a:ea typeface="微软雅黑" panose="020B0503020204020204" pitchFamily="34" charset="-122"/>
              <a:sym typeface="+mn-ea"/>
            </a:endParaRPr>
          </a:p>
        </p:txBody>
      </p:sp>
      <p:sp>
        <p:nvSpPr>
          <p:cNvPr id="2" name="文本框 1"/>
          <p:cNvSpPr txBox="1"/>
          <p:nvPr/>
        </p:nvSpPr>
        <p:spPr>
          <a:xfrm>
            <a:off x="3947160" y="722630"/>
            <a:ext cx="1249680" cy="398780"/>
          </a:xfrm>
          <a:prstGeom prst="rect">
            <a:avLst/>
          </a:prstGeom>
          <a:noFill/>
        </p:spPr>
        <p:txBody>
          <a:bodyPr wrap="none" rtlCol="0" anchor="t">
            <a:spAutoFit/>
          </a:bodyPr>
          <a:lstStyle/>
          <a:p>
            <a:pPr algn="ctr"/>
            <a:r>
              <a:rPr lang="zh-CN" altLang="en-US" sz="2000" b="1" spc="100">
                <a:solidFill>
                  <a:schemeClr val="tx2">
                    <a:lumMod val="75000"/>
                  </a:schemeClr>
                </a:solidFill>
                <a:uFillTx/>
                <a:latin typeface="微软雅黑" panose="020B0503020204020204" pitchFamily="34" charset="-122"/>
                <a:ea typeface="微软雅黑" panose="020B0503020204020204" pitchFamily="34" charset="-122"/>
                <a:sym typeface="+mn-ea"/>
              </a:rPr>
              <a:t>安全管理</a:t>
            </a:r>
            <a:endParaRPr lang="zh-CN" altLang="en-US" sz="2000" b="1" spc="100">
              <a:solidFill>
                <a:schemeClr val="tx2">
                  <a:lumMod val="75000"/>
                </a:schemeClr>
              </a:solidFill>
              <a:uFillTx/>
              <a:latin typeface="微软雅黑" panose="020B0503020204020204" pitchFamily="34" charset="-122"/>
              <a:ea typeface="微软雅黑" panose="020B0503020204020204" pitchFamily="34" charset="-122"/>
              <a:sym typeface="+mn-ea"/>
            </a:endParaRPr>
          </a:p>
        </p:txBody>
      </p:sp>
      <p:grpSp>
        <p:nvGrpSpPr>
          <p:cNvPr id="14" name="组合 13"/>
          <p:cNvGrpSpPr/>
          <p:nvPr/>
        </p:nvGrpSpPr>
        <p:grpSpPr>
          <a:xfrm>
            <a:off x="102235" y="62230"/>
            <a:ext cx="4511675" cy="616535"/>
            <a:chOff x="147" y="225"/>
            <a:chExt cx="7105" cy="971"/>
          </a:xfrm>
        </p:grpSpPr>
        <p:sp>
          <p:nvSpPr>
            <p:cNvPr id="15" name="TextBox 31"/>
            <p:cNvSpPr txBox="1"/>
            <p:nvPr/>
          </p:nvSpPr>
          <p:spPr>
            <a:xfrm>
              <a:off x="1118" y="310"/>
              <a:ext cx="6134"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危化品企业安全监管与执法</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3</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2"/>
          <p:cNvSpPr>
            <a:spLocks noChangeArrowheads="1"/>
          </p:cNvSpPr>
          <p:nvPr/>
        </p:nvSpPr>
        <p:spPr bwMode="auto">
          <a:xfrm>
            <a:off x="971974" y="3785235"/>
            <a:ext cx="7200053" cy="1014730"/>
          </a:xfrm>
          <a:prstGeom prst="rect">
            <a:avLst/>
          </a:prstGeom>
          <a:noFill/>
          <a:ln w="9525">
            <a:noFill/>
            <a:miter lim="800000"/>
          </a:ln>
        </p:spPr>
        <p:txBody>
          <a:bodyPr wrap="square">
            <a:spAutoFit/>
          </a:bodyPr>
          <a:lstStyle/>
          <a:p>
            <a:pPr algn="just" eaLnBrk="0" hangingPunct="0">
              <a:spcBef>
                <a:spcPts val="0"/>
              </a:spcBef>
              <a:buFontTx/>
              <a:buNone/>
              <a:defRPr/>
            </a:pPr>
            <a:r>
              <a:rPr kumimoji="1" lang="zh-CN" altLang="en-US" sz="2000" spc="100" dirty="0">
                <a:solidFill>
                  <a:schemeClr val="tx1">
                    <a:lumMod val="75000"/>
                  </a:schemeClr>
                </a:solidFill>
                <a:uFillTx/>
                <a:latin typeface="微软雅黑" panose="020B0503020204020204" pitchFamily="34" charset="-122"/>
                <a:ea typeface="微软雅黑" panose="020B0503020204020204" pitchFamily="34" charset="-122"/>
              </a:rPr>
              <a:t>2015年7月16日，山东石大科技石化有限公司液化烃球罐在倒罐作业时发生泄漏着火，引起爆炸，在事故救援过程中造成2名消防队员受轻伤，直接经济损失2812万元。</a:t>
            </a:r>
            <a:endParaRPr kumimoji="1" lang="zh-CN" altLang="en-US" sz="2000" spc="100" dirty="0">
              <a:solidFill>
                <a:schemeClr val="tx1">
                  <a:lumMod val="75000"/>
                </a:schemeClr>
              </a:solidFill>
              <a:uFillTx/>
              <a:latin typeface="微软雅黑" panose="020B0503020204020204" pitchFamily="34" charset="-122"/>
              <a:ea typeface="微软雅黑" panose="020B0503020204020204" pitchFamily="34" charset="-122"/>
            </a:endParaRPr>
          </a:p>
        </p:txBody>
      </p:sp>
      <p:pic>
        <p:nvPicPr>
          <p:cNvPr id="117762" name="Picture 3"/>
          <p:cNvPicPr>
            <a:picLocks noChangeAspect="1" noChangeArrowheads="1"/>
          </p:cNvPicPr>
          <p:nvPr/>
        </p:nvPicPr>
        <p:blipFill>
          <a:blip r:embed="rId1"/>
          <a:srcRect b="8131"/>
          <a:stretch>
            <a:fillRect/>
          </a:stretch>
        </p:blipFill>
        <p:spPr bwMode="auto">
          <a:xfrm>
            <a:off x="2144713" y="780415"/>
            <a:ext cx="4854575" cy="2847975"/>
          </a:xfrm>
          <a:prstGeom prst="rect">
            <a:avLst/>
          </a:prstGeom>
          <a:noFill/>
          <a:ln w="9525">
            <a:noFill/>
            <a:miter lim="800000"/>
            <a:headEnd/>
            <a:tailEnd/>
          </a:ln>
        </p:spPr>
      </p:pic>
      <p:grpSp>
        <p:nvGrpSpPr>
          <p:cNvPr id="14" name="组合 13"/>
          <p:cNvGrpSpPr/>
          <p:nvPr/>
        </p:nvGrpSpPr>
        <p:grpSpPr>
          <a:xfrm>
            <a:off x="102235" y="62230"/>
            <a:ext cx="4511675" cy="616535"/>
            <a:chOff x="147" y="225"/>
            <a:chExt cx="7105" cy="971"/>
          </a:xfrm>
        </p:grpSpPr>
        <p:sp>
          <p:nvSpPr>
            <p:cNvPr id="15" name="TextBox 31"/>
            <p:cNvSpPr txBox="1"/>
            <p:nvPr/>
          </p:nvSpPr>
          <p:spPr>
            <a:xfrm>
              <a:off x="1118" y="310"/>
              <a:ext cx="6134"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危化品企业安全监管与执法</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6" name="MH_Number_1"/>
            <p:cNvSpPr/>
            <p:nvPr>
              <p:custDataLst>
                <p:tags r:id="rId2"/>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3</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2"/>
          <p:cNvSpPr>
            <a:spLocks noChangeArrowheads="1"/>
          </p:cNvSpPr>
          <p:nvPr/>
        </p:nvSpPr>
        <p:spPr bwMode="auto">
          <a:xfrm>
            <a:off x="862330" y="3641725"/>
            <a:ext cx="7419340" cy="1322070"/>
          </a:xfrm>
          <a:prstGeom prst="rect">
            <a:avLst/>
          </a:prstGeom>
          <a:noFill/>
          <a:ln w="9525">
            <a:noFill/>
            <a:miter lim="800000"/>
          </a:ln>
        </p:spPr>
        <p:txBody>
          <a:bodyPr wrap="square">
            <a:spAutoFit/>
          </a:bodyPr>
          <a:lstStyle/>
          <a:p>
            <a:pPr algn="just" eaLnBrk="0" hangingPunct="0">
              <a:spcBef>
                <a:spcPts val="0"/>
              </a:spcBef>
              <a:buFontTx/>
              <a:buNone/>
              <a:defRPr/>
            </a:pPr>
            <a:r>
              <a:rPr kumimoji="1" lang="zh-CN" altLang="en-US" sz="1600" b="1" spc="100" dirty="0">
                <a:solidFill>
                  <a:schemeClr val="tx2"/>
                </a:solidFill>
                <a:uFillTx/>
                <a:latin typeface="微软雅黑" panose="020B0503020204020204" pitchFamily="34" charset="-122"/>
                <a:ea typeface="微软雅黑" panose="020B0503020204020204" pitchFamily="34" charset="-122"/>
              </a:rPr>
              <a:t>事故调查分析表明：</a:t>
            </a:r>
            <a:r>
              <a:rPr kumimoji="1" lang="zh-CN" altLang="en-US" sz="1600" spc="100" dirty="0">
                <a:solidFill>
                  <a:schemeClr val="tx1">
                    <a:lumMod val="75000"/>
                  </a:schemeClr>
                </a:solidFill>
                <a:uFillTx/>
                <a:latin typeface="微软雅黑" panose="020B0503020204020204" pitchFamily="34" charset="-122"/>
                <a:ea typeface="微软雅黑" panose="020B0503020204020204" pitchFamily="34" charset="-122"/>
              </a:rPr>
              <a:t>石大科技公司在进行倒罐作业过程中，违规采取注水倒罐置换的方法，且在</a:t>
            </a:r>
            <a:r>
              <a:rPr kumimoji="1" lang="zh-CN" altLang="en-US" sz="1600" b="1" spc="100" dirty="0">
                <a:solidFill>
                  <a:schemeClr val="tx2"/>
                </a:solidFill>
                <a:uFillTx/>
                <a:latin typeface="微软雅黑" panose="020B0503020204020204" pitchFamily="34" charset="-122"/>
                <a:ea typeface="微软雅黑" panose="020B0503020204020204" pitchFamily="34" charset="-122"/>
              </a:rPr>
              <a:t>切水过程中无人现场值守</a:t>
            </a:r>
            <a:r>
              <a:rPr kumimoji="1" lang="zh-CN" altLang="en-US" sz="1600" spc="100" dirty="0">
                <a:solidFill>
                  <a:schemeClr val="tx1">
                    <a:lumMod val="75000"/>
                  </a:schemeClr>
                </a:solidFill>
                <a:uFillTx/>
                <a:latin typeface="微软雅黑" panose="020B0503020204020204" pitchFamily="34" charset="-122"/>
                <a:ea typeface="微软雅黑" panose="020B0503020204020204" pitchFamily="34" charset="-122"/>
              </a:rPr>
              <a:t>，致使液化石油气在水排完后从排水口泄出，泄漏过程中产生的静电放电或消防水带剧烈舞动金属接口及捆绑铁丝与设备或管道撞击产生火花引起爆燃。违规倒罐、无人监守是导致本次事故发生的直接原因。</a:t>
            </a:r>
            <a:endParaRPr kumimoji="1" lang="zh-CN" altLang="en-US" sz="1600" spc="100" dirty="0">
              <a:solidFill>
                <a:schemeClr val="tx1">
                  <a:lumMod val="75000"/>
                </a:schemeClr>
              </a:solidFill>
              <a:uFillTx/>
              <a:latin typeface="微软雅黑" panose="020B0503020204020204" pitchFamily="34" charset="-122"/>
              <a:ea typeface="微软雅黑" panose="020B0503020204020204" pitchFamily="34" charset="-122"/>
            </a:endParaRPr>
          </a:p>
        </p:txBody>
      </p:sp>
      <p:pic>
        <p:nvPicPr>
          <p:cNvPr id="118786" name="Picture 2"/>
          <p:cNvPicPr>
            <a:picLocks noChangeAspect="1" noChangeArrowheads="1"/>
          </p:cNvPicPr>
          <p:nvPr/>
        </p:nvPicPr>
        <p:blipFill>
          <a:blip r:embed="rId1"/>
          <a:srcRect b="8464"/>
          <a:stretch>
            <a:fillRect/>
          </a:stretch>
        </p:blipFill>
        <p:spPr bwMode="auto">
          <a:xfrm>
            <a:off x="1717358" y="629285"/>
            <a:ext cx="5709285" cy="2951480"/>
          </a:xfrm>
          <a:prstGeom prst="rect">
            <a:avLst/>
          </a:prstGeom>
          <a:noFill/>
          <a:ln w="9525">
            <a:noFill/>
            <a:miter lim="800000"/>
            <a:headEnd/>
            <a:tailEnd/>
          </a:ln>
        </p:spPr>
      </p:pic>
      <p:grpSp>
        <p:nvGrpSpPr>
          <p:cNvPr id="14" name="组合 13"/>
          <p:cNvGrpSpPr/>
          <p:nvPr/>
        </p:nvGrpSpPr>
        <p:grpSpPr>
          <a:xfrm>
            <a:off x="102235" y="62230"/>
            <a:ext cx="4511675" cy="616535"/>
            <a:chOff x="147" y="225"/>
            <a:chExt cx="7105" cy="971"/>
          </a:xfrm>
        </p:grpSpPr>
        <p:sp>
          <p:nvSpPr>
            <p:cNvPr id="15" name="TextBox 31"/>
            <p:cNvSpPr txBox="1"/>
            <p:nvPr/>
          </p:nvSpPr>
          <p:spPr>
            <a:xfrm>
              <a:off x="1118" y="310"/>
              <a:ext cx="6134"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危化品企业安全监管与执法</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6" name="MH_Number_1"/>
            <p:cNvSpPr/>
            <p:nvPr>
              <p:custDataLst>
                <p:tags r:id="rId2"/>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3</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331976" y="1165860"/>
            <a:ext cx="6480048" cy="3692525"/>
          </a:xfrm>
          <a:prstGeom prst="rect">
            <a:avLst/>
          </a:prstGeom>
          <a:noFill/>
        </p:spPr>
        <p:txBody>
          <a:bodyPr wrap="square" rtlCol="0" anchor="t">
            <a:spAutoFit/>
          </a:bodyPr>
          <a:lstStyle/>
          <a:p>
            <a:pPr indent="457200" algn="just" eaLnBrk="0" latinLnBrk="1" hangingPunct="0">
              <a:lnSpc>
                <a:spcPct val="130000"/>
              </a:lnSpc>
              <a:spcBef>
                <a:spcPts val="0"/>
              </a:spcBef>
              <a:spcAft>
                <a:spcPts val="0"/>
              </a:spcAft>
            </a:pPr>
            <a:r>
              <a:rPr lang="zh-CN" altLang="en-US" sz="2000" b="1" spc="100">
                <a:solidFill>
                  <a:schemeClr val="tx2"/>
                </a:solidFill>
                <a:uFillTx/>
                <a:latin typeface="微软雅黑" panose="020B0503020204020204" pitchFamily="34" charset="-122"/>
                <a:ea typeface="微软雅黑" panose="020B0503020204020204" pitchFamily="34" charset="-122"/>
                <a:sym typeface="+mn-ea"/>
              </a:rPr>
              <a:t>违法违规行为主要情形：</a:t>
            </a:r>
            <a:r>
              <a:rPr lang="zh-CN" altLang="en-US" sz="2000" spc="100">
                <a:uFillTx/>
                <a:latin typeface="微软雅黑" panose="020B0503020204020204" pitchFamily="34" charset="-122"/>
                <a:ea typeface="微软雅黑" panose="020B0503020204020204" pitchFamily="34" charset="-122"/>
                <a:sym typeface="+mn-ea"/>
              </a:rPr>
              <a:t>易燃易爆区域使用非防爆工具或电器的。</a:t>
            </a:r>
            <a:endParaRPr lang="zh-CN" altLang="en-US" sz="2000" spc="100">
              <a:uFillTx/>
              <a:latin typeface="微软雅黑" panose="020B0503020204020204" pitchFamily="34" charset="-122"/>
              <a:ea typeface="微软雅黑" panose="020B0503020204020204" pitchFamily="34" charset="-122"/>
              <a:sym typeface="+mn-ea"/>
            </a:endParaRPr>
          </a:p>
          <a:p>
            <a:pPr indent="457200" algn="just" eaLnBrk="0" latinLnBrk="1" hangingPunct="0">
              <a:lnSpc>
                <a:spcPct val="130000"/>
              </a:lnSpc>
              <a:spcBef>
                <a:spcPts val="0"/>
              </a:spcBef>
              <a:spcAft>
                <a:spcPts val="0"/>
              </a:spcAft>
            </a:pPr>
            <a:r>
              <a:rPr lang="zh-CN" altLang="en-US" sz="2000" b="1" spc="100">
                <a:solidFill>
                  <a:schemeClr val="tx2"/>
                </a:solidFill>
                <a:uFillTx/>
                <a:latin typeface="微软雅黑" panose="020B0503020204020204" pitchFamily="34" charset="-122"/>
                <a:ea typeface="微软雅黑" panose="020B0503020204020204" pitchFamily="34" charset="-122"/>
                <a:sym typeface="+mn-ea"/>
              </a:rPr>
              <a:t>处罚依据：</a:t>
            </a:r>
            <a:r>
              <a:rPr lang="zh-CN" altLang="en-US" sz="2000" spc="100">
                <a:uFillTx/>
                <a:latin typeface="微软雅黑" panose="020B0503020204020204" pitchFamily="34" charset="-122"/>
                <a:ea typeface="微软雅黑" panose="020B0503020204020204" pitchFamily="34" charset="-122"/>
                <a:sym typeface="+mn-ea"/>
              </a:rPr>
              <a:t>《安全生产法》第38条。</a:t>
            </a:r>
            <a:endParaRPr lang="zh-CN" altLang="en-US" sz="2000" spc="100">
              <a:uFillTx/>
              <a:latin typeface="微软雅黑" panose="020B0503020204020204" pitchFamily="34" charset="-122"/>
              <a:ea typeface="微软雅黑" panose="020B0503020204020204" pitchFamily="34" charset="-122"/>
              <a:sym typeface="+mn-ea"/>
            </a:endParaRPr>
          </a:p>
          <a:p>
            <a:pPr indent="457200" algn="just" eaLnBrk="0" latinLnBrk="1" hangingPunct="0">
              <a:lnSpc>
                <a:spcPct val="130000"/>
              </a:lnSpc>
              <a:spcBef>
                <a:spcPts val="0"/>
              </a:spcBef>
              <a:spcAft>
                <a:spcPts val="0"/>
              </a:spcAft>
            </a:pPr>
            <a:r>
              <a:rPr lang="zh-CN" altLang="en-US" sz="2000" b="1" spc="100">
                <a:solidFill>
                  <a:schemeClr val="tx2"/>
                </a:solidFill>
                <a:uFillTx/>
                <a:latin typeface="微软雅黑" panose="020B0503020204020204" pitchFamily="34" charset="-122"/>
                <a:ea typeface="微软雅黑" panose="020B0503020204020204" pitchFamily="34" charset="-122"/>
                <a:sym typeface="+mn-ea"/>
              </a:rPr>
              <a:t>处罚措施：</a:t>
            </a:r>
            <a:r>
              <a:rPr lang="zh-CN" altLang="en-US" sz="2000" spc="100">
                <a:uFillTx/>
                <a:latin typeface="微软雅黑" panose="020B0503020204020204" pitchFamily="34" charset="-122"/>
                <a:ea typeface="微软雅黑" panose="020B0503020204020204" pitchFamily="34" charset="-122"/>
                <a:sym typeface="+mn-ea"/>
              </a:rPr>
              <a:t>《安全生产法》第99条：生产经营单位未采取措施消除事故隐患的，责令立即消除或者限期消除；生产经营单位拒不执行的，责令停产停业整顿，并处十万元以上五十万元以下的罚款，对其直接负责的主管人员和其他直接责任人员处二万元以上五万元以下的罚款。</a:t>
            </a:r>
            <a:endParaRPr lang="zh-CN" altLang="en-US" sz="2000" spc="100">
              <a:uFillTx/>
              <a:latin typeface="微软雅黑" panose="020B0503020204020204" pitchFamily="34" charset="-122"/>
              <a:ea typeface="微软雅黑" panose="020B0503020204020204" pitchFamily="34" charset="-122"/>
              <a:sym typeface="+mn-ea"/>
            </a:endParaRPr>
          </a:p>
        </p:txBody>
      </p:sp>
      <p:sp>
        <p:nvSpPr>
          <p:cNvPr id="2" name="文本框 1"/>
          <p:cNvSpPr txBox="1"/>
          <p:nvPr/>
        </p:nvSpPr>
        <p:spPr>
          <a:xfrm>
            <a:off x="3947160" y="695325"/>
            <a:ext cx="1249680" cy="398780"/>
          </a:xfrm>
          <a:prstGeom prst="rect">
            <a:avLst/>
          </a:prstGeom>
          <a:noFill/>
        </p:spPr>
        <p:txBody>
          <a:bodyPr wrap="none" rtlCol="0" anchor="t">
            <a:spAutoFit/>
          </a:bodyPr>
          <a:lstStyle/>
          <a:p>
            <a:pPr algn="ctr"/>
            <a:r>
              <a:rPr lang="zh-CN" altLang="en-US" sz="2000" b="1" spc="100">
                <a:solidFill>
                  <a:schemeClr val="tx2">
                    <a:lumMod val="75000"/>
                  </a:schemeClr>
                </a:solidFill>
                <a:uFillTx/>
                <a:latin typeface="微软雅黑" panose="020B0503020204020204" pitchFamily="34" charset="-122"/>
                <a:ea typeface="微软雅黑" panose="020B0503020204020204" pitchFamily="34" charset="-122"/>
                <a:sym typeface="+mn-ea"/>
              </a:rPr>
              <a:t>安全管理</a:t>
            </a:r>
            <a:endParaRPr lang="zh-CN" altLang="en-US" sz="2000" b="1" spc="100">
              <a:solidFill>
                <a:schemeClr val="tx2">
                  <a:lumMod val="75000"/>
                </a:schemeClr>
              </a:solidFill>
              <a:uFillTx/>
              <a:latin typeface="微软雅黑" panose="020B0503020204020204" pitchFamily="34" charset="-122"/>
              <a:ea typeface="微软雅黑" panose="020B0503020204020204" pitchFamily="34" charset="-122"/>
              <a:sym typeface="+mn-ea"/>
            </a:endParaRPr>
          </a:p>
        </p:txBody>
      </p:sp>
      <p:grpSp>
        <p:nvGrpSpPr>
          <p:cNvPr id="14" name="组合 13"/>
          <p:cNvGrpSpPr/>
          <p:nvPr/>
        </p:nvGrpSpPr>
        <p:grpSpPr>
          <a:xfrm>
            <a:off x="102235" y="62230"/>
            <a:ext cx="4511675" cy="616535"/>
            <a:chOff x="147" y="225"/>
            <a:chExt cx="7105" cy="971"/>
          </a:xfrm>
        </p:grpSpPr>
        <p:sp>
          <p:nvSpPr>
            <p:cNvPr id="15" name="TextBox 31"/>
            <p:cNvSpPr txBox="1"/>
            <p:nvPr/>
          </p:nvSpPr>
          <p:spPr>
            <a:xfrm>
              <a:off x="1118" y="310"/>
              <a:ext cx="6134"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危化品企业安全监管与执法</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3</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2"/>
          <p:cNvSpPr>
            <a:spLocks noChangeArrowheads="1"/>
          </p:cNvSpPr>
          <p:nvPr/>
        </p:nvSpPr>
        <p:spPr bwMode="auto">
          <a:xfrm>
            <a:off x="971974" y="3971925"/>
            <a:ext cx="7200053" cy="1014730"/>
          </a:xfrm>
          <a:prstGeom prst="rect">
            <a:avLst/>
          </a:prstGeom>
          <a:noFill/>
          <a:ln w="9525">
            <a:noFill/>
            <a:miter lim="800000"/>
          </a:ln>
        </p:spPr>
        <p:txBody>
          <a:bodyPr wrap="square">
            <a:spAutoFit/>
          </a:bodyPr>
          <a:lstStyle/>
          <a:p>
            <a:pPr algn="just" eaLnBrk="0" hangingPunct="0">
              <a:spcBef>
                <a:spcPts val="0"/>
              </a:spcBef>
              <a:buFontTx/>
              <a:buNone/>
              <a:defRPr/>
            </a:pPr>
            <a:r>
              <a:rPr kumimoji="1" lang="zh-CN" altLang="en-US" sz="2000" spc="100" dirty="0">
                <a:solidFill>
                  <a:schemeClr val="tx1">
                    <a:lumMod val="75000"/>
                  </a:schemeClr>
                </a:solidFill>
                <a:uFillTx/>
                <a:latin typeface="微软雅黑" panose="020B0503020204020204" pitchFamily="34" charset="-122"/>
                <a:ea typeface="微软雅黑" panose="020B0503020204020204" pitchFamily="34" charset="-122"/>
              </a:rPr>
              <a:t>2010年6月29日，中石油辽阳石化分公司炼油厂原油输转站1个3万立方米的原油罐在清罐作业过程中，发生可燃气体爆燃事故，致使罐内作业人员3人死亡，7人受伤。</a:t>
            </a:r>
            <a:endParaRPr kumimoji="1" lang="zh-CN" altLang="en-US" sz="2000" spc="100" dirty="0">
              <a:solidFill>
                <a:schemeClr val="tx1">
                  <a:lumMod val="75000"/>
                </a:schemeClr>
              </a:solidFill>
              <a:uFillTx/>
              <a:latin typeface="微软雅黑" panose="020B0503020204020204" pitchFamily="34" charset="-122"/>
              <a:ea typeface="微软雅黑" panose="020B0503020204020204" pitchFamily="34" charset="-122"/>
            </a:endParaRPr>
          </a:p>
        </p:txBody>
      </p:sp>
      <p:pic>
        <p:nvPicPr>
          <p:cNvPr id="120834" name="Picture 2"/>
          <p:cNvPicPr>
            <a:picLocks noChangeAspect="1" noChangeArrowheads="1"/>
          </p:cNvPicPr>
          <p:nvPr/>
        </p:nvPicPr>
        <p:blipFill>
          <a:blip r:embed="rId1"/>
          <a:srcRect/>
          <a:stretch>
            <a:fillRect/>
          </a:stretch>
        </p:blipFill>
        <p:spPr bwMode="auto">
          <a:xfrm>
            <a:off x="2137249" y="702167"/>
            <a:ext cx="4869502" cy="3225707"/>
          </a:xfrm>
          <a:prstGeom prst="rect">
            <a:avLst/>
          </a:prstGeom>
          <a:noFill/>
          <a:ln w="9525">
            <a:noFill/>
            <a:miter lim="800000"/>
            <a:headEnd/>
            <a:tailEnd/>
          </a:ln>
        </p:spPr>
      </p:pic>
      <p:grpSp>
        <p:nvGrpSpPr>
          <p:cNvPr id="14" name="组合 13"/>
          <p:cNvGrpSpPr/>
          <p:nvPr/>
        </p:nvGrpSpPr>
        <p:grpSpPr>
          <a:xfrm>
            <a:off x="102235" y="62230"/>
            <a:ext cx="4511675" cy="616535"/>
            <a:chOff x="147" y="225"/>
            <a:chExt cx="7105" cy="971"/>
          </a:xfrm>
        </p:grpSpPr>
        <p:sp>
          <p:nvSpPr>
            <p:cNvPr id="15" name="TextBox 31"/>
            <p:cNvSpPr txBox="1"/>
            <p:nvPr/>
          </p:nvSpPr>
          <p:spPr>
            <a:xfrm>
              <a:off x="1118" y="310"/>
              <a:ext cx="6134"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危化品企业安全监管与执法</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6" name="MH_Number_1"/>
            <p:cNvSpPr/>
            <p:nvPr>
              <p:custDataLst>
                <p:tags r:id="rId2"/>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3</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016000" y="805180"/>
            <a:ext cx="1333500" cy="398780"/>
          </a:xfrm>
          <a:prstGeom prst="rect">
            <a:avLst/>
          </a:prstGeom>
          <a:noFill/>
        </p:spPr>
        <p:txBody>
          <a:bodyPr wrap="square" rtlCol="0">
            <a:spAutoFit/>
          </a:bodyPr>
          <a:lstStyle/>
          <a:p>
            <a:r>
              <a:rPr lang="zh-CN" altLang="en-US" sz="2000" b="1" spc="100">
                <a:solidFill>
                  <a:schemeClr val="tx2"/>
                </a:solidFill>
                <a:uFillTx/>
                <a:latin typeface="微软雅黑" panose="020B0503020204020204" pitchFamily="34" charset="-122"/>
                <a:ea typeface="微软雅黑" panose="020B0503020204020204" pitchFamily="34" charset="-122"/>
              </a:rPr>
              <a:t>事故原因</a:t>
            </a:r>
            <a:endParaRPr lang="zh-CN" altLang="en-US" sz="2000" b="1" spc="100">
              <a:solidFill>
                <a:schemeClr val="tx2"/>
              </a:solidFill>
              <a:uFillTx/>
              <a:latin typeface="微软雅黑" panose="020B0503020204020204" pitchFamily="34" charset="-122"/>
              <a:ea typeface="微软雅黑" panose="020B0503020204020204" pitchFamily="34" charset="-122"/>
            </a:endParaRPr>
          </a:p>
        </p:txBody>
      </p:sp>
      <p:sp>
        <p:nvSpPr>
          <p:cNvPr id="4" name="文本框 3"/>
          <p:cNvSpPr txBox="1"/>
          <p:nvPr/>
        </p:nvSpPr>
        <p:spPr>
          <a:xfrm>
            <a:off x="971974" y="1250950"/>
            <a:ext cx="7200053" cy="3322955"/>
          </a:xfrm>
          <a:prstGeom prst="rect">
            <a:avLst/>
          </a:prstGeom>
          <a:noFill/>
        </p:spPr>
        <p:txBody>
          <a:bodyPr wrap="square" rtlCol="0">
            <a:spAutoFit/>
          </a:bodyPr>
          <a:lstStyle/>
          <a:p>
            <a:pPr indent="533400" algn="just">
              <a:lnSpc>
                <a:spcPct val="150000"/>
              </a:lnSpc>
              <a:extLst>
                <a:ext uri="{35155182-B16C-46BC-9424-99874614C6A1}">
                  <wpsdc:indentchars xmlns:wpsdc="http://www.wps.cn/officeDocument/2017/drawingmlCustomData" val="200" checksum="171596010"/>
                </a:ext>
              </a:extLst>
            </a:pPr>
            <a:r>
              <a:rPr lang="en-US" altLang="zh-CN" sz="2000" spc="100">
                <a:solidFill>
                  <a:schemeClr val="tx1"/>
                </a:solidFill>
                <a:uFillTx/>
                <a:latin typeface="微软雅黑" panose="020B0503020204020204" pitchFamily="34" charset="-122"/>
                <a:ea typeface="微软雅黑" panose="020B0503020204020204" pitchFamily="34" charset="-122"/>
              </a:rPr>
              <a:t>C1-7</a:t>
            </a:r>
            <a:r>
              <a:rPr lang="zh-CN" altLang="en-US" sz="2000" spc="100">
                <a:solidFill>
                  <a:schemeClr val="tx1"/>
                </a:solidFill>
                <a:uFillTx/>
                <a:latin typeface="微软雅黑" panose="020B0503020204020204" pitchFamily="34" charset="-122"/>
                <a:ea typeface="微软雅黑" panose="020B0503020204020204" pitchFamily="34" charset="-122"/>
              </a:rPr>
              <a:t>罐内含有烃类可燃物料，局部达到爆炸极限，遇到施工使用的临时照明产生电火花，或者黑色金属撞击等火源，引发油气爆炸。罐底部沉积物有少量烃类可燃物，虽然当天早晨分析合格，但是沉积物中烃类可燃物在清理过程挥发出，加之进罐阀门有渗漏现象，渗漏出的物料同样挥发出可燃气体，未能及时排出，施工单位清罐使用非防爆工具，并私自接非防爆照明设施，且在作业过程中故障。</a:t>
            </a:r>
            <a:endParaRPr lang="zh-CN" altLang="en-US" sz="2000" spc="100">
              <a:solidFill>
                <a:schemeClr val="tx1"/>
              </a:solidFill>
              <a:uFillTx/>
              <a:latin typeface="微软雅黑" panose="020B0503020204020204" pitchFamily="34" charset="-122"/>
              <a:ea typeface="微软雅黑" panose="020B0503020204020204" pitchFamily="34" charset="-122"/>
            </a:endParaRPr>
          </a:p>
        </p:txBody>
      </p:sp>
      <p:grpSp>
        <p:nvGrpSpPr>
          <p:cNvPr id="14" name="组合 13"/>
          <p:cNvGrpSpPr/>
          <p:nvPr/>
        </p:nvGrpSpPr>
        <p:grpSpPr>
          <a:xfrm>
            <a:off x="102235" y="62230"/>
            <a:ext cx="4511675" cy="616535"/>
            <a:chOff x="147" y="225"/>
            <a:chExt cx="7105" cy="971"/>
          </a:xfrm>
        </p:grpSpPr>
        <p:sp>
          <p:nvSpPr>
            <p:cNvPr id="15" name="TextBox 31"/>
            <p:cNvSpPr txBox="1"/>
            <p:nvPr/>
          </p:nvSpPr>
          <p:spPr>
            <a:xfrm>
              <a:off x="1118" y="310"/>
              <a:ext cx="6134"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危化品企业安全监管与执法</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3</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1181418" y="771525"/>
            <a:ext cx="6781165" cy="3456940"/>
          </a:xfrm>
          <a:prstGeom prst="rect">
            <a:avLst/>
          </a:prstGeom>
        </p:spPr>
      </p:pic>
      <p:sp>
        <p:nvSpPr>
          <p:cNvPr id="4" name="文本框 3"/>
          <p:cNvSpPr txBox="1"/>
          <p:nvPr/>
        </p:nvSpPr>
        <p:spPr>
          <a:xfrm>
            <a:off x="1495108" y="4410710"/>
            <a:ext cx="6153785" cy="429895"/>
          </a:xfrm>
          <a:prstGeom prst="rect">
            <a:avLst/>
          </a:prstGeom>
          <a:noFill/>
        </p:spPr>
        <p:txBody>
          <a:bodyPr wrap="square" rtlCol="0">
            <a:spAutoFit/>
          </a:bodyPr>
          <a:lstStyle/>
          <a:p>
            <a:pPr algn="ctr"/>
            <a:r>
              <a:rPr lang="zh-CN" altLang="en-US" sz="2200" b="1" spc="100">
                <a:solidFill>
                  <a:schemeClr val="tx1">
                    <a:lumMod val="75000"/>
                  </a:schemeClr>
                </a:solidFill>
                <a:uFillTx/>
                <a:latin typeface="微软雅黑" panose="020B0503020204020204" pitchFamily="34" charset="-122"/>
                <a:ea typeface="微软雅黑" panose="020B0503020204020204" pitchFamily="34" charset="-122"/>
              </a:rPr>
              <a:t>施工单位违章使用的非防爆电气和作业工具</a:t>
            </a:r>
            <a:endParaRPr lang="zh-CN" altLang="en-US" sz="2200" b="1" spc="100">
              <a:solidFill>
                <a:schemeClr val="tx1">
                  <a:lumMod val="75000"/>
                </a:schemeClr>
              </a:solidFill>
              <a:uFillTx/>
              <a:latin typeface="微软雅黑" panose="020B0503020204020204" pitchFamily="34" charset="-122"/>
              <a:ea typeface="微软雅黑" panose="020B0503020204020204" pitchFamily="34" charset="-122"/>
            </a:endParaRPr>
          </a:p>
        </p:txBody>
      </p:sp>
      <p:grpSp>
        <p:nvGrpSpPr>
          <p:cNvPr id="14" name="组合 13"/>
          <p:cNvGrpSpPr/>
          <p:nvPr/>
        </p:nvGrpSpPr>
        <p:grpSpPr>
          <a:xfrm>
            <a:off x="102235" y="62230"/>
            <a:ext cx="4511675" cy="616535"/>
            <a:chOff x="147" y="225"/>
            <a:chExt cx="7105" cy="971"/>
          </a:xfrm>
        </p:grpSpPr>
        <p:sp>
          <p:nvSpPr>
            <p:cNvPr id="15" name="TextBox 31"/>
            <p:cNvSpPr txBox="1"/>
            <p:nvPr/>
          </p:nvSpPr>
          <p:spPr>
            <a:xfrm>
              <a:off x="1118" y="310"/>
              <a:ext cx="6134"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危化品企业安全监管与执法</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6" name="MH_Number_1"/>
            <p:cNvSpPr/>
            <p:nvPr>
              <p:custDataLst>
                <p:tags r:id="rId2"/>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3</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971974" y="950595"/>
            <a:ext cx="7200053" cy="4092575"/>
          </a:xfrm>
          <a:prstGeom prst="rect">
            <a:avLst/>
          </a:prstGeom>
          <a:noFill/>
        </p:spPr>
        <p:txBody>
          <a:bodyPr wrap="square" rtlCol="0" anchor="t">
            <a:spAutoFit/>
          </a:bodyPr>
          <a:lstStyle/>
          <a:p>
            <a:pPr indent="457200" algn="just" latinLnBrk="1" hangingPunct="0">
              <a:lnSpc>
                <a:spcPct val="100000"/>
              </a:lnSpc>
              <a:spcBef>
                <a:spcPts val="0"/>
              </a:spcBef>
              <a:spcAft>
                <a:spcPts val="0"/>
              </a:spcAft>
            </a:pPr>
            <a:r>
              <a:rPr lang="zh-CN" altLang="en-US" sz="2000" b="1" spc="100">
                <a:solidFill>
                  <a:schemeClr val="tx2"/>
                </a:solidFill>
                <a:uFillTx/>
                <a:latin typeface="微软雅黑" panose="020B0503020204020204" pitchFamily="34" charset="-122"/>
                <a:ea typeface="微软雅黑" panose="020B0503020204020204" pitchFamily="34" charset="-122"/>
                <a:sym typeface="+mn-ea"/>
              </a:rPr>
              <a:t>违法违规行为主要情形：</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未在存在有毒气体的区域配备便携式检测仪、空气呼吸器等器材和设备或者不能正确佩戴、使用个体防护用品和应急救援器材的。 </a:t>
            </a:r>
            <a:endPar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indent="457200" algn="just" latinLnBrk="1" hangingPunct="0">
              <a:lnSpc>
                <a:spcPct val="100000"/>
              </a:lnSpc>
              <a:spcBef>
                <a:spcPts val="0"/>
              </a:spcBef>
              <a:spcAft>
                <a:spcPts val="0"/>
              </a:spcAft>
            </a:pPr>
            <a:r>
              <a:rPr lang="zh-CN" altLang="en-US" sz="2000" b="1" spc="100">
                <a:solidFill>
                  <a:schemeClr val="tx2"/>
                </a:solidFill>
                <a:uFillTx/>
                <a:latin typeface="微软雅黑" panose="020B0503020204020204" pitchFamily="34" charset="-122"/>
                <a:ea typeface="微软雅黑" panose="020B0503020204020204" pitchFamily="34" charset="-122"/>
                <a:sym typeface="+mn-ea"/>
              </a:rPr>
              <a:t>处罚依据：</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《安全生产法》第38条、第54条。</a:t>
            </a:r>
            <a:endPar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indent="457200" algn="just" latinLnBrk="1" hangingPunct="0">
              <a:lnSpc>
                <a:spcPct val="100000"/>
              </a:lnSpc>
              <a:spcBef>
                <a:spcPts val="0"/>
              </a:spcBef>
              <a:spcAft>
                <a:spcPts val="0"/>
              </a:spcAft>
            </a:pPr>
            <a:r>
              <a:rPr lang="zh-CN" altLang="en-US" sz="2000" b="1" spc="100">
                <a:solidFill>
                  <a:schemeClr val="tx2"/>
                </a:solidFill>
                <a:uFillTx/>
                <a:latin typeface="微软雅黑" panose="020B0503020204020204" pitchFamily="34" charset="-122"/>
                <a:ea typeface="微软雅黑" panose="020B0503020204020204" pitchFamily="34" charset="-122"/>
                <a:sym typeface="+mn-ea"/>
              </a:rPr>
              <a:t>处罚措施：</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安全生产法》第99条，生产经营单位未采取措施消除事故隐患的，责令立即消除或者限期消除；生产经营单位拒不执行的，责令停产停业整顿，并处十万元以上五十万元以下的罚款，对其直接负责的主管人员和其他直接责任人员处二万元以上五万元以下的罚款。</a:t>
            </a:r>
            <a:endPar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indent="457200" algn="just" latinLnBrk="1" hangingPunct="0">
              <a:lnSpc>
                <a:spcPct val="100000"/>
              </a:lnSpc>
              <a:spcBef>
                <a:spcPts val="0"/>
              </a:spcBef>
              <a:spcAft>
                <a:spcPts val="0"/>
              </a:spcAft>
            </a:pP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安全生产法》第104条，生产经营单位的从业人员不服从管理，违反安全生产规章制度或者操作规程的，由生产经营单位给予批评教育，依照有关规章制度给予处分；构成犯罪的，依照刑法有关规定追究刑事责任。</a:t>
            </a:r>
            <a:endPar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sp>
        <p:nvSpPr>
          <p:cNvPr id="2" name="文本框 1"/>
          <p:cNvSpPr txBox="1"/>
          <p:nvPr/>
        </p:nvSpPr>
        <p:spPr>
          <a:xfrm>
            <a:off x="3947160" y="551815"/>
            <a:ext cx="1249680" cy="398780"/>
          </a:xfrm>
          <a:prstGeom prst="rect">
            <a:avLst/>
          </a:prstGeom>
          <a:noFill/>
        </p:spPr>
        <p:txBody>
          <a:bodyPr wrap="none" rtlCol="0" anchor="t">
            <a:spAutoFit/>
          </a:bodyPr>
          <a:lstStyle/>
          <a:p>
            <a:pPr algn="ctr"/>
            <a:r>
              <a:rPr lang="zh-CN" altLang="en-US" sz="2000" b="1" spc="100">
                <a:solidFill>
                  <a:schemeClr val="tx2">
                    <a:lumMod val="75000"/>
                  </a:schemeClr>
                </a:solidFill>
                <a:uFillTx/>
                <a:latin typeface="微软雅黑" panose="020B0503020204020204" pitchFamily="34" charset="-122"/>
                <a:ea typeface="微软雅黑" panose="020B0503020204020204" pitchFamily="34" charset="-122"/>
                <a:sym typeface="+mn-ea"/>
              </a:rPr>
              <a:t>安全管理</a:t>
            </a:r>
            <a:endParaRPr lang="zh-CN" altLang="en-US" sz="2000" b="1" spc="100">
              <a:solidFill>
                <a:schemeClr val="tx2">
                  <a:lumMod val="75000"/>
                </a:schemeClr>
              </a:solidFill>
              <a:uFillTx/>
              <a:latin typeface="微软雅黑" panose="020B0503020204020204" pitchFamily="34" charset="-122"/>
              <a:ea typeface="微软雅黑" panose="020B0503020204020204" pitchFamily="34" charset="-122"/>
              <a:sym typeface="+mn-ea"/>
            </a:endParaRPr>
          </a:p>
        </p:txBody>
      </p:sp>
      <p:grpSp>
        <p:nvGrpSpPr>
          <p:cNvPr id="14" name="组合 13"/>
          <p:cNvGrpSpPr/>
          <p:nvPr/>
        </p:nvGrpSpPr>
        <p:grpSpPr>
          <a:xfrm>
            <a:off x="102235" y="62230"/>
            <a:ext cx="4511675" cy="616535"/>
            <a:chOff x="147" y="225"/>
            <a:chExt cx="7105" cy="971"/>
          </a:xfrm>
        </p:grpSpPr>
        <p:sp>
          <p:nvSpPr>
            <p:cNvPr id="15" name="TextBox 31"/>
            <p:cNvSpPr txBox="1"/>
            <p:nvPr/>
          </p:nvSpPr>
          <p:spPr>
            <a:xfrm>
              <a:off x="1118" y="310"/>
              <a:ext cx="6134"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危化品企业安全监管与执法</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3</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586740" y="734060"/>
            <a:ext cx="7970520" cy="3969385"/>
            <a:chOff x="1598" y="1382"/>
            <a:chExt cx="12552" cy="6251"/>
          </a:xfrm>
        </p:grpSpPr>
        <p:pic>
          <p:nvPicPr>
            <p:cNvPr id="124930" name="Picture 2"/>
            <p:cNvPicPr>
              <a:picLocks noChangeAspect="1" noChangeArrowheads="1"/>
            </p:cNvPicPr>
            <p:nvPr/>
          </p:nvPicPr>
          <p:blipFill>
            <a:blip r:embed="rId1"/>
            <a:srcRect/>
            <a:stretch>
              <a:fillRect/>
            </a:stretch>
          </p:blipFill>
          <p:spPr bwMode="auto">
            <a:xfrm>
              <a:off x="1598" y="2496"/>
              <a:ext cx="5432" cy="4024"/>
            </a:xfrm>
            <a:prstGeom prst="rect">
              <a:avLst/>
            </a:prstGeom>
            <a:noFill/>
            <a:ln w="9525">
              <a:noFill/>
              <a:miter lim="800000"/>
              <a:headEnd/>
              <a:tailEnd/>
            </a:ln>
          </p:spPr>
        </p:pic>
        <p:sp>
          <p:nvSpPr>
            <p:cNvPr id="5" name="文本框 4"/>
            <p:cNvSpPr txBox="1"/>
            <p:nvPr/>
          </p:nvSpPr>
          <p:spPr>
            <a:xfrm>
              <a:off x="7003" y="1382"/>
              <a:ext cx="7147" cy="6251"/>
            </a:xfrm>
            <a:prstGeom prst="rect">
              <a:avLst/>
            </a:prstGeom>
            <a:noFill/>
          </p:spPr>
          <p:txBody>
            <a:bodyPr wrap="square" rtlCol="0" anchor="t">
              <a:spAutoFit/>
            </a:bodyPr>
            <a:lstStyle/>
            <a:p>
              <a:pPr indent="482600" algn="just">
                <a:extLst>
                  <a:ext uri="{35155182-B16C-46BC-9424-99874614C6A1}">
                    <wpsdc:indentchars xmlns:wpsdc="http://www.wps.cn/officeDocument/2017/drawingmlCustomData" val="200" checksum="488862714"/>
                  </a:ext>
                </a:extLst>
              </a:pPr>
              <a:r>
                <a:rPr lang="en-US" altLang="zh-CN" spc="100">
                  <a:solidFill>
                    <a:schemeClr val="tx1">
                      <a:lumMod val="75000"/>
                    </a:schemeClr>
                  </a:solidFill>
                  <a:uFillTx/>
                  <a:latin typeface="微软雅黑" panose="020B0503020204020204" pitchFamily="34" charset="-122"/>
                  <a:ea typeface="微软雅黑" panose="020B0503020204020204" pitchFamily="34" charset="-122"/>
                  <a:sym typeface="+mn-ea"/>
                </a:rPr>
                <a:t>2015</a:t>
              </a:r>
              <a:r>
                <a:rPr lang="zh-CN" altLang="en-US" spc="100">
                  <a:solidFill>
                    <a:schemeClr val="tx1">
                      <a:lumMod val="75000"/>
                    </a:schemeClr>
                  </a:solidFill>
                  <a:uFillTx/>
                  <a:latin typeface="微软雅黑" panose="020B0503020204020204" pitchFamily="34" charset="-122"/>
                  <a:ea typeface="微软雅黑" panose="020B0503020204020204" pitchFamily="34" charset="-122"/>
                  <a:sym typeface="+mn-ea"/>
                </a:rPr>
                <a:t>年</a:t>
              </a:r>
              <a:r>
                <a:rPr lang="en-US" altLang="zh-CN" spc="100">
                  <a:solidFill>
                    <a:schemeClr val="tx1">
                      <a:lumMod val="75000"/>
                    </a:schemeClr>
                  </a:solidFill>
                  <a:uFillTx/>
                  <a:latin typeface="微软雅黑" panose="020B0503020204020204" pitchFamily="34" charset="-122"/>
                  <a:ea typeface="微软雅黑" panose="020B0503020204020204" pitchFamily="34" charset="-122"/>
                  <a:sym typeface="+mn-ea"/>
                </a:rPr>
                <a:t>5</a:t>
              </a:r>
              <a:r>
                <a:rPr lang="zh-CN" altLang="en-US" spc="100">
                  <a:solidFill>
                    <a:schemeClr val="tx1">
                      <a:lumMod val="75000"/>
                    </a:schemeClr>
                  </a:solidFill>
                  <a:uFillTx/>
                  <a:latin typeface="微软雅黑" panose="020B0503020204020204" pitchFamily="34" charset="-122"/>
                  <a:ea typeface="微软雅黑" panose="020B0503020204020204" pitchFamily="34" charset="-122"/>
                  <a:sym typeface="+mn-ea"/>
                </a:rPr>
                <a:t>月</a:t>
              </a:r>
              <a:r>
                <a:rPr lang="en-US" altLang="zh-CN" spc="100">
                  <a:solidFill>
                    <a:schemeClr val="tx1">
                      <a:lumMod val="75000"/>
                    </a:schemeClr>
                  </a:solidFill>
                  <a:uFillTx/>
                  <a:latin typeface="微软雅黑" panose="020B0503020204020204" pitchFamily="34" charset="-122"/>
                  <a:ea typeface="微软雅黑" panose="020B0503020204020204" pitchFamily="34" charset="-122"/>
                  <a:sym typeface="+mn-ea"/>
                </a:rPr>
                <a:t>16</a:t>
              </a:r>
              <a:r>
                <a:rPr lang="zh-CN" altLang="en-US" spc="100">
                  <a:solidFill>
                    <a:schemeClr val="tx1">
                      <a:lumMod val="75000"/>
                    </a:schemeClr>
                  </a:solidFill>
                  <a:uFillTx/>
                  <a:latin typeface="微软雅黑" panose="020B0503020204020204" pitchFamily="34" charset="-122"/>
                  <a:ea typeface="微软雅黑" panose="020B0503020204020204" pitchFamily="34" charset="-122"/>
                  <a:sym typeface="+mn-ea"/>
                </a:rPr>
                <a:t>日</a:t>
              </a:r>
              <a:r>
                <a:rPr lang="en-US" altLang="zh-CN" spc="100">
                  <a:solidFill>
                    <a:schemeClr val="tx1">
                      <a:lumMod val="75000"/>
                    </a:schemeClr>
                  </a:solidFill>
                  <a:uFillTx/>
                  <a:latin typeface="微软雅黑" panose="020B0503020204020204" pitchFamily="34" charset="-122"/>
                  <a:ea typeface="微软雅黑" panose="020B0503020204020204" pitchFamily="34" charset="-122"/>
                  <a:sym typeface="+mn-ea"/>
                </a:rPr>
                <a:t>6</a:t>
              </a:r>
              <a:r>
                <a:rPr lang="zh-CN" altLang="en-US" spc="100">
                  <a:solidFill>
                    <a:schemeClr val="tx1">
                      <a:lumMod val="75000"/>
                    </a:schemeClr>
                  </a:solidFill>
                  <a:uFillTx/>
                  <a:latin typeface="微软雅黑" panose="020B0503020204020204" pitchFamily="34" charset="-122"/>
                  <a:ea typeface="微软雅黑" panose="020B0503020204020204" pitchFamily="34" charset="-122"/>
                  <a:sym typeface="+mn-ea"/>
                </a:rPr>
                <a:t>时</a:t>
              </a:r>
              <a:r>
                <a:rPr lang="en-US" altLang="zh-CN" spc="100">
                  <a:solidFill>
                    <a:schemeClr val="tx1">
                      <a:lumMod val="75000"/>
                    </a:schemeClr>
                  </a:solidFill>
                  <a:uFillTx/>
                  <a:latin typeface="微软雅黑" panose="020B0503020204020204" pitchFamily="34" charset="-122"/>
                  <a:ea typeface="微软雅黑" panose="020B0503020204020204" pitchFamily="34" charset="-122"/>
                  <a:sym typeface="+mn-ea"/>
                </a:rPr>
                <a:t>27</a:t>
              </a:r>
              <a:r>
                <a:rPr lang="zh-CN" altLang="en-US" spc="100">
                  <a:solidFill>
                    <a:schemeClr val="tx1">
                      <a:lumMod val="75000"/>
                    </a:schemeClr>
                  </a:solidFill>
                  <a:uFillTx/>
                  <a:latin typeface="微软雅黑" panose="020B0503020204020204" pitchFamily="34" charset="-122"/>
                  <a:ea typeface="微软雅黑" panose="020B0503020204020204" pitchFamily="34" charset="-122"/>
                  <a:sym typeface="+mn-ea"/>
                </a:rPr>
                <a:t>分许，山西省晋城市阳城县瑞兴化工有限公司在对二车间南炉组</a:t>
              </a:r>
              <a:r>
                <a:rPr lang="en-US" altLang="zh-CN" spc="100">
                  <a:solidFill>
                    <a:schemeClr val="tx1">
                      <a:lumMod val="75000"/>
                    </a:schemeClr>
                  </a:solidFill>
                  <a:uFillTx/>
                  <a:latin typeface="微软雅黑" panose="020B0503020204020204" pitchFamily="34" charset="-122"/>
                  <a:ea typeface="微软雅黑" panose="020B0503020204020204" pitchFamily="34" charset="-122"/>
                  <a:sym typeface="+mn-ea"/>
                </a:rPr>
                <a:t>3#</a:t>
              </a:r>
              <a:r>
                <a:rPr lang="zh-CN" altLang="en-US" spc="100">
                  <a:solidFill>
                    <a:schemeClr val="tx1">
                      <a:lumMod val="75000"/>
                    </a:schemeClr>
                  </a:solidFill>
                  <a:uFillTx/>
                  <a:latin typeface="微软雅黑" panose="020B0503020204020204" pitchFamily="34" charset="-122"/>
                  <a:ea typeface="微软雅黑" panose="020B0503020204020204" pitchFamily="34" charset="-122"/>
                  <a:sym typeface="+mn-ea"/>
                </a:rPr>
                <a:t>冷却池内</a:t>
              </a:r>
              <a:r>
                <a:rPr lang="en-US" altLang="zh-CN" spc="100">
                  <a:solidFill>
                    <a:schemeClr val="tx1">
                      <a:lumMod val="75000"/>
                    </a:schemeClr>
                  </a:solidFill>
                  <a:uFillTx/>
                  <a:latin typeface="微软雅黑" panose="020B0503020204020204" pitchFamily="34" charset="-122"/>
                  <a:ea typeface="微软雅黑" panose="020B0503020204020204" pitchFamily="34" charset="-122"/>
                  <a:sym typeface="+mn-ea"/>
                </a:rPr>
                <a:t>9#</a:t>
              </a:r>
              <a:r>
                <a:rPr lang="zh-CN" altLang="en-US" spc="100">
                  <a:solidFill>
                    <a:schemeClr val="tx1">
                      <a:lumMod val="75000"/>
                    </a:schemeClr>
                  </a:solidFill>
                  <a:uFillTx/>
                  <a:latin typeface="微软雅黑" panose="020B0503020204020204" pitchFamily="34" charset="-122"/>
                  <a:ea typeface="微软雅黑" panose="020B0503020204020204" pitchFamily="34" charset="-122"/>
                  <a:sym typeface="+mn-ea"/>
                </a:rPr>
                <a:t>冷凝管进行检修作业时</a:t>
              </a:r>
              <a:r>
                <a:rPr lang="en-US" altLang="zh-CN"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en-US" spc="100">
                  <a:solidFill>
                    <a:schemeClr val="tx1">
                      <a:lumMod val="75000"/>
                    </a:schemeClr>
                  </a:solidFill>
                  <a:uFillTx/>
                  <a:latin typeface="微软雅黑" panose="020B0503020204020204" pitchFamily="34" charset="-122"/>
                  <a:ea typeface="微软雅黑" panose="020B0503020204020204" pitchFamily="34" charset="-122"/>
                  <a:sym typeface="+mn-ea"/>
                </a:rPr>
                <a:t>检修人员吸入泄漏的硫化氢致</a:t>
              </a:r>
              <a:r>
                <a:rPr lang="en-US" altLang="zh-CN" spc="100">
                  <a:solidFill>
                    <a:schemeClr val="tx1">
                      <a:lumMod val="75000"/>
                    </a:schemeClr>
                  </a:solidFill>
                  <a:uFillTx/>
                  <a:latin typeface="微软雅黑" panose="020B0503020204020204" pitchFamily="34" charset="-122"/>
                  <a:ea typeface="微软雅黑" panose="020B0503020204020204" pitchFamily="34" charset="-122"/>
                  <a:sym typeface="+mn-ea"/>
                </a:rPr>
                <a:t>1</a:t>
              </a:r>
              <a:r>
                <a:rPr lang="zh-CN" altLang="en-US" spc="100">
                  <a:solidFill>
                    <a:schemeClr val="tx1">
                      <a:lumMod val="75000"/>
                    </a:schemeClr>
                  </a:solidFill>
                  <a:uFillTx/>
                  <a:latin typeface="微软雅黑" panose="020B0503020204020204" pitchFamily="34" charset="-122"/>
                  <a:ea typeface="微软雅黑" panose="020B0503020204020204" pitchFamily="34" charset="-122"/>
                  <a:sym typeface="+mn-ea"/>
                </a:rPr>
                <a:t>人中毒死亡，盲目施救又造成</a:t>
              </a:r>
              <a:r>
                <a:rPr lang="en-US" altLang="zh-CN" spc="100">
                  <a:solidFill>
                    <a:schemeClr val="tx1">
                      <a:lumMod val="75000"/>
                    </a:schemeClr>
                  </a:solidFill>
                  <a:uFillTx/>
                  <a:latin typeface="微软雅黑" panose="020B0503020204020204" pitchFamily="34" charset="-122"/>
                  <a:ea typeface="微软雅黑" panose="020B0503020204020204" pitchFamily="34" charset="-122"/>
                  <a:sym typeface="+mn-ea"/>
                </a:rPr>
                <a:t>7</a:t>
              </a:r>
              <a:r>
                <a:rPr lang="zh-CN" altLang="en-US" spc="100">
                  <a:solidFill>
                    <a:schemeClr val="tx1">
                      <a:lumMod val="75000"/>
                    </a:schemeClr>
                  </a:solidFill>
                  <a:uFillTx/>
                  <a:latin typeface="微软雅黑" panose="020B0503020204020204" pitchFamily="34" charset="-122"/>
                  <a:ea typeface="微软雅黑" panose="020B0503020204020204" pitchFamily="34" charset="-122"/>
                  <a:sym typeface="+mn-ea"/>
                </a:rPr>
                <a:t>人中毒死亡，事故共造成</a:t>
              </a:r>
              <a:r>
                <a:rPr lang="en-US" altLang="zh-CN" spc="100">
                  <a:solidFill>
                    <a:schemeClr val="tx1">
                      <a:lumMod val="75000"/>
                    </a:schemeClr>
                  </a:solidFill>
                  <a:uFillTx/>
                  <a:latin typeface="微软雅黑" panose="020B0503020204020204" pitchFamily="34" charset="-122"/>
                  <a:ea typeface="微软雅黑" panose="020B0503020204020204" pitchFamily="34" charset="-122"/>
                  <a:sym typeface="+mn-ea"/>
                </a:rPr>
                <a:t>8</a:t>
              </a:r>
              <a:r>
                <a:rPr lang="zh-CN" altLang="en-US" spc="100">
                  <a:solidFill>
                    <a:schemeClr val="tx1">
                      <a:lumMod val="75000"/>
                    </a:schemeClr>
                  </a:solidFill>
                  <a:uFillTx/>
                  <a:latin typeface="微软雅黑" panose="020B0503020204020204" pitchFamily="34" charset="-122"/>
                  <a:ea typeface="微软雅黑" panose="020B0503020204020204" pitchFamily="34" charset="-122"/>
                  <a:sym typeface="+mn-ea"/>
                </a:rPr>
                <a:t>人死亡、</a:t>
              </a:r>
              <a:r>
                <a:rPr lang="en-US" altLang="zh-CN" spc="100">
                  <a:solidFill>
                    <a:schemeClr val="tx1">
                      <a:lumMod val="75000"/>
                    </a:schemeClr>
                  </a:solidFill>
                  <a:uFillTx/>
                  <a:latin typeface="微软雅黑" panose="020B0503020204020204" pitchFamily="34" charset="-122"/>
                  <a:ea typeface="微软雅黑" panose="020B0503020204020204" pitchFamily="34" charset="-122"/>
                  <a:sym typeface="+mn-ea"/>
                </a:rPr>
                <a:t>6</a:t>
              </a:r>
              <a:r>
                <a:rPr lang="zh-CN" altLang="en-US" spc="100">
                  <a:solidFill>
                    <a:schemeClr val="tx1">
                      <a:lumMod val="75000"/>
                    </a:schemeClr>
                  </a:solidFill>
                  <a:uFillTx/>
                  <a:latin typeface="微软雅黑" panose="020B0503020204020204" pitchFamily="34" charset="-122"/>
                  <a:ea typeface="微软雅黑" panose="020B0503020204020204" pitchFamily="34" charset="-122"/>
                  <a:sym typeface="+mn-ea"/>
                </a:rPr>
                <a:t>人受伤。</a:t>
              </a:r>
              <a:r>
                <a:rPr lang="zh-CN" altLang="en-US" b="1" spc="100">
                  <a:solidFill>
                    <a:schemeClr val="tx2"/>
                  </a:solidFill>
                  <a:uFillTx/>
                  <a:latin typeface="微软雅黑" panose="020B0503020204020204" pitchFamily="34" charset="-122"/>
                  <a:ea typeface="微软雅黑" panose="020B0503020204020204" pitchFamily="34" charset="-122"/>
                  <a:sym typeface="+mn-ea"/>
                </a:rPr>
                <a:t>事故调查表明</a:t>
              </a:r>
              <a:r>
                <a:rPr lang="zh-CN" altLang="en-US" spc="100">
                  <a:solidFill>
                    <a:schemeClr val="tx1">
                      <a:lumMod val="75000"/>
                    </a:schemeClr>
                  </a:solidFill>
                  <a:uFillTx/>
                  <a:latin typeface="微软雅黑" panose="020B0503020204020204" pitchFamily="34" charset="-122"/>
                  <a:ea typeface="微软雅黑" panose="020B0503020204020204" pitchFamily="34" charset="-122"/>
                  <a:sym typeface="+mn-ea"/>
                </a:rPr>
                <a:t>公司副经理未办理安全作业许可，在明知反应炉加炭后检修区域内会存在较高浓度硫化氢的情况下，未采取停止加炭、</a:t>
              </a:r>
              <a:r>
                <a:rPr lang="zh-CN" altLang="en-US" b="1" spc="100">
                  <a:solidFill>
                    <a:schemeClr val="tx2"/>
                  </a:solidFill>
                  <a:uFillTx/>
                  <a:latin typeface="微软雅黑" panose="020B0503020204020204" pitchFamily="34" charset="-122"/>
                  <a:ea typeface="微软雅黑" panose="020B0503020204020204" pitchFamily="34" charset="-122"/>
                  <a:sym typeface="+mn-ea"/>
                </a:rPr>
                <a:t>进行气体检测分析</a:t>
              </a:r>
              <a:r>
                <a:rPr lang="zh-CN" altLang="en-US" spc="100">
                  <a:solidFill>
                    <a:schemeClr val="tx1">
                      <a:lumMod val="75000"/>
                    </a:schemeClr>
                  </a:solidFill>
                  <a:uFillTx/>
                  <a:latin typeface="微软雅黑" panose="020B0503020204020204" pitchFamily="34" charset="-122"/>
                  <a:ea typeface="微软雅黑" panose="020B0503020204020204" pitchFamily="34" charset="-122"/>
                  <a:sym typeface="+mn-ea"/>
                </a:rPr>
                <a:t>、冷却池内冷凝管与脱硫器和冷凝器连通的管道采取有效的隔离措施，</a:t>
              </a:r>
              <a:r>
                <a:rPr lang="zh-CN" altLang="en-US" b="1" spc="100">
                  <a:solidFill>
                    <a:schemeClr val="tx2"/>
                  </a:solidFill>
                  <a:uFillTx/>
                  <a:latin typeface="微软雅黑" panose="020B0503020204020204" pitchFamily="34" charset="-122"/>
                  <a:ea typeface="微软雅黑" panose="020B0503020204020204" pitchFamily="34" charset="-122"/>
                  <a:sym typeface="+mn-ea"/>
                </a:rPr>
                <a:t>未采取佩戴空气呼吸器或隔离式防护面具</a:t>
              </a:r>
              <a:r>
                <a:rPr lang="zh-CN" altLang="en-US" spc="100">
                  <a:solidFill>
                    <a:schemeClr val="tx1">
                      <a:lumMod val="75000"/>
                    </a:schemeClr>
                  </a:solidFill>
                  <a:uFillTx/>
                  <a:latin typeface="微软雅黑" panose="020B0503020204020204" pitchFamily="34" charset="-122"/>
                  <a:ea typeface="微软雅黑" panose="020B0503020204020204" pitchFamily="34" charset="-122"/>
                  <a:sym typeface="+mn-ea"/>
                </a:rPr>
                <a:t>等安全措施，违章指挥他人会进入受限空间冒险违章进行检修作业。</a:t>
              </a:r>
              <a:endParaRPr lang="zh-CN" altLang="en-US" spc="10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grpSp>
      <p:grpSp>
        <p:nvGrpSpPr>
          <p:cNvPr id="14" name="组合 13"/>
          <p:cNvGrpSpPr/>
          <p:nvPr/>
        </p:nvGrpSpPr>
        <p:grpSpPr>
          <a:xfrm>
            <a:off x="102235" y="62230"/>
            <a:ext cx="4511675" cy="616535"/>
            <a:chOff x="147" y="225"/>
            <a:chExt cx="7105" cy="971"/>
          </a:xfrm>
        </p:grpSpPr>
        <p:sp>
          <p:nvSpPr>
            <p:cNvPr id="15" name="TextBox 31"/>
            <p:cNvSpPr txBox="1"/>
            <p:nvPr/>
          </p:nvSpPr>
          <p:spPr>
            <a:xfrm>
              <a:off x="1118" y="310"/>
              <a:ext cx="6134"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危化品企业安全监管与执法</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6" name="MH_Number_1"/>
            <p:cNvSpPr/>
            <p:nvPr>
              <p:custDataLst>
                <p:tags r:id="rId2"/>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3</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147060" y="493395"/>
            <a:ext cx="2849880" cy="398780"/>
          </a:xfrm>
          <a:prstGeom prst="rect">
            <a:avLst/>
          </a:prstGeom>
          <a:noFill/>
        </p:spPr>
        <p:txBody>
          <a:bodyPr wrap="none" rtlCol="0" anchor="t">
            <a:spAutoFit/>
          </a:bodyPr>
          <a:lstStyle/>
          <a:p>
            <a:pPr algn="ctr"/>
            <a:r>
              <a:rPr lang="zh-CN" altLang="en-US" sz="2000" b="1" spc="100" dirty="0">
                <a:solidFill>
                  <a:schemeClr val="tx2">
                    <a:lumMod val="75000"/>
                  </a:schemeClr>
                </a:solidFill>
                <a:uFillTx/>
                <a:latin typeface="微软雅黑" panose="020B0503020204020204" pitchFamily="34" charset="-122"/>
                <a:ea typeface="微软雅黑" panose="020B0503020204020204" pitchFamily="34" charset="-122"/>
                <a:sym typeface="+mn-ea"/>
              </a:rPr>
              <a:t>特殊作业现场监督检查</a:t>
            </a:r>
            <a:endParaRPr lang="zh-CN" altLang="en-US" sz="2000" b="1" spc="100" dirty="0">
              <a:solidFill>
                <a:schemeClr val="tx2">
                  <a:lumMod val="75000"/>
                </a:schemeClr>
              </a:solidFill>
              <a:uFillTx/>
              <a:latin typeface="微软雅黑" panose="020B0503020204020204" pitchFamily="34" charset="-122"/>
              <a:ea typeface="微软雅黑" panose="020B0503020204020204" pitchFamily="34" charset="-122"/>
              <a:sym typeface="+mn-ea"/>
            </a:endParaRPr>
          </a:p>
        </p:txBody>
      </p:sp>
      <p:sp>
        <p:nvSpPr>
          <p:cNvPr id="4" name="文本框 3"/>
          <p:cNvSpPr txBox="1"/>
          <p:nvPr/>
        </p:nvSpPr>
        <p:spPr>
          <a:xfrm>
            <a:off x="571818" y="812800"/>
            <a:ext cx="8000365" cy="4246245"/>
          </a:xfrm>
          <a:prstGeom prst="rect">
            <a:avLst/>
          </a:prstGeom>
          <a:noFill/>
        </p:spPr>
        <p:txBody>
          <a:bodyPr wrap="square" rtlCol="0" anchor="t">
            <a:spAutoFit/>
          </a:bodyPr>
          <a:lstStyle/>
          <a:p>
            <a:pPr algn="just"/>
            <a:r>
              <a:rPr lang="zh-CN" altLang="en-US" sz="1800" b="1" spc="100" dirty="0">
                <a:solidFill>
                  <a:schemeClr val="tx2"/>
                </a:solidFill>
                <a:uFillTx/>
                <a:latin typeface="微软雅黑" panose="020B0503020204020204" pitchFamily="34" charset="-122"/>
                <a:ea typeface="微软雅黑" panose="020B0503020204020204" pitchFamily="34" charset="-122"/>
                <a:sym typeface="+mn-ea"/>
              </a:rPr>
              <a:t>违法违规行为主要情形：</a:t>
            </a:r>
            <a:r>
              <a:rPr lang="zh-CN" altLang="en-US" sz="1800" spc="100" dirty="0">
                <a:solidFill>
                  <a:schemeClr val="tx1">
                    <a:lumMod val="75000"/>
                  </a:schemeClr>
                </a:solidFill>
                <a:uFillTx/>
                <a:latin typeface="微软雅黑" panose="020B0503020204020204" pitchFamily="34" charset="-122"/>
                <a:ea typeface="微软雅黑" panose="020B0503020204020204" pitchFamily="34" charset="-122"/>
                <a:sym typeface="+mn-ea"/>
              </a:rPr>
              <a:t>油罐区</a:t>
            </a:r>
            <a:r>
              <a:rPr lang="zh-CN" altLang="zh-CN" sz="1800" spc="100" dirty="0">
                <a:solidFill>
                  <a:schemeClr val="tx1">
                    <a:lumMod val="75000"/>
                  </a:schemeClr>
                </a:solidFill>
                <a:uFillTx/>
                <a:latin typeface="微软雅黑" panose="020B0503020204020204" pitchFamily="34" charset="-122"/>
                <a:ea typeface="微软雅黑" panose="020B0503020204020204" pitchFamily="34" charset="-122"/>
                <a:sym typeface="+mn-ea"/>
              </a:rPr>
              <a:t>动火</a:t>
            </a:r>
            <a:r>
              <a:rPr lang="zh-CN" altLang="en-US" sz="1800" spc="100" dirty="0">
                <a:solidFill>
                  <a:schemeClr val="tx1">
                    <a:lumMod val="75000"/>
                  </a:schemeClr>
                </a:solidFill>
                <a:uFillTx/>
                <a:latin typeface="微软雅黑" panose="020B0503020204020204" pitchFamily="34" charset="-122"/>
                <a:ea typeface="微软雅黑" panose="020B0503020204020204" pitchFamily="34" charset="-122"/>
                <a:sym typeface="+mn-ea"/>
              </a:rPr>
              <a:t>作业前未对动火</a:t>
            </a:r>
            <a:r>
              <a:rPr lang="zh-CN" altLang="zh-CN" sz="1800" spc="100" dirty="0">
                <a:solidFill>
                  <a:schemeClr val="tx1">
                    <a:lumMod val="75000"/>
                  </a:schemeClr>
                </a:solidFill>
                <a:uFillTx/>
                <a:latin typeface="微软雅黑" panose="020B0503020204020204" pitchFamily="34" charset="-122"/>
                <a:ea typeface="微软雅黑" panose="020B0503020204020204" pitchFamily="34" charset="-122"/>
                <a:sym typeface="+mn-ea"/>
              </a:rPr>
              <a:t>点周围或其下方的地面如有可燃物、空洞、窨井、地沟、水封等</a:t>
            </a:r>
            <a:r>
              <a:rPr lang="zh-CN" altLang="en-US" sz="1800" spc="100" dirty="0">
                <a:solidFill>
                  <a:schemeClr val="tx1">
                    <a:lumMod val="75000"/>
                  </a:schemeClr>
                </a:solidFill>
                <a:uFillTx/>
                <a:latin typeface="微软雅黑" panose="020B0503020204020204" pitchFamily="34" charset="-122"/>
                <a:ea typeface="微软雅黑" panose="020B0503020204020204" pitchFamily="34" charset="-122"/>
                <a:sym typeface="+mn-ea"/>
              </a:rPr>
              <a:t>进行</a:t>
            </a:r>
            <a:r>
              <a:rPr lang="zh-CN" altLang="zh-CN" sz="1800" spc="100" dirty="0">
                <a:solidFill>
                  <a:schemeClr val="tx1">
                    <a:lumMod val="75000"/>
                  </a:schemeClr>
                </a:solidFill>
                <a:uFillTx/>
                <a:latin typeface="微软雅黑" panose="020B0503020204020204" pitchFamily="34" charset="-122"/>
                <a:ea typeface="微软雅黑" panose="020B0503020204020204" pitchFamily="34" charset="-122"/>
                <a:sym typeface="+mn-ea"/>
              </a:rPr>
              <a:t>检查分析并采取清理或封盖等措施；对于动火点周围有可能泄漏易燃、可燃物料的设备，</a:t>
            </a:r>
            <a:r>
              <a:rPr lang="zh-CN" altLang="en-US" sz="1800" spc="100" dirty="0">
                <a:solidFill>
                  <a:schemeClr val="tx1">
                    <a:lumMod val="75000"/>
                  </a:schemeClr>
                </a:solidFill>
                <a:uFillTx/>
                <a:latin typeface="微软雅黑" panose="020B0503020204020204" pitchFamily="34" charset="-122"/>
                <a:ea typeface="微软雅黑" panose="020B0503020204020204" pitchFamily="34" charset="-122"/>
                <a:sym typeface="+mn-ea"/>
              </a:rPr>
              <a:t>未</a:t>
            </a:r>
            <a:r>
              <a:rPr lang="zh-CN" altLang="zh-CN" sz="1800" spc="100" dirty="0">
                <a:solidFill>
                  <a:schemeClr val="tx1">
                    <a:lumMod val="75000"/>
                  </a:schemeClr>
                </a:solidFill>
                <a:uFillTx/>
                <a:latin typeface="微软雅黑" panose="020B0503020204020204" pitchFamily="34" charset="-122"/>
                <a:ea typeface="微软雅黑" panose="020B0503020204020204" pitchFamily="34" charset="-122"/>
                <a:sym typeface="+mn-ea"/>
              </a:rPr>
              <a:t>采取隔离措施。</a:t>
            </a:r>
            <a:endParaRPr lang="zh-CN" altLang="zh-CN" sz="1800" spc="100" dirty="0">
              <a:solidFill>
                <a:schemeClr val="tx1">
                  <a:lumMod val="75000"/>
                </a:schemeClr>
              </a:solidFill>
              <a:uFillTx/>
              <a:latin typeface="微软雅黑" panose="020B0503020204020204" pitchFamily="34" charset="-122"/>
              <a:ea typeface="微软雅黑" panose="020B0503020204020204" pitchFamily="34" charset="-122"/>
              <a:sym typeface="+mn-ea"/>
            </a:endParaRPr>
          </a:p>
          <a:p>
            <a:pPr algn="just" eaLnBrk="0" hangingPunct="0"/>
            <a:r>
              <a:rPr lang="zh-CN" altLang="en-US" sz="1800" b="1" spc="100">
                <a:solidFill>
                  <a:schemeClr val="tx2"/>
                </a:solidFill>
                <a:uFillTx/>
                <a:latin typeface="微软雅黑" panose="020B0503020204020204" pitchFamily="34" charset="-122"/>
                <a:ea typeface="微软雅黑" panose="020B0503020204020204" pitchFamily="34" charset="-122"/>
                <a:sym typeface="+mn-ea"/>
              </a:rPr>
              <a:t>执法处罚依据：</a:t>
            </a:r>
            <a:r>
              <a:rPr lang="en-US" altLang="zh-CN" sz="18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en-US" sz="1800" spc="100">
                <a:solidFill>
                  <a:schemeClr val="tx1">
                    <a:lumMod val="75000"/>
                  </a:schemeClr>
                </a:solidFill>
                <a:uFillTx/>
                <a:latin typeface="微软雅黑" panose="020B0503020204020204" pitchFamily="34" charset="-122"/>
                <a:ea typeface="微软雅黑" panose="020B0503020204020204" pitchFamily="34" charset="-122"/>
                <a:sym typeface="+mn-ea"/>
              </a:rPr>
              <a:t>安全生产法</a:t>
            </a:r>
            <a:r>
              <a:rPr lang="en-US" altLang="zh-CN" sz="18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en-US" sz="1800" spc="100">
                <a:solidFill>
                  <a:schemeClr val="tx1">
                    <a:lumMod val="75000"/>
                  </a:schemeClr>
                </a:solidFill>
                <a:uFillTx/>
                <a:latin typeface="微软雅黑" panose="020B0503020204020204" pitchFamily="34" charset="-122"/>
                <a:ea typeface="微软雅黑" panose="020B0503020204020204" pitchFamily="34" charset="-122"/>
                <a:sym typeface="+mn-ea"/>
              </a:rPr>
              <a:t>第</a:t>
            </a:r>
            <a:r>
              <a:rPr lang="en-US" altLang="zh-CN" sz="1800" spc="100">
                <a:solidFill>
                  <a:schemeClr val="tx1">
                    <a:lumMod val="75000"/>
                  </a:schemeClr>
                </a:solidFill>
                <a:uFillTx/>
                <a:latin typeface="微软雅黑" panose="020B0503020204020204" pitchFamily="34" charset="-122"/>
                <a:ea typeface="微软雅黑" panose="020B0503020204020204" pitchFamily="34" charset="-122"/>
                <a:sym typeface="+mn-ea"/>
              </a:rPr>
              <a:t>38</a:t>
            </a:r>
            <a:r>
              <a:rPr lang="zh-CN" altLang="en-US" sz="1800" spc="100">
                <a:solidFill>
                  <a:schemeClr val="tx1">
                    <a:lumMod val="75000"/>
                  </a:schemeClr>
                </a:solidFill>
                <a:uFillTx/>
                <a:latin typeface="微软雅黑" panose="020B0503020204020204" pitchFamily="34" charset="-122"/>
                <a:ea typeface="微软雅黑" panose="020B0503020204020204" pitchFamily="34" charset="-122"/>
                <a:sym typeface="+mn-ea"/>
              </a:rPr>
              <a:t>条、</a:t>
            </a:r>
            <a:r>
              <a:rPr lang="en-US" altLang="zh-CN" sz="1800" spc="100">
                <a:solidFill>
                  <a:schemeClr val="tx1">
                    <a:lumMod val="75000"/>
                  </a:schemeClr>
                </a:solidFill>
                <a:uFillTx/>
                <a:latin typeface="微软雅黑" panose="020B0503020204020204" pitchFamily="34" charset="-122"/>
                <a:ea typeface="微软雅黑" panose="020B0503020204020204" pitchFamily="34" charset="-122"/>
                <a:sym typeface="+mn-ea"/>
              </a:rPr>
              <a:t>40</a:t>
            </a:r>
            <a:r>
              <a:rPr lang="zh-CN" altLang="en-US" sz="1800" spc="100">
                <a:solidFill>
                  <a:schemeClr val="tx1">
                    <a:lumMod val="75000"/>
                  </a:schemeClr>
                </a:solidFill>
                <a:uFillTx/>
                <a:latin typeface="微软雅黑" panose="020B0503020204020204" pitchFamily="34" charset="-122"/>
                <a:ea typeface="微软雅黑" panose="020B0503020204020204" pitchFamily="34" charset="-122"/>
                <a:sym typeface="+mn-ea"/>
              </a:rPr>
              <a:t>条。</a:t>
            </a:r>
            <a:endParaRPr lang="zh-CN" altLang="en-US" sz="1800"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algn="just" eaLnBrk="0" hangingPunct="0"/>
            <a:r>
              <a:rPr lang="zh-CN" altLang="en-US" sz="1800" b="1" spc="100">
                <a:solidFill>
                  <a:schemeClr val="tx2"/>
                </a:solidFill>
                <a:uFillTx/>
                <a:latin typeface="微软雅黑" panose="020B0503020204020204" pitchFamily="34" charset="-122"/>
                <a:ea typeface="微软雅黑" panose="020B0503020204020204" pitchFamily="34" charset="-122"/>
                <a:sym typeface="+mn-ea"/>
              </a:rPr>
              <a:t>执法检查依据：</a:t>
            </a:r>
            <a:r>
              <a:rPr lang="en-US" altLang="zh-CN" sz="18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en-US" sz="1800" spc="100">
                <a:solidFill>
                  <a:schemeClr val="tx1">
                    <a:lumMod val="75000"/>
                  </a:schemeClr>
                </a:solidFill>
                <a:uFillTx/>
                <a:latin typeface="微软雅黑" panose="020B0503020204020204" pitchFamily="34" charset="-122"/>
                <a:ea typeface="微软雅黑" panose="020B0503020204020204" pitchFamily="34" charset="-122"/>
                <a:sym typeface="+mn-ea"/>
              </a:rPr>
              <a:t>化学品生产单位特殊作业安全规范</a:t>
            </a:r>
            <a:r>
              <a:rPr lang="en-US" altLang="zh-CN" sz="18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en-US" sz="18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en-US" altLang="zh-CN" sz="1800" spc="100">
                <a:solidFill>
                  <a:schemeClr val="tx1">
                    <a:lumMod val="75000"/>
                  </a:schemeClr>
                </a:solidFill>
                <a:uFillTx/>
                <a:latin typeface="微软雅黑" panose="020B0503020204020204" pitchFamily="34" charset="-122"/>
                <a:ea typeface="微软雅黑" panose="020B0503020204020204" pitchFamily="34" charset="-122"/>
                <a:sym typeface="+mn-ea"/>
              </a:rPr>
              <a:t>GB 30871</a:t>
            </a:r>
            <a:r>
              <a:rPr lang="zh-CN" altLang="en-US" sz="1800" spc="100">
                <a:solidFill>
                  <a:schemeClr val="tx1">
                    <a:lumMod val="75000"/>
                  </a:schemeClr>
                </a:solidFill>
                <a:uFillTx/>
                <a:latin typeface="微软雅黑" panose="020B0503020204020204" pitchFamily="34" charset="-122"/>
                <a:ea typeface="微软雅黑" panose="020B0503020204020204" pitchFamily="34" charset="-122"/>
                <a:sym typeface="+mn-ea"/>
              </a:rPr>
              <a:t>），安监总政法【</a:t>
            </a:r>
            <a:r>
              <a:rPr lang="en-US" altLang="zh-CN" sz="1800" spc="100">
                <a:solidFill>
                  <a:schemeClr val="tx1">
                    <a:lumMod val="75000"/>
                  </a:schemeClr>
                </a:solidFill>
                <a:uFillTx/>
                <a:latin typeface="微软雅黑" panose="020B0503020204020204" pitchFamily="34" charset="-122"/>
                <a:ea typeface="微软雅黑" panose="020B0503020204020204" pitchFamily="34" charset="-122"/>
                <a:sym typeface="+mn-ea"/>
              </a:rPr>
              <a:t>2017</a:t>
            </a:r>
            <a:r>
              <a:rPr lang="zh-CN" altLang="en-US" sz="18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en-US" altLang="zh-CN" sz="1800" spc="100">
                <a:solidFill>
                  <a:schemeClr val="tx1">
                    <a:lumMod val="75000"/>
                  </a:schemeClr>
                </a:solidFill>
                <a:uFillTx/>
                <a:latin typeface="微软雅黑" panose="020B0503020204020204" pitchFamily="34" charset="-122"/>
                <a:ea typeface="微软雅黑" panose="020B0503020204020204" pitchFamily="34" charset="-122"/>
                <a:sym typeface="+mn-ea"/>
              </a:rPr>
              <a:t>15</a:t>
            </a:r>
            <a:r>
              <a:rPr lang="zh-CN" altLang="en-US" sz="1800" spc="100">
                <a:solidFill>
                  <a:schemeClr val="tx1">
                    <a:lumMod val="75000"/>
                  </a:schemeClr>
                </a:solidFill>
                <a:uFillTx/>
                <a:latin typeface="微软雅黑" panose="020B0503020204020204" pitchFamily="34" charset="-122"/>
                <a:ea typeface="微软雅黑" panose="020B0503020204020204" pitchFamily="34" charset="-122"/>
                <a:sym typeface="+mn-ea"/>
              </a:rPr>
              <a:t>号 </a:t>
            </a:r>
            <a:r>
              <a:rPr lang="en-US" altLang="zh-CN" sz="18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en-US" sz="1800" spc="100">
                <a:solidFill>
                  <a:schemeClr val="tx1">
                    <a:lumMod val="75000"/>
                  </a:schemeClr>
                </a:solidFill>
                <a:uFillTx/>
                <a:latin typeface="微软雅黑" panose="020B0503020204020204" pitchFamily="34" charset="-122"/>
                <a:ea typeface="微软雅黑" panose="020B0503020204020204" pitchFamily="34" charset="-122"/>
                <a:sym typeface="+mn-ea"/>
              </a:rPr>
              <a:t>油气罐区防火防爆十条规定</a:t>
            </a:r>
            <a:r>
              <a:rPr lang="en-US" altLang="zh-CN" sz="18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en-US" sz="1800" spc="100">
                <a:solidFill>
                  <a:schemeClr val="tx1">
                    <a:lumMod val="75000"/>
                  </a:schemeClr>
                </a:solidFill>
                <a:uFillTx/>
                <a:latin typeface="微软雅黑" panose="020B0503020204020204" pitchFamily="34" charset="-122"/>
                <a:ea typeface="微软雅黑" panose="020B0503020204020204" pitchFamily="34" charset="-122"/>
                <a:sym typeface="+mn-ea"/>
              </a:rPr>
              <a:t>第</a:t>
            </a:r>
            <a:r>
              <a:rPr lang="en-US" altLang="zh-CN" sz="1800" spc="100">
                <a:solidFill>
                  <a:schemeClr val="tx1">
                    <a:lumMod val="75000"/>
                  </a:schemeClr>
                </a:solidFill>
                <a:uFillTx/>
                <a:latin typeface="微软雅黑" panose="020B0503020204020204" pitchFamily="34" charset="-122"/>
                <a:ea typeface="微软雅黑" panose="020B0503020204020204" pitchFamily="34" charset="-122"/>
                <a:sym typeface="+mn-ea"/>
              </a:rPr>
              <a:t>5</a:t>
            </a:r>
            <a:r>
              <a:rPr lang="zh-CN" altLang="en-US" sz="1800" spc="100">
                <a:solidFill>
                  <a:schemeClr val="tx1">
                    <a:lumMod val="75000"/>
                  </a:schemeClr>
                </a:solidFill>
                <a:uFillTx/>
                <a:latin typeface="微软雅黑" panose="020B0503020204020204" pitchFamily="34" charset="-122"/>
                <a:ea typeface="微软雅黑" panose="020B0503020204020204" pitchFamily="34" charset="-122"/>
                <a:sym typeface="+mn-ea"/>
              </a:rPr>
              <a:t>条。</a:t>
            </a:r>
            <a:endParaRPr lang="zh-CN" altLang="en-US" sz="1800"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algn="just" eaLnBrk="0" hangingPunct="0"/>
            <a:r>
              <a:rPr lang="zh-CN" altLang="en-US" sz="1800" b="1" spc="100">
                <a:solidFill>
                  <a:schemeClr val="tx2"/>
                </a:solidFill>
                <a:uFillTx/>
                <a:latin typeface="微软雅黑" panose="020B0503020204020204" pitchFamily="34" charset="-122"/>
                <a:ea typeface="微软雅黑" panose="020B0503020204020204" pitchFamily="34" charset="-122"/>
                <a:sym typeface="+mn-ea"/>
              </a:rPr>
              <a:t>处罚措施：</a:t>
            </a:r>
            <a:r>
              <a:rPr lang="en-US" altLang="zh-CN" sz="18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en-US" sz="1800" spc="100">
                <a:solidFill>
                  <a:schemeClr val="tx1">
                    <a:lumMod val="75000"/>
                  </a:schemeClr>
                </a:solidFill>
                <a:uFillTx/>
                <a:latin typeface="微软雅黑" panose="020B0503020204020204" pitchFamily="34" charset="-122"/>
                <a:ea typeface="微软雅黑" panose="020B0503020204020204" pitchFamily="34" charset="-122"/>
                <a:sym typeface="+mn-ea"/>
              </a:rPr>
              <a:t>安全生产法</a:t>
            </a:r>
            <a:r>
              <a:rPr lang="en-US" altLang="zh-CN" sz="18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en-US" sz="1800" spc="100">
                <a:solidFill>
                  <a:schemeClr val="tx1">
                    <a:lumMod val="75000"/>
                  </a:schemeClr>
                </a:solidFill>
                <a:uFillTx/>
                <a:latin typeface="微软雅黑" panose="020B0503020204020204" pitchFamily="34" charset="-122"/>
                <a:ea typeface="微软雅黑" panose="020B0503020204020204" pitchFamily="34" charset="-122"/>
                <a:sym typeface="+mn-ea"/>
              </a:rPr>
              <a:t>第</a:t>
            </a:r>
            <a:r>
              <a:rPr lang="en-US" altLang="zh-CN" sz="1800" spc="100">
                <a:solidFill>
                  <a:schemeClr val="tx1">
                    <a:lumMod val="75000"/>
                  </a:schemeClr>
                </a:solidFill>
                <a:uFillTx/>
                <a:latin typeface="微软雅黑" panose="020B0503020204020204" pitchFamily="34" charset="-122"/>
                <a:ea typeface="微软雅黑" panose="020B0503020204020204" pitchFamily="34" charset="-122"/>
                <a:sym typeface="+mn-ea"/>
              </a:rPr>
              <a:t>98</a:t>
            </a:r>
            <a:r>
              <a:rPr lang="zh-CN" altLang="en-US" sz="1800" spc="100">
                <a:solidFill>
                  <a:schemeClr val="tx1">
                    <a:lumMod val="75000"/>
                  </a:schemeClr>
                </a:solidFill>
                <a:uFillTx/>
                <a:latin typeface="微软雅黑" panose="020B0503020204020204" pitchFamily="34" charset="-122"/>
                <a:ea typeface="微软雅黑" panose="020B0503020204020204" pitchFamily="34" charset="-122"/>
                <a:sym typeface="+mn-ea"/>
              </a:rPr>
              <a:t>条：责令限期改正，可以处十万元以下的罚款；逾期未改正的，责令停产停业整顿，并处十万元以上二十万元以下的罚款，对其直接负责的主管人员和其他直接责任人员处二万元以上五万元以下的罚款；构成犯罪的，依照刑法有关规定追究刑事责任：</a:t>
            </a:r>
            <a:endParaRPr lang="zh-CN" altLang="en-US" sz="1800"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algn="just" eaLnBrk="0" hangingPunct="0"/>
            <a:r>
              <a:rPr lang="en-US" altLang="zh-CN" sz="18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en-US" sz="1800" spc="100">
                <a:solidFill>
                  <a:schemeClr val="tx1">
                    <a:lumMod val="75000"/>
                  </a:schemeClr>
                </a:solidFill>
                <a:uFillTx/>
                <a:latin typeface="微软雅黑" panose="020B0503020204020204" pitchFamily="34" charset="-122"/>
                <a:ea typeface="微软雅黑" panose="020B0503020204020204" pitchFamily="34" charset="-122"/>
                <a:sym typeface="+mn-ea"/>
              </a:rPr>
              <a:t>安全生产法</a:t>
            </a:r>
            <a:r>
              <a:rPr lang="en-US" altLang="zh-CN" sz="18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en-US" sz="1800" spc="100">
                <a:solidFill>
                  <a:schemeClr val="tx1">
                    <a:lumMod val="75000"/>
                  </a:schemeClr>
                </a:solidFill>
                <a:uFillTx/>
                <a:latin typeface="微软雅黑" panose="020B0503020204020204" pitchFamily="34" charset="-122"/>
                <a:ea typeface="微软雅黑" panose="020B0503020204020204" pitchFamily="34" charset="-122"/>
                <a:sym typeface="+mn-ea"/>
              </a:rPr>
              <a:t>第</a:t>
            </a:r>
            <a:r>
              <a:rPr lang="en-US" altLang="zh-CN" sz="1800" spc="100">
                <a:solidFill>
                  <a:schemeClr val="tx1">
                    <a:lumMod val="75000"/>
                  </a:schemeClr>
                </a:solidFill>
                <a:uFillTx/>
                <a:latin typeface="微软雅黑" panose="020B0503020204020204" pitchFamily="34" charset="-122"/>
                <a:ea typeface="微软雅黑" panose="020B0503020204020204" pitchFamily="34" charset="-122"/>
                <a:sym typeface="+mn-ea"/>
              </a:rPr>
              <a:t>99</a:t>
            </a:r>
            <a:r>
              <a:rPr lang="zh-CN" altLang="en-US" sz="1800" spc="100">
                <a:solidFill>
                  <a:schemeClr val="tx1">
                    <a:lumMod val="75000"/>
                  </a:schemeClr>
                </a:solidFill>
                <a:uFillTx/>
                <a:latin typeface="微软雅黑" panose="020B0503020204020204" pitchFamily="34" charset="-122"/>
                <a:ea typeface="微软雅黑" panose="020B0503020204020204" pitchFamily="34" charset="-122"/>
                <a:sym typeface="+mn-ea"/>
              </a:rPr>
              <a:t>条：生产经营单位未采取措施消除事故隐患的，责令立即消除或者限期消除；生产经营单位拒不执行的，责令停产停业整顿，并处十万元以上五十万元以下的罚款，对其直接负责的主管人员和其他直接责任人员处二万元以上五万元以下的罚款。</a:t>
            </a:r>
            <a:endParaRPr lang="zh-CN" altLang="en-US" sz="1800" spc="10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grpSp>
        <p:nvGrpSpPr>
          <p:cNvPr id="14" name="组合 13"/>
          <p:cNvGrpSpPr/>
          <p:nvPr/>
        </p:nvGrpSpPr>
        <p:grpSpPr>
          <a:xfrm>
            <a:off x="102235" y="62230"/>
            <a:ext cx="4511675" cy="616535"/>
            <a:chOff x="147" y="225"/>
            <a:chExt cx="7105" cy="971"/>
          </a:xfrm>
        </p:grpSpPr>
        <p:sp>
          <p:nvSpPr>
            <p:cNvPr id="15" name="TextBox 31"/>
            <p:cNvSpPr txBox="1"/>
            <p:nvPr/>
          </p:nvSpPr>
          <p:spPr>
            <a:xfrm>
              <a:off x="1118" y="310"/>
              <a:ext cx="6134"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危化品企业安全监管与执法</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3</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280410" y="636905"/>
            <a:ext cx="2583180" cy="398780"/>
          </a:xfrm>
          <a:prstGeom prst="rect">
            <a:avLst/>
          </a:prstGeom>
          <a:noFill/>
        </p:spPr>
        <p:txBody>
          <a:bodyPr wrap="none" rtlCol="0" anchor="t">
            <a:spAutoFit/>
          </a:bodyPr>
          <a:lstStyle/>
          <a:p>
            <a:pPr algn="ctr"/>
            <a:r>
              <a:rPr lang="zh-CN" altLang="en-US" sz="2000" b="1" spc="100" dirty="0">
                <a:solidFill>
                  <a:schemeClr val="tx1">
                    <a:lumMod val="75000"/>
                  </a:schemeClr>
                </a:solidFill>
                <a:uFillTx/>
                <a:latin typeface="微软雅黑" panose="020B0503020204020204" pitchFamily="34" charset="-122"/>
                <a:ea typeface="微软雅黑" panose="020B0503020204020204" pitchFamily="34" charset="-122"/>
                <a:sym typeface="+mn-ea"/>
              </a:rPr>
              <a:t>重大危险源</a:t>
            </a:r>
            <a:r>
              <a:rPr lang="zh-CN" altLang="en-US" sz="2000" b="1" spc="100" dirty="0">
                <a:solidFill>
                  <a:schemeClr val="tx2">
                    <a:lumMod val="75000"/>
                  </a:schemeClr>
                </a:solidFill>
                <a:uFillTx/>
                <a:latin typeface="微软雅黑" panose="020B0503020204020204" pitchFamily="34" charset="-122"/>
                <a:ea typeface="微软雅黑" panose="020B0503020204020204" pitchFamily="34" charset="-122"/>
                <a:sym typeface="+mn-ea"/>
              </a:rPr>
              <a:t>监督检查</a:t>
            </a:r>
            <a:endParaRPr lang="zh-CN" altLang="en-US" sz="2000" b="1" spc="100" dirty="0">
              <a:solidFill>
                <a:schemeClr val="tx2">
                  <a:lumMod val="75000"/>
                </a:schemeClr>
              </a:solidFill>
              <a:uFillTx/>
              <a:latin typeface="微软雅黑" panose="020B0503020204020204" pitchFamily="34" charset="-122"/>
              <a:ea typeface="微软雅黑" panose="020B0503020204020204" pitchFamily="34" charset="-122"/>
              <a:sym typeface="+mn-ea"/>
            </a:endParaRPr>
          </a:p>
        </p:txBody>
      </p:sp>
      <p:sp>
        <p:nvSpPr>
          <p:cNvPr id="4" name="文本框 3"/>
          <p:cNvSpPr txBox="1"/>
          <p:nvPr/>
        </p:nvSpPr>
        <p:spPr>
          <a:xfrm>
            <a:off x="971974" y="1171575"/>
            <a:ext cx="7200053" cy="3476625"/>
          </a:xfrm>
          <a:prstGeom prst="rect">
            <a:avLst/>
          </a:prstGeom>
          <a:noFill/>
        </p:spPr>
        <p:txBody>
          <a:bodyPr wrap="square" rtlCol="0" anchor="t">
            <a:spAutoFit/>
          </a:bodyPr>
          <a:lstStyle/>
          <a:p>
            <a:pPr algn="just"/>
            <a:r>
              <a:rPr lang="zh-CN" sz="2000" b="1" spc="100" dirty="0">
                <a:solidFill>
                  <a:schemeClr val="tx2"/>
                </a:solidFill>
                <a:uFillTx/>
                <a:latin typeface="微软雅黑" panose="020B0503020204020204" pitchFamily="34" charset="-122"/>
                <a:ea typeface="微软雅黑" panose="020B0503020204020204" pitchFamily="34" charset="-122"/>
                <a:sym typeface="+mn-ea"/>
              </a:rPr>
              <a:t>违法违规行为主要情形</a:t>
            </a:r>
            <a:r>
              <a:rPr lang="zh-CN" sz="2000" spc="100" dirty="0">
                <a:solidFill>
                  <a:schemeClr val="tx1">
                    <a:lumMod val="75000"/>
                  </a:schemeClr>
                </a:solidFill>
                <a:uFillTx/>
                <a:latin typeface="微软雅黑" panose="020B0503020204020204" pitchFamily="34" charset="-122"/>
                <a:ea typeface="微软雅黑" panose="020B0503020204020204" pitchFamily="34" charset="-122"/>
                <a:sym typeface="+mn-ea"/>
              </a:rPr>
              <a:t>对重大危险源未登记建档，或者未进行评估、有效监控的。 </a:t>
            </a:r>
            <a:endParaRPr lang="zh-CN" sz="2000" spc="100" dirty="0">
              <a:solidFill>
                <a:schemeClr val="tx1">
                  <a:lumMod val="75000"/>
                </a:schemeClr>
              </a:solidFill>
              <a:uFillTx/>
              <a:latin typeface="微软雅黑" panose="020B0503020204020204" pitchFamily="34" charset="-122"/>
              <a:ea typeface="微软雅黑" panose="020B0503020204020204" pitchFamily="34" charset="-122"/>
              <a:sym typeface="+mn-ea"/>
            </a:endParaRPr>
          </a:p>
          <a:p>
            <a:pPr algn="just"/>
            <a:r>
              <a:rPr lang="zh-CN" sz="2000" b="1" spc="100" dirty="0">
                <a:solidFill>
                  <a:schemeClr val="tx2"/>
                </a:solidFill>
                <a:uFillTx/>
                <a:latin typeface="微软雅黑" panose="020B0503020204020204" pitchFamily="34" charset="-122"/>
                <a:ea typeface="微软雅黑" panose="020B0503020204020204" pitchFamily="34" charset="-122"/>
                <a:sym typeface="+mn-ea"/>
              </a:rPr>
              <a:t>执法处罚依据：</a:t>
            </a:r>
            <a:r>
              <a:rPr lang="zh-CN" sz="2000" spc="100" dirty="0">
                <a:solidFill>
                  <a:schemeClr val="tx1">
                    <a:lumMod val="75000"/>
                  </a:schemeClr>
                </a:solidFill>
                <a:uFillTx/>
                <a:latin typeface="微软雅黑" panose="020B0503020204020204" pitchFamily="34" charset="-122"/>
                <a:ea typeface="微软雅黑" panose="020B0503020204020204" pitchFamily="34" charset="-122"/>
                <a:sym typeface="+mn-ea"/>
              </a:rPr>
              <a:t>《安全生产法》第37条。</a:t>
            </a:r>
            <a:endParaRPr lang="zh-CN" sz="2000" spc="100" dirty="0">
              <a:solidFill>
                <a:schemeClr val="tx1">
                  <a:lumMod val="75000"/>
                </a:schemeClr>
              </a:solidFill>
              <a:uFillTx/>
              <a:latin typeface="微软雅黑" panose="020B0503020204020204" pitchFamily="34" charset="-122"/>
              <a:ea typeface="微软雅黑" panose="020B0503020204020204" pitchFamily="34" charset="-122"/>
              <a:sym typeface="+mn-ea"/>
            </a:endParaRPr>
          </a:p>
          <a:p>
            <a:pPr algn="just"/>
            <a:r>
              <a:rPr lang="zh-CN" sz="2000" b="1" spc="100" dirty="0">
                <a:solidFill>
                  <a:schemeClr val="tx2"/>
                </a:solidFill>
                <a:uFillTx/>
                <a:latin typeface="微软雅黑" panose="020B0503020204020204" pitchFamily="34" charset="-122"/>
                <a:ea typeface="微软雅黑" panose="020B0503020204020204" pitchFamily="34" charset="-122"/>
                <a:sym typeface="+mn-ea"/>
              </a:rPr>
              <a:t>处罚措施：</a:t>
            </a:r>
            <a:r>
              <a:rPr lang="zh-CN" sz="2000" spc="100" dirty="0">
                <a:solidFill>
                  <a:schemeClr val="tx1">
                    <a:lumMod val="75000"/>
                  </a:schemeClr>
                </a:solidFill>
                <a:uFillTx/>
                <a:latin typeface="微软雅黑" panose="020B0503020204020204" pitchFamily="34" charset="-122"/>
                <a:ea typeface="微软雅黑" panose="020B0503020204020204" pitchFamily="34" charset="-122"/>
                <a:sym typeface="+mn-ea"/>
              </a:rPr>
              <a:t>《安全生产法》第98条：生产经营单位有下列行为之一的，责令限期改正，可以处十万元以下的罚款；逾期未改正的，责令停产停业整顿，并处十万元以上二十万元以下的罚款，对其直接负责的主管人员和其他直接责任人员处二万元以上五万元以下的罚款；构成犯罪的，依照刑法有关规定追究刑事责任：</a:t>
            </a:r>
            <a:endParaRPr lang="zh-CN" sz="2000" spc="100" dirty="0">
              <a:solidFill>
                <a:schemeClr val="tx1">
                  <a:lumMod val="75000"/>
                </a:schemeClr>
              </a:solidFill>
              <a:uFillTx/>
              <a:latin typeface="微软雅黑" panose="020B0503020204020204" pitchFamily="34" charset="-122"/>
              <a:ea typeface="微软雅黑" panose="020B0503020204020204" pitchFamily="34" charset="-122"/>
              <a:sym typeface="+mn-ea"/>
            </a:endParaRPr>
          </a:p>
          <a:p>
            <a:pPr algn="just"/>
            <a:r>
              <a:rPr lang="zh-CN" sz="2000" spc="100" dirty="0">
                <a:solidFill>
                  <a:schemeClr val="tx1">
                    <a:lumMod val="75000"/>
                  </a:schemeClr>
                </a:solidFill>
                <a:uFillTx/>
                <a:latin typeface="微软雅黑" panose="020B0503020204020204" pitchFamily="34" charset="-122"/>
                <a:ea typeface="微软雅黑" panose="020B0503020204020204" pitchFamily="34" charset="-122"/>
                <a:sym typeface="+mn-ea"/>
              </a:rPr>
              <a:t>（二）对重大危险源未登记建档，或者未进行评估、监控，或者未制定应急预案的。</a:t>
            </a:r>
            <a:endParaRPr lang="zh-CN" sz="2000" spc="100" dirty="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grpSp>
        <p:nvGrpSpPr>
          <p:cNvPr id="14" name="组合 13"/>
          <p:cNvGrpSpPr/>
          <p:nvPr/>
        </p:nvGrpSpPr>
        <p:grpSpPr>
          <a:xfrm>
            <a:off x="102235" y="62230"/>
            <a:ext cx="4511675" cy="616535"/>
            <a:chOff x="147" y="225"/>
            <a:chExt cx="7105" cy="971"/>
          </a:xfrm>
        </p:grpSpPr>
        <p:sp>
          <p:nvSpPr>
            <p:cNvPr id="15" name="TextBox 31"/>
            <p:cNvSpPr txBox="1"/>
            <p:nvPr/>
          </p:nvSpPr>
          <p:spPr>
            <a:xfrm>
              <a:off x="1118" y="310"/>
              <a:ext cx="6134"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危化品企业安全监管与执法</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3</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971974" y="669290"/>
            <a:ext cx="7200053" cy="4092575"/>
          </a:xfrm>
          <a:prstGeom prst="rect">
            <a:avLst/>
          </a:prstGeom>
          <a:noFill/>
        </p:spPr>
        <p:txBody>
          <a:bodyPr wrap="square" rtlCol="0" anchor="t">
            <a:spAutoFit/>
          </a:bodyPr>
          <a:lstStyle/>
          <a:p>
            <a:pPr algn="just">
              <a:lnSpc>
                <a:spcPct val="130000"/>
              </a:lnSpc>
              <a:spcBef>
                <a:spcPts val="0"/>
              </a:spcBef>
              <a:spcAft>
                <a:spcPts val="0"/>
              </a:spcAft>
            </a:pPr>
            <a:r>
              <a:rPr lang="zh-CN" sz="2000" b="1" spc="100" dirty="0">
                <a:solidFill>
                  <a:schemeClr val="tx2"/>
                </a:solidFill>
                <a:uFillTx/>
                <a:latin typeface="微软雅黑" panose="020B0503020204020204" pitchFamily="34" charset="-122"/>
                <a:ea typeface="微软雅黑" panose="020B0503020204020204" pitchFamily="34" charset="-122"/>
                <a:sym typeface="+mn-ea"/>
              </a:rPr>
              <a:t>违法违规行为主要</a:t>
            </a:r>
            <a:r>
              <a:rPr lang="zh-CN" sz="2000" spc="100" dirty="0">
                <a:solidFill>
                  <a:schemeClr val="tx1">
                    <a:lumMod val="75000"/>
                  </a:schemeClr>
                </a:solidFill>
                <a:uFillTx/>
                <a:latin typeface="微软雅黑" panose="020B0503020204020204" pitchFamily="34" charset="-122"/>
                <a:ea typeface="微软雅黑" panose="020B0503020204020204" pitchFamily="34" charset="-122"/>
                <a:sym typeface="+mn-ea"/>
              </a:rPr>
              <a:t>危险源的安全生产状况进行定期检查，采取措施消除事故隐患的。</a:t>
            </a:r>
            <a:endParaRPr lang="zh-CN" sz="2000" spc="100" dirty="0">
              <a:solidFill>
                <a:schemeClr val="tx1">
                  <a:lumMod val="75000"/>
                </a:schemeClr>
              </a:solidFill>
              <a:uFillTx/>
              <a:latin typeface="微软雅黑" panose="020B0503020204020204" pitchFamily="34" charset="-122"/>
              <a:ea typeface="微软雅黑" panose="020B0503020204020204" pitchFamily="34" charset="-122"/>
              <a:sym typeface="+mn-ea"/>
            </a:endParaRPr>
          </a:p>
          <a:p>
            <a:pPr algn="just">
              <a:lnSpc>
                <a:spcPct val="130000"/>
              </a:lnSpc>
              <a:spcBef>
                <a:spcPts val="0"/>
              </a:spcBef>
              <a:spcAft>
                <a:spcPts val="0"/>
              </a:spcAft>
            </a:pPr>
            <a:r>
              <a:rPr lang="zh-CN" sz="2000" b="1" spc="100" dirty="0">
                <a:solidFill>
                  <a:schemeClr val="tx2"/>
                </a:solidFill>
                <a:uFillTx/>
                <a:latin typeface="微软雅黑" panose="020B0503020204020204" pitchFamily="34" charset="-122"/>
                <a:ea typeface="微软雅黑" panose="020B0503020204020204" pitchFamily="34" charset="-122"/>
                <a:sym typeface="+mn-ea"/>
              </a:rPr>
              <a:t>执法处罚依据：</a:t>
            </a:r>
            <a:r>
              <a:rPr lang="zh-CN" sz="2000" spc="100" dirty="0">
                <a:solidFill>
                  <a:schemeClr val="tx1">
                    <a:lumMod val="75000"/>
                  </a:schemeClr>
                </a:solidFill>
                <a:uFillTx/>
                <a:latin typeface="微软雅黑" panose="020B0503020204020204" pitchFamily="34" charset="-122"/>
                <a:ea typeface="微软雅黑" panose="020B0503020204020204" pitchFamily="34" charset="-122"/>
                <a:sym typeface="+mn-ea"/>
              </a:rPr>
              <a:t>《危险化学品重大危险源监督管理暂行规定》（总局令第40号，总局令第79号修正）第16条。</a:t>
            </a:r>
            <a:endParaRPr lang="zh-CN" sz="2000" spc="100" dirty="0">
              <a:solidFill>
                <a:schemeClr val="tx1">
                  <a:lumMod val="75000"/>
                </a:schemeClr>
              </a:solidFill>
              <a:uFillTx/>
              <a:latin typeface="微软雅黑" panose="020B0503020204020204" pitchFamily="34" charset="-122"/>
              <a:ea typeface="微软雅黑" panose="020B0503020204020204" pitchFamily="34" charset="-122"/>
              <a:sym typeface="+mn-ea"/>
            </a:endParaRPr>
          </a:p>
          <a:p>
            <a:pPr algn="just">
              <a:lnSpc>
                <a:spcPct val="130000"/>
              </a:lnSpc>
              <a:spcBef>
                <a:spcPts val="0"/>
              </a:spcBef>
              <a:spcAft>
                <a:spcPts val="0"/>
              </a:spcAft>
            </a:pPr>
            <a:r>
              <a:rPr lang="zh-CN" sz="2000" b="1" spc="100" dirty="0">
                <a:solidFill>
                  <a:schemeClr val="tx2"/>
                </a:solidFill>
                <a:uFillTx/>
                <a:latin typeface="微软雅黑" panose="020B0503020204020204" pitchFamily="34" charset="-122"/>
                <a:ea typeface="微软雅黑" panose="020B0503020204020204" pitchFamily="34" charset="-122"/>
                <a:sym typeface="+mn-ea"/>
              </a:rPr>
              <a:t>处罚措施：</a:t>
            </a:r>
            <a:r>
              <a:rPr lang="zh-CN" sz="2000" spc="100" dirty="0">
                <a:solidFill>
                  <a:schemeClr val="tx1">
                    <a:lumMod val="75000"/>
                  </a:schemeClr>
                </a:solidFill>
                <a:uFillTx/>
                <a:latin typeface="微软雅黑" panose="020B0503020204020204" pitchFamily="34" charset="-122"/>
                <a:ea typeface="微软雅黑" panose="020B0503020204020204" pitchFamily="34" charset="-122"/>
                <a:sym typeface="+mn-ea"/>
              </a:rPr>
              <a:t>总局令第40号第35条：危险化学品单位未按照本规定对重大危险源的安全生产状况进行定期检查，采取措施消除事故隐患的，责令立即消除或者限期消除；危险化学品单位拒不执行的，责令停产停业整顿，并处10万元以上20万元以下的罚款，对其直接负责的主管人员和其他直接责任人员处2万元以上5万元以下的罚款。</a:t>
            </a:r>
            <a:endParaRPr lang="zh-CN" sz="2000" spc="100" dirty="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grpSp>
        <p:nvGrpSpPr>
          <p:cNvPr id="14" name="组合 13"/>
          <p:cNvGrpSpPr/>
          <p:nvPr/>
        </p:nvGrpSpPr>
        <p:grpSpPr>
          <a:xfrm>
            <a:off x="102235" y="62230"/>
            <a:ext cx="4511675" cy="616535"/>
            <a:chOff x="147" y="225"/>
            <a:chExt cx="7105" cy="971"/>
          </a:xfrm>
        </p:grpSpPr>
        <p:sp>
          <p:nvSpPr>
            <p:cNvPr id="15" name="TextBox 31"/>
            <p:cNvSpPr txBox="1"/>
            <p:nvPr/>
          </p:nvSpPr>
          <p:spPr>
            <a:xfrm>
              <a:off x="1118" y="310"/>
              <a:ext cx="6134"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危化品企业安全监管与执法</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3</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850198" y="636905"/>
            <a:ext cx="3443605" cy="398780"/>
          </a:xfrm>
          <a:prstGeom prst="rect">
            <a:avLst/>
          </a:prstGeom>
          <a:noFill/>
        </p:spPr>
        <p:txBody>
          <a:bodyPr wrap="none" rtlCol="0" anchor="t">
            <a:spAutoFit/>
          </a:bodyPr>
          <a:lstStyle/>
          <a:p>
            <a:pPr algn="ctr"/>
            <a:r>
              <a:rPr lang="zh-CN" altLang="en-US" sz="2000" b="1" spc="100" dirty="0">
                <a:uFillTx/>
                <a:latin typeface="微软雅黑" panose="020B0503020204020204" pitchFamily="34" charset="-122"/>
                <a:ea typeface="微软雅黑" panose="020B0503020204020204" pitchFamily="34" charset="-122"/>
                <a:sym typeface="+mn-ea"/>
              </a:rPr>
              <a:t>江苏德桥仓储“4.22”事故</a:t>
            </a:r>
            <a:endParaRPr lang="zh-CN" altLang="en-US" sz="2000" b="1" spc="100" dirty="0">
              <a:uFillTx/>
              <a:latin typeface="微软雅黑" panose="020B0503020204020204" pitchFamily="34" charset="-122"/>
              <a:ea typeface="微软雅黑" panose="020B0503020204020204" pitchFamily="34" charset="-122"/>
              <a:sym typeface="+mn-ea"/>
            </a:endParaRPr>
          </a:p>
        </p:txBody>
      </p:sp>
      <p:sp>
        <p:nvSpPr>
          <p:cNvPr id="4" name="文本框 3"/>
          <p:cNvSpPr txBox="1"/>
          <p:nvPr/>
        </p:nvSpPr>
        <p:spPr>
          <a:xfrm>
            <a:off x="971974" y="1099820"/>
            <a:ext cx="7200053" cy="3784600"/>
          </a:xfrm>
          <a:prstGeom prst="rect">
            <a:avLst/>
          </a:prstGeom>
          <a:noFill/>
        </p:spPr>
        <p:txBody>
          <a:bodyPr wrap="square" rtlCol="0" anchor="t">
            <a:spAutoFit/>
          </a:bodyPr>
          <a:lstStyle/>
          <a:p>
            <a:pPr indent="533400" algn="just">
              <a:lnSpc>
                <a:spcPct val="120000"/>
              </a:lnSpc>
              <a:spcBef>
                <a:spcPts val="0"/>
              </a:spcBef>
              <a:spcAft>
                <a:spcPts val="0"/>
              </a:spcAft>
              <a:extLst>
                <a:ext uri="{35155182-B16C-46BC-9424-99874614C6A1}">
                  <wpsdc:indentchars xmlns:wpsdc="http://www.wps.cn/officeDocument/2017/drawingmlCustomData" val="200" checksum="171596010"/>
                </a:ext>
              </a:extLst>
            </a:pPr>
            <a:r>
              <a:rPr lang="zh-CN" sz="2000" spc="100" dirty="0">
                <a:uFillTx/>
                <a:latin typeface="微软雅黑" panose="020B0503020204020204" pitchFamily="34" charset="-122"/>
                <a:ea typeface="微软雅黑" panose="020B0503020204020204" pitchFamily="34" charset="-122"/>
                <a:sym typeface="+mn-ea"/>
              </a:rPr>
              <a:t>2016年4月22日9时13分许，江苏德桥仓储有限公司组织承包商（华东建设安装有限公司）在油品罐区二号交换泵房检修焊接作业时，引发泵房及附近油品管线着火，造成泵房上部管廊坍塌，泵房南侧的2401号储罐（罐容2500立方米，事发时储存约1300吨汽油）和有少量残留汽油的2402号储罐内油品沿损毁管道外泄并燃烧。</a:t>
            </a:r>
            <a:endParaRPr lang="zh-CN" sz="2000" spc="100" dirty="0">
              <a:uFillTx/>
              <a:latin typeface="微软雅黑" panose="020B0503020204020204" pitchFamily="34" charset="-122"/>
              <a:ea typeface="微软雅黑" panose="020B0503020204020204" pitchFamily="34" charset="-122"/>
              <a:sym typeface="+mn-ea"/>
            </a:endParaRPr>
          </a:p>
          <a:p>
            <a:pPr indent="533400" algn="just">
              <a:lnSpc>
                <a:spcPct val="120000"/>
              </a:lnSpc>
              <a:spcBef>
                <a:spcPts val="0"/>
              </a:spcBef>
              <a:spcAft>
                <a:spcPts val="0"/>
              </a:spcAft>
              <a:extLst>
                <a:ext uri="{35155182-B16C-46BC-9424-99874614C6A1}">
                  <wpsdc:indentchars xmlns:wpsdc="http://www.wps.cn/officeDocument/2017/drawingmlCustomData" val="200" checksum="171596010"/>
                </a:ext>
              </a:extLst>
            </a:pPr>
            <a:r>
              <a:rPr lang="zh-CN" sz="2000" spc="100" dirty="0">
                <a:uFillTx/>
                <a:latin typeface="微软雅黑" panose="020B0503020204020204" pitchFamily="34" charset="-122"/>
                <a:ea typeface="微软雅黑" panose="020B0503020204020204" pitchFamily="34" charset="-122"/>
                <a:sym typeface="+mn-ea"/>
              </a:rPr>
              <a:t>该起事故的直接原因是该公司组织承包商在交换泵房进行管道焊接作业时，严重违反动火作业安全管理要求，未清理作业现场地沟内的油品，未进行可燃气体分析，电焊明火引燃现场地沟内的油品，火势迅速蔓延，导致火灾事故发生。</a:t>
            </a:r>
            <a:endParaRPr lang="zh-CN" sz="2000" spc="100" dirty="0">
              <a:uFillTx/>
              <a:latin typeface="微软雅黑" panose="020B0503020204020204" pitchFamily="34" charset="-122"/>
              <a:ea typeface="微软雅黑" panose="020B0503020204020204" pitchFamily="34" charset="-122"/>
              <a:sym typeface="+mn-ea"/>
            </a:endParaRPr>
          </a:p>
        </p:txBody>
      </p:sp>
      <p:grpSp>
        <p:nvGrpSpPr>
          <p:cNvPr id="14" name="组合 13"/>
          <p:cNvGrpSpPr/>
          <p:nvPr/>
        </p:nvGrpSpPr>
        <p:grpSpPr>
          <a:xfrm>
            <a:off x="102235" y="62230"/>
            <a:ext cx="4511675" cy="616535"/>
            <a:chOff x="147" y="225"/>
            <a:chExt cx="7105" cy="971"/>
          </a:xfrm>
        </p:grpSpPr>
        <p:sp>
          <p:nvSpPr>
            <p:cNvPr id="15" name="TextBox 31"/>
            <p:cNvSpPr txBox="1"/>
            <p:nvPr/>
          </p:nvSpPr>
          <p:spPr>
            <a:xfrm>
              <a:off x="1118" y="310"/>
              <a:ext cx="6134"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危化品企业安全监管与执法</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3</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965200" y="1215390"/>
            <a:ext cx="7213600" cy="2891790"/>
            <a:chOff x="1238" y="2027"/>
            <a:chExt cx="11360" cy="4554"/>
          </a:xfrm>
        </p:grpSpPr>
        <p:pic>
          <p:nvPicPr>
            <p:cNvPr id="130050" name="Picture 2" descr="https://timgsa.baidu.com/timg?image&amp;quality=80&amp;size=b9999_10000&amp;sec=1490335743347&amp;di=c93c84b28e8629965b6bab33c2a32da4&amp;imgtype=0&amp;src=http%3A%2F%2Fn1.itc.cn%2Fimg8%2Fwb%2Frecom%2F2016%2F04%2F26%2F146164201926990711.JPEG"/>
            <p:cNvPicPr>
              <a:picLocks noChangeAspect="1" noChangeArrowheads="1"/>
            </p:cNvPicPr>
            <p:nvPr/>
          </p:nvPicPr>
          <p:blipFill>
            <a:blip r:embed="rId1"/>
            <a:srcRect/>
            <a:stretch>
              <a:fillRect/>
            </a:stretch>
          </p:blipFill>
          <p:spPr bwMode="auto">
            <a:xfrm>
              <a:off x="1238" y="2027"/>
              <a:ext cx="5650" cy="4555"/>
            </a:xfrm>
            <a:prstGeom prst="rect">
              <a:avLst/>
            </a:prstGeom>
            <a:noFill/>
            <a:ln w="9525">
              <a:noFill/>
              <a:miter lim="800000"/>
              <a:headEnd/>
              <a:tailEnd/>
            </a:ln>
          </p:spPr>
        </p:pic>
        <p:pic>
          <p:nvPicPr>
            <p:cNvPr id="130051" name="Picture 4" descr="https://timgsa.baidu.com/timg?image&amp;quality=80&amp;size=b9999_10000&amp;sec=1490335770073&amp;di=e2ecb029d7b576518ea26d5b4e040386&amp;imgtype=0&amp;src=http%3A%2F%2Fimg.mp.itc.cn%2Fupload%2F20160423%2F4d6ecd4a388445eaa2ee18da8aee7702_th.jpg"/>
            <p:cNvPicPr>
              <a:picLocks noChangeAspect="1" noChangeArrowheads="1"/>
            </p:cNvPicPr>
            <p:nvPr/>
          </p:nvPicPr>
          <p:blipFill>
            <a:blip r:embed="rId2"/>
            <a:srcRect/>
            <a:stretch>
              <a:fillRect/>
            </a:stretch>
          </p:blipFill>
          <p:spPr bwMode="auto">
            <a:xfrm>
              <a:off x="6948" y="2027"/>
              <a:ext cx="5650" cy="4555"/>
            </a:xfrm>
            <a:prstGeom prst="rect">
              <a:avLst/>
            </a:prstGeom>
            <a:noFill/>
            <a:ln w="9525">
              <a:noFill/>
              <a:miter lim="800000"/>
              <a:headEnd/>
              <a:tailEnd/>
            </a:ln>
          </p:spPr>
        </p:pic>
      </p:grpSp>
      <p:grpSp>
        <p:nvGrpSpPr>
          <p:cNvPr id="14" name="组合 13"/>
          <p:cNvGrpSpPr/>
          <p:nvPr/>
        </p:nvGrpSpPr>
        <p:grpSpPr>
          <a:xfrm>
            <a:off x="102235" y="62230"/>
            <a:ext cx="4511675" cy="616535"/>
            <a:chOff x="147" y="225"/>
            <a:chExt cx="7105" cy="971"/>
          </a:xfrm>
        </p:grpSpPr>
        <p:sp>
          <p:nvSpPr>
            <p:cNvPr id="15" name="TextBox 31"/>
            <p:cNvSpPr txBox="1"/>
            <p:nvPr/>
          </p:nvSpPr>
          <p:spPr>
            <a:xfrm>
              <a:off x="1118" y="310"/>
              <a:ext cx="6134"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危化品企业安全监管与执法</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6" name="MH_Number_1"/>
            <p:cNvSpPr/>
            <p:nvPr>
              <p:custDataLst>
                <p:tags r:id="rId3"/>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3</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71974" y="748030"/>
            <a:ext cx="7200053" cy="4050665"/>
          </a:xfrm>
          <a:prstGeom prst="rect">
            <a:avLst/>
          </a:prstGeom>
          <a:noFill/>
        </p:spPr>
        <p:txBody>
          <a:bodyPr wrap="square" rtlCol="0" anchor="t">
            <a:spAutoFit/>
          </a:bodyPr>
          <a:lstStyle/>
          <a:p>
            <a:pPr indent="457200" algn="just" hangingPunct="0">
              <a:lnSpc>
                <a:spcPct val="110000"/>
              </a:lnSpc>
              <a:spcBef>
                <a:spcPts val="0"/>
              </a:spcBef>
              <a:spcAft>
                <a:spcPts val="0"/>
              </a:spcAft>
              <a:buClr>
                <a:schemeClr val="accent1"/>
              </a:buClr>
              <a:buSzPct val="50000"/>
              <a:extLst>
                <a:ext uri="{35155182-B16C-46BC-9424-99874614C6A1}">
                  <wpsdc:indentchars xmlns:wpsdc="http://www.wps.cn/officeDocument/2017/drawingmlCustomData" val="200" checksum="59296752"/>
                </a:ext>
              </a:extLst>
            </a:pPr>
            <a:r>
              <a:rPr lang="zh-CN" altLang="en-US" sz="1800">
                <a:solidFill>
                  <a:schemeClr val="tx1">
                    <a:lumMod val="75000"/>
                  </a:schemeClr>
                </a:solidFill>
                <a:uFillTx/>
                <a:latin typeface="微软雅黑" panose="020B0503020204020204" pitchFamily="34" charset="-122"/>
                <a:ea typeface="微软雅黑" panose="020B0503020204020204" pitchFamily="34" charset="-122"/>
                <a:sym typeface="+mn-ea"/>
              </a:rPr>
              <a:t>动火作业未按规定进行</a:t>
            </a:r>
            <a:r>
              <a:rPr lang="zh-CN" altLang="en-US" sz="1800" b="1">
                <a:solidFill>
                  <a:schemeClr val="tx2"/>
                </a:solidFill>
                <a:uFillTx/>
                <a:latin typeface="微软雅黑" panose="020B0503020204020204" pitchFamily="34" charset="-122"/>
                <a:ea typeface="微软雅黑" panose="020B0503020204020204" pitchFamily="34" charset="-122"/>
                <a:sym typeface="+mn-ea"/>
              </a:rPr>
              <a:t>可燃气体分析</a:t>
            </a:r>
            <a:r>
              <a:rPr lang="zh-CN" altLang="en-US" sz="1800">
                <a:solidFill>
                  <a:schemeClr val="tx1">
                    <a:lumMod val="75000"/>
                  </a:schemeClr>
                </a:solidFill>
                <a:uFillTx/>
                <a:latin typeface="微软雅黑" panose="020B0503020204020204" pitchFamily="34" charset="-122"/>
                <a:ea typeface="微软雅黑" panose="020B0503020204020204" pitchFamily="34" charset="-122"/>
                <a:sym typeface="+mn-ea"/>
              </a:rPr>
              <a:t>；受限空间作业未按规定进行</a:t>
            </a:r>
            <a:r>
              <a:rPr lang="zh-CN" altLang="en-US" sz="1800" b="1">
                <a:solidFill>
                  <a:schemeClr val="tx2"/>
                </a:solidFill>
                <a:uFillTx/>
                <a:latin typeface="微软雅黑" panose="020B0503020204020204" pitchFamily="34" charset="-122"/>
                <a:ea typeface="微软雅黑" panose="020B0503020204020204" pitchFamily="34" charset="-122"/>
                <a:sym typeface="+mn-ea"/>
              </a:rPr>
              <a:t>可燃气体、氧含量和有毒气体分析</a:t>
            </a:r>
            <a:r>
              <a:rPr lang="zh-CN" altLang="en-US" sz="1800">
                <a:solidFill>
                  <a:schemeClr val="tx1">
                    <a:lumMod val="75000"/>
                  </a:schemeClr>
                </a:solidFill>
                <a:uFillTx/>
                <a:latin typeface="微软雅黑" panose="020B0503020204020204" pitchFamily="34" charset="-122"/>
                <a:ea typeface="微软雅黑" panose="020B0503020204020204" pitchFamily="34" charset="-122"/>
                <a:sym typeface="+mn-ea"/>
              </a:rPr>
              <a:t>；以及作业过程无人监护的。</a:t>
            </a:r>
            <a:endParaRPr lang="zh-CN" altLang="en-US" sz="1800">
              <a:solidFill>
                <a:schemeClr val="tx1">
                  <a:lumMod val="75000"/>
                </a:schemeClr>
              </a:solidFill>
              <a:uFillTx/>
              <a:latin typeface="微软雅黑" panose="020B0503020204020204" pitchFamily="34" charset="-122"/>
              <a:ea typeface="微软雅黑" panose="020B0503020204020204" pitchFamily="34" charset="-122"/>
              <a:sym typeface="+mn-ea"/>
            </a:endParaRPr>
          </a:p>
          <a:p>
            <a:pPr indent="457200" algn="just" hangingPunct="0">
              <a:lnSpc>
                <a:spcPct val="110000"/>
              </a:lnSpc>
              <a:spcBef>
                <a:spcPts val="0"/>
              </a:spcBef>
              <a:spcAft>
                <a:spcPts val="0"/>
              </a:spcAft>
              <a:buClr>
                <a:schemeClr val="accent1"/>
              </a:buClr>
              <a:buSzPct val="50000"/>
              <a:extLst>
                <a:ext uri="{35155182-B16C-46BC-9424-99874614C6A1}">
                  <wpsdc:indentchars xmlns:wpsdc="http://www.wps.cn/officeDocument/2017/drawingmlCustomData" val="200" checksum="59296752"/>
                </a:ext>
              </a:extLst>
            </a:pPr>
            <a:r>
              <a:rPr lang="zh-CN" altLang="en-US" sz="1800" b="1">
                <a:solidFill>
                  <a:schemeClr val="tx2"/>
                </a:solidFill>
                <a:uFillTx/>
                <a:latin typeface="微软雅黑" panose="020B0503020204020204" pitchFamily="34" charset="-122"/>
                <a:ea typeface="微软雅黑" panose="020B0503020204020204" pitchFamily="34" charset="-122"/>
                <a:sym typeface="+mn-ea"/>
              </a:rPr>
              <a:t>处罚措施</a:t>
            </a:r>
            <a:r>
              <a:rPr lang="zh-CN" altLang="en-US" sz="18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en-US" altLang="zh-CN" sz="18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en-US" sz="1800">
                <a:solidFill>
                  <a:schemeClr val="tx1">
                    <a:lumMod val="75000"/>
                  </a:schemeClr>
                </a:solidFill>
                <a:uFillTx/>
                <a:latin typeface="微软雅黑" panose="020B0503020204020204" pitchFamily="34" charset="-122"/>
                <a:ea typeface="微软雅黑" panose="020B0503020204020204" pitchFamily="34" charset="-122"/>
                <a:sym typeface="+mn-ea"/>
              </a:rPr>
              <a:t>安全生产法</a:t>
            </a:r>
            <a:r>
              <a:rPr lang="en-US" altLang="zh-CN" sz="18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en-US" sz="1800">
                <a:solidFill>
                  <a:schemeClr val="tx1">
                    <a:lumMod val="75000"/>
                  </a:schemeClr>
                </a:solidFill>
                <a:uFillTx/>
                <a:latin typeface="微软雅黑" panose="020B0503020204020204" pitchFamily="34" charset="-122"/>
                <a:ea typeface="微软雅黑" panose="020B0503020204020204" pitchFamily="34" charset="-122"/>
                <a:sym typeface="+mn-ea"/>
              </a:rPr>
              <a:t>第</a:t>
            </a:r>
            <a:r>
              <a:rPr lang="en-US" altLang="zh-CN" sz="1800">
                <a:solidFill>
                  <a:schemeClr val="tx1">
                    <a:lumMod val="75000"/>
                  </a:schemeClr>
                </a:solidFill>
                <a:uFillTx/>
                <a:latin typeface="微软雅黑" panose="020B0503020204020204" pitchFamily="34" charset="-122"/>
                <a:ea typeface="微软雅黑" panose="020B0503020204020204" pitchFamily="34" charset="-122"/>
                <a:sym typeface="+mn-ea"/>
              </a:rPr>
              <a:t>98</a:t>
            </a:r>
            <a:r>
              <a:rPr lang="zh-CN" altLang="en-US" sz="1800">
                <a:solidFill>
                  <a:schemeClr val="tx1">
                    <a:lumMod val="75000"/>
                  </a:schemeClr>
                </a:solidFill>
                <a:uFillTx/>
                <a:latin typeface="微软雅黑" panose="020B0503020204020204" pitchFamily="34" charset="-122"/>
                <a:ea typeface="微软雅黑" panose="020B0503020204020204" pitchFamily="34" charset="-122"/>
                <a:sym typeface="+mn-ea"/>
              </a:rPr>
              <a:t>条生产经营单位有下列行为之一的，责令限期改正，可以处十万元以下的罚款；逾期未改正的，责令停产停业整顿，并处十万元以上二十万元以下的罚款，对其直接负责的主管人员和其他直接责任人员处二万元以上五万元以下的罚款；构成犯罪的，依照刑法有关规定追究刑事责任：（三）进行爆破、吊装以及国务院安全生产监督管理部门会同国务院有关部门规定的其他危险作业，未安排专门人员进行现场安全管理的。</a:t>
            </a:r>
            <a:endParaRPr lang="zh-CN" altLang="en-US" sz="1800">
              <a:solidFill>
                <a:schemeClr val="tx1">
                  <a:lumMod val="75000"/>
                </a:schemeClr>
              </a:solidFill>
              <a:uFillTx/>
              <a:latin typeface="微软雅黑" panose="020B0503020204020204" pitchFamily="34" charset="-122"/>
              <a:ea typeface="微软雅黑" panose="020B0503020204020204" pitchFamily="34" charset="-122"/>
              <a:sym typeface="+mn-ea"/>
            </a:endParaRPr>
          </a:p>
          <a:p>
            <a:pPr indent="457200" algn="just" hangingPunct="0">
              <a:lnSpc>
                <a:spcPct val="110000"/>
              </a:lnSpc>
              <a:spcBef>
                <a:spcPts val="0"/>
              </a:spcBef>
              <a:spcAft>
                <a:spcPts val="0"/>
              </a:spcAft>
              <a:buClr>
                <a:schemeClr val="accent1"/>
              </a:buClr>
              <a:buSzPct val="50000"/>
              <a:extLst>
                <a:ext uri="{35155182-B16C-46BC-9424-99874614C6A1}">
                  <wpsdc:indentchars xmlns:wpsdc="http://www.wps.cn/officeDocument/2017/drawingmlCustomData" val="200" checksum="59296752"/>
                </a:ext>
              </a:extLst>
            </a:pPr>
            <a:r>
              <a:rPr lang="en-US" altLang="zh-CN" sz="18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en-US" sz="1800">
                <a:solidFill>
                  <a:schemeClr val="tx1">
                    <a:lumMod val="75000"/>
                  </a:schemeClr>
                </a:solidFill>
                <a:uFillTx/>
                <a:latin typeface="微软雅黑" panose="020B0503020204020204" pitchFamily="34" charset="-122"/>
                <a:ea typeface="微软雅黑" panose="020B0503020204020204" pitchFamily="34" charset="-122"/>
                <a:sym typeface="+mn-ea"/>
              </a:rPr>
              <a:t>安全生产法</a:t>
            </a:r>
            <a:r>
              <a:rPr lang="en-US" altLang="zh-CN" sz="18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en-US" sz="1800">
                <a:solidFill>
                  <a:schemeClr val="tx1">
                    <a:lumMod val="75000"/>
                  </a:schemeClr>
                </a:solidFill>
                <a:uFillTx/>
                <a:latin typeface="微软雅黑" panose="020B0503020204020204" pitchFamily="34" charset="-122"/>
                <a:ea typeface="微软雅黑" panose="020B0503020204020204" pitchFamily="34" charset="-122"/>
                <a:sym typeface="+mn-ea"/>
              </a:rPr>
              <a:t>第</a:t>
            </a:r>
            <a:r>
              <a:rPr lang="en-US" altLang="zh-CN" sz="1800">
                <a:solidFill>
                  <a:schemeClr val="tx1">
                    <a:lumMod val="75000"/>
                  </a:schemeClr>
                </a:solidFill>
                <a:uFillTx/>
                <a:latin typeface="微软雅黑" panose="020B0503020204020204" pitchFamily="34" charset="-122"/>
                <a:ea typeface="微软雅黑" panose="020B0503020204020204" pitchFamily="34" charset="-122"/>
                <a:sym typeface="+mn-ea"/>
              </a:rPr>
              <a:t>99</a:t>
            </a:r>
            <a:r>
              <a:rPr lang="zh-CN" altLang="en-US" sz="1800">
                <a:solidFill>
                  <a:schemeClr val="tx1">
                    <a:lumMod val="75000"/>
                  </a:schemeClr>
                </a:solidFill>
                <a:uFillTx/>
                <a:latin typeface="微软雅黑" panose="020B0503020204020204" pitchFamily="34" charset="-122"/>
                <a:ea typeface="微软雅黑" panose="020B0503020204020204" pitchFamily="34" charset="-122"/>
                <a:sym typeface="+mn-ea"/>
              </a:rPr>
              <a:t>条生产经营单位未采取措施消除事故隐患的，责令立即消除或者限期消除；生产经营单位拒不执行的，责令停产停业整顿，并处十万元以上五十万元以下的罚款，对其直接负责的主管人员和其他直接责任人员处二万元以上五万元以下的罚款。</a:t>
            </a:r>
            <a:endParaRPr lang="zh-CN" altLang="en-US" sz="180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grpSp>
        <p:nvGrpSpPr>
          <p:cNvPr id="14" name="组合 13"/>
          <p:cNvGrpSpPr/>
          <p:nvPr/>
        </p:nvGrpSpPr>
        <p:grpSpPr>
          <a:xfrm>
            <a:off x="102235" y="62230"/>
            <a:ext cx="4511675" cy="616535"/>
            <a:chOff x="147" y="225"/>
            <a:chExt cx="7105" cy="971"/>
          </a:xfrm>
        </p:grpSpPr>
        <p:sp>
          <p:nvSpPr>
            <p:cNvPr id="15" name="TextBox 31"/>
            <p:cNvSpPr txBox="1"/>
            <p:nvPr/>
          </p:nvSpPr>
          <p:spPr>
            <a:xfrm>
              <a:off x="1118" y="310"/>
              <a:ext cx="6134"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危化品企业安全监管与执法</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3</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844358" y="780415"/>
            <a:ext cx="5455285" cy="398780"/>
          </a:xfrm>
          <a:prstGeom prst="rect">
            <a:avLst/>
          </a:prstGeom>
          <a:noFill/>
        </p:spPr>
        <p:txBody>
          <a:bodyPr wrap="none" rtlCol="0" anchor="t">
            <a:spAutoFit/>
          </a:bodyPr>
          <a:lstStyle/>
          <a:p>
            <a:pPr algn="ctr"/>
            <a:r>
              <a:rPr lang="zh-CN" altLang="en-US" sz="2000" b="1" spc="100" dirty="0">
                <a:uFillTx/>
                <a:latin typeface="微软雅黑" panose="020B0503020204020204" pitchFamily="34" charset="-122"/>
                <a:ea typeface="微软雅黑" panose="020B0503020204020204" pitchFamily="34" charset="-122"/>
                <a:sym typeface="+mn-ea"/>
              </a:rPr>
              <a:t>2017年松原石化有限公司“2.17”闪爆事故</a:t>
            </a:r>
            <a:endParaRPr lang="zh-CN" altLang="en-US" sz="2000" b="1" spc="100" dirty="0">
              <a:uFillTx/>
              <a:latin typeface="微软雅黑" panose="020B0503020204020204" pitchFamily="34" charset="-122"/>
              <a:ea typeface="微软雅黑" panose="020B0503020204020204" pitchFamily="34" charset="-122"/>
              <a:sym typeface="+mn-ea"/>
            </a:endParaRPr>
          </a:p>
        </p:txBody>
      </p:sp>
      <p:sp>
        <p:nvSpPr>
          <p:cNvPr id="4" name="文本框 3"/>
          <p:cNvSpPr txBox="1"/>
          <p:nvPr/>
        </p:nvSpPr>
        <p:spPr>
          <a:xfrm>
            <a:off x="1331976" y="1339215"/>
            <a:ext cx="6480048" cy="3291840"/>
          </a:xfrm>
          <a:prstGeom prst="rect">
            <a:avLst/>
          </a:prstGeom>
          <a:noFill/>
        </p:spPr>
        <p:txBody>
          <a:bodyPr wrap="square" rtlCol="0" anchor="t">
            <a:spAutoFit/>
          </a:bodyPr>
          <a:lstStyle/>
          <a:p>
            <a:pPr indent="533400" algn="just">
              <a:lnSpc>
                <a:spcPct val="130000"/>
              </a:lnSpc>
              <a:spcBef>
                <a:spcPts val="0"/>
              </a:spcBef>
              <a:spcAft>
                <a:spcPts val="0"/>
              </a:spcAft>
              <a:extLst>
                <a:ext uri="{35155182-B16C-46BC-9424-99874614C6A1}">
                  <wpsdc:indentchars xmlns:wpsdc="http://www.wps.cn/officeDocument/2017/drawingmlCustomData" val="200" checksum="171596010"/>
                </a:ext>
              </a:extLst>
            </a:pPr>
            <a:r>
              <a:rPr lang="zh-CN" sz="2000" spc="100" dirty="0">
                <a:solidFill>
                  <a:schemeClr val="tx1">
                    <a:lumMod val="75000"/>
                  </a:schemeClr>
                </a:solidFill>
                <a:uFillTx/>
                <a:latin typeface="微软雅黑" panose="020B0503020204020204" pitchFamily="34" charset="-122"/>
                <a:ea typeface="微软雅黑" panose="020B0503020204020204" pitchFamily="34" charset="-122"/>
                <a:sym typeface="+mn-ea"/>
              </a:rPr>
              <a:t>2017年2月17日，吉林省松原市松原石化有限公司江南厂区,在汽柴油改质联合装置酸性水罐动火作业过程中发生闪爆事故，造成3人死亡。</a:t>
            </a:r>
            <a:endParaRPr lang="zh-CN" sz="2000" spc="100" dirty="0">
              <a:solidFill>
                <a:schemeClr val="tx1">
                  <a:lumMod val="75000"/>
                </a:schemeClr>
              </a:solidFill>
              <a:uFillTx/>
              <a:latin typeface="微软雅黑" panose="020B0503020204020204" pitchFamily="34" charset="-122"/>
              <a:ea typeface="微软雅黑" panose="020B0503020204020204" pitchFamily="34" charset="-122"/>
              <a:sym typeface="+mn-ea"/>
            </a:endParaRPr>
          </a:p>
          <a:p>
            <a:pPr indent="533400" algn="just">
              <a:lnSpc>
                <a:spcPct val="130000"/>
              </a:lnSpc>
              <a:spcBef>
                <a:spcPts val="0"/>
              </a:spcBef>
              <a:spcAft>
                <a:spcPts val="0"/>
              </a:spcAft>
              <a:extLst>
                <a:ext uri="{35155182-B16C-46BC-9424-99874614C6A1}">
                  <wpsdc:indentchars xmlns:wpsdc="http://www.wps.cn/officeDocument/2017/drawingmlCustomData" val="200" checksum="171596010"/>
                </a:ext>
              </a:extLst>
            </a:pPr>
            <a:r>
              <a:rPr lang="zh-CN" sz="2000" spc="100" dirty="0">
                <a:solidFill>
                  <a:schemeClr val="tx1">
                    <a:lumMod val="75000"/>
                  </a:schemeClr>
                </a:solidFill>
                <a:uFillTx/>
                <a:latin typeface="微软雅黑" panose="020B0503020204020204" pitchFamily="34" charset="-122"/>
                <a:ea typeface="微软雅黑" panose="020B0503020204020204" pitchFamily="34" charset="-122"/>
                <a:sym typeface="+mn-ea"/>
              </a:rPr>
              <a:t>初步分析事故直接原因为：事故企业春节后复工，组织新建装置试车，对40万吨/年汽油加氢装置催化剂进行硫化，</a:t>
            </a:r>
            <a:r>
              <a:rPr lang="zh-CN" sz="2000" b="1" spc="100" dirty="0">
                <a:solidFill>
                  <a:schemeClr val="tx2"/>
                </a:solidFill>
                <a:uFillTx/>
                <a:latin typeface="微软雅黑" panose="020B0503020204020204" pitchFamily="34" charset="-122"/>
                <a:ea typeface="微软雅黑" panose="020B0503020204020204" pitchFamily="34" charset="-122"/>
                <a:sym typeface="+mn-ea"/>
              </a:rPr>
              <a:t>在未检测分析可燃气体的情况下</a:t>
            </a:r>
            <a:r>
              <a:rPr lang="zh-CN" sz="2000" spc="100" dirty="0">
                <a:solidFill>
                  <a:schemeClr val="tx1">
                    <a:lumMod val="75000"/>
                  </a:schemeClr>
                </a:solidFill>
                <a:uFillTx/>
                <a:latin typeface="微软雅黑" panose="020B0503020204020204" pitchFamily="34" charset="-122"/>
                <a:ea typeface="微软雅黑" panose="020B0503020204020204" pitchFamily="34" charset="-122"/>
                <a:sym typeface="+mn-ea"/>
              </a:rPr>
              <a:t>，在酸性水罐顶部进行气割作业，引起酸性水罐内的可燃气体（主要成份为氢气）闪爆。</a:t>
            </a:r>
            <a:endParaRPr lang="zh-CN" sz="2000" spc="100" dirty="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grpSp>
        <p:nvGrpSpPr>
          <p:cNvPr id="14" name="组合 13"/>
          <p:cNvGrpSpPr/>
          <p:nvPr/>
        </p:nvGrpSpPr>
        <p:grpSpPr>
          <a:xfrm>
            <a:off x="102235" y="62230"/>
            <a:ext cx="4511675" cy="616535"/>
            <a:chOff x="147" y="225"/>
            <a:chExt cx="7105" cy="971"/>
          </a:xfrm>
        </p:grpSpPr>
        <p:sp>
          <p:nvSpPr>
            <p:cNvPr id="15" name="TextBox 31"/>
            <p:cNvSpPr txBox="1"/>
            <p:nvPr/>
          </p:nvSpPr>
          <p:spPr>
            <a:xfrm>
              <a:off x="1118" y="310"/>
              <a:ext cx="6134"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危化品企业安全监管与执法</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3</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453832" y="678815"/>
            <a:ext cx="6105995" cy="3658354"/>
            <a:chOff x="2281" y="1069"/>
            <a:chExt cx="10035" cy="6270"/>
          </a:xfrm>
        </p:grpSpPr>
        <p:pic>
          <p:nvPicPr>
            <p:cNvPr id="133122" name="Picture 8" descr="IMG_6954"/>
            <p:cNvPicPr>
              <a:picLocks noChangeAspect="1" noChangeArrowheads="1"/>
            </p:cNvPicPr>
            <p:nvPr/>
          </p:nvPicPr>
          <p:blipFill>
            <a:blip r:embed="rId1"/>
            <a:srcRect/>
            <a:stretch>
              <a:fillRect/>
            </a:stretch>
          </p:blipFill>
          <p:spPr bwMode="auto">
            <a:xfrm>
              <a:off x="2281" y="1069"/>
              <a:ext cx="10035" cy="6267"/>
            </a:xfrm>
            <a:prstGeom prst="rect">
              <a:avLst/>
            </a:prstGeom>
            <a:noFill/>
            <a:ln w="9525">
              <a:noFill/>
              <a:miter lim="800000"/>
              <a:headEnd/>
              <a:tailEnd/>
            </a:ln>
          </p:spPr>
        </p:pic>
        <p:grpSp>
          <p:nvGrpSpPr>
            <p:cNvPr id="133123" name="Group 9"/>
            <p:cNvGrpSpPr/>
            <p:nvPr/>
          </p:nvGrpSpPr>
          <p:grpSpPr bwMode="auto">
            <a:xfrm>
              <a:off x="2301" y="3291"/>
              <a:ext cx="9093" cy="4048"/>
              <a:chOff x="2100" y="3570"/>
              <a:chExt cx="7173" cy="3294"/>
            </a:xfrm>
          </p:grpSpPr>
          <p:pic>
            <p:nvPicPr>
              <p:cNvPr id="133126" name="Picture 10"/>
              <p:cNvPicPr>
                <a:picLocks noChangeAspect="1" noChangeArrowheads="1"/>
              </p:cNvPicPr>
              <p:nvPr/>
            </p:nvPicPr>
            <p:blipFill>
              <a:blip r:embed="rId2"/>
              <a:srcRect/>
              <a:stretch>
                <a:fillRect/>
              </a:stretch>
            </p:blipFill>
            <p:spPr bwMode="auto">
              <a:xfrm>
                <a:off x="2100" y="4964"/>
                <a:ext cx="2283" cy="1900"/>
              </a:xfrm>
              <a:prstGeom prst="rect">
                <a:avLst/>
              </a:prstGeom>
              <a:noFill/>
              <a:ln w="9525">
                <a:noFill/>
                <a:miter lim="800000"/>
                <a:headEnd/>
                <a:tailEnd/>
              </a:ln>
            </p:spPr>
          </p:pic>
          <p:grpSp>
            <p:nvGrpSpPr>
              <p:cNvPr id="133127" name="Group 11"/>
              <p:cNvGrpSpPr/>
              <p:nvPr/>
            </p:nvGrpSpPr>
            <p:grpSpPr bwMode="auto">
              <a:xfrm>
                <a:off x="2160" y="3570"/>
                <a:ext cx="7113" cy="2402"/>
                <a:chOff x="2145" y="4425"/>
                <a:chExt cx="7113" cy="2402"/>
              </a:xfrm>
            </p:grpSpPr>
            <p:sp>
              <p:nvSpPr>
                <p:cNvPr id="133128" name="Oval 12"/>
                <p:cNvSpPr>
                  <a:spLocks noChangeArrowheads="1"/>
                </p:cNvSpPr>
                <p:nvPr/>
              </p:nvSpPr>
              <p:spPr bwMode="auto">
                <a:xfrm>
                  <a:off x="8718" y="5318"/>
                  <a:ext cx="540" cy="510"/>
                </a:xfrm>
                <a:prstGeom prst="ellipse">
                  <a:avLst/>
                </a:prstGeom>
                <a:noFill/>
                <a:ln w="28575" cmpd="sng">
                  <a:solidFill>
                    <a:srgbClr val="F38D16"/>
                  </a:solidFill>
                  <a:prstDash val="solid"/>
                  <a:round/>
                </a:ln>
              </p:spPr>
              <p:txBody>
                <a:bodyPr lIns="68544" tIns="34272" rIns="68544" bIns="34272"/>
                <a:lstStyle/>
                <a:p>
                  <a:pPr eaLnBrk="0" hangingPunct="0"/>
                  <a:endParaRPr lang="zh-CN" altLang="en-US" sz="1800"/>
                </a:p>
              </p:txBody>
            </p:sp>
            <p:cxnSp>
              <p:nvCxnSpPr>
                <p:cNvPr id="133129" name="AutoShape 13"/>
                <p:cNvCxnSpPr>
                  <a:cxnSpLocks noChangeShapeType="1"/>
                  <a:stCxn id="133128" idx="2"/>
                </p:cNvCxnSpPr>
                <p:nvPr/>
              </p:nvCxnSpPr>
              <p:spPr bwMode="auto">
                <a:xfrm flipH="1">
                  <a:off x="3694" y="5573"/>
                  <a:ext cx="5024" cy="1254"/>
                </a:xfrm>
                <a:prstGeom prst="straightConnector1">
                  <a:avLst/>
                </a:prstGeom>
                <a:noFill/>
                <a:ln w="28575" cmpd="sng">
                  <a:solidFill>
                    <a:srgbClr val="F38D16"/>
                  </a:solidFill>
                  <a:prstDash val="solid"/>
                  <a:round/>
                  <a:tailEnd type="triangle" w="med" len="med"/>
                </a:ln>
              </p:spPr>
            </p:cxnSp>
            <p:sp>
              <p:nvSpPr>
                <p:cNvPr id="133130" name="AutoShape 14"/>
                <p:cNvSpPr>
                  <a:spLocks noChangeArrowheads="1"/>
                </p:cNvSpPr>
                <p:nvPr/>
              </p:nvSpPr>
              <p:spPr bwMode="auto">
                <a:xfrm>
                  <a:off x="2145" y="4425"/>
                  <a:ext cx="1335" cy="540"/>
                </a:xfrm>
                <a:prstGeom prst="wedgeRectCallout">
                  <a:avLst>
                    <a:gd name="adj1" fmla="val 58088"/>
                    <a:gd name="adj2" fmla="val 342222"/>
                  </a:avLst>
                </a:prstGeom>
                <a:solidFill>
                  <a:srgbClr val="FFFFFF"/>
                </a:solidFill>
                <a:ln w="28575" cmpd="sng">
                  <a:solidFill>
                    <a:srgbClr val="F38D16"/>
                  </a:solidFill>
                  <a:prstDash val="solid"/>
                  <a:miter lim="800000"/>
                </a:ln>
              </p:spPr>
              <p:txBody>
                <a:bodyPr lIns="68544" tIns="34272" rIns="68544" bIns="34272" anchor="ctr" anchorCtr="1"/>
                <a:lstStyle/>
                <a:p>
                  <a:pPr algn="ctr" defTabSz="685800"/>
                  <a:r>
                    <a:rPr lang="zh-CN" altLang="en-US" sz="1600" b="1" spc="100">
                      <a:solidFill>
                        <a:schemeClr val="tx2"/>
                      </a:solidFill>
                      <a:uFillTx/>
                      <a:latin typeface="微软雅黑" panose="020B0503020204020204" pitchFamily="34" charset="-122"/>
                      <a:ea typeface="微软雅黑" panose="020B0503020204020204" pitchFamily="34" charset="-122"/>
                    </a:rPr>
                    <a:t>开孔部位</a:t>
                  </a:r>
                  <a:endParaRPr lang="zh-CN" altLang="en-US" sz="1600" b="1" spc="100">
                    <a:solidFill>
                      <a:schemeClr val="tx2"/>
                    </a:solidFill>
                    <a:uFillTx/>
                    <a:latin typeface="微软雅黑" panose="020B0503020204020204" pitchFamily="34" charset="-122"/>
                    <a:ea typeface="微软雅黑" panose="020B0503020204020204" pitchFamily="34" charset="-122"/>
                  </a:endParaRPr>
                </a:p>
              </p:txBody>
            </p:sp>
          </p:grpSp>
        </p:grpSp>
      </p:grpSp>
      <p:sp>
        <p:nvSpPr>
          <p:cNvPr id="133124" name="TextBox 17"/>
          <p:cNvSpPr txBox="1">
            <a:spLocks noChangeArrowheads="1"/>
          </p:cNvSpPr>
          <p:nvPr/>
        </p:nvSpPr>
        <p:spPr bwMode="auto">
          <a:xfrm>
            <a:off x="2740660" y="4475480"/>
            <a:ext cx="3662680" cy="398780"/>
          </a:xfrm>
          <a:prstGeom prst="rect">
            <a:avLst/>
          </a:prstGeom>
          <a:noFill/>
          <a:ln w="9525">
            <a:noFill/>
            <a:miter lim="800000"/>
          </a:ln>
        </p:spPr>
        <p:txBody>
          <a:bodyPr wrap="square">
            <a:spAutoFit/>
          </a:bodyPr>
          <a:lstStyle/>
          <a:p>
            <a:pPr algn="ctr" eaLnBrk="0" hangingPunct="0">
              <a:spcBef>
                <a:spcPts val="0"/>
              </a:spcBef>
            </a:pPr>
            <a:r>
              <a:rPr lang="zh-CN" altLang="en-US" sz="2000" b="1" spc="100">
                <a:solidFill>
                  <a:schemeClr val="tx1">
                    <a:lumMod val="75000"/>
                  </a:schemeClr>
                </a:solidFill>
                <a:uFillTx/>
                <a:latin typeface="微软雅黑" panose="020B0503020204020204" pitchFamily="34" charset="-122"/>
                <a:ea typeface="微软雅黑" panose="020B0503020204020204" pitchFamily="34" charset="-122"/>
              </a:rPr>
              <a:t>事故罐顶液位计安装开孔情况</a:t>
            </a:r>
            <a:endParaRPr lang="zh-CN" altLang="en-US" sz="2000" b="1" spc="100">
              <a:solidFill>
                <a:schemeClr val="tx1">
                  <a:lumMod val="75000"/>
                </a:schemeClr>
              </a:solidFill>
              <a:uFillTx/>
              <a:latin typeface="微软雅黑" panose="020B0503020204020204" pitchFamily="34" charset="-122"/>
              <a:ea typeface="微软雅黑" panose="020B0503020204020204" pitchFamily="34" charset="-122"/>
            </a:endParaRPr>
          </a:p>
        </p:txBody>
      </p:sp>
      <p:grpSp>
        <p:nvGrpSpPr>
          <p:cNvPr id="14" name="组合 13"/>
          <p:cNvGrpSpPr/>
          <p:nvPr/>
        </p:nvGrpSpPr>
        <p:grpSpPr>
          <a:xfrm>
            <a:off x="102235" y="62230"/>
            <a:ext cx="4511675" cy="616535"/>
            <a:chOff x="147" y="225"/>
            <a:chExt cx="7105" cy="971"/>
          </a:xfrm>
        </p:grpSpPr>
        <p:sp>
          <p:nvSpPr>
            <p:cNvPr id="15" name="TextBox 31"/>
            <p:cNvSpPr txBox="1"/>
            <p:nvPr/>
          </p:nvSpPr>
          <p:spPr>
            <a:xfrm>
              <a:off x="1118" y="310"/>
              <a:ext cx="6134"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危化品企业安全监管与执法</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6" name="MH_Number_1"/>
            <p:cNvSpPr/>
            <p:nvPr>
              <p:custDataLst>
                <p:tags r:id="rId3"/>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3</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descr="IMG_6915"/>
          <p:cNvPicPr>
            <a:picLocks noChangeAspect="1" noChangeArrowheads="1"/>
          </p:cNvPicPr>
          <p:nvPr/>
        </p:nvPicPr>
        <p:blipFill>
          <a:blip r:embed="rId1"/>
          <a:srcRect/>
          <a:stretch>
            <a:fillRect/>
          </a:stretch>
        </p:blipFill>
        <p:spPr bwMode="auto">
          <a:xfrm>
            <a:off x="1825625" y="822325"/>
            <a:ext cx="5492750" cy="3450590"/>
          </a:xfrm>
          <a:prstGeom prst="rect">
            <a:avLst/>
          </a:prstGeom>
          <a:noFill/>
          <a:ln w="9525">
            <a:noFill/>
            <a:miter lim="800000"/>
            <a:headEnd/>
            <a:tailEnd/>
          </a:ln>
        </p:spPr>
      </p:pic>
      <p:sp>
        <p:nvSpPr>
          <p:cNvPr id="134147" name="TextBox 2"/>
          <p:cNvSpPr txBox="1">
            <a:spLocks noChangeArrowheads="1"/>
          </p:cNvSpPr>
          <p:nvPr/>
        </p:nvSpPr>
        <p:spPr bwMode="auto">
          <a:xfrm>
            <a:off x="3474403" y="4462145"/>
            <a:ext cx="2195195" cy="398780"/>
          </a:xfrm>
          <a:prstGeom prst="rect">
            <a:avLst/>
          </a:prstGeom>
          <a:noFill/>
          <a:ln w="9525">
            <a:noFill/>
            <a:miter lim="800000"/>
          </a:ln>
        </p:spPr>
        <p:txBody>
          <a:bodyPr wrap="square">
            <a:spAutoFit/>
          </a:bodyPr>
          <a:lstStyle/>
          <a:p>
            <a:pPr algn="ctr" eaLnBrk="0" hangingPunct="0">
              <a:spcBef>
                <a:spcPts val="0"/>
              </a:spcBef>
            </a:pPr>
            <a:r>
              <a:rPr lang="zh-CN" altLang="en-US" sz="2000" b="1" spc="100">
                <a:solidFill>
                  <a:schemeClr val="tx1"/>
                </a:solidFill>
                <a:uFillTx/>
                <a:latin typeface="微软雅黑" panose="020B0503020204020204" pitchFamily="34" charset="-122"/>
                <a:ea typeface="微软雅黑" panose="020B0503020204020204" pitchFamily="34" charset="-122"/>
              </a:rPr>
              <a:t>爆炸后罐内情况</a:t>
            </a:r>
            <a:endParaRPr lang="zh-CN" altLang="en-US" sz="2000" b="1" spc="100">
              <a:solidFill>
                <a:schemeClr val="tx1"/>
              </a:solidFill>
              <a:uFillTx/>
              <a:latin typeface="微软雅黑" panose="020B0503020204020204" pitchFamily="34" charset="-122"/>
              <a:ea typeface="微软雅黑" panose="020B0503020204020204" pitchFamily="34" charset="-122"/>
            </a:endParaRPr>
          </a:p>
        </p:txBody>
      </p:sp>
      <p:grpSp>
        <p:nvGrpSpPr>
          <p:cNvPr id="14" name="组合 13"/>
          <p:cNvGrpSpPr/>
          <p:nvPr/>
        </p:nvGrpSpPr>
        <p:grpSpPr>
          <a:xfrm>
            <a:off x="102235" y="62230"/>
            <a:ext cx="4511675" cy="616535"/>
            <a:chOff x="147" y="225"/>
            <a:chExt cx="7105" cy="971"/>
          </a:xfrm>
        </p:grpSpPr>
        <p:sp>
          <p:nvSpPr>
            <p:cNvPr id="15" name="TextBox 31"/>
            <p:cNvSpPr txBox="1"/>
            <p:nvPr/>
          </p:nvSpPr>
          <p:spPr>
            <a:xfrm>
              <a:off x="1118" y="310"/>
              <a:ext cx="6134"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危化品企业安全监管与执法</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6" name="MH_Number_1"/>
            <p:cNvSpPr/>
            <p:nvPr>
              <p:custDataLst>
                <p:tags r:id="rId2"/>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3</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557973" y="675005"/>
            <a:ext cx="6028055" cy="398780"/>
          </a:xfrm>
          <a:prstGeom prst="rect">
            <a:avLst/>
          </a:prstGeom>
          <a:noFill/>
        </p:spPr>
        <p:txBody>
          <a:bodyPr wrap="none" rtlCol="0" anchor="t">
            <a:spAutoFit/>
          </a:bodyPr>
          <a:lstStyle/>
          <a:p>
            <a:pPr algn="ctr"/>
            <a:r>
              <a:rPr lang="zh-CN" altLang="en-US" sz="2000" b="1" spc="100" dirty="0">
                <a:uFillTx/>
                <a:latin typeface="微软雅黑" panose="020B0503020204020204" pitchFamily="34" charset="-122"/>
                <a:ea typeface="微软雅黑" panose="020B0503020204020204" pitchFamily="34" charset="-122"/>
                <a:sym typeface="+mn-ea"/>
              </a:rPr>
              <a:t>2015年山东海明化工有限公司“3·18”爆炸事故</a:t>
            </a:r>
            <a:endParaRPr lang="zh-CN" altLang="en-US" sz="2000" b="1" spc="100" dirty="0">
              <a:uFillTx/>
              <a:latin typeface="微软雅黑" panose="020B0503020204020204" pitchFamily="34" charset="-122"/>
              <a:ea typeface="微软雅黑" panose="020B0503020204020204" pitchFamily="34" charset="-122"/>
              <a:sym typeface="+mn-ea"/>
            </a:endParaRPr>
          </a:p>
        </p:txBody>
      </p:sp>
      <p:sp>
        <p:nvSpPr>
          <p:cNvPr id="4" name="文本框 3"/>
          <p:cNvSpPr txBox="1"/>
          <p:nvPr/>
        </p:nvSpPr>
        <p:spPr>
          <a:xfrm>
            <a:off x="971974" y="1143000"/>
            <a:ext cx="7200053" cy="3815080"/>
          </a:xfrm>
          <a:prstGeom prst="rect">
            <a:avLst/>
          </a:prstGeom>
          <a:noFill/>
        </p:spPr>
        <p:txBody>
          <a:bodyPr wrap="square" rtlCol="0" anchor="t">
            <a:spAutoFit/>
          </a:bodyPr>
          <a:lstStyle/>
          <a:p>
            <a:pPr indent="533400" algn="just">
              <a:lnSpc>
                <a:spcPct val="110000"/>
              </a:lnSpc>
              <a:spcBef>
                <a:spcPts val="0"/>
              </a:spcBef>
              <a:spcAft>
                <a:spcPts val="0"/>
              </a:spcAft>
              <a:extLst>
                <a:ext uri="{35155182-B16C-46BC-9424-99874614C6A1}">
                  <wpsdc:indentchars xmlns:wpsdc="http://www.wps.cn/officeDocument/2017/drawingmlCustomData" val="200" checksum="171596010"/>
                </a:ext>
              </a:extLst>
            </a:pPr>
            <a:r>
              <a:rPr lang="zh-CN" sz="2000" spc="100" dirty="0">
                <a:solidFill>
                  <a:schemeClr val="tx1">
                    <a:lumMod val="75000"/>
                  </a:schemeClr>
                </a:solidFill>
                <a:uFillTx/>
                <a:latin typeface="微软雅黑" panose="020B0503020204020204" pitchFamily="34" charset="-122"/>
                <a:ea typeface="微软雅黑" panose="020B0503020204020204" pitchFamily="34" charset="-122"/>
                <a:sym typeface="+mn-ea"/>
              </a:rPr>
              <a:t>2015年3月18日9时46分左右，山东海明化工有限公司在进入受限空间作业过程中，双氧水装置氢化塔发生爆炸，造成现场4名人员死亡、2人受伤。</a:t>
            </a:r>
            <a:endParaRPr lang="zh-CN" sz="2000" spc="100" dirty="0">
              <a:solidFill>
                <a:schemeClr val="tx1">
                  <a:lumMod val="75000"/>
                </a:schemeClr>
              </a:solidFill>
              <a:uFillTx/>
              <a:latin typeface="微软雅黑" panose="020B0503020204020204" pitchFamily="34" charset="-122"/>
              <a:ea typeface="微软雅黑" panose="020B0503020204020204" pitchFamily="34" charset="-122"/>
              <a:sym typeface="+mn-ea"/>
            </a:endParaRPr>
          </a:p>
          <a:p>
            <a:pPr indent="533400" algn="just">
              <a:lnSpc>
                <a:spcPct val="110000"/>
              </a:lnSpc>
              <a:spcBef>
                <a:spcPts val="0"/>
              </a:spcBef>
              <a:spcAft>
                <a:spcPts val="0"/>
              </a:spcAft>
              <a:extLst>
                <a:ext uri="{35155182-B16C-46BC-9424-99874614C6A1}">
                  <wpsdc:indentchars xmlns:wpsdc="http://www.wps.cn/officeDocument/2017/drawingmlCustomData" val="200" checksum="171596010"/>
                </a:ext>
              </a:extLst>
            </a:pPr>
            <a:r>
              <a:rPr lang="zh-CN" sz="2000" spc="100" dirty="0">
                <a:solidFill>
                  <a:schemeClr val="tx1">
                    <a:lumMod val="75000"/>
                  </a:schemeClr>
                </a:solidFill>
                <a:uFillTx/>
                <a:latin typeface="微软雅黑" panose="020B0503020204020204" pitchFamily="34" charset="-122"/>
                <a:ea typeface="微软雅黑" panose="020B0503020204020204" pitchFamily="34" charset="-122"/>
                <a:sym typeface="+mn-ea"/>
              </a:rPr>
              <a:t>事故原因是：氢化塔底塔与其他装置相连的3条管道（进料、出料和氢气尾气），只有进料口和出料口处加装了盲板进行隔离，</a:t>
            </a:r>
            <a:r>
              <a:rPr lang="zh-CN" sz="2000" b="1" spc="100" dirty="0">
                <a:solidFill>
                  <a:schemeClr val="tx2"/>
                </a:solidFill>
                <a:uFillTx/>
                <a:latin typeface="微软雅黑" panose="020B0503020204020204" pitchFamily="34" charset="-122"/>
                <a:ea typeface="微软雅黑" panose="020B0503020204020204" pitchFamily="34" charset="-122"/>
                <a:sym typeface="+mn-ea"/>
              </a:rPr>
              <a:t>氢气尾气管道没有加装盲板</a:t>
            </a:r>
            <a:r>
              <a:rPr lang="zh-CN" sz="2000" spc="100" dirty="0">
                <a:solidFill>
                  <a:schemeClr val="tx1">
                    <a:lumMod val="75000"/>
                  </a:schemeClr>
                </a:solidFill>
                <a:uFillTx/>
                <a:latin typeface="微软雅黑" panose="020B0503020204020204" pitchFamily="34" charset="-122"/>
                <a:ea typeface="微软雅黑" panose="020B0503020204020204" pitchFamily="34" charset="-122"/>
                <a:sym typeface="+mn-ea"/>
              </a:rPr>
              <a:t>，与上塔和中塔的氢气尾气管道相连通，致使氢气进入塔体内形成爆炸性混合气体。</a:t>
            </a:r>
            <a:endParaRPr lang="zh-CN" sz="2000" spc="100" dirty="0">
              <a:solidFill>
                <a:schemeClr val="tx1">
                  <a:lumMod val="75000"/>
                </a:schemeClr>
              </a:solidFill>
              <a:uFillTx/>
              <a:latin typeface="微软雅黑" panose="020B0503020204020204" pitchFamily="34" charset="-122"/>
              <a:ea typeface="微软雅黑" panose="020B0503020204020204" pitchFamily="34" charset="-122"/>
              <a:sym typeface="+mn-ea"/>
            </a:endParaRPr>
          </a:p>
          <a:p>
            <a:pPr indent="533400" algn="just">
              <a:lnSpc>
                <a:spcPct val="110000"/>
              </a:lnSpc>
              <a:spcBef>
                <a:spcPts val="0"/>
              </a:spcBef>
              <a:spcAft>
                <a:spcPts val="0"/>
              </a:spcAft>
              <a:extLst>
                <a:ext uri="{35155182-B16C-46BC-9424-99874614C6A1}">
                  <wpsdc:indentchars xmlns:wpsdc="http://www.wps.cn/officeDocument/2017/drawingmlCustomData" val="200" checksum="171596010"/>
                </a:ext>
              </a:extLst>
            </a:pPr>
            <a:r>
              <a:rPr lang="zh-CN" sz="2000" spc="100" dirty="0">
                <a:solidFill>
                  <a:schemeClr val="tx1">
                    <a:lumMod val="75000"/>
                  </a:schemeClr>
                </a:solidFill>
                <a:uFillTx/>
                <a:latin typeface="微软雅黑" panose="020B0503020204020204" pitchFamily="34" charset="-122"/>
                <a:ea typeface="微软雅黑" panose="020B0503020204020204" pitchFamily="34" charset="-122"/>
                <a:sym typeface="+mn-ea"/>
              </a:rPr>
              <a:t>海明公司有关人员与催化剂生产厂家技术人员没有办理进入受限空间作业票，违规进入塔体内实施作业，产生点火源引起爆炸。</a:t>
            </a:r>
            <a:endParaRPr lang="zh-CN" sz="2000" spc="100" dirty="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grpSp>
        <p:nvGrpSpPr>
          <p:cNvPr id="14" name="组合 13"/>
          <p:cNvGrpSpPr/>
          <p:nvPr/>
        </p:nvGrpSpPr>
        <p:grpSpPr>
          <a:xfrm>
            <a:off x="102235" y="62230"/>
            <a:ext cx="4511675" cy="616535"/>
            <a:chOff x="147" y="225"/>
            <a:chExt cx="7105" cy="971"/>
          </a:xfrm>
        </p:grpSpPr>
        <p:sp>
          <p:nvSpPr>
            <p:cNvPr id="15" name="TextBox 31"/>
            <p:cNvSpPr txBox="1"/>
            <p:nvPr/>
          </p:nvSpPr>
          <p:spPr>
            <a:xfrm>
              <a:off x="1118" y="310"/>
              <a:ext cx="6134"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危化品企业安全监管与执法</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3</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880360" y="650875"/>
            <a:ext cx="3383280" cy="398780"/>
          </a:xfrm>
          <a:prstGeom prst="rect">
            <a:avLst/>
          </a:prstGeom>
          <a:noFill/>
        </p:spPr>
        <p:txBody>
          <a:bodyPr wrap="none" rtlCol="0" anchor="t">
            <a:spAutoFit/>
          </a:bodyPr>
          <a:lstStyle/>
          <a:p>
            <a:pPr algn="ctr"/>
            <a:r>
              <a:rPr lang="zh-CN" altLang="en-US" sz="2000" b="1" spc="100" dirty="0">
                <a:uFillTx/>
                <a:latin typeface="微软雅黑" panose="020B0503020204020204" pitchFamily="34" charset="-122"/>
                <a:ea typeface="微软雅黑" panose="020B0503020204020204" pitchFamily="34" charset="-122"/>
                <a:sym typeface="+mn-ea"/>
              </a:rPr>
              <a:t>危险化学品登记的监督检查</a:t>
            </a:r>
            <a:endParaRPr lang="zh-CN" altLang="en-US" sz="2000" b="1" spc="100" dirty="0">
              <a:uFillTx/>
              <a:latin typeface="微软雅黑" panose="020B0503020204020204" pitchFamily="34" charset="-122"/>
              <a:ea typeface="微软雅黑" panose="020B0503020204020204" pitchFamily="34" charset="-122"/>
              <a:sym typeface="+mn-ea"/>
            </a:endParaRPr>
          </a:p>
        </p:txBody>
      </p:sp>
      <p:sp>
        <p:nvSpPr>
          <p:cNvPr id="4" name="文本框 3"/>
          <p:cNvSpPr txBox="1"/>
          <p:nvPr/>
        </p:nvSpPr>
        <p:spPr>
          <a:xfrm>
            <a:off x="971974" y="1028065"/>
            <a:ext cx="7200053" cy="3784600"/>
          </a:xfrm>
          <a:prstGeom prst="rect">
            <a:avLst/>
          </a:prstGeom>
          <a:noFill/>
        </p:spPr>
        <p:txBody>
          <a:bodyPr wrap="square" rtlCol="0" anchor="t">
            <a:spAutoFit/>
          </a:bodyPr>
          <a:lstStyle/>
          <a:p>
            <a:pPr indent="533400" algn="just">
              <a:lnSpc>
                <a:spcPct val="150000"/>
              </a:lnSpc>
              <a:spcBef>
                <a:spcPts val="0"/>
              </a:spcBef>
              <a:spcAft>
                <a:spcPts val="0"/>
              </a:spcAft>
              <a:extLst>
                <a:ext uri="{35155182-B16C-46BC-9424-99874614C6A1}">
                  <wpsdc:indentchars xmlns:wpsdc="http://www.wps.cn/officeDocument/2017/drawingmlCustomData" val="200" checksum="171596010"/>
                </a:ext>
              </a:extLst>
            </a:pPr>
            <a:r>
              <a:rPr lang="zh-CN" sz="2000" b="1" spc="100" dirty="0">
                <a:solidFill>
                  <a:schemeClr val="tx2"/>
                </a:solidFill>
                <a:uFillTx/>
                <a:latin typeface="微软雅黑" panose="020B0503020204020204" pitchFamily="34" charset="-122"/>
                <a:ea typeface="微软雅黑" panose="020B0503020204020204" pitchFamily="34" charset="-122"/>
                <a:sym typeface="+mn-ea"/>
              </a:rPr>
              <a:t>违法违规行为主要情形：</a:t>
            </a:r>
            <a:r>
              <a:rPr lang="zh-CN" sz="2000" spc="100" dirty="0">
                <a:solidFill>
                  <a:schemeClr val="tx1">
                    <a:lumMod val="75000"/>
                  </a:schemeClr>
                </a:solidFill>
                <a:uFillTx/>
                <a:latin typeface="微软雅黑" panose="020B0503020204020204" pitchFamily="34" charset="-122"/>
                <a:ea typeface="微软雅黑" panose="020B0503020204020204" pitchFamily="34" charset="-122"/>
                <a:sym typeface="+mn-ea"/>
              </a:rPr>
              <a:t>危险化学品生产企业、进口企业不办理危险化学品登记，或者发现其生产、进口的危险化学品有新的危险特性不办理危险化学品登记内容变更手续的。</a:t>
            </a:r>
            <a:endParaRPr lang="zh-CN" sz="2000" spc="100" dirty="0">
              <a:solidFill>
                <a:schemeClr val="tx1">
                  <a:lumMod val="75000"/>
                </a:schemeClr>
              </a:solidFill>
              <a:uFillTx/>
              <a:latin typeface="微软雅黑" panose="020B0503020204020204" pitchFamily="34" charset="-122"/>
              <a:ea typeface="微软雅黑" panose="020B0503020204020204" pitchFamily="34" charset="-122"/>
              <a:sym typeface="+mn-ea"/>
            </a:endParaRPr>
          </a:p>
          <a:p>
            <a:pPr indent="533400" algn="just">
              <a:lnSpc>
                <a:spcPct val="150000"/>
              </a:lnSpc>
              <a:spcBef>
                <a:spcPts val="0"/>
              </a:spcBef>
              <a:spcAft>
                <a:spcPts val="0"/>
              </a:spcAft>
              <a:extLst>
                <a:ext uri="{35155182-B16C-46BC-9424-99874614C6A1}">
                  <wpsdc:indentchars xmlns:wpsdc="http://www.wps.cn/officeDocument/2017/drawingmlCustomData" val="200" checksum="171596010"/>
                </a:ext>
              </a:extLst>
            </a:pPr>
            <a:r>
              <a:rPr lang="zh-CN" sz="2000" b="1" spc="100" dirty="0">
                <a:solidFill>
                  <a:schemeClr val="tx2"/>
                </a:solidFill>
                <a:uFillTx/>
                <a:latin typeface="微软雅黑" panose="020B0503020204020204" pitchFamily="34" charset="-122"/>
                <a:ea typeface="微软雅黑" panose="020B0503020204020204" pitchFamily="34" charset="-122"/>
                <a:sym typeface="+mn-ea"/>
              </a:rPr>
              <a:t>处罚依据：</a:t>
            </a:r>
            <a:r>
              <a:rPr lang="zh-CN" sz="2000" spc="100" dirty="0">
                <a:solidFill>
                  <a:schemeClr val="tx1">
                    <a:lumMod val="75000"/>
                  </a:schemeClr>
                </a:solidFill>
                <a:uFillTx/>
                <a:latin typeface="微软雅黑" panose="020B0503020204020204" pitchFamily="34" charset="-122"/>
                <a:ea typeface="微软雅黑" panose="020B0503020204020204" pitchFamily="34" charset="-122"/>
                <a:sym typeface="+mn-ea"/>
              </a:rPr>
              <a:t>《危险化学品安全管理条例》第67条。</a:t>
            </a:r>
            <a:endParaRPr lang="zh-CN" sz="2000" spc="100" dirty="0">
              <a:solidFill>
                <a:schemeClr val="tx1">
                  <a:lumMod val="75000"/>
                </a:schemeClr>
              </a:solidFill>
              <a:uFillTx/>
              <a:latin typeface="微软雅黑" panose="020B0503020204020204" pitchFamily="34" charset="-122"/>
              <a:ea typeface="微软雅黑" panose="020B0503020204020204" pitchFamily="34" charset="-122"/>
              <a:sym typeface="+mn-ea"/>
            </a:endParaRPr>
          </a:p>
          <a:p>
            <a:pPr indent="533400" algn="just">
              <a:lnSpc>
                <a:spcPct val="150000"/>
              </a:lnSpc>
              <a:spcBef>
                <a:spcPts val="0"/>
              </a:spcBef>
              <a:spcAft>
                <a:spcPts val="0"/>
              </a:spcAft>
              <a:extLst>
                <a:ext uri="{35155182-B16C-46BC-9424-99874614C6A1}">
                  <wpsdc:indentchars xmlns:wpsdc="http://www.wps.cn/officeDocument/2017/drawingmlCustomData" val="200" checksum="171596010"/>
                </a:ext>
              </a:extLst>
            </a:pPr>
            <a:r>
              <a:rPr lang="zh-CN" sz="2000" b="1" spc="100" dirty="0">
                <a:solidFill>
                  <a:schemeClr val="tx2"/>
                </a:solidFill>
                <a:uFillTx/>
                <a:latin typeface="微软雅黑" panose="020B0503020204020204" pitchFamily="34" charset="-122"/>
                <a:ea typeface="微软雅黑" panose="020B0503020204020204" pitchFamily="34" charset="-122"/>
                <a:sym typeface="+mn-ea"/>
              </a:rPr>
              <a:t>处罚措施：</a:t>
            </a:r>
            <a:r>
              <a:rPr lang="zh-CN" sz="2000" spc="100" dirty="0">
                <a:solidFill>
                  <a:schemeClr val="tx1">
                    <a:lumMod val="75000"/>
                  </a:schemeClr>
                </a:solidFill>
                <a:uFillTx/>
                <a:latin typeface="微软雅黑" panose="020B0503020204020204" pitchFamily="34" charset="-122"/>
                <a:ea typeface="微软雅黑" panose="020B0503020204020204" pitchFamily="34" charset="-122"/>
                <a:sym typeface="+mn-ea"/>
              </a:rPr>
              <a:t>《危险化学品安全管理条例》第78条，由安监部门责令改正，可以处5万元以下的罚款；拒不改正的，处5万元以上10万元以下的罚款；情节严重的，责令停产停业整顿。</a:t>
            </a:r>
            <a:endParaRPr lang="zh-CN" sz="2000" spc="100" dirty="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grpSp>
        <p:nvGrpSpPr>
          <p:cNvPr id="14" name="组合 13"/>
          <p:cNvGrpSpPr/>
          <p:nvPr/>
        </p:nvGrpSpPr>
        <p:grpSpPr>
          <a:xfrm>
            <a:off x="102235" y="62230"/>
            <a:ext cx="4511675" cy="616535"/>
            <a:chOff x="147" y="225"/>
            <a:chExt cx="7105" cy="971"/>
          </a:xfrm>
        </p:grpSpPr>
        <p:sp>
          <p:nvSpPr>
            <p:cNvPr id="15" name="TextBox 31"/>
            <p:cNvSpPr txBox="1"/>
            <p:nvPr/>
          </p:nvSpPr>
          <p:spPr>
            <a:xfrm>
              <a:off x="1118" y="310"/>
              <a:ext cx="6134"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危化品企业安全监管与执法</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3</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3" name="Freeform 5"/>
          <p:cNvSpPr/>
          <p:nvPr/>
        </p:nvSpPr>
        <p:spPr>
          <a:xfrm>
            <a:off x="8233646" y="1702438"/>
            <a:ext cx="909164" cy="1856408"/>
          </a:xfrm>
          <a:custGeom>
            <a:avLst/>
            <a:gdLst/>
            <a:ahLst/>
            <a:cxnLst>
              <a:cxn ang="0">
                <a:pos x="1212850" y="2476500"/>
              </a:cxn>
              <a:cxn ang="0">
                <a:pos x="19017" y="1273020"/>
              </a:cxn>
              <a:cxn ang="0">
                <a:pos x="19017" y="1202770"/>
              </a:cxn>
              <a:cxn ang="0">
                <a:pos x="1212850" y="0"/>
              </a:cxn>
              <a:cxn ang="0">
                <a:pos x="1212850" y="2476500"/>
              </a:cxn>
            </a:cxnLst>
            <a:rect l="0" t="0" r="0" b="0"/>
            <a:pathLst>
              <a:path w="1722" h="3490">
                <a:moveTo>
                  <a:pt x="1722" y="3490"/>
                </a:moveTo>
                <a:lnTo>
                  <a:pt x="27" y="1794"/>
                </a:lnTo>
                <a:cubicBezTo>
                  <a:pt x="0" y="1767"/>
                  <a:pt x="0" y="1723"/>
                  <a:pt x="27" y="1695"/>
                </a:cubicBezTo>
                <a:lnTo>
                  <a:pt x="1722" y="0"/>
                </a:lnTo>
                <a:lnTo>
                  <a:pt x="1722" y="3490"/>
                </a:lnTo>
                <a:close/>
              </a:path>
            </a:pathLst>
          </a:custGeom>
          <a:solidFill>
            <a:schemeClr val="accent1">
              <a:alpha val="100000"/>
            </a:schemeClr>
          </a:solidFill>
          <a:ln w="9525">
            <a:noFill/>
          </a:ln>
        </p:spPr>
        <p:txBody>
          <a:bodyPr/>
          <a:lstStyle/>
          <a:p>
            <a:endParaRPr lang="zh-CN" altLang="en-US" sz="100"/>
          </a:p>
        </p:txBody>
      </p:sp>
      <p:sp>
        <p:nvSpPr>
          <p:cNvPr id="14" name="Freeform 6"/>
          <p:cNvSpPr/>
          <p:nvPr/>
        </p:nvSpPr>
        <p:spPr>
          <a:xfrm>
            <a:off x="8236026" y="1331157"/>
            <a:ext cx="906784" cy="1856408"/>
          </a:xfrm>
          <a:custGeom>
            <a:avLst/>
            <a:gdLst/>
            <a:ahLst/>
            <a:cxnLst>
              <a:cxn ang="0">
                <a:pos x="1209675" y="2476500"/>
              </a:cxn>
              <a:cxn ang="0">
                <a:pos x="22532" y="1279407"/>
              </a:cxn>
              <a:cxn ang="0">
                <a:pos x="22532" y="1197093"/>
              </a:cxn>
              <a:cxn ang="0">
                <a:pos x="1209675" y="0"/>
              </a:cxn>
              <a:cxn ang="0">
                <a:pos x="1209675" y="2476500"/>
              </a:cxn>
            </a:cxnLst>
            <a:rect l="0" t="0" r="0" b="0"/>
            <a:pathLst>
              <a:path w="1718" h="3490">
                <a:moveTo>
                  <a:pt x="1718" y="3490"/>
                </a:moveTo>
                <a:lnTo>
                  <a:pt x="32" y="1803"/>
                </a:lnTo>
                <a:cubicBezTo>
                  <a:pt x="0" y="1771"/>
                  <a:pt x="0" y="1719"/>
                  <a:pt x="32" y="1687"/>
                </a:cubicBezTo>
                <a:lnTo>
                  <a:pt x="1718" y="0"/>
                </a:lnTo>
                <a:lnTo>
                  <a:pt x="1718" y="3490"/>
                </a:lnTo>
                <a:close/>
              </a:path>
            </a:pathLst>
          </a:custGeom>
          <a:solidFill>
            <a:schemeClr val="bg1">
              <a:alpha val="100000"/>
            </a:schemeClr>
          </a:solidFill>
          <a:ln w="9525">
            <a:noFill/>
          </a:ln>
        </p:spPr>
        <p:txBody>
          <a:bodyPr/>
          <a:lstStyle/>
          <a:p>
            <a:endParaRPr lang="zh-CN" altLang="en-US" sz="100"/>
          </a:p>
        </p:txBody>
      </p:sp>
      <p:grpSp>
        <p:nvGrpSpPr>
          <p:cNvPr id="4" name="组合 3"/>
          <p:cNvGrpSpPr/>
          <p:nvPr/>
        </p:nvGrpSpPr>
        <p:grpSpPr>
          <a:xfrm>
            <a:off x="915476" y="1116691"/>
            <a:ext cx="7313048" cy="2910753"/>
            <a:chOff x="2258" y="3728"/>
            <a:chExt cx="15363" cy="6115"/>
          </a:xfrm>
        </p:grpSpPr>
        <p:sp>
          <p:nvSpPr>
            <p:cNvPr id="16" name="矩形 15"/>
            <p:cNvSpPr/>
            <p:nvPr/>
          </p:nvSpPr>
          <p:spPr>
            <a:xfrm>
              <a:off x="5813" y="4189"/>
              <a:ext cx="10275" cy="2424"/>
            </a:xfrm>
            <a:prstGeom prst="rect">
              <a:avLst/>
            </a:prstGeom>
            <a:noFill/>
            <a:ln w="9525">
              <a:noFill/>
            </a:ln>
          </p:spPr>
          <p:txBody>
            <a:bodyPr lIns="0" tIns="0" rIns="0" bIns="0">
              <a:spAutoFit/>
            </a:bodyPr>
            <a:lstStyle/>
            <a:p>
              <a:r>
                <a:rPr lang="zh-CN" altLang="en-US" sz="3750" b="1" dirty="0">
                  <a:solidFill>
                    <a:srgbClr val="FFFFFF"/>
                  </a:solidFill>
                  <a:latin typeface="微软雅黑" panose="020B0503020204020204" pitchFamily="34" charset="-122"/>
                  <a:ea typeface="微软雅黑" panose="020B0503020204020204" pitchFamily="34" charset="-122"/>
                </a:rPr>
                <a:t>陆上油气输送管道企业安全监管与执法</a:t>
              </a:r>
              <a:endParaRPr lang="zh-CN" altLang="en-US" sz="3750" b="1" dirty="0">
                <a:solidFill>
                  <a:srgbClr val="FFFFFF"/>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2258" y="3728"/>
              <a:ext cx="3035" cy="3346"/>
              <a:chOff x="2258" y="3620"/>
              <a:chExt cx="3035" cy="3346"/>
            </a:xfrm>
          </p:grpSpPr>
          <p:sp>
            <p:nvSpPr>
              <p:cNvPr id="15" name="Rectangle 9"/>
              <p:cNvSpPr>
                <a:spLocks noChangeArrowheads="1"/>
              </p:cNvSpPr>
              <p:nvPr/>
            </p:nvSpPr>
            <p:spPr bwMode="auto">
              <a:xfrm>
                <a:off x="2923" y="3620"/>
                <a:ext cx="1704" cy="3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0345" b="1" i="0" u="none" strike="noStrike" kern="1200" cap="none" spc="0" normalizeH="0" baseline="0" noProof="0" dirty="0" smtClean="0">
                    <a:ln>
                      <a:noFill/>
                    </a:ln>
                    <a:solidFill>
                      <a:schemeClr val="accent2"/>
                    </a:solidFill>
                    <a:effectLst/>
                    <a:uLnTx/>
                    <a:uFillTx/>
                    <a:latin typeface="+mj-ea"/>
                    <a:ea typeface="+mj-ea"/>
                    <a:cs typeface="宋体" panose="02010600030101010101" pitchFamily="2" charset="-122"/>
                  </a:rPr>
                  <a:t>4</a:t>
                </a:r>
                <a:endParaRPr kumimoji="0" lang="en-US" altLang="zh-CN" sz="1500" b="1" i="0" u="none" strike="noStrike" kern="1200" cap="none" spc="0" normalizeH="0" baseline="0" noProof="0" dirty="0" smtClean="0">
                  <a:ln>
                    <a:noFill/>
                  </a:ln>
                  <a:solidFill>
                    <a:schemeClr val="accent2"/>
                  </a:solidFill>
                  <a:effectLst/>
                  <a:uLnTx/>
                  <a:uFillTx/>
                  <a:latin typeface="+mj-ea"/>
                  <a:ea typeface="+mj-ea"/>
                  <a:cs typeface="宋体" panose="02010600030101010101" pitchFamily="2" charset="-122"/>
                </a:endParaRPr>
              </a:p>
            </p:txBody>
          </p:sp>
          <p:sp>
            <p:nvSpPr>
              <p:cNvPr id="17" name="Freeform 5"/>
              <p:cNvSpPr/>
              <p:nvPr/>
            </p:nvSpPr>
            <p:spPr>
              <a:xfrm>
                <a:off x="2258" y="3768"/>
                <a:ext cx="3035" cy="3037"/>
              </a:xfrm>
              <a:custGeom>
                <a:avLst/>
                <a:gdLst/>
                <a:ahLst/>
                <a:cxnLst>
                  <a:cxn ang="0">
                    <a:pos x="0" y="0"/>
                  </a:cxn>
                  <a:cxn ang="0">
                    <a:pos x="1926594" y="0"/>
                  </a:cxn>
                  <a:cxn ang="0">
                    <a:pos x="1926594" y="461131"/>
                  </a:cxn>
                  <a:cxn ang="0">
                    <a:pos x="1887930" y="461131"/>
                  </a:cxn>
                  <a:cxn ang="0">
                    <a:pos x="1887930" y="38702"/>
                  </a:cxn>
                  <a:cxn ang="0">
                    <a:pos x="38664" y="38702"/>
                  </a:cxn>
                  <a:cxn ang="0">
                    <a:pos x="38664" y="1889814"/>
                  </a:cxn>
                  <a:cxn ang="0">
                    <a:pos x="1887930" y="1889814"/>
                  </a:cxn>
                  <a:cxn ang="0">
                    <a:pos x="1887930" y="1343044"/>
                  </a:cxn>
                  <a:cxn ang="0">
                    <a:pos x="1926594" y="1343044"/>
                  </a:cxn>
                  <a:cxn ang="0">
                    <a:pos x="1926594" y="1928516"/>
                  </a:cxn>
                  <a:cxn ang="0">
                    <a:pos x="0" y="1928516"/>
                  </a:cxn>
                  <a:cxn ang="0">
                    <a:pos x="0" y="0"/>
                  </a:cxn>
                </a:cxnLst>
                <a:rect l="0" t="0" r="0" b="0"/>
                <a:pathLst>
                  <a:path w="2342" h="2342">
                    <a:moveTo>
                      <a:pt x="0" y="0"/>
                    </a:moveTo>
                    <a:lnTo>
                      <a:pt x="2342" y="0"/>
                    </a:lnTo>
                    <a:lnTo>
                      <a:pt x="2342" y="560"/>
                    </a:lnTo>
                    <a:lnTo>
                      <a:pt x="2295" y="560"/>
                    </a:lnTo>
                    <a:lnTo>
                      <a:pt x="2295" y="47"/>
                    </a:lnTo>
                    <a:lnTo>
                      <a:pt x="47" y="47"/>
                    </a:lnTo>
                    <a:lnTo>
                      <a:pt x="47" y="2295"/>
                    </a:lnTo>
                    <a:lnTo>
                      <a:pt x="2295" y="2295"/>
                    </a:lnTo>
                    <a:lnTo>
                      <a:pt x="2295" y="1631"/>
                    </a:lnTo>
                    <a:lnTo>
                      <a:pt x="2342" y="1631"/>
                    </a:lnTo>
                    <a:lnTo>
                      <a:pt x="2342" y="2342"/>
                    </a:lnTo>
                    <a:lnTo>
                      <a:pt x="0" y="2342"/>
                    </a:lnTo>
                    <a:lnTo>
                      <a:pt x="0" y="0"/>
                    </a:lnTo>
                    <a:close/>
                  </a:path>
                </a:pathLst>
              </a:custGeom>
              <a:solidFill>
                <a:srgbClr val="FFFFFF">
                  <a:alpha val="100000"/>
                </a:srgbClr>
              </a:solidFill>
              <a:ln w="9525">
                <a:noFill/>
              </a:ln>
            </p:spPr>
            <p:txBody>
              <a:bodyPr/>
              <a:lstStyle/>
              <a:p>
                <a:endParaRPr lang="zh-CN" altLang="en-US" sz="100"/>
              </a:p>
            </p:txBody>
          </p:sp>
        </p:grpSp>
        <p:sp>
          <p:nvSpPr>
            <p:cNvPr id="3" name="文本框 2"/>
            <p:cNvSpPr txBox="1"/>
            <p:nvPr/>
          </p:nvSpPr>
          <p:spPr>
            <a:xfrm>
              <a:off x="5370" y="6612"/>
              <a:ext cx="12251" cy="3231"/>
            </a:xfrm>
            <a:prstGeom prst="rect">
              <a:avLst/>
            </a:prstGeom>
            <a:noFill/>
          </p:spPr>
          <p:txBody>
            <a:bodyPr wrap="square" rtlCol="0" anchor="t">
              <a:spAutoFit/>
            </a:bodyPr>
            <a:lstStyle/>
            <a:p>
              <a:pPr algn="just" eaLnBrk="0" latinLnBrk="1" hangingPunct="0">
                <a:lnSpc>
                  <a:spcPct val="250000"/>
                </a:lnSpc>
              </a:pPr>
              <a:r>
                <a:rPr lang="zh-CN" sz="1875" b="1">
                  <a:solidFill>
                    <a:schemeClr val="accent2"/>
                  </a:solidFill>
                  <a:latin typeface="微软雅黑" panose="020B0503020204020204" pitchFamily="34" charset="-122"/>
                  <a:ea typeface="微软雅黑" panose="020B0503020204020204" pitchFamily="34" charset="-122"/>
                  <a:sym typeface="+mn-ea"/>
                  <a:hlinkClick r:id="rId1" action="ppaction://hlinksldjump"/>
                </a:rPr>
                <a:t>（一）安全生产许可</a:t>
              </a:r>
              <a:endParaRPr lang="zh-CN" sz="1875" b="1">
                <a:solidFill>
                  <a:schemeClr val="accent2"/>
                </a:solidFill>
                <a:latin typeface="微软雅黑" panose="020B0503020204020204" pitchFamily="34" charset="-122"/>
                <a:ea typeface="微软雅黑" panose="020B0503020204020204" pitchFamily="34" charset="-122"/>
                <a:sym typeface="+mn-ea"/>
              </a:endParaRPr>
            </a:p>
            <a:p>
              <a:pPr algn="just" eaLnBrk="0" latinLnBrk="1" hangingPunct="0">
                <a:lnSpc>
                  <a:spcPct val="250000"/>
                </a:lnSpc>
              </a:pPr>
              <a:r>
                <a:rPr lang="zh-CN" sz="1875" b="1">
                  <a:solidFill>
                    <a:schemeClr val="accent2"/>
                  </a:solidFill>
                  <a:latin typeface="微软雅黑" panose="020B0503020204020204" pitchFamily="34" charset="-122"/>
                  <a:ea typeface="微软雅黑" panose="020B0503020204020204" pitchFamily="34" charset="-122"/>
                  <a:sym typeface="+mn-ea"/>
                  <a:hlinkClick r:id="rId1" action="ppaction://hlinksldjump"/>
                </a:rPr>
                <a:t>（二）安全生产监督检查重点事项</a:t>
              </a:r>
              <a:endParaRPr lang="zh-CN" sz="1875" b="1">
                <a:solidFill>
                  <a:schemeClr val="accent2"/>
                </a:solidFill>
                <a:latin typeface="微软雅黑" panose="020B0503020204020204" pitchFamily="34" charset="-122"/>
                <a:ea typeface="微软雅黑" panose="020B0503020204020204" pitchFamily="34" charset="-122"/>
                <a:sym typeface="+mn-ea"/>
              </a:endParaRPr>
            </a:p>
          </p:txBody>
        </p:sp>
      </p:grpSp>
    </p:spTree>
  </p:cSld>
  <p:clrMapOvr>
    <a:masterClrMapping/>
  </p:clrMapOvr>
  <p:transition spd="slow" advTm="5769"/>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523875" y="572902"/>
            <a:ext cx="2811780" cy="429895"/>
          </a:xfrm>
          <a:prstGeom prst="rect">
            <a:avLst/>
          </a:prstGeom>
          <a:noFill/>
        </p:spPr>
        <p:txBody>
          <a:bodyPr wrap="none" rtlCol="0" anchor="t">
            <a:spAutoFit/>
          </a:bodyPr>
          <a:lstStyle/>
          <a:p>
            <a:pPr algn="l" defTabSz="685800" eaLnBrk="0" hangingPunct="0"/>
            <a:r>
              <a:rPr lang="zh-CN" sz="2200" b="1" spc="100">
                <a:solidFill>
                  <a:schemeClr val="tx1"/>
                </a:solidFill>
                <a:uFillTx/>
                <a:latin typeface="微软雅黑" panose="020B0503020204020204" pitchFamily="34" charset="-122"/>
                <a:ea typeface="微软雅黑" panose="020B0503020204020204" pitchFamily="34" charset="-122"/>
                <a:sym typeface="+mn-ea"/>
              </a:rPr>
              <a:t>（一）安全生产许可</a:t>
            </a:r>
            <a:endParaRPr lang="zh-CN" sz="2200" b="1" spc="100">
              <a:solidFill>
                <a:schemeClr val="tx1"/>
              </a:solidFill>
              <a:uFillTx/>
              <a:latin typeface="微软雅黑" panose="020B0503020204020204" pitchFamily="34" charset="-122"/>
              <a:ea typeface="微软雅黑" panose="020B0503020204020204" pitchFamily="34" charset="-122"/>
              <a:sym typeface="+mn-ea"/>
            </a:endParaRPr>
          </a:p>
        </p:txBody>
      </p:sp>
      <p:sp>
        <p:nvSpPr>
          <p:cNvPr id="2" name="文本框 1"/>
          <p:cNvSpPr txBox="1"/>
          <p:nvPr/>
        </p:nvSpPr>
        <p:spPr>
          <a:xfrm>
            <a:off x="971974" y="1146175"/>
            <a:ext cx="7200053" cy="3538220"/>
          </a:xfrm>
          <a:prstGeom prst="rect">
            <a:avLst/>
          </a:prstGeom>
          <a:noFill/>
        </p:spPr>
        <p:txBody>
          <a:bodyPr wrap="square" rtlCol="0" anchor="t">
            <a:spAutoFit/>
          </a:bodyPr>
          <a:lstStyle/>
          <a:p>
            <a:pPr algn="just" hangingPunct="0">
              <a:lnSpc>
                <a:spcPct val="140000"/>
              </a:lnSpc>
              <a:spcBef>
                <a:spcPts val="0"/>
              </a:spcBef>
              <a:spcAft>
                <a:spcPts val="0"/>
              </a:spcAft>
              <a:buClr>
                <a:schemeClr val="accent1"/>
              </a:buClr>
              <a:buSzPct val="50000"/>
            </a:pPr>
            <a:r>
              <a:rPr lang="zh-CN" altLang="en-US" sz="2000" b="1" spc="100">
                <a:solidFill>
                  <a:schemeClr val="tx2"/>
                </a:solidFill>
                <a:uFillTx/>
                <a:latin typeface="微软雅黑" panose="020B0503020204020204" pitchFamily="34" charset="-122"/>
                <a:ea typeface="微软雅黑" panose="020B0503020204020204" pitchFamily="34" charset="-122"/>
                <a:sym typeface="+mn-ea"/>
              </a:rPr>
              <a:t>许可行为：</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1.</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新建、改建、扩建陆上油气输送管道建设项目安全条件审查。</a:t>
            </a:r>
            <a:endPar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algn="just" hangingPunct="0">
              <a:lnSpc>
                <a:spcPct val="140000"/>
              </a:lnSpc>
              <a:spcBef>
                <a:spcPts val="0"/>
              </a:spcBef>
              <a:spcAft>
                <a:spcPts val="0"/>
              </a:spcAft>
              <a:buClr>
                <a:schemeClr val="accent1"/>
              </a:buClr>
              <a:buSzPct val="50000"/>
            </a:pPr>
            <a:r>
              <a:rPr lang="zh-CN" altLang="en-US" sz="2000" b="1" spc="100">
                <a:solidFill>
                  <a:schemeClr val="tx2"/>
                </a:solidFill>
                <a:uFillTx/>
                <a:latin typeface="微软雅黑" panose="020B0503020204020204" pitchFamily="34" charset="-122"/>
                <a:ea typeface="微软雅黑" panose="020B0503020204020204" pitchFamily="34" charset="-122"/>
                <a:sym typeface="+mn-ea"/>
              </a:rPr>
              <a:t>许可依据：</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安全生产法</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第二十九条矿山、金属冶炼建设项目和用于生产、储存、装卸危险物品的建设项目，应当按照国家有关规定进行安全评价。</a:t>
            </a:r>
            <a:endPar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algn="just" hangingPunct="0">
              <a:lnSpc>
                <a:spcPct val="140000"/>
              </a:lnSpc>
              <a:spcBef>
                <a:spcPts val="0"/>
              </a:spcBef>
              <a:spcAft>
                <a:spcPts val="0"/>
              </a:spcAft>
              <a:buClr>
                <a:schemeClr val="accent1"/>
              </a:buClr>
              <a:buSzPct val="50000"/>
            </a:pP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危险化学品安全管理条例</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第十二条　新建、改建、扩建生产、储存危险化学品的建设项目（以下简称建设项目），应当由安全生产监督管理部门进行安全条件审查。</a:t>
            </a:r>
            <a:endPar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grpSp>
        <p:nvGrpSpPr>
          <p:cNvPr id="14" name="组合 13"/>
          <p:cNvGrpSpPr/>
          <p:nvPr/>
        </p:nvGrpSpPr>
        <p:grpSpPr>
          <a:xfrm>
            <a:off x="102235" y="62230"/>
            <a:ext cx="6710680" cy="616535"/>
            <a:chOff x="147" y="225"/>
            <a:chExt cx="10568" cy="971"/>
          </a:xfrm>
        </p:grpSpPr>
        <p:sp>
          <p:nvSpPr>
            <p:cNvPr id="15" name="TextBox 31"/>
            <p:cNvSpPr txBox="1"/>
            <p:nvPr/>
          </p:nvSpPr>
          <p:spPr>
            <a:xfrm>
              <a:off x="1118" y="310"/>
              <a:ext cx="9597"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四、陆上油气输送管道企业安全监管与执法</a:t>
              </a:r>
              <a:endParaRPr lang="zh-CN" altLang="en-US" sz="2400" b="1" dirty="0">
                <a:latin typeface="微软雅黑" panose="020B0503020204020204" pitchFamily="34" charset="-122"/>
                <a:ea typeface="微软雅黑" panose="020B0503020204020204" pitchFamily="34" charset="-122"/>
                <a:sym typeface="+mn-ea"/>
              </a:endParaRPr>
            </a:p>
          </p:txBody>
        </p:sp>
        <p:sp>
          <p:nvSpPr>
            <p:cNvPr id="1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4</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523875" y="572902"/>
            <a:ext cx="2811780" cy="429895"/>
          </a:xfrm>
          <a:prstGeom prst="rect">
            <a:avLst/>
          </a:prstGeom>
          <a:noFill/>
        </p:spPr>
        <p:txBody>
          <a:bodyPr wrap="none" rtlCol="0" anchor="t">
            <a:spAutoFit/>
          </a:bodyPr>
          <a:lstStyle/>
          <a:p>
            <a:pPr algn="l" defTabSz="685800" eaLnBrk="0" hangingPunct="0"/>
            <a:r>
              <a:rPr lang="zh-CN" sz="2200" b="1" spc="100">
                <a:solidFill>
                  <a:schemeClr val="tx1"/>
                </a:solidFill>
                <a:uFillTx/>
                <a:latin typeface="微软雅黑" panose="020B0503020204020204" pitchFamily="34" charset="-122"/>
                <a:ea typeface="微软雅黑" panose="020B0503020204020204" pitchFamily="34" charset="-122"/>
                <a:sym typeface="+mn-ea"/>
              </a:rPr>
              <a:t>（一）安全生产许可</a:t>
            </a:r>
            <a:endParaRPr lang="zh-CN" sz="2200" b="1" spc="100">
              <a:solidFill>
                <a:schemeClr val="tx1"/>
              </a:solidFill>
              <a:uFillTx/>
              <a:latin typeface="微软雅黑" panose="020B0503020204020204" pitchFamily="34" charset="-122"/>
              <a:ea typeface="微软雅黑" panose="020B0503020204020204" pitchFamily="34" charset="-122"/>
              <a:sym typeface="+mn-ea"/>
            </a:endParaRPr>
          </a:p>
        </p:txBody>
      </p:sp>
      <p:sp>
        <p:nvSpPr>
          <p:cNvPr id="2" name="文本框 1"/>
          <p:cNvSpPr txBox="1"/>
          <p:nvPr/>
        </p:nvSpPr>
        <p:spPr>
          <a:xfrm>
            <a:off x="1277976" y="1040765"/>
            <a:ext cx="6588048" cy="3784600"/>
          </a:xfrm>
          <a:prstGeom prst="rect">
            <a:avLst/>
          </a:prstGeom>
          <a:noFill/>
        </p:spPr>
        <p:txBody>
          <a:bodyPr wrap="square" rtlCol="0" anchor="t">
            <a:spAutoFit/>
          </a:bodyPr>
          <a:lstStyle/>
          <a:p>
            <a:pPr algn="just" eaLnBrk="0" hangingPunct="0">
              <a:lnSpc>
                <a:spcPct val="120000"/>
              </a:lnSpc>
              <a:spcBef>
                <a:spcPts val="0"/>
              </a:spcBef>
              <a:spcAft>
                <a:spcPts val="0"/>
              </a:spcAft>
              <a:buClr>
                <a:schemeClr val="accent1"/>
              </a:buClr>
              <a:buSzPct val="50000"/>
            </a:pPr>
            <a:r>
              <a:rPr sz="2000" b="1" spc="100">
                <a:solidFill>
                  <a:schemeClr val="tx2"/>
                </a:solidFill>
                <a:uFillTx/>
                <a:latin typeface="微软雅黑" panose="020B0503020204020204" pitchFamily="34" charset="-122"/>
                <a:ea typeface="微软雅黑" panose="020B0503020204020204" pitchFamily="34" charset="-122"/>
                <a:sym typeface="+mn-ea"/>
              </a:rPr>
              <a:t>许可要求：</a:t>
            </a:r>
            <a:endParaRPr sz="2000" b="1" spc="100">
              <a:solidFill>
                <a:schemeClr val="tx2"/>
              </a:solidFill>
              <a:uFillTx/>
              <a:latin typeface="微软雅黑" panose="020B0503020204020204" pitchFamily="34" charset="-122"/>
              <a:ea typeface="微软雅黑" panose="020B0503020204020204" pitchFamily="34" charset="-122"/>
              <a:sym typeface="+mn-ea"/>
            </a:endParaRPr>
          </a:p>
          <a:p>
            <a:pPr marL="342900" indent="-342900" algn="just" eaLnBrk="0" hangingPunct="0">
              <a:lnSpc>
                <a:spcPct val="120000"/>
              </a:lnSpc>
              <a:spcBef>
                <a:spcPts val="0"/>
              </a:spcBef>
              <a:spcAft>
                <a:spcPts val="0"/>
              </a:spcAft>
              <a:buClr>
                <a:srgbClr val="E34B07"/>
              </a:buClr>
              <a:buSzPct val="75000"/>
              <a:buFont typeface="Wingdings" panose="05000000000000000000" charset="0"/>
              <a:buChar char=""/>
            </a:pPr>
            <a:r>
              <a:rPr sz="2000" spc="100">
                <a:solidFill>
                  <a:schemeClr val="tx1">
                    <a:lumMod val="75000"/>
                  </a:schemeClr>
                </a:solidFill>
                <a:uFillTx/>
                <a:latin typeface="微软雅黑" panose="020B0503020204020204" pitchFamily="34" charset="-122"/>
                <a:ea typeface="微软雅黑" panose="020B0503020204020204" pitchFamily="34" charset="-122"/>
                <a:sym typeface="+mn-ea"/>
              </a:rPr>
              <a:t>安全条件审查主要审查建设项目安全评价报告及相关文件、资料</a:t>
            </a:r>
            <a:endParaRPr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marL="342900" indent="-342900" algn="just" eaLnBrk="0" hangingPunct="0">
              <a:lnSpc>
                <a:spcPct val="120000"/>
              </a:lnSpc>
              <a:spcBef>
                <a:spcPts val="0"/>
              </a:spcBef>
              <a:spcAft>
                <a:spcPts val="0"/>
              </a:spcAft>
              <a:buClr>
                <a:srgbClr val="E34B07"/>
              </a:buClr>
              <a:buSzPct val="75000"/>
              <a:buFont typeface="Wingdings" panose="05000000000000000000" charset="0"/>
              <a:buChar char=""/>
            </a:pPr>
            <a:r>
              <a:rPr sz="2000" spc="100">
                <a:solidFill>
                  <a:schemeClr val="tx1">
                    <a:lumMod val="75000"/>
                  </a:schemeClr>
                </a:solidFill>
                <a:uFillTx/>
                <a:latin typeface="微软雅黑" panose="020B0503020204020204" pitchFamily="34" charset="-122"/>
                <a:ea typeface="微软雅黑" panose="020B0503020204020204" pitchFamily="34" charset="-122"/>
                <a:sym typeface="+mn-ea"/>
              </a:rPr>
              <a:t>安全评价报告应当符合《陆上油气输送管道建设项目安全评价报告编制导则（试行）》的要求</a:t>
            </a:r>
            <a:endParaRPr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marL="342900" indent="-342900" algn="just" eaLnBrk="0" hangingPunct="0">
              <a:lnSpc>
                <a:spcPct val="120000"/>
              </a:lnSpc>
              <a:spcBef>
                <a:spcPts val="0"/>
              </a:spcBef>
              <a:spcAft>
                <a:spcPts val="0"/>
              </a:spcAft>
              <a:buClr>
                <a:srgbClr val="E34B07"/>
              </a:buClr>
              <a:buSzPct val="75000"/>
              <a:buFont typeface="Wingdings" panose="05000000000000000000" charset="0"/>
              <a:buChar char=""/>
            </a:pPr>
            <a:r>
              <a:rPr sz="2000" spc="100">
                <a:solidFill>
                  <a:schemeClr val="tx1">
                    <a:lumMod val="75000"/>
                  </a:schemeClr>
                </a:solidFill>
                <a:uFillTx/>
                <a:latin typeface="微软雅黑" panose="020B0503020204020204" pitchFamily="34" charset="-122"/>
                <a:ea typeface="微软雅黑" panose="020B0503020204020204" pitchFamily="34" charset="-122"/>
                <a:sym typeface="+mn-ea"/>
              </a:rPr>
              <a:t>重点审查油气管道建设项目线路单元、站场单元、公用工程单元危险有害因素的辨识与安全条件分析 </a:t>
            </a:r>
            <a:endParaRPr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marL="342900" indent="-342900" algn="just" eaLnBrk="0" hangingPunct="0">
              <a:lnSpc>
                <a:spcPct val="120000"/>
              </a:lnSpc>
              <a:spcBef>
                <a:spcPts val="0"/>
              </a:spcBef>
              <a:spcAft>
                <a:spcPts val="0"/>
              </a:spcAft>
              <a:buClr>
                <a:srgbClr val="E34B07"/>
              </a:buClr>
              <a:buSzPct val="75000"/>
              <a:buFont typeface="Wingdings" panose="05000000000000000000" charset="0"/>
              <a:buChar char=""/>
            </a:pPr>
            <a:r>
              <a:rPr sz="2000" spc="100">
                <a:solidFill>
                  <a:schemeClr val="tx1">
                    <a:lumMod val="75000"/>
                  </a:schemeClr>
                </a:solidFill>
                <a:uFillTx/>
                <a:latin typeface="微软雅黑" panose="020B0503020204020204" pitchFamily="34" charset="-122"/>
                <a:ea typeface="微软雅黑" panose="020B0503020204020204" pitchFamily="34" charset="-122"/>
                <a:sym typeface="+mn-ea"/>
              </a:rPr>
              <a:t>重点是油气管道通过人口密集区、规划区等敏感区域，站场与界外设施间距，阀室放空设置等是否符合安全条件，开展高后果区识别，优化路由选择 </a:t>
            </a:r>
            <a:endParaRPr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grpSp>
        <p:nvGrpSpPr>
          <p:cNvPr id="14" name="组合 13"/>
          <p:cNvGrpSpPr/>
          <p:nvPr/>
        </p:nvGrpSpPr>
        <p:grpSpPr>
          <a:xfrm>
            <a:off x="102235" y="62230"/>
            <a:ext cx="6710680" cy="616535"/>
            <a:chOff x="147" y="225"/>
            <a:chExt cx="10568" cy="971"/>
          </a:xfrm>
        </p:grpSpPr>
        <p:sp>
          <p:nvSpPr>
            <p:cNvPr id="15" name="TextBox 31"/>
            <p:cNvSpPr txBox="1"/>
            <p:nvPr/>
          </p:nvSpPr>
          <p:spPr>
            <a:xfrm>
              <a:off x="1118" y="310"/>
              <a:ext cx="9597"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四、陆上油气输送管道企业安全监管与执法</a:t>
              </a:r>
              <a:endParaRPr lang="zh-CN" altLang="en-US" sz="2400" b="1" dirty="0">
                <a:latin typeface="微软雅黑" panose="020B0503020204020204" pitchFamily="34" charset="-122"/>
                <a:ea typeface="微软雅黑" panose="020B0503020204020204" pitchFamily="34" charset="-122"/>
                <a:sym typeface="+mn-ea"/>
              </a:endParaRPr>
            </a:p>
          </p:txBody>
        </p:sp>
        <p:sp>
          <p:nvSpPr>
            <p:cNvPr id="1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4</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523875" y="572902"/>
            <a:ext cx="2811780" cy="429895"/>
          </a:xfrm>
          <a:prstGeom prst="rect">
            <a:avLst/>
          </a:prstGeom>
          <a:noFill/>
        </p:spPr>
        <p:txBody>
          <a:bodyPr wrap="none" rtlCol="0" anchor="t">
            <a:spAutoFit/>
          </a:bodyPr>
          <a:lstStyle/>
          <a:p>
            <a:pPr algn="l" defTabSz="685800" eaLnBrk="0" hangingPunct="0"/>
            <a:r>
              <a:rPr lang="zh-CN" sz="2200" b="1" spc="100">
                <a:solidFill>
                  <a:schemeClr val="tx1"/>
                </a:solidFill>
                <a:uFillTx/>
                <a:latin typeface="微软雅黑" panose="020B0503020204020204" pitchFamily="34" charset="-122"/>
                <a:ea typeface="微软雅黑" panose="020B0503020204020204" pitchFamily="34" charset="-122"/>
                <a:sym typeface="+mn-ea"/>
              </a:rPr>
              <a:t>（一）安全生产许可</a:t>
            </a:r>
            <a:endParaRPr lang="zh-CN" sz="2200" b="1" spc="100">
              <a:solidFill>
                <a:schemeClr val="tx1"/>
              </a:solidFill>
              <a:uFillTx/>
              <a:latin typeface="微软雅黑" panose="020B0503020204020204" pitchFamily="34" charset="-122"/>
              <a:ea typeface="微软雅黑" panose="020B0503020204020204" pitchFamily="34" charset="-122"/>
              <a:sym typeface="+mn-ea"/>
            </a:endParaRPr>
          </a:p>
        </p:txBody>
      </p:sp>
      <p:sp>
        <p:nvSpPr>
          <p:cNvPr id="2" name="文本框 1"/>
          <p:cNvSpPr txBox="1"/>
          <p:nvPr/>
        </p:nvSpPr>
        <p:spPr>
          <a:xfrm>
            <a:off x="971974" y="930910"/>
            <a:ext cx="7200053" cy="4092575"/>
          </a:xfrm>
          <a:prstGeom prst="rect">
            <a:avLst/>
          </a:prstGeom>
          <a:noFill/>
        </p:spPr>
        <p:txBody>
          <a:bodyPr wrap="square" rtlCol="0" anchor="t">
            <a:spAutoFit/>
          </a:bodyPr>
          <a:lstStyle/>
          <a:p>
            <a:pPr algn="just" eaLnBrk="0" hangingPunct="0">
              <a:lnSpc>
                <a:spcPct val="100000"/>
              </a:lnSpc>
              <a:spcBef>
                <a:spcPts val="0"/>
              </a:spcBef>
              <a:spcAft>
                <a:spcPts val="0"/>
              </a:spcAft>
              <a:buClr>
                <a:schemeClr val="accent1"/>
              </a:buClr>
              <a:buSzPct val="50000"/>
            </a:pPr>
            <a:r>
              <a:rPr sz="2000" b="1" spc="100">
                <a:solidFill>
                  <a:schemeClr val="tx2"/>
                </a:solidFill>
                <a:uFillTx/>
                <a:latin typeface="微软雅黑" panose="020B0503020204020204" pitchFamily="34" charset="-122"/>
                <a:ea typeface="微软雅黑" panose="020B0503020204020204" pitchFamily="34" charset="-122"/>
                <a:sym typeface="+mn-ea"/>
              </a:rPr>
              <a:t>处罚依据：</a:t>
            </a:r>
            <a:endParaRPr sz="2000" b="1" spc="100">
              <a:solidFill>
                <a:schemeClr val="tx2"/>
              </a:solidFill>
              <a:uFillTx/>
              <a:latin typeface="微软雅黑" panose="020B0503020204020204" pitchFamily="34" charset="-122"/>
              <a:ea typeface="微软雅黑" panose="020B0503020204020204" pitchFamily="34" charset="-122"/>
              <a:sym typeface="+mn-ea"/>
            </a:endParaRPr>
          </a:p>
          <a:p>
            <a:pPr indent="533400" algn="just" hangingPunct="0">
              <a:lnSpc>
                <a:spcPct val="100000"/>
              </a:lnSpc>
              <a:spcBef>
                <a:spcPts val="0"/>
              </a:spcBef>
              <a:spcAft>
                <a:spcPts val="0"/>
              </a:spcAft>
              <a:buClr>
                <a:schemeClr val="accent1"/>
              </a:buClr>
              <a:buSzPct val="50000"/>
              <a:extLst>
                <a:ext uri="{35155182-B16C-46BC-9424-99874614C6A1}">
                  <wpsdc:indentchars xmlns:wpsdc="http://www.wps.cn/officeDocument/2017/drawingmlCustomData" val="200" checksum="171596010"/>
                </a:ext>
              </a:extLst>
            </a:pPr>
            <a:r>
              <a:rPr sz="2000" spc="100">
                <a:solidFill>
                  <a:schemeClr val="tx1">
                    <a:lumMod val="75000"/>
                  </a:schemeClr>
                </a:solidFill>
                <a:uFillTx/>
                <a:latin typeface="微软雅黑" panose="020B0503020204020204" pitchFamily="34" charset="-122"/>
                <a:ea typeface="微软雅黑" panose="020B0503020204020204" pitchFamily="34" charset="-122"/>
                <a:sym typeface="+mn-ea"/>
              </a:rPr>
              <a:t>《安全生产法》第九十五条生产经营单位有下列行为之一的，责令停止建设或者停产停业整顿，限期改正；逾期未改正的，处五十万元以上一百万元以下的罚款，对其直接负责的主管人员和其他直接责任人员处二万元以上五万元以下的罚款；构成犯罪的，依照刑法有关规定追究刑事责任：（一）未按照规定对矿山、金属冶炼建设项目或者用于生产、储存、装卸危险物品的建设项目进行安全评价的。</a:t>
            </a:r>
            <a:endParaRPr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indent="533400" algn="just" hangingPunct="0">
              <a:lnSpc>
                <a:spcPct val="100000"/>
              </a:lnSpc>
              <a:spcBef>
                <a:spcPts val="0"/>
              </a:spcBef>
              <a:spcAft>
                <a:spcPts val="0"/>
              </a:spcAft>
              <a:buClr>
                <a:schemeClr val="accent1"/>
              </a:buClr>
              <a:buSzPct val="50000"/>
              <a:extLst>
                <a:ext uri="{35155182-B16C-46BC-9424-99874614C6A1}">
                  <wpsdc:indentchars xmlns:wpsdc="http://www.wps.cn/officeDocument/2017/drawingmlCustomData" val="200" checksum="171596010"/>
                </a:ext>
              </a:extLst>
            </a:pPr>
            <a:r>
              <a:rPr sz="2000" spc="100">
                <a:solidFill>
                  <a:schemeClr val="tx1">
                    <a:lumMod val="75000"/>
                  </a:schemeClr>
                </a:solidFill>
                <a:uFillTx/>
                <a:latin typeface="微软雅黑" panose="020B0503020204020204" pitchFamily="34" charset="-122"/>
                <a:ea typeface="微软雅黑" panose="020B0503020204020204" pitchFamily="34" charset="-122"/>
                <a:sym typeface="+mn-ea"/>
              </a:rPr>
              <a:t>《危险化学品安全管理条例》第七十六条　未经安全条件审查，新建、改建、扩建生产、储存危险化学品的建设项目的，由安全生产监督管理部门责令停止建设，限期改正；逾期不改正的，处50万元以上100万元以下的罚款；构成犯罪的，依法追究刑事责任。</a:t>
            </a:r>
            <a:endParaRPr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grpSp>
        <p:nvGrpSpPr>
          <p:cNvPr id="14" name="组合 13"/>
          <p:cNvGrpSpPr/>
          <p:nvPr/>
        </p:nvGrpSpPr>
        <p:grpSpPr>
          <a:xfrm>
            <a:off x="102235" y="62230"/>
            <a:ext cx="6710680" cy="616535"/>
            <a:chOff x="147" y="225"/>
            <a:chExt cx="10568" cy="971"/>
          </a:xfrm>
        </p:grpSpPr>
        <p:sp>
          <p:nvSpPr>
            <p:cNvPr id="15" name="TextBox 31"/>
            <p:cNvSpPr txBox="1"/>
            <p:nvPr/>
          </p:nvSpPr>
          <p:spPr>
            <a:xfrm>
              <a:off x="1118" y="310"/>
              <a:ext cx="9597"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四、陆上油气输送管道企业安全监管与执法</a:t>
              </a:r>
              <a:endParaRPr lang="zh-CN" altLang="en-US" sz="2400" b="1" dirty="0">
                <a:latin typeface="微软雅黑" panose="020B0503020204020204" pitchFamily="34" charset="-122"/>
                <a:ea typeface="微软雅黑" panose="020B0503020204020204" pitchFamily="34" charset="-122"/>
                <a:sym typeface="+mn-ea"/>
              </a:endParaRPr>
            </a:p>
          </p:txBody>
        </p:sp>
        <p:sp>
          <p:nvSpPr>
            <p:cNvPr id="1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4</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523875" y="572902"/>
            <a:ext cx="2811780" cy="429895"/>
          </a:xfrm>
          <a:prstGeom prst="rect">
            <a:avLst/>
          </a:prstGeom>
          <a:noFill/>
        </p:spPr>
        <p:txBody>
          <a:bodyPr wrap="none" rtlCol="0" anchor="t">
            <a:spAutoFit/>
          </a:bodyPr>
          <a:lstStyle/>
          <a:p>
            <a:pPr algn="l" defTabSz="685800" eaLnBrk="0" hangingPunct="0"/>
            <a:r>
              <a:rPr lang="zh-CN" sz="2200" b="1" spc="100">
                <a:solidFill>
                  <a:schemeClr val="tx1"/>
                </a:solidFill>
                <a:uFillTx/>
                <a:latin typeface="微软雅黑" panose="020B0503020204020204" pitchFamily="34" charset="-122"/>
                <a:ea typeface="微软雅黑" panose="020B0503020204020204" pitchFamily="34" charset="-122"/>
                <a:sym typeface="+mn-ea"/>
              </a:rPr>
              <a:t>（一）安全生产许可</a:t>
            </a:r>
            <a:endParaRPr lang="zh-CN" sz="2200" b="1" spc="100">
              <a:solidFill>
                <a:schemeClr val="tx1"/>
              </a:solidFill>
              <a:uFillTx/>
              <a:latin typeface="微软雅黑" panose="020B0503020204020204" pitchFamily="34" charset="-122"/>
              <a:ea typeface="微软雅黑" panose="020B0503020204020204" pitchFamily="34" charset="-122"/>
              <a:sym typeface="+mn-ea"/>
            </a:endParaRPr>
          </a:p>
        </p:txBody>
      </p:sp>
      <p:sp>
        <p:nvSpPr>
          <p:cNvPr id="2" name="文本框 1"/>
          <p:cNvSpPr txBox="1"/>
          <p:nvPr/>
        </p:nvSpPr>
        <p:spPr>
          <a:xfrm>
            <a:off x="971974" y="1043940"/>
            <a:ext cx="7200053" cy="3815080"/>
          </a:xfrm>
          <a:prstGeom prst="rect">
            <a:avLst/>
          </a:prstGeom>
          <a:noFill/>
        </p:spPr>
        <p:txBody>
          <a:bodyPr wrap="square" rtlCol="0" anchor="t">
            <a:spAutoFit/>
          </a:bodyPr>
          <a:lstStyle/>
          <a:p>
            <a:pPr algn="just" eaLnBrk="0" hangingPunct="0">
              <a:lnSpc>
                <a:spcPct val="110000"/>
              </a:lnSpc>
              <a:spcBef>
                <a:spcPts val="0"/>
              </a:spcBef>
              <a:spcAft>
                <a:spcPts val="0"/>
              </a:spcAft>
              <a:buClr>
                <a:schemeClr val="accent1"/>
              </a:buClr>
              <a:buSzPct val="50000"/>
            </a:pPr>
            <a:r>
              <a:rPr sz="2000" b="1" spc="100">
                <a:solidFill>
                  <a:schemeClr val="tx2"/>
                </a:solidFill>
                <a:uFillTx/>
                <a:latin typeface="微软雅黑" panose="020B0503020204020204" pitchFamily="34" charset="-122"/>
                <a:ea typeface="微软雅黑" panose="020B0503020204020204" pitchFamily="34" charset="-122"/>
                <a:sym typeface="+mn-ea"/>
              </a:rPr>
              <a:t>许可行为：</a:t>
            </a:r>
            <a:r>
              <a:rPr sz="2000" spc="100">
                <a:solidFill>
                  <a:schemeClr val="tx1">
                    <a:lumMod val="75000"/>
                  </a:schemeClr>
                </a:solidFill>
                <a:uFillTx/>
                <a:latin typeface="微软雅黑" panose="020B0503020204020204" pitchFamily="34" charset="-122"/>
                <a:ea typeface="微软雅黑" panose="020B0503020204020204" pitchFamily="34" charset="-122"/>
                <a:sym typeface="+mn-ea"/>
              </a:rPr>
              <a:t>2.新建、改建、扩建陆上油气输送管道建设项目安全设施设计审查</a:t>
            </a:r>
            <a:r>
              <a:rPr 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a:t>
            </a:r>
            <a:endParaRPr lang="zh-CN"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algn="just" eaLnBrk="0" hangingPunct="0">
              <a:lnSpc>
                <a:spcPct val="110000"/>
              </a:lnSpc>
              <a:spcBef>
                <a:spcPts val="0"/>
              </a:spcBef>
              <a:spcAft>
                <a:spcPts val="0"/>
              </a:spcAft>
              <a:buClr>
                <a:schemeClr val="accent1"/>
              </a:buClr>
              <a:buSzPct val="50000"/>
            </a:pPr>
            <a:r>
              <a:rPr sz="2000" b="1" spc="100">
                <a:solidFill>
                  <a:schemeClr val="tx2"/>
                </a:solidFill>
                <a:uFillTx/>
                <a:latin typeface="微软雅黑" panose="020B0503020204020204" pitchFamily="34" charset="-122"/>
                <a:ea typeface="微软雅黑" panose="020B0503020204020204" pitchFamily="34" charset="-122"/>
                <a:sym typeface="+mn-ea"/>
              </a:rPr>
              <a:t>许可依据：</a:t>
            </a:r>
            <a:endParaRPr sz="2000" b="1" spc="100">
              <a:solidFill>
                <a:schemeClr val="tx2"/>
              </a:solidFill>
              <a:uFillTx/>
              <a:latin typeface="微软雅黑" panose="020B0503020204020204" pitchFamily="34" charset="-122"/>
              <a:ea typeface="微软雅黑" panose="020B0503020204020204" pitchFamily="34" charset="-122"/>
              <a:sym typeface="+mn-ea"/>
            </a:endParaRPr>
          </a:p>
          <a:p>
            <a:pPr indent="533400" algn="just" eaLnBrk="0" hangingPunct="0">
              <a:lnSpc>
                <a:spcPct val="110000"/>
              </a:lnSpc>
              <a:spcBef>
                <a:spcPts val="0"/>
              </a:spcBef>
              <a:spcAft>
                <a:spcPts val="0"/>
              </a:spcAft>
              <a:buClr>
                <a:schemeClr val="accent1"/>
              </a:buClr>
              <a:buSzPct val="50000"/>
              <a:extLst>
                <a:ext uri="{35155182-B16C-46BC-9424-99874614C6A1}">
                  <wpsdc:indentchars xmlns:wpsdc="http://www.wps.cn/officeDocument/2017/drawingmlCustomData" val="200" checksum="171596010"/>
                </a:ext>
              </a:extLst>
            </a:pPr>
            <a:r>
              <a:rPr sz="2000" spc="100">
                <a:solidFill>
                  <a:schemeClr val="tx1">
                    <a:lumMod val="75000"/>
                  </a:schemeClr>
                </a:solidFill>
                <a:uFillTx/>
                <a:latin typeface="微软雅黑" panose="020B0503020204020204" pitchFamily="34" charset="-122"/>
                <a:ea typeface="微软雅黑" panose="020B0503020204020204" pitchFamily="34" charset="-122"/>
                <a:sym typeface="+mn-ea"/>
              </a:rPr>
              <a:t>《安全生产法》第二十八条生产经营单位新建、改建、扩建工程项目（以下统称建设项目）的安全设施，必须与主体工程同时设计、同时施工、同时投入生产和使用。安全设施投资应当纳入建设项目概算。</a:t>
            </a:r>
            <a:endParaRPr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algn="just" eaLnBrk="0" hangingPunct="0">
              <a:lnSpc>
                <a:spcPct val="110000"/>
              </a:lnSpc>
              <a:spcBef>
                <a:spcPts val="0"/>
              </a:spcBef>
              <a:spcAft>
                <a:spcPts val="0"/>
              </a:spcAft>
              <a:buClr>
                <a:schemeClr val="accent1"/>
              </a:buClr>
              <a:buSzPct val="50000"/>
            </a:pPr>
            <a:r>
              <a:rPr sz="2000" spc="100">
                <a:solidFill>
                  <a:schemeClr val="tx1">
                    <a:lumMod val="75000"/>
                  </a:schemeClr>
                </a:solidFill>
                <a:uFillTx/>
                <a:latin typeface="微软雅黑" panose="020B0503020204020204" pitchFamily="34" charset="-122"/>
                <a:ea typeface="微软雅黑" panose="020B0503020204020204" pitchFamily="34" charset="-122"/>
                <a:sym typeface="+mn-ea"/>
              </a:rPr>
              <a:t>       第三十条矿山、金属冶炼建设项目和用于生产、储存、装卸危险物品的建设项目的安全设施设计应当按照国家有关规定报经有关部门审查，审查部门及其负责审查的人员对审查结果负责。</a:t>
            </a:r>
            <a:endParaRPr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grpSp>
        <p:nvGrpSpPr>
          <p:cNvPr id="14" name="组合 13"/>
          <p:cNvGrpSpPr/>
          <p:nvPr/>
        </p:nvGrpSpPr>
        <p:grpSpPr>
          <a:xfrm>
            <a:off x="102235" y="62230"/>
            <a:ext cx="6710680" cy="616535"/>
            <a:chOff x="147" y="225"/>
            <a:chExt cx="10568" cy="971"/>
          </a:xfrm>
        </p:grpSpPr>
        <p:sp>
          <p:nvSpPr>
            <p:cNvPr id="15" name="TextBox 31"/>
            <p:cNvSpPr txBox="1"/>
            <p:nvPr/>
          </p:nvSpPr>
          <p:spPr>
            <a:xfrm>
              <a:off x="1118" y="310"/>
              <a:ext cx="9597"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四、陆上油气输送管道企业安全监管与执法</a:t>
              </a:r>
              <a:endParaRPr lang="zh-CN" altLang="en-US" sz="2400" b="1" dirty="0">
                <a:latin typeface="微软雅黑" panose="020B0503020204020204" pitchFamily="34" charset="-122"/>
                <a:ea typeface="微软雅黑" panose="020B0503020204020204" pitchFamily="34" charset="-122"/>
                <a:sym typeface="+mn-ea"/>
              </a:endParaRPr>
            </a:p>
          </p:txBody>
        </p:sp>
        <p:sp>
          <p:nvSpPr>
            <p:cNvPr id="1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4</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523875" y="572902"/>
            <a:ext cx="2811780" cy="429895"/>
          </a:xfrm>
          <a:prstGeom prst="rect">
            <a:avLst/>
          </a:prstGeom>
          <a:noFill/>
        </p:spPr>
        <p:txBody>
          <a:bodyPr wrap="none" rtlCol="0" anchor="t">
            <a:spAutoFit/>
          </a:bodyPr>
          <a:lstStyle/>
          <a:p>
            <a:pPr algn="l" defTabSz="685800" eaLnBrk="0" hangingPunct="0"/>
            <a:r>
              <a:rPr lang="zh-CN" sz="2200" b="1" spc="100">
                <a:solidFill>
                  <a:schemeClr val="tx1"/>
                </a:solidFill>
                <a:uFillTx/>
                <a:latin typeface="微软雅黑" panose="020B0503020204020204" pitchFamily="34" charset="-122"/>
                <a:ea typeface="微软雅黑" panose="020B0503020204020204" pitchFamily="34" charset="-122"/>
                <a:sym typeface="+mn-ea"/>
              </a:rPr>
              <a:t>（一）安全生产许可</a:t>
            </a:r>
            <a:endParaRPr lang="zh-CN" sz="2200" b="1" spc="100">
              <a:solidFill>
                <a:schemeClr val="tx1"/>
              </a:solidFill>
              <a:uFillTx/>
              <a:latin typeface="微软雅黑" panose="020B0503020204020204" pitchFamily="34" charset="-122"/>
              <a:ea typeface="微软雅黑" panose="020B0503020204020204" pitchFamily="34" charset="-122"/>
              <a:sym typeface="+mn-ea"/>
            </a:endParaRPr>
          </a:p>
        </p:txBody>
      </p:sp>
      <p:sp>
        <p:nvSpPr>
          <p:cNvPr id="2" name="文本框 1"/>
          <p:cNvSpPr txBox="1"/>
          <p:nvPr/>
        </p:nvSpPr>
        <p:spPr>
          <a:xfrm>
            <a:off x="971974" y="1132205"/>
            <a:ext cx="7200053" cy="3415030"/>
          </a:xfrm>
          <a:prstGeom prst="rect">
            <a:avLst/>
          </a:prstGeom>
          <a:noFill/>
        </p:spPr>
        <p:txBody>
          <a:bodyPr wrap="square" rtlCol="0" anchor="t">
            <a:spAutoFit/>
          </a:bodyPr>
          <a:lstStyle/>
          <a:p>
            <a:pPr algn="just" eaLnBrk="0" hangingPunct="0">
              <a:lnSpc>
                <a:spcPct val="120000"/>
              </a:lnSpc>
              <a:spcBef>
                <a:spcPts val="0"/>
              </a:spcBef>
              <a:spcAft>
                <a:spcPts val="0"/>
              </a:spcAft>
              <a:buClr>
                <a:schemeClr val="accent1"/>
              </a:buClr>
              <a:buSzPct val="50000"/>
            </a:pPr>
            <a:r>
              <a:rPr sz="2000" b="1" spc="100">
                <a:solidFill>
                  <a:schemeClr val="tx2"/>
                </a:solidFill>
                <a:uFillTx/>
                <a:latin typeface="微软雅黑" panose="020B0503020204020204" pitchFamily="34" charset="-122"/>
                <a:ea typeface="微软雅黑" panose="020B0503020204020204" pitchFamily="34" charset="-122"/>
                <a:sym typeface="+mn-ea"/>
              </a:rPr>
              <a:t>许可要求：</a:t>
            </a:r>
            <a:endParaRPr sz="2000" b="1" spc="100">
              <a:solidFill>
                <a:schemeClr val="tx2"/>
              </a:solidFill>
              <a:uFillTx/>
              <a:latin typeface="微软雅黑" panose="020B0503020204020204" pitchFamily="34" charset="-122"/>
              <a:ea typeface="微软雅黑" panose="020B0503020204020204" pitchFamily="34" charset="-122"/>
              <a:sym typeface="+mn-ea"/>
            </a:endParaRPr>
          </a:p>
          <a:p>
            <a:pPr marL="342900" indent="-342900" algn="just" hangingPunct="0">
              <a:lnSpc>
                <a:spcPct val="120000"/>
              </a:lnSpc>
              <a:spcBef>
                <a:spcPts val="0"/>
              </a:spcBef>
              <a:spcAft>
                <a:spcPts val="0"/>
              </a:spcAft>
              <a:buClr>
                <a:srgbClr val="E34B07"/>
              </a:buClr>
              <a:buSzPct val="75000"/>
              <a:buFont typeface="Wingdings" panose="05000000000000000000" charset="0"/>
              <a:buChar char=""/>
            </a:pPr>
            <a:r>
              <a:rPr sz="2000" spc="100">
                <a:solidFill>
                  <a:schemeClr val="tx1">
                    <a:lumMod val="75000"/>
                  </a:schemeClr>
                </a:solidFill>
                <a:uFillTx/>
                <a:latin typeface="微软雅黑" panose="020B0503020204020204" pitchFamily="34" charset="-122"/>
                <a:ea typeface="微软雅黑" panose="020B0503020204020204" pitchFamily="34" charset="-122"/>
                <a:sym typeface="+mn-ea"/>
              </a:rPr>
              <a:t>安全设施设计审查主要审查安全设施设计专篇及相关文件、资料</a:t>
            </a:r>
            <a:endParaRPr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marL="342900" indent="-342900" algn="just" eaLnBrk="0" hangingPunct="0">
              <a:lnSpc>
                <a:spcPct val="120000"/>
              </a:lnSpc>
              <a:spcBef>
                <a:spcPts val="0"/>
              </a:spcBef>
              <a:spcAft>
                <a:spcPts val="0"/>
              </a:spcAft>
              <a:buClr>
                <a:srgbClr val="E34B07"/>
              </a:buClr>
              <a:buSzPct val="75000"/>
              <a:buFont typeface="Wingdings" panose="05000000000000000000" charset="0"/>
              <a:buChar char=""/>
            </a:pPr>
            <a:r>
              <a:rPr sz="2000" spc="100">
                <a:solidFill>
                  <a:schemeClr val="tx1">
                    <a:lumMod val="75000"/>
                  </a:schemeClr>
                </a:solidFill>
                <a:uFillTx/>
                <a:latin typeface="微软雅黑" panose="020B0503020204020204" pitchFamily="34" charset="-122"/>
                <a:ea typeface="微软雅黑" panose="020B0503020204020204" pitchFamily="34" charset="-122"/>
                <a:sym typeface="+mn-ea"/>
              </a:rPr>
              <a:t>安全设施设计专篇应当符合《陆上石油天然气长输管道建设项目安全设施设计专篇编制导则（试行）》的要求</a:t>
            </a:r>
            <a:endParaRPr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marL="342900" indent="-342900" algn="just" eaLnBrk="0" hangingPunct="0">
              <a:lnSpc>
                <a:spcPct val="120000"/>
              </a:lnSpc>
              <a:spcBef>
                <a:spcPts val="0"/>
              </a:spcBef>
              <a:spcAft>
                <a:spcPts val="0"/>
              </a:spcAft>
              <a:buClr>
                <a:srgbClr val="E34B07"/>
              </a:buClr>
              <a:buSzPct val="75000"/>
              <a:buFont typeface="Wingdings" panose="05000000000000000000" charset="0"/>
              <a:buChar char=""/>
            </a:pPr>
            <a:r>
              <a:rPr sz="2000" spc="100">
                <a:solidFill>
                  <a:schemeClr val="tx1">
                    <a:lumMod val="75000"/>
                  </a:schemeClr>
                </a:solidFill>
                <a:uFillTx/>
                <a:latin typeface="微软雅黑" panose="020B0503020204020204" pitchFamily="34" charset="-122"/>
                <a:ea typeface="微软雅黑" panose="020B0503020204020204" pitchFamily="34" charset="-122"/>
                <a:sym typeface="+mn-ea"/>
              </a:rPr>
              <a:t>重点审查油气管道建设项目设计、安全防护技术措施是否安全、合规、可行</a:t>
            </a:r>
            <a:endParaRPr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marL="342900" indent="-342900" algn="just" eaLnBrk="0" hangingPunct="0">
              <a:lnSpc>
                <a:spcPct val="120000"/>
              </a:lnSpc>
              <a:spcBef>
                <a:spcPts val="0"/>
              </a:spcBef>
              <a:spcAft>
                <a:spcPts val="0"/>
              </a:spcAft>
              <a:buClr>
                <a:srgbClr val="E34B07"/>
              </a:buClr>
              <a:buSzPct val="75000"/>
              <a:buFont typeface="Wingdings" panose="05000000000000000000" charset="0"/>
              <a:buChar char=""/>
            </a:pPr>
            <a:r>
              <a:rPr sz="2000" spc="100">
                <a:solidFill>
                  <a:schemeClr val="tx1">
                    <a:lumMod val="75000"/>
                  </a:schemeClr>
                </a:solidFill>
                <a:uFillTx/>
                <a:latin typeface="微软雅黑" panose="020B0503020204020204" pitchFamily="34" charset="-122"/>
                <a:ea typeface="微软雅黑" panose="020B0503020204020204" pitchFamily="34" charset="-122"/>
                <a:sym typeface="+mn-ea"/>
              </a:rPr>
              <a:t>《陆上油气输送管道建设项目安全审查要点》对陆上油气输送管道建设项目安全审查重点内容进行了明确和细化</a:t>
            </a:r>
            <a:endParaRPr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grpSp>
        <p:nvGrpSpPr>
          <p:cNvPr id="14" name="组合 13"/>
          <p:cNvGrpSpPr/>
          <p:nvPr/>
        </p:nvGrpSpPr>
        <p:grpSpPr>
          <a:xfrm>
            <a:off x="102235" y="62230"/>
            <a:ext cx="6710680" cy="616535"/>
            <a:chOff x="147" y="225"/>
            <a:chExt cx="10568" cy="971"/>
          </a:xfrm>
        </p:grpSpPr>
        <p:sp>
          <p:nvSpPr>
            <p:cNvPr id="15" name="TextBox 31"/>
            <p:cNvSpPr txBox="1"/>
            <p:nvPr/>
          </p:nvSpPr>
          <p:spPr>
            <a:xfrm>
              <a:off x="1118" y="310"/>
              <a:ext cx="9597"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四、陆上油气输送管道企业安全监管与执法</a:t>
              </a:r>
              <a:endParaRPr lang="zh-CN" altLang="en-US" sz="2400" b="1" dirty="0">
                <a:latin typeface="微软雅黑" panose="020B0503020204020204" pitchFamily="34" charset="-122"/>
                <a:ea typeface="微软雅黑" panose="020B0503020204020204" pitchFamily="34" charset="-122"/>
                <a:sym typeface="+mn-ea"/>
              </a:endParaRPr>
            </a:p>
          </p:txBody>
        </p:sp>
        <p:sp>
          <p:nvSpPr>
            <p:cNvPr id="1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4</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523875" y="572902"/>
            <a:ext cx="2811780" cy="429895"/>
          </a:xfrm>
          <a:prstGeom prst="rect">
            <a:avLst/>
          </a:prstGeom>
          <a:noFill/>
        </p:spPr>
        <p:txBody>
          <a:bodyPr wrap="none" rtlCol="0" anchor="t">
            <a:spAutoFit/>
          </a:bodyPr>
          <a:lstStyle/>
          <a:p>
            <a:pPr algn="l" defTabSz="685800" eaLnBrk="0" hangingPunct="0"/>
            <a:r>
              <a:rPr lang="zh-CN" sz="2200" b="1" spc="100">
                <a:solidFill>
                  <a:schemeClr val="tx1"/>
                </a:solidFill>
                <a:uFillTx/>
                <a:latin typeface="微软雅黑" panose="020B0503020204020204" pitchFamily="34" charset="-122"/>
                <a:ea typeface="微软雅黑" panose="020B0503020204020204" pitchFamily="34" charset="-122"/>
                <a:sym typeface="+mn-ea"/>
              </a:rPr>
              <a:t>（一）安全生产许可</a:t>
            </a:r>
            <a:endParaRPr lang="zh-CN" sz="2200" b="1" spc="100">
              <a:solidFill>
                <a:schemeClr val="tx1"/>
              </a:solidFill>
              <a:uFillTx/>
              <a:latin typeface="微软雅黑" panose="020B0503020204020204" pitchFamily="34" charset="-122"/>
              <a:ea typeface="微软雅黑" panose="020B0503020204020204" pitchFamily="34" charset="-122"/>
              <a:sym typeface="+mn-ea"/>
            </a:endParaRPr>
          </a:p>
        </p:txBody>
      </p:sp>
      <p:sp>
        <p:nvSpPr>
          <p:cNvPr id="2" name="文本框 1"/>
          <p:cNvSpPr txBox="1"/>
          <p:nvPr/>
        </p:nvSpPr>
        <p:spPr>
          <a:xfrm>
            <a:off x="971974" y="1060450"/>
            <a:ext cx="7200053" cy="3692525"/>
          </a:xfrm>
          <a:prstGeom prst="rect">
            <a:avLst/>
          </a:prstGeom>
          <a:noFill/>
        </p:spPr>
        <p:txBody>
          <a:bodyPr wrap="square" rtlCol="0" anchor="t">
            <a:spAutoFit/>
          </a:bodyPr>
          <a:lstStyle/>
          <a:p>
            <a:pPr algn="just" eaLnBrk="0" hangingPunct="0">
              <a:lnSpc>
                <a:spcPct val="130000"/>
              </a:lnSpc>
              <a:spcBef>
                <a:spcPts val="0"/>
              </a:spcBef>
              <a:spcAft>
                <a:spcPts val="0"/>
              </a:spcAft>
              <a:buClr>
                <a:schemeClr val="accent1"/>
              </a:buClr>
              <a:buSzPct val="50000"/>
            </a:pPr>
            <a:r>
              <a:rPr sz="2000" b="1" spc="100">
                <a:solidFill>
                  <a:schemeClr val="tx2"/>
                </a:solidFill>
                <a:uFillTx/>
                <a:latin typeface="微软雅黑" panose="020B0503020204020204" pitchFamily="34" charset="-122"/>
                <a:ea typeface="微软雅黑" panose="020B0503020204020204" pitchFamily="34" charset="-122"/>
                <a:sym typeface="+mn-ea"/>
              </a:rPr>
              <a:t>处罚依据：</a:t>
            </a:r>
            <a:endParaRPr sz="2000" b="1" spc="100">
              <a:solidFill>
                <a:schemeClr val="tx2"/>
              </a:solidFill>
              <a:uFillTx/>
              <a:latin typeface="微软雅黑" panose="020B0503020204020204" pitchFamily="34" charset="-122"/>
              <a:ea typeface="微软雅黑" panose="020B0503020204020204" pitchFamily="34" charset="-122"/>
              <a:sym typeface="+mn-ea"/>
            </a:endParaRPr>
          </a:p>
          <a:p>
            <a:pPr indent="533400" algn="just" hangingPunct="0">
              <a:lnSpc>
                <a:spcPct val="130000"/>
              </a:lnSpc>
              <a:spcBef>
                <a:spcPts val="0"/>
              </a:spcBef>
              <a:spcAft>
                <a:spcPts val="0"/>
              </a:spcAft>
              <a:buClr>
                <a:schemeClr val="accent1"/>
              </a:buClr>
              <a:buSzPct val="50000"/>
              <a:extLst>
                <a:ext uri="{35155182-B16C-46BC-9424-99874614C6A1}">
                  <wpsdc:indentchars xmlns:wpsdc="http://www.wps.cn/officeDocument/2017/drawingmlCustomData" val="200" checksum="171596010"/>
                </a:ext>
              </a:extLst>
            </a:pPr>
            <a:r>
              <a:rPr sz="2000" spc="100">
                <a:solidFill>
                  <a:schemeClr val="tx1">
                    <a:lumMod val="75000"/>
                  </a:schemeClr>
                </a:solidFill>
                <a:uFillTx/>
                <a:latin typeface="微软雅黑" panose="020B0503020204020204" pitchFamily="34" charset="-122"/>
                <a:ea typeface="微软雅黑" panose="020B0503020204020204" pitchFamily="34" charset="-122"/>
                <a:sym typeface="+mn-ea"/>
              </a:rPr>
              <a:t>《安全生产法》第九十五条生产经营单位有下列行为之一的，责令停止建设或者停产停业整顿，限期改正；逾期未改正的，处五十万元以上一百万元以下的罚款，对其直接负责的主管人员和其他直接责任人员处二万元以上五万元以下的罚款；构成犯罪的，依照刑法有关规定追究刑事责任：</a:t>
            </a:r>
            <a:r>
              <a:rPr sz="2000" b="1" spc="100">
                <a:solidFill>
                  <a:schemeClr val="tx1">
                    <a:lumMod val="75000"/>
                  </a:schemeClr>
                </a:solidFill>
                <a:uFillTx/>
                <a:latin typeface="微软雅黑" panose="020B0503020204020204" pitchFamily="34" charset="-122"/>
                <a:ea typeface="微软雅黑" panose="020B0503020204020204" pitchFamily="34" charset="-122"/>
                <a:sym typeface="+mn-ea"/>
              </a:rPr>
              <a:t>（二）矿山、金属冶炼建设项目或者用于生产、储存、装卸危险物品的建设项目没有安全设施设计或者安全设施设计未按照规定报经有关部门审查同意的。</a:t>
            </a:r>
            <a:endParaRPr sz="2000" b="1" spc="10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grpSp>
        <p:nvGrpSpPr>
          <p:cNvPr id="14" name="组合 13"/>
          <p:cNvGrpSpPr/>
          <p:nvPr/>
        </p:nvGrpSpPr>
        <p:grpSpPr>
          <a:xfrm>
            <a:off x="102235" y="62230"/>
            <a:ext cx="6710680" cy="616535"/>
            <a:chOff x="147" y="225"/>
            <a:chExt cx="10568" cy="971"/>
          </a:xfrm>
        </p:grpSpPr>
        <p:sp>
          <p:nvSpPr>
            <p:cNvPr id="15" name="TextBox 31"/>
            <p:cNvSpPr txBox="1"/>
            <p:nvPr/>
          </p:nvSpPr>
          <p:spPr>
            <a:xfrm>
              <a:off x="1118" y="310"/>
              <a:ext cx="9597"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四、陆上油气输送管道企业安全监管与执法</a:t>
              </a:r>
              <a:endParaRPr lang="zh-CN" altLang="en-US" sz="2400" b="1" dirty="0">
                <a:latin typeface="微软雅黑" panose="020B0503020204020204" pitchFamily="34" charset="-122"/>
                <a:ea typeface="微软雅黑" panose="020B0503020204020204" pitchFamily="34" charset="-122"/>
                <a:sym typeface="+mn-ea"/>
              </a:endParaRPr>
            </a:p>
          </p:txBody>
        </p:sp>
        <p:sp>
          <p:nvSpPr>
            <p:cNvPr id="1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4</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523875" y="572902"/>
            <a:ext cx="4564380" cy="429895"/>
          </a:xfrm>
          <a:prstGeom prst="rect">
            <a:avLst/>
          </a:prstGeom>
          <a:noFill/>
        </p:spPr>
        <p:txBody>
          <a:bodyPr wrap="none" rtlCol="0" anchor="t">
            <a:spAutoFit/>
          </a:bodyPr>
          <a:lstStyle/>
          <a:p>
            <a:pPr algn="l" defTabSz="685800" eaLnBrk="0" hangingPunct="0"/>
            <a:r>
              <a:rPr lang="zh-CN" sz="2200" b="1" spc="100">
                <a:solidFill>
                  <a:schemeClr val="tx1"/>
                </a:solidFill>
                <a:uFillTx/>
                <a:latin typeface="微软雅黑" panose="020B0503020204020204" pitchFamily="34" charset="-122"/>
                <a:ea typeface="微软雅黑" panose="020B0503020204020204" pitchFamily="34" charset="-122"/>
                <a:sym typeface="+mn-ea"/>
              </a:rPr>
              <a:t>（二）安全生产监督检查重点事项</a:t>
            </a:r>
            <a:endParaRPr lang="zh-CN" sz="2200" b="1" spc="100">
              <a:solidFill>
                <a:schemeClr val="tx1"/>
              </a:solidFill>
              <a:uFillTx/>
              <a:latin typeface="微软雅黑" panose="020B0503020204020204" pitchFamily="34" charset="-122"/>
              <a:ea typeface="微软雅黑" panose="020B0503020204020204" pitchFamily="34" charset="-122"/>
              <a:sym typeface="+mn-ea"/>
            </a:endParaRPr>
          </a:p>
        </p:txBody>
      </p:sp>
      <p:sp>
        <p:nvSpPr>
          <p:cNvPr id="4" name="文本框 3"/>
          <p:cNvSpPr txBox="1"/>
          <p:nvPr/>
        </p:nvSpPr>
        <p:spPr>
          <a:xfrm>
            <a:off x="1331976" y="1005205"/>
            <a:ext cx="6480048" cy="1014730"/>
          </a:xfrm>
          <a:prstGeom prst="rect">
            <a:avLst/>
          </a:prstGeom>
          <a:noFill/>
        </p:spPr>
        <p:txBody>
          <a:bodyPr wrap="square" rtlCol="0" anchor="t">
            <a:spAutoFit/>
          </a:bodyPr>
          <a:lstStyle/>
          <a:p>
            <a:pPr algn="just" eaLnBrk="0" hangingPunct="0">
              <a:lnSpc>
                <a:spcPct val="150000"/>
              </a:lnSpc>
              <a:buClr>
                <a:schemeClr val="accent1"/>
              </a:buClr>
              <a:buSzPct val="50000"/>
            </a:pPr>
            <a:r>
              <a:rPr lang="zh-CN" altLang="en-US" sz="2000" b="1" spc="100">
                <a:solidFill>
                  <a:schemeClr val="tx2"/>
                </a:solidFill>
                <a:uFillTx/>
                <a:latin typeface="微软雅黑" panose="020B0503020204020204" pitchFamily="34" charset="-122"/>
                <a:ea typeface="微软雅黑" panose="020B0503020204020204" pitchFamily="34" charset="-122"/>
                <a:sym typeface="+mn-ea"/>
              </a:rPr>
              <a:t>违法违规行为主要情形：</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1</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、油气管道企业安全设施未作竣工验收或验收不合格的。</a:t>
            </a:r>
            <a:endPar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sp>
        <p:nvSpPr>
          <p:cNvPr id="6" name="文本框 5"/>
          <p:cNvSpPr txBox="1"/>
          <p:nvPr/>
        </p:nvSpPr>
        <p:spPr>
          <a:xfrm>
            <a:off x="1331976" y="1978025"/>
            <a:ext cx="6480048" cy="2861310"/>
          </a:xfrm>
          <a:prstGeom prst="rect">
            <a:avLst/>
          </a:prstGeom>
          <a:noFill/>
        </p:spPr>
        <p:txBody>
          <a:bodyPr wrap="square" rtlCol="0" anchor="t">
            <a:spAutoFit/>
          </a:bodyPr>
          <a:lstStyle/>
          <a:p>
            <a:pPr algn="just" eaLnBrk="0" hangingPunct="0">
              <a:lnSpc>
                <a:spcPct val="150000"/>
              </a:lnSpc>
              <a:buClr>
                <a:schemeClr val="accent1"/>
              </a:buClr>
              <a:buSzPct val="50000"/>
            </a:pPr>
            <a:r>
              <a:rPr lang="zh-CN" altLang="en-US" sz="2000" b="1" spc="100">
                <a:solidFill>
                  <a:schemeClr val="tx2"/>
                </a:solidFill>
                <a:uFillTx/>
                <a:latin typeface="微软雅黑" panose="020B0503020204020204" pitchFamily="34" charset="-122"/>
                <a:ea typeface="微软雅黑" panose="020B0503020204020204" pitchFamily="34" charset="-122"/>
                <a:sym typeface="+mn-ea"/>
              </a:rPr>
              <a:t>执法依据：</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安全生产法</a:t>
            </a:r>
            <a:r>
              <a:rPr lang="en-US" alt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第三十一条  矿山、金属冶炼建设项目和用于生产、储存危险物品的建设项目竣工投入生产或者使用前，应当由建设单位负责组织对安全设施进行验收；验收合格后，方可投入生产和使用。安全生产监督管理部门应当加强对建设单位验收活动和验收结果的监督核查。</a:t>
            </a:r>
            <a:endPar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grpSp>
        <p:nvGrpSpPr>
          <p:cNvPr id="14" name="组合 13"/>
          <p:cNvGrpSpPr/>
          <p:nvPr/>
        </p:nvGrpSpPr>
        <p:grpSpPr>
          <a:xfrm>
            <a:off x="102235" y="62230"/>
            <a:ext cx="6710680" cy="616535"/>
            <a:chOff x="147" y="225"/>
            <a:chExt cx="10568" cy="971"/>
          </a:xfrm>
        </p:grpSpPr>
        <p:sp>
          <p:nvSpPr>
            <p:cNvPr id="15" name="TextBox 31"/>
            <p:cNvSpPr txBox="1"/>
            <p:nvPr/>
          </p:nvSpPr>
          <p:spPr>
            <a:xfrm>
              <a:off x="1118" y="310"/>
              <a:ext cx="9597"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四、陆上油气输送管道企业安全监管与执法</a:t>
              </a:r>
              <a:endParaRPr lang="zh-CN" altLang="en-US" sz="2400" b="1" dirty="0">
                <a:latin typeface="微软雅黑" panose="020B0503020204020204" pitchFamily="34" charset="-122"/>
                <a:ea typeface="微软雅黑" panose="020B0503020204020204" pitchFamily="34" charset="-122"/>
                <a:sym typeface="+mn-ea"/>
              </a:endParaRPr>
            </a:p>
          </p:txBody>
        </p:sp>
        <p:sp>
          <p:nvSpPr>
            <p:cNvPr id="1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4</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523875" y="572902"/>
            <a:ext cx="4564380" cy="429895"/>
          </a:xfrm>
          <a:prstGeom prst="rect">
            <a:avLst/>
          </a:prstGeom>
          <a:noFill/>
        </p:spPr>
        <p:txBody>
          <a:bodyPr wrap="none" rtlCol="0" anchor="t">
            <a:spAutoFit/>
          </a:bodyPr>
          <a:lstStyle/>
          <a:p>
            <a:pPr algn="l" defTabSz="685800" eaLnBrk="0" hangingPunct="0"/>
            <a:r>
              <a:rPr lang="zh-CN" sz="2200" b="1" spc="100">
                <a:solidFill>
                  <a:schemeClr val="tx1"/>
                </a:solidFill>
                <a:uFillTx/>
                <a:latin typeface="微软雅黑" panose="020B0503020204020204" pitchFamily="34" charset="-122"/>
                <a:ea typeface="微软雅黑" panose="020B0503020204020204" pitchFamily="34" charset="-122"/>
                <a:sym typeface="+mn-ea"/>
              </a:rPr>
              <a:t>（二）安全生产监督检查重点事项</a:t>
            </a:r>
            <a:endParaRPr lang="zh-CN" sz="2200" b="1" spc="100">
              <a:solidFill>
                <a:schemeClr val="tx1"/>
              </a:solidFill>
              <a:uFillTx/>
              <a:latin typeface="微软雅黑" panose="020B0503020204020204" pitchFamily="34" charset="-122"/>
              <a:ea typeface="微软雅黑" panose="020B0503020204020204" pitchFamily="34" charset="-122"/>
              <a:sym typeface="+mn-ea"/>
            </a:endParaRPr>
          </a:p>
        </p:txBody>
      </p:sp>
      <p:sp>
        <p:nvSpPr>
          <p:cNvPr id="4" name="文本框 3"/>
          <p:cNvSpPr txBox="1"/>
          <p:nvPr/>
        </p:nvSpPr>
        <p:spPr>
          <a:xfrm>
            <a:off x="971974" y="933450"/>
            <a:ext cx="7200053" cy="645160"/>
          </a:xfrm>
          <a:prstGeom prst="rect">
            <a:avLst/>
          </a:prstGeom>
          <a:noFill/>
        </p:spPr>
        <p:txBody>
          <a:bodyPr wrap="square" rtlCol="0" anchor="t">
            <a:spAutoFit/>
          </a:bodyPr>
          <a:lstStyle/>
          <a:p>
            <a:pPr algn="just" eaLnBrk="0" hangingPunct="0">
              <a:lnSpc>
                <a:spcPct val="100000"/>
              </a:lnSpc>
              <a:buClr>
                <a:schemeClr val="accent1"/>
              </a:buClr>
              <a:buSzPct val="50000"/>
            </a:pPr>
            <a:r>
              <a:rPr lang="zh-CN" altLang="en-US" sz="1800" b="1" spc="100">
                <a:solidFill>
                  <a:schemeClr val="tx2"/>
                </a:solidFill>
                <a:uFillTx/>
                <a:latin typeface="微软雅黑" panose="020B0503020204020204" pitchFamily="34" charset="-122"/>
                <a:ea typeface="微软雅黑" panose="020B0503020204020204" pitchFamily="34" charset="-122"/>
                <a:sym typeface="+mn-ea"/>
              </a:rPr>
              <a:t>违法违规行为主要情形：</a:t>
            </a:r>
            <a:r>
              <a:rPr lang="en-US" altLang="zh-CN" sz="1800" spc="100">
                <a:solidFill>
                  <a:schemeClr val="tx1">
                    <a:lumMod val="75000"/>
                  </a:schemeClr>
                </a:solidFill>
                <a:uFillTx/>
                <a:latin typeface="微软雅黑" panose="020B0503020204020204" pitchFamily="34" charset="-122"/>
                <a:ea typeface="微软雅黑" panose="020B0503020204020204" pitchFamily="34" charset="-122"/>
                <a:sym typeface="+mn-ea"/>
              </a:rPr>
              <a:t>1</a:t>
            </a:r>
            <a:r>
              <a:rPr lang="zh-CN" altLang="en-US" sz="1800" spc="100">
                <a:solidFill>
                  <a:schemeClr val="tx1">
                    <a:lumMod val="75000"/>
                  </a:schemeClr>
                </a:solidFill>
                <a:uFillTx/>
                <a:latin typeface="微软雅黑" panose="020B0503020204020204" pitchFamily="34" charset="-122"/>
                <a:ea typeface="微软雅黑" panose="020B0503020204020204" pitchFamily="34" charset="-122"/>
                <a:sym typeface="+mn-ea"/>
              </a:rPr>
              <a:t>、油气管道企业安全设施未作竣工验收或验收不合格的。</a:t>
            </a:r>
            <a:endParaRPr lang="zh-CN" altLang="en-US" sz="1800" spc="10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sp>
        <p:nvSpPr>
          <p:cNvPr id="6" name="文本框 5"/>
          <p:cNvSpPr txBox="1"/>
          <p:nvPr/>
        </p:nvSpPr>
        <p:spPr>
          <a:xfrm>
            <a:off x="971974" y="1547495"/>
            <a:ext cx="7200053" cy="1476375"/>
          </a:xfrm>
          <a:prstGeom prst="rect">
            <a:avLst/>
          </a:prstGeom>
          <a:noFill/>
        </p:spPr>
        <p:txBody>
          <a:bodyPr wrap="square" rtlCol="0" anchor="t">
            <a:spAutoFit/>
          </a:bodyPr>
          <a:lstStyle/>
          <a:p>
            <a:pPr algn="just" eaLnBrk="0" hangingPunct="0">
              <a:lnSpc>
                <a:spcPct val="100000"/>
              </a:lnSpc>
              <a:buClr>
                <a:schemeClr val="accent1"/>
              </a:buClr>
              <a:buSzPct val="50000"/>
            </a:pPr>
            <a:r>
              <a:rPr lang="zh-CN" altLang="en-US" sz="1800" b="1" spc="100">
                <a:solidFill>
                  <a:schemeClr val="tx2"/>
                </a:solidFill>
                <a:uFillTx/>
                <a:latin typeface="微软雅黑" panose="020B0503020204020204" pitchFamily="34" charset="-122"/>
                <a:ea typeface="微软雅黑" panose="020B0503020204020204" pitchFamily="34" charset="-122"/>
                <a:sym typeface="+mn-ea"/>
              </a:rPr>
              <a:t>执法依据：</a:t>
            </a:r>
            <a:r>
              <a:rPr lang="en-US" altLang="zh-CN" sz="18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en-US" sz="1800" spc="100">
                <a:solidFill>
                  <a:schemeClr val="tx1">
                    <a:lumMod val="75000"/>
                  </a:schemeClr>
                </a:solidFill>
                <a:uFillTx/>
                <a:latin typeface="微软雅黑" panose="020B0503020204020204" pitchFamily="34" charset="-122"/>
                <a:ea typeface="微软雅黑" panose="020B0503020204020204" pitchFamily="34" charset="-122"/>
                <a:sym typeface="+mn-ea"/>
              </a:rPr>
              <a:t>安全生产法</a:t>
            </a:r>
            <a:r>
              <a:rPr lang="en-US" altLang="zh-CN" sz="18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en-US" sz="1800" spc="100">
                <a:solidFill>
                  <a:schemeClr val="tx1">
                    <a:lumMod val="75000"/>
                  </a:schemeClr>
                </a:solidFill>
                <a:uFillTx/>
                <a:latin typeface="微软雅黑" panose="020B0503020204020204" pitchFamily="34" charset="-122"/>
                <a:ea typeface="微软雅黑" panose="020B0503020204020204" pitchFamily="34" charset="-122"/>
                <a:sym typeface="+mn-ea"/>
              </a:rPr>
              <a:t>第三十一条  矿山、金属冶炼建设项目和用于生产、储存危险物品的建设项目竣工投入生产或者使用前，应当由建设单位负责组织对安全设施进行验收；验收合格后，方可投入生产和使用。安全生产监督管理部门应当加强对建设单位验收活动和验收结果的监督核查。</a:t>
            </a:r>
            <a:endParaRPr lang="zh-CN" altLang="en-US" sz="1800" spc="10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sp>
        <p:nvSpPr>
          <p:cNvPr id="2" name="文本框 1"/>
          <p:cNvSpPr txBox="1"/>
          <p:nvPr/>
        </p:nvSpPr>
        <p:spPr>
          <a:xfrm>
            <a:off x="971974" y="2962275"/>
            <a:ext cx="7200053" cy="2030095"/>
          </a:xfrm>
          <a:prstGeom prst="rect">
            <a:avLst/>
          </a:prstGeom>
          <a:noFill/>
        </p:spPr>
        <p:txBody>
          <a:bodyPr wrap="square" rtlCol="0" anchor="t">
            <a:spAutoFit/>
          </a:bodyPr>
          <a:lstStyle/>
          <a:p>
            <a:pPr algn="just" hangingPunct="0">
              <a:lnSpc>
                <a:spcPct val="100000"/>
              </a:lnSpc>
              <a:buClr>
                <a:schemeClr val="accent1"/>
              </a:buClr>
              <a:buSzPct val="50000"/>
            </a:pPr>
            <a:r>
              <a:rPr lang="zh-CN" altLang="en-US" b="1" spc="100">
                <a:solidFill>
                  <a:schemeClr val="tx2"/>
                </a:solidFill>
                <a:uFillTx/>
                <a:latin typeface="微软雅黑" panose="020B0503020204020204" pitchFamily="34" charset="-122"/>
                <a:ea typeface="微软雅黑" panose="020B0503020204020204" pitchFamily="34" charset="-122"/>
                <a:sym typeface="+mn-ea"/>
              </a:rPr>
              <a:t>处罚依据：</a:t>
            </a:r>
            <a:r>
              <a:rPr lang="en-US" altLang="zh-CN"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en-US" spc="100">
                <a:solidFill>
                  <a:schemeClr val="tx1">
                    <a:lumMod val="75000"/>
                  </a:schemeClr>
                </a:solidFill>
                <a:uFillTx/>
                <a:latin typeface="微软雅黑" panose="020B0503020204020204" pitchFamily="34" charset="-122"/>
                <a:ea typeface="微软雅黑" panose="020B0503020204020204" pitchFamily="34" charset="-122"/>
                <a:sym typeface="+mn-ea"/>
              </a:rPr>
              <a:t>安全生产法</a:t>
            </a:r>
            <a:r>
              <a:rPr lang="en-US" altLang="zh-CN"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en-US" spc="100">
                <a:solidFill>
                  <a:schemeClr val="tx1">
                    <a:lumMod val="75000"/>
                  </a:schemeClr>
                </a:solidFill>
                <a:uFillTx/>
                <a:latin typeface="微软雅黑" panose="020B0503020204020204" pitchFamily="34" charset="-122"/>
                <a:ea typeface="微软雅黑" panose="020B0503020204020204" pitchFamily="34" charset="-122"/>
                <a:sym typeface="+mn-ea"/>
              </a:rPr>
              <a:t>第九十五条生产经营单位有下列行为之一的，责令停止建设或者停产停业整顿，限期改正；逾期未改正的，处五十万元以上一百万元以下的罚款，对其直接负责的主管人员和其他直接责任人员处二万元以上五万元以下的罚款；构成犯罪的，依照刑法有关规定追究刑事责任：</a:t>
            </a:r>
            <a:r>
              <a:rPr lang="zh-CN" altLang="en-US" b="1" spc="100">
                <a:solidFill>
                  <a:schemeClr val="tx1">
                    <a:lumMod val="75000"/>
                  </a:schemeClr>
                </a:solidFill>
                <a:uFillTx/>
                <a:latin typeface="微软雅黑" panose="020B0503020204020204" pitchFamily="34" charset="-122"/>
                <a:ea typeface="微软雅黑" panose="020B0503020204020204" pitchFamily="34" charset="-122"/>
                <a:sym typeface="+mn-ea"/>
              </a:rPr>
              <a:t>（四）矿山、金属冶炼建设项目或者用于生产、储存危险物品的建设项目竣工投入生产或者使用前，安全设施未经验收合格的。</a:t>
            </a:r>
            <a:endParaRPr lang="zh-CN" altLang="en-US" b="1" spc="10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grpSp>
        <p:nvGrpSpPr>
          <p:cNvPr id="14" name="组合 13"/>
          <p:cNvGrpSpPr/>
          <p:nvPr/>
        </p:nvGrpSpPr>
        <p:grpSpPr>
          <a:xfrm>
            <a:off x="102235" y="62230"/>
            <a:ext cx="6710680" cy="616535"/>
            <a:chOff x="147" y="225"/>
            <a:chExt cx="10568" cy="971"/>
          </a:xfrm>
        </p:grpSpPr>
        <p:sp>
          <p:nvSpPr>
            <p:cNvPr id="15" name="TextBox 31"/>
            <p:cNvSpPr txBox="1"/>
            <p:nvPr/>
          </p:nvSpPr>
          <p:spPr>
            <a:xfrm>
              <a:off x="1118" y="310"/>
              <a:ext cx="9597"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四、陆上油气输送管道企业安全监管与执法</a:t>
              </a:r>
              <a:endParaRPr lang="zh-CN" altLang="en-US" sz="2400" b="1" dirty="0">
                <a:latin typeface="微软雅黑" panose="020B0503020204020204" pitchFamily="34" charset="-122"/>
                <a:ea typeface="微软雅黑" panose="020B0503020204020204" pitchFamily="34" charset="-122"/>
                <a:sym typeface="+mn-ea"/>
              </a:endParaRPr>
            </a:p>
          </p:txBody>
        </p:sp>
        <p:sp>
          <p:nvSpPr>
            <p:cNvPr id="1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4</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523875" y="572902"/>
            <a:ext cx="4564380" cy="429895"/>
          </a:xfrm>
          <a:prstGeom prst="rect">
            <a:avLst/>
          </a:prstGeom>
          <a:noFill/>
        </p:spPr>
        <p:txBody>
          <a:bodyPr wrap="none" rtlCol="0" anchor="t">
            <a:spAutoFit/>
          </a:bodyPr>
          <a:lstStyle/>
          <a:p>
            <a:pPr algn="l" defTabSz="685800" eaLnBrk="0" hangingPunct="0"/>
            <a:r>
              <a:rPr lang="zh-CN" sz="2200" b="1" spc="100">
                <a:solidFill>
                  <a:schemeClr val="tx1"/>
                </a:solidFill>
                <a:uFillTx/>
                <a:latin typeface="微软雅黑" panose="020B0503020204020204" pitchFamily="34" charset="-122"/>
                <a:ea typeface="微软雅黑" panose="020B0503020204020204" pitchFamily="34" charset="-122"/>
                <a:sym typeface="+mn-ea"/>
              </a:rPr>
              <a:t>（二）安全生产监督检查重点事项</a:t>
            </a:r>
            <a:endParaRPr lang="zh-CN" sz="2200" b="1" spc="100">
              <a:solidFill>
                <a:schemeClr val="tx1"/>
              </a:solidFill>
              <a:uFillTx/>
              <a:latin typeface="微软雅黑" panose="020B0503020204020204" pitchFamily="34" charset="-122"/>
              <a:ea typeface="微软雅黑" panose="020B0503020204020204" pitchFamily="34" charset="-122"/>
              <a:sym typeface="+mn-ea"/>
            </a:endParaRPr>
          </a:p>
        </p:txBody>
      </p:sp>
      <p:sp>
        <p:nvSpPr>
          <p:cNvPr id="4" name="文本框 3"/>
          <p:cNvSpPr txBox="1"/>
          <p:nvPr/>
        </p:nvSpPr>
        <p:spPr>
          <a:xfrm>
            <a:off x="971974" y="1076960"/>
            <a:ext cx="7200053" cy="1004570"/>
          </a:xfrm>
          <a:prstGeom prst="rect">
            <a:avLst/>
          </a:prstGeom>
          <a:noFill/>
        </p:spPr>
        <p:txBody>
          <a:bodyPr wrap="square" rtlCol="0" anchor="t">
            <a:spAutoFit/>
          </a:bodyPr>
          <a:lstStyle/>
          <a:p>
            <a:pPr algn="just" eaLnBrk="0" hangingPunct="0">
              <a:lnSpc>
                <a:spcPct val="110000"/>
              </a:lnSpc>
              <a:spcBef>
                <a:spcPts val="0"/>
              </a:spcBef>
              <a:spcAft>
                <a:spcPts val="0"/>
              </a:spcAft>
              <a:buClr>
                <a:schemeClr val="accent1"/>
              </a:buClr>
              <a:buSzPct val="50000"/>
            </a:pPr>
            <a:r>
              <a:rPr lang="zh-CN" altLang="en-US" sz="1800" b="1" spc="100">
                <a:solidFill>
                  <a:schemeClr val="tx2"/>
                </a:solidFill>
                <a:uFillTx/>
                <a:latin typeface="微软雅黑" panose="020B0503020204020204" pitchFamily="34" charset="-122"/>
                <a:ea typeface="微软雅黑" panose="020B0503020204020204" pitchFamily="34" charset="-122"/>
                <a:sym typeface="+mn-ea"/>
              </a:rPr>
              <a:t>违法违规行为主要情形：</a:t>
            </a:r>
            <a:r>
              <a:rPr sz="1800" spc="100">
                <a:solidFill>
                  <a:schemeClr val="tx1">
                    <a:lumMod val="75000"/>
                  </a:schemeClr>
                </a:solidFill>
                <a:uFillTx/>
                <a:latin typeface="微软雅黑" panose="020B0503020204020204" pitchFamily="34" charset="-122"/>
                <a:ea typeface="微软雅黑" panose="020B0503020204020204" pitchFamily="34" charset="-122"/>
                <a:sym typeface="+mn-ea"/>
              </a:rPr>
              <a:t>2</a:t>
            </a:r>
            <a:r>
              <a:rPr lang="zh-CN" sz="18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sz="1800" spc="100">
                <a:solidFill>
                  <a:schemeClr val="tx1">
                    <a:lumMod val="75000"/>
                  </a:schemeClr>
                </a:solidFill>
                <a:uFillTx/>
                <a:latin typeface="微软雅黑" panose="020B0503020204020204" pitchFamily="34" charset="-122"/>
                <a:ea typeface="微软雅黑" panose="020B0503020204020204" pitchFamily="34" charset="-122"/>
                <a:sym typeface="+mn-ea"/>
              </a:rPr>
              <a:t>安全设备设施的设计、制造、安装、使用、检测、维修、改造和报废，不符合国家标准或者行业标准；或使用应当淘汰的危及生产安全的工艺、设备。</a:t>
            </a:r>
            <a:endParaRPr sz="1800" spc="10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sp>
        <p:nvSpPr>
          <p:cNvPr id="7" name="文本框 6"/>
          <p:cNvSpPr txBox="1"/>
          <p:nvPr/>
        </p:nvSpPr>
        <p:spPr>
          <a:xfrm>
            <a:off x="971339" y="2084070"/>
            <a:ext cx="7200053" cy="2832100"/>
          </a:xfrm>
          <a:prstGeom prst="rect">
            <a:avLst/>
          </a:prstGeom>
          <a:noFill/>
        </p:spPr>
        <p:txBody>
          <a:bodyPr wrap="square" rtlCol="0" anchor="t">
            <a:spAutoFit/>
          </a:bodyPr>
          <a:lstStyle/>
          <a:p>
            <a:pPr algn="just" eaLnBrk="0" hangingPunct="0">
              <a:lnSpc>
                <a:spcPct val="110000"/>
              </a:lnSpc>
              <a:spcBef>
                <a:spcPts val="0"/>
              </a:spcBef>
              <a:spcAft>
                <a:spcPts val="0"/>
              </a:spcAft>
              <a:buClr>
                <a:schemeClr val="accent1"/>
              </a:buClr>
              <a:buSzPct val="50000"/>
            </a:pPr>
            <a:r>
              <a:rPr lang="zh-CN" altLang="en-US" b="1" spc="100">
                <a:solidFill>
                  <a:schemeClr val="tx2"/>
                </a:solidFill>
                <a:uFillTx/>
                <a:latin typeface="微软雅黑" panose="020B0503020204020204" pitchFamily="34" charset="-122"/>
                <a:ea typeface="微软雅黑" panose="020B0503020204020204" pitchFamily="34" charset="-122"/>
                <a:sym typeface="+mn-ea"/>
              </a:rPr>
              <a:t>主要包括但不限于以下内容：</a:t>
            </a:r>
            <a:endParaRPr lang="zh-CN" altLang="en-US" b="1" spc="100">
              <a:solidFill>
                <a:schemeClr val="tx2"/>
              </a:solidFill>
              <a:uFillTx/>
              <a:latin typeface="微软雅黑" panose="020B0503020204020204" pitchFamily="34" charset="-122"/>
              <a:ea typeface="微软雅黑" panose="020B0503020204020204" pitchFamily="34" charset="-122"/>
              <a:sym typeface="+mn-ea"/>
            </a:endParaRPr>
          </a:p>
          <a:p>
            <a:pPr algn="just" eaLnBrk="0" hangingPunct="0">
              <a:lnSpc>
                <a:spcPct val="110000"/>
              </a:lnSpc>
              <a:spcBef>
                <a:spcPts val="0"/>
              </a:spcBef>
              <a:spcAft>
                <a:spcPts val="0"/>
              </a:spcAft>
              <a:buClr>
                <a:schemeClr val="accent1"/>
              </a:buClr>
              <a:buSzPct val="50000"/>
            </a:pPr>
            <a:r>
              <a:rPr lang="en-US" altLang="zh-CN" spc="100">
                <a:solidFill>
                  <a:schemeClr val="tx1">
                    <a:lumMod val="75000"/>
                  </a:schemeClr>
                </a:solidFill>
                <a:uFillTx/>
                <a:latin typeface="微软雅黑" panose="020B0503020204020204" pitchFamily="34" charset="-122"/>
                <a:ea typeface="微软雅黑" panose="020B0503020204020204" pitchFamily="34" charset="-122"/>
                <a:sym typeface="+mn-ea"/>
              </a:rPr>
              <a:t>1</a:t>
            </a:r>
            <a:r>
              <a:rPr lang="zh-CN" altLang="en-US" spc="100">
                <a:solidFill>
                  <a:schemeClr val="tx1">
                    <a:lumMod val="75000"/>
                  </a:schemeClr>
                </a:solidFill>
                <a:uFillTx/>
                <a:latin typeface="微软雅黑" panose="020B0503020204020204" pitchFamily="34" charset="-122"/>
                <a:ea typeface="微软雅黑" panose="020B0503020204020204" pitchFamily="34" charset="-122"/>
                <a:sym typeface="+mn-ea"/>
              </a:rPr>
              <a:t>）建设项目的施工单位未按照批准的安全设施设计施工的；</a:t>
            </a:r>
            <a:endParaRPr lang="zh-CN" altLang="en-US"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algn="just" eaLnBrk="0" hangingPunct="0">
              <a:lnSpc>
                <a:spcPct val="110000"/>
              </a:lnSpc>
              <a:spcBef>
                <a:spcPts val="0"/>
              </a:spcBef>
              <a:spcAft>
                <a:spcPts val="0"/>
              </a:spcAft>
              <a:buClr>
                <a:schemeClr val="accent1"/>
              </a:buClr>
              <a:buSzPct val="50000"/>
            </a:pPr>
            <a:r>
              <a:rPr lang="en-US" altLang="zh-CN" spc="100">
                <a:solidFill>
                  <a:schemeClr val="tx1">
                    <a:lumMod val="75000"/>
                  </a:schemeClr>
                </a:solidFill>
                <a:uFillTx/>
                <a:latin typeface="微软雅黑" panose="020B0503020204020204" pitchFamily="34" charset="-122"/>
                <a:ea typeface="微软雅黑" panose="020B0503020204020204" pitchFamily="34" charset="-122"/>
                <a:sym typeface="+mn-ea"/>
              </a:rPr>
              <a:t>2</a:t>
            </a:r>
            <a:r>
              <a:rPr lang="zh-CN" altLang="en-US" spc="100">
                <a:solidFill>
                  <a:schemeClr val="tx1">
                    <a:lumMod val="75000"/>
                  </a:schemeClr>
                </a:solidFill>
                <a:uFillTx/>
                <a:latin typeface="微软雅黑" panose="020B0503020204020204" pitchFamily="34" charset="-122"/>
                <a:ea typeface="微软雅黑" panose="020B0503020204020204" pitchFamily="34" charset="-122"/>
                <a:sym typeface="+mn-ea"/>
              </a:rPr>
              <a:t>）可燃气体泄漏检测报警系统未按照标准设置、使用或定期检测校验；以及报警信号未发送至有操作人员常驻的控制室、现场操作室进行报警的；</a:t>
            </a:r>
            <a:endParaRPr lang="zh-CN" altLang="en-US"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algn="just" eaLnBrk="0" hangingPunct="0">
              <a:lnSpc>
                <a:spcPct val="110000"/>
              </a:lnSpc>
              <a:spcBef>
                <a:spcPts val="0"/>
              </a:spcBef>
              <a:spcAft>
                <a:spcPts val="0"/>
              </a:spcAft>
              <a:buClr>
                <a:schemeClr val="accent1"/>
              </a:buClr>
              <a:buSzPct val="50000"/>
            </a:pPr>
            <a:r>
              <a:rPr lang="en-US" altLang="zh-CN" spc="100">
                <a:solidFill>
                  <a:schemeClr val="tx1">
                    <a:lumMod val="75000"/>
                  </a:schemeClr>
                </a:solidFill>
                <a:uFillTx/>
                <a:latin typeface="微软雅黑" panose="020B0503020204020204" pitchFamily="34" charset="-122"/>
                <a:ea typeface="微软雅黑" panose="020B0503020204020204" pitchFamily="34" charset="-122"/>
                <a:sym typeface="+mn-ea"/>
              </a:rPr>
              <a:t>3</a:t>
            </a:r>
            <a:r>
              <a:rPr lang="zh-CN" altLang="en-US" spc="100">
                <a:solidFill>
                  <a:schemeClr val="tx1">
                    <a:lumMod val="75000"/>
                  </a:schemeClr>
                </a:solidFill>
                <a:uFillTx/>
                <a:latin typeface="微软雅黑" panose="020B0503020204020204" pitchFamily="34" charset="-122"/>
                <a:ea typeface="微软雅黑" panose="020B0503020204020204" pitchFamily="34" charset="-122"/>
                <a:sym typeface="+mn-ea"/>
              </a:rPr>
              <a:t>）安全联锁未正常投用的；</a:t>
            </a:r>
            <a:endParaRPr lang="zh-CN" altLang="en-US"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algn="just" eaLnBrk="0" hangingPunct="0">
              <a:lnSpc>
                <a:spcPct val="110000"/>
              </a:lnSpc>
              <a:spcBef>
                <a:spcPts val="0"/>
              </a:spcBef>
              <a:spcAft>
                <a:spcPts val="0"/>
              </a:spcAft>
              <a:buClr>
                <a:schemeClr val="accent1"/>
              </a:buClr>
              <a:buSzPct val="50000"/>
            </a:pPr>
            <a:r>
              <a:rPr lang="en-US" altLang="zh-CN" spc="100">
                <a:solidFill>
                  <a:schemeClr val="tx1">
                    <a:lumMod val="75000"/>
                  </a:schemeClr>
                </a:solidFill>
                <a:uFillTx/>
                <a:latin typeface="微软雅黑" panose="020B0503020204020204" pitchFamily="34" charset="-122"/>
                <a:ea typeface="微软雅黑" panose="020B0503020204020204" pitchFamily="34" charset="-122"/>
                <a:sym typeface="+mn-ea"/>
              </a:rPr>
              <a:t>4</a:t>
            </a:r>
            <a:r>
              <a:rPr lang="zh-CN" altLang="en-US" spc="100">
                <a:solidFill>
                  <a:schemeClr val="tx1">
                    <a:lumMod val="75000"/>
                  </a:schemeClr>
                </a:solidFill>
                <a:uFillTx/>
                <a:latin typeface="微软雅黑" panose="020B0503020204020204" pitchFamily="34" charset="-122"/>
                <a:ea typeface="微软雅黑" panose="020B0503020204020204" pitchFamily="34" charset="-122"/>
                <a:sym typeface="+mn-ea"/>
              </a:rPr>
              <a:t>）未按规定配备使用防爆工具或电器的；</a:t>
            </a:r>
            <a:endParaRPr lang="zh-CN" altLang="en-US"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algn="just" eaLnBrk="0" hangingPunct="0">
              <a:lnSpc>
                <a:spcPct val="110000"/>
              </a:lnSpc>
              <a:spcBef>
                <a:spcPts val="0"/>
              </a:spcBef>
              <a:spcAft>
                <a:spcPts val="0"/>
              </a:spcAft>
              <a:buClr>
                <a:schemeClr val="accent1"/>
              </a:buClr>
              <a:buSzPct val="50000"/>
            </a:pPr>
            <a:r>
              <a:rPr lang="en-US" altLang="zh-CN" spc="100">
                <a:solidFill>
                  <a:schemeClr val="tx1">
                    <a:lumMod val="75000"/>
                  </a:schemeClr>
                </a:solidFill>
                <a:uFillTx/>
                <a:latin typeface="微软雅黑" panose="020B0503020204020204" pitchFamily="34" charset="-122"/>
                <a:ea typeface="微软雅黑" panose="020B0503020204020204" pitchFamily="34" charset="-122"/>
                <a:sym typeface="+mn-ea"/>
              </a:rPr>
              <a:t>5</a:t>
            </a:r>
            <a:r>
              <a:rPr lang="zh-CN" altLang="en-US" spc="100">
                <a:solidFill>
                  <a:schemeClr val="tx1">
                    <a:lumMod val="75000"/>
                  </a:schemeClr>
                </a:solidFill>
                <a:uFillTx/>
                <a:latin typeface="微软雅黑" panose="020B0503020204020204" pitchFamily="34" charset="-122"/>
                <a:ea typeface="微软雅黑" panose="020B0503020204020204" pitchFamily="34" charset="-122"/>
                <a:sym typeface="+mn-ea"/>
              </a:rPr>
              <a:t>）在用装置（设施）安全阀或泄压排放系统、紧急切断装置等未正常投用的。</a:t>
            </a:r>
            <a:endParaRPr lang="zh-CN" altLang="en-US" spc="10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grpSp>
        <p:nvGrpSpPr>
          <p:cNvPr id="14" name="组合 13"/>
          <p:cNvGrpSpPr/>
          <p:nvPr/>
        </p:nvGrpSpPr>
        <p:grpSpPr>
          <a:xfrm>
            <a:off x="102235" y="62230"/>
            <a:ext cx="6710680" cy="616535"/>
            <a:chOff x="147" y="225"/>
            <a:chExt cx="10568" cy="971"/>
          </a:xfrm>
        </p:grpSpPr>
        <p:sp>
          <p:nvSpPr>
            <p:cNvPr id="15" name="TextBox 31"/>
            <p:cNvSpPr txBox="1"/>
            <p:nvPr/>
          </p:nvSpPr>
          <p:spPr>
            <a:xfrm>
              <a:off x="1118" y="310"/>
              <a:ext cx="9597"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四、陆上油气输送管道企业安全监管与执法</a:t>
              </a:r>
              <a:endParaRPr lang="zh-CN" altLang="en-US" sz="2400" b="1" dirty="0">
                <a:latin typeface="微软雅黑" panose="020B0503020204020204" pitchFamily="34" charset="-122"/>
                <a:ea typeface="微软雅黑" panose="020B0503020204020204" pitchFamily="34" charset="-122"/>
                <a:sym typeface="+mn-ea"/>
              </a:endParaRPr>
            </a:p>
          </p:txBody>
        </p:sp>
        <p:sp>
          <p:nvSpPr>
            <p:cNvPr id="1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4</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523875" y="572902"/>
            <a:ext cx="4564380" cy="429895"/>
          </a:xfrm>
          <a:prstGeom prst="rect">
            <a:avLst/>
          </a:prstGeom>
          <a:noFill/>
        </p:spPr>
        <p:txBody>
          <a:bodyPr wrap="none" rtlCol="0" anchor="t">
            <a:spAutoFit/>
          </a:bodyPr>
          <a:lstStyle/>
          <a:p>
            <a:pPr algn="l" defTabSz="685800" eaLnBrk="0" hangingPunct="0"/>
            <a:r>
              <a:rPr lang="zh-CN" sz="2200" b="1" spc="100">
                <a:solidFill>
                  <a:schemeClr val="tx1"/>
                </a:solidFill>
                <a:uFillTx/>
                <a:latin typeface="微软雅黑" panose="020B0503020204020204" pitchFamily="34" charset="-122"/>
                <a:ea typeface="微软雅黑" panose="020B0503020204020204" pitchFamily="34" charset="-122"/>
                <a:sym typeface="+mn-ea"/>
              </a:rPr>
              <a:t>（二）安全生产监督检查重点事项</a:t>
            </a:r>
            <a:endParaRPr lang="zh-CN" sz="2200" b="1" spc="100">
              <a:solidFill>
                <a:schemeClr val="tx1"/>
              </a:solidFill>
              <a:uFillTx/>
              <a:latin typeface="微软雅黑" panose="020B0503020204020204" pitchFamily="34" charset="-122"/>
              <a:ea typeface="微软雅黑" panose="020B0503020204020204" pitchFamily="34" charset="-122"/>
              <a:sym typeface="+mn-ea"/>
            </a:endParaRPr>
          </a:p>
        </p:txBody>
      </p:sp>
      <p:sp>
        <p:nvSpPr>
          <p:cNvPr id="4" name="文本框 3"/>
          <p:cNvSpPr txBox="1"/>
          <p:nvPr/>
        </p:nvSpPr>
        <p:spPr>
          <a:xfrm>
            <a:off x="664845" y="980440"/>
            <a:ext cx="7814945" cy="922020"/>
          </a:xfrm>
          <a:prstGeom prst="rect">
            <a:avLst/>
          </a:prstGeom>
          <a:noFill/>
        </p:spPr>
        <p:txBody>
          <a:bodyPr wrap="square" rtlCol="0" anchor="t">
            <a:spAutoFit/>
          </a:bodyPr>
          <a:lstStyle/>
          <a:p>
            <a:pPr algn="just" hangingPunct="0">
              <a:lnSpc>
                <a:spcPct val="100000"/>
              </a:lnSpc>
              <a:spcBef>
                <a:spcPts val="0"/>
              </a:spcBef>
              <a:spcAft>
                <a:spcPts val="0"/>
              </a:spcAft>
              <a:buClr>
                <a:schemeClr val="accent1"/>
              </a:buClr>
              <a:buSzPct val="50000"/>
            </a:pPr>
            <a:r>
              <a:rPr lang="zh-CN" altLang="en-US" sz="1800" b="1" spc="100">
                <a:solidFill>
                  <a:schemeClr val="tx2"/>
                </a:solidFill>
                <a:uFillTx/>
                <a:latin typeface="微软雅黑" panose="020B0503020204020204" pitchFamily="34" charset="-122"/>
                <a:ea typeface="微软雅黑" panose="020B0503020204020204" pitchFamily="34" charset="-122"/>
                <a:sym typeface="+mn-ea"/>
              </a:rPr>
              <a:t>违法违规行为主要情形：</a:t>
            </a:r>
            <a:r>
              <a:rPr sz="1800" spc="100">
                <a:solidFill>
                  <a:schemeClr val="tx1">
                    <a:lumMod val="75000"/>
                  </a:schemeClr>
                </a:solidFill>
                <a:uFillTx/>
                <a:latin typeface="微软雅黑" panose="020B0503020204020204" pitchFamily="34" charset="-122"/>
                <a:ea typeface="微软雅黑" panose="020B0503020204020204" pitchFamily="34" charset="-122"/>
                <a:sym typeface="+mn-ea"/>
              </a:rPr>
              <a:t>2</a:t>
            </a:r>
            <a:r>
              <a:rPr lang="zh-CN" sz="18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sz="1800" spc="100">
                <a:solidFill>
                  <a:schemeClr val="tx1">
                    <a:lumMod val="75000"/>
                  </a:schemeClr>
                </a:solidFill>
                <a:uFillTx/>
                <a:latin typeface="微软雅黑" panose="020B0503020204020204" pitchFamily="34" charset="-122"/>
                <a:ea typeface="微软雅黑" panose="020B0503020204020204" pitchFamily="34" charset="-122"/>
                <a:sym typeface="+mn-ea"/>
              </a:rPr>
              <a:t>安全设备设施的设计、制造、安装、使用、检测、维修、改造和报废，不符合国家标准或者行业标准；或使用应当淘汰的危及生产安全的工艺、设备。</a:t>
            </a:r>
            <a:endParaRPr sz="1800" spc="10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sp>
        <p:nvSpPr>
          <p:cNvPr id="7" name="文本框 6"/>
          <p:cNvSpPr txBox="1"/>
          <p:nvPr/>
        </p:nvSpPr>
        <p:spPr>
          <a:xfrm>
            <a:off x="664528" y="1882775"/>
            <a:ext cx="7814945" cy="3138170"/>
          </a:xfrm>
          <a:prstGeom prst="rect">
            <a:avLst/>
          </a:prstGeom>
          <a:noFill/>
        </p:spPr>
        <p:txBody>
          <a:bodyPr wrap="square" rtlCol="0" anchor="t">
            <a:spAutoFit/>
          </a:bodyPr>
          <a:lstStyle/>
          <a:p>
            <a:pPr algn="just" hangingPunct="0">
              <a:lnSpc>
                <a:spcPct val="100000"/>
              </a:lnSpc>
              <a:spcBef>
                <a:spcPts val="0"/>
              </a:spcBef>
              <a:spcAft>
                <a:spcPts val="0"/>
              </a:spcAft>
              <a:buClr>
                <a:schemeClr val="accent1"/>
              </a:buClr>
              <a:buSzPct val="50000"/>
            </a:pPr>
            <a:r>
              <a:rPr lang="zh-CN" altLang="en-US" b="1" spc="100">
                <a:solidFill>
                  <a:schemeClr val="tx2"/>
                </a:solidFill>
                <a:uFillTx/>
                <a:latin typeface="微软雅黑" panose="020B0503020204020204" pitchFamily="34" charset="-122"/>
                <a:ea typeface="微软雅黑" panose="020B0503020204020204" pitchFamily="34" charset="-122"/>
                <a:sym typeface="+mn-ea"/>
              </a:rPr>
              <a:t>执法依据：</a:t>
            </a:r>
            <a:r>
              <a:rPr lang="zh-CN" altLang="en-US" spc="100">
                <a:solidFill>
                  <a:schemeClr val="tx1">
                    <a:lumMod val="75000"/>
                  </a:schemeClr>
                </a:solidFill>
                <a:uFillTx/>
                <a:latin typeface="微软雅黑" panose="020B0503020204020204" pitchFamily="34" charset="-122"/>
                <a:ea typeface="微软雅黑" panose="020B0503020204020204" pitchFamily="34" charset="-122"/>
                <a:sym typeface="+mn-ea"/>
              </a:rPr>
              <a:t>《安全生产法》第三十三条安全设备的设计、制造、安装、使用、检测、维修、改造和报废，应当符合国家标准或者行业标准。生产经营单位必须对安全设备进行经常性维护、保养，并定期检测，</a:t>
            </a:r>
            <a:r>
              <a:rPr lang="zh-CN" altLang="en-US" b="1" spc="100">
                <a:solidFill>
                  <a:schemeClr val="tx1">
                    <a:lumMod val="75000"/>
                  </a:schemeClr>
                </a:solidFill>
                <a:uFillTx/>
                <a:latin typeface="微软雅黑" panose="020B0503020204020204" pitchFamily="34" charset="-122"/>
                <a:ea typeface="微软雅黑" panose="020B0503020204020204" pitchFamily="34" charset="-122"/>
                <a:sym typeface="+mn-ea"/>
              </a:rPr>
              <a:t>保证正常运转</a:t>
            </a:r>
            <a:r>
              <a:rPr lang="zh-CN" altLang="en-US" spc="100">
                <a:solidFill>
                  <a:schemeClr val="tx1">
                    <a:lumMod val="75000"/>
                  </a:schemeClr>
                </a:solidFill>
                <a:uFillTx/>
                <a:latin typeface="微软雅黑" panose="020B0503020204020204" pitchFamily="34" charset="-122"/>
                <a:ea typeface="微软雅黑" panose="020B0503020204020204" pitchFamily="34" charset="-122"/>
                <a:sym typeface="+mn-ea"/>
              </a:rPr>
              <a:t>。维护、保养、检测应当作好记录，并由有关人员签字。</a:t>
            </a:r>
            <a:endParaRPr lang="zh-CN" altLang="en-US"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algn="just" hangingPunct="0">
              <a:lnSpc>
                <a:spcPct val="100000"/>
              </a:lnSpc>
              <a:spcBef>
                <a:spcPts val="0"/>
              </a:spcBef>
              <a:spcAft>
                <a:spcPts val="0"/>
              </a:spcAft>
              <a:buClr>
                <a:schemeClr val="accent1"/>
              </a:buClr>
              <a:buSzPct val="50000"/>
            </a:pPr>
            <a:r>
              <a:rPr lang="zh-CN" altLang="en-US" spc="100">
                <a:solidFill>
                  <a:schemeClr val="tx1">
                    <a:lumMod val="75000"/>
                  </a:schemeClr>
                </a:solidFill>
                <a:uFillTx/>
                <a:latin typeface="微软雅黑" panose="020B0503020204020204" pitchFamily="34" charset="-122"/>
                <a:ea typeface="微软雅黑" panose="020B0503020204020204" pitchFamily="34" charset="-122"/>
                <a:sym typeface="+mn-ea"/>
              </a:rPr>
              <a:t>《危险化学品安全管理条例》第二十条　生产、储存危险化学品的单位，应当根据其生产、储存的危险化学品的种类和危险特性，在作业场所设置相应的监测、监控、通风、防晒、调温、防火、灭火、防爆、泄压、防毒、中和、防潮、防雷、防静电、防腐、防泄漏以及防护围堤或者隔离操作等安全设施、设备，并按照国家标准、行业标准或者国家有关规定对安全设施、设备进行经常性维护、保养，保证安全设施、设备的正常使用。</a:t>
            </a:r>
            <a:endParaRPr lang="zh-CN" altLang="en-US" spc="10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grpSp>
        <p:nvGrpSpPr>
          <p:cNvPr id="14" name="组合 13"/>
          <p:cNvGrpSpPr/>
          <p:nvPr/>
        </p:nvGrpSpPr>
        <p:grpSpPr>
          <a:xfrm>
            <a:off x="102235" y="62230"/>
            <a:ext cx="6710680" cy="616535"/>
            <a:chOff x="147" y="225"/>
            <a:chExt cx="10568" cy="971"/>
          </a:xfrm>
        </p:grpSpPr>
        <p:sp>
          <p:nvSpPr>
            <p:cNvPr id="15" name="TextBox 31"/>
            <p:cNvSpPr txBox="1"/>
            <p:nvPr/>
          </p:nvSpPr>
          <p:spPr>
            <a:xfrm>
              <a:off x="1118" y="310"/>
              <a:ext cx="9597"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四、陆上油气输送管道企业安全监管与执法</a:t>
              </a:r>
              <a:endParaRPr lang="zh-CN" altLang="en-US" sz="2400" b="1" dirty="0">
                <a:latin typeface="微软雅黑" panose="020B0503020204020204" pitchFamily="34" charset="-122"/>
                <a:ea typeface="微软雅黑" panose="020B0503020204020204" pitchFamily="34" charset="-122"/>
                <a:sym typeface="+mn-ea"/>
              </a:endParaRPr>
            </a:p>
          </p:txBody>
        </p:sp>
        <p:sp>
          <p:nvSpPr>
            <p:cNvPr id="1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4</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523875" y="572902"/>
            <a:ext cx="4564380" cy="429895"/>
          </a:xfrm>
          <a:prstGeom prst="rect">
            <a:avLst/>
          </a:prstGeom>
          <a:noFill/>
        </p:spPr>
        <p:txBody>
          <a:bodyPr wrap="none" rtlCol="0" anchor="t">
            <a:spAutoFit/>
          </a:bodyPr>
          <a:lstStyle/>
          <a:p>
            <a:pPr algn="l" defTabSz="685800" eaLnBrk="0" hangingPunct="0"/>
            <a:r>
              <a:rPr lang="zh-CN" sz="2200" b="1" spc="100">
                <a:solidFill>
                  <a:schemeClr val="tx1"/>
                </a:solidFill>
                <a:uFillTx/>
                <a:latin typeface="微软雅黑" panose="020B0503020204020204" pitchFamily="34" charset="-122"/>
                <a:ea typeface="微软雅黑" panose="020B0503020204020204" pitchFamily="34" charset="-122"/>
                <a:sym typeface="+mn-ea"/>
              </a:rPr>
              <a:t>（二）安全生产监督检查重点事项</a:t>
            </a:r>
            <a:endParaRPr lang="zh-CN" sz="2200" b="1" spc="100">
              <a:solidFill>
                <a:schemeClr val="tx1"/>
              </a:solidFill>
              <a:uFillTx/>
              <a:latin typeface="微软雅黑" panose="020B0503020204020204" pitchFamily="34" charset="-122"/>
              <a:ea typeface="微软雅黑" panose="020B0503020204020204" pitchFamily="34" charset="-122"/>
              <a:sym typeface="+mn-ea"/>
            </a:endParaRPr>
          </a:p>
        </p:txBody>
      </p:sp>
      <p:sp>
        <p:nvSpPr>
          <p:cNvPr id="4" name="文本框 3"/>
          <p:cNvSpPr txBox="1"/>
          <p:nvPr/>
        </p:nvSpPr>
        <p:spPr>
          <a:xfrm>
            <a:off x="971974" y="1046480"/>
            <a:ext cx="7200053" cy="783590"/>
          </a:xfrm>
          <a:prstGeom prst="rect">
            <a:avLst/>
          </a:prstGeom>
          <a:noFill/>
        </p:spPr>
        <p:txBody>
          <a:bodyPr wrap="square" rtlCol="0" anchor="t">
            <a:spAutoFit/>
          </a:bodyPr>
          <a:lstStyle/>
          <a:p>
            <a:pPr algn="just" hangingPunct="0">
              <a:lnSpc>
                <a:spcPct val="100000"/>
              </a:lnSpc>
              <a:spcBef>
                <a:spcPts val="0"/>
              </a:spcBef>
              <a:spcAft>
                <a:spcPts val="0"/>
              </a:spcAft>
              <a:buClr>
                <a:schemeClr val="accent1"/>
              </a:buClr>
              <a:buSzPct val="50000"/>
            </a:pPr>
            <a:r>
              <a:rPr lang="zh-CN" altLang="en-US" sz="1500" b="1" spc="100">
                <a:solidFill>
                  <a:schemeClr val="tx2"/>
                </a:solidFill>
                <a:uFillTx/>
                <a:latin typeface="微软雅黑" panose="020B0503020204020204" pitchFamily="34" charset="-122"/>
                <a:ea typeface="微软雅黑" panose="020B0503020204020204" pitchFamily="34" charset="-122"/>
                <a:sym typeface="+mn-ea"/>
              </a:rPr>
              <a:t>违法违规行为主要情形：</a:t>
            </a:r>
            <a:r>
              <a:rPr sz="1500" spc="100">
                <a:solidFill>
                  <a:schemeClr val="tx1">
                    <a:lumMod val="75000"/>
                  </a:schemeClr>
                </a:solidFill>
                <a:uFillTx/>
                <a:latin typeface="微软雅黑" panose="020B0503020204020204" pitchFamily="34" charset="-122"/>
                <a:ea typeface="微软雅黑" panose="020B0503020204020204" pitchFamily="34" charset="-122"/>
                <a:sym typeface="+mn-ea"/>
              </a:rPr>
              <a:t>2</a:t>
            </a:r>
            <a:r>
              <a:rPr lang="zh-CN" sz="15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sz="1500" spc="100">
                <a:solidFill>
                  <a:schemeClr val="tx1">
                    <a:lumMod val="75000"/>
                  </a:schemeClr>
                </a:solidFill>
                <a:uFillTx/>
                <a:latin typeface="微软雅黑" panose="020B0503020204020204" pitchFamily="34" charset="-122"/>
                <a:ea typeface="微软雅黑" panose="020B0503020204020204" pitchFamily="34" charset="-122"/>
                <a:sym typeface="+mn-ea"/>
              </a:rPr>
              <a:t>安全设备设施的设计、制造、安装、使用、检测、维修、改造和报废，不符合国家标准或者行业标准；或使用应当淘汰的危及生产安全的工艺、设备。</a:t>
            </a:r>
            <a:endParaRPr sz="1500" spc="10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sp>
        <p:nvSpPr>
          <p:cNvPr id="7" name="文本框 6"/>
          <p:cNvSpPr txBox="1"/>
          <p:nvPr/>
        </p:nvSpPr>
        <p:spPr>
          <a:xfrm>
            <a:off x="971974" y="1882775"/>
            <a:ext cx="7200053" cy="3091815"/>
          </a:xfrm>
          <a:prstGeom prst="rect">
            <a:avLst/>
          </a:prstGeom>
          <a:noFill/>
        </p:spPr>
        <p:txBody>
          <a:bodyPr wrap="square" rtlCol="0" anchor="t">
            <a:spAutoFit/>
          </a:bodyPr>
          <a:lstStyle/>
          <a:p>
            <a:pPr algn="just" hangingPunct="0">
              <a:lnSpc>
                <a:spcPct val="100000"/>
              </a:lnSpc>
              <a:spcBef>
                <a:spcPts val="0"/>
              </a:spcBef>
              <a:spcAft>
                <a:spcPts val="0"/>
              </a:spcAft>
              <a:buClr>
                <a:schemeClr val="accent1"/>
              </a:buClr>
              <a:buSzPct val="50000"/>
            </a:pPr>
            <a:r>
              <a:rPr lang="zh-CN" altLang="en-US" sz="1500" b="1" spc="100">
                <a:solidFill>
                  <a:schemeClr val="tx2"/>
                </a:solidFill>
                <a:uFillTx/>
                <a:latin typeface="微软雅黑" panose="020B0503020204020204" pitchFamily="34" charset="-122"/>
                <a:ea typeface="微软雅黑" panose="020B0503020204020204" pitchFamily="34" charset="-122"/>
                <a:sym typeface="+mn-ea"/>
              </a:rPr>
              <a:t>处罚依据：</a:t>
            </a:r>
            <a:r>
              <a:rPr lang="zh-CN" altLang="en-US" sz="1500" spc="100">
                <a:uFillTx/>
                <a:latin typeface="微软雅黑" panose="020B0503020204020204" pitchFamily="34" charset="-122"/>
                <a:ea typeface="微软雅黑" panose="020B0503020204020204" pitchFamily="34" charset="-122"/>
                <a:sym typeface="+mn-ea"/>
              </a:rPr>
              <a:t>《安全生产法》第九十五条生产经营单位有下列行为之一的，责令停止建设或者停产停业整顿，限期改正；逾期未改正的，处五十万元以上一百万元以下的罚款，对其直接负责的主管人员和其他直接责任人员处二万元以上五万元以下的罚款；构成犯罪的，依照刑法有关规定追究刑事责任：（三）矿山、金属冶炼建设项目或者用于生产、储存、装卸危险物品的建设项目的施工单位未按照批准的安全设施设计施工的。 </a:t>
            </a:r>
            <a:endParaRPr lang="zh-CN" altLang="en-US" sz="1500" spc="100">
              <a:uFillTx/>
              <a:latin typeface="微软雅黑" panose="020B0503020204020204" pitchFamily="34" charset="-122"/>
              <a:ea typeface="微软雅黑" panose="020B0503020204020204" pitchFamily="34" charset="-122"/>
              <a:sym typeface="+mn-ea"/>
            </a:endParaRPr>
          </a:p>
          <a:p>
            <a:pPr algn="just" hangingPunct="0">
              <a:lnSpc>
                <a:spcPct val="100000"/>
              </a:lnSpc>
              <a:spcBef>
                <a:spcPts val="0"/>
              </a:spcBef>
              <a:spcAft>
                <a:spcPts val="0"/>
              </a:spcAft>
              <a:buClr>
                <a:schemeClr val="accent1"/>
              </a:buClr>
              <a:buSzPct val="50000"/>
            </a:pPr>
            <a:r>
              <a:rPr lang="zh-CN" altLang="en-US" sz="1500" spc="100">
                <a:uFillTx/>
                <a:latin typeface="微软雅黑" panose="020B0503020204020204" pitchFamily="34" charset="-122"/>
                <a:ea typeface="微软雅黑" panose="020B0503020204020204" pitchFamily="34" charset="-122"/>
                <a:sym typeface="+mn-ea"/>
              </a:rPr>
              <a:t>  第九十六条生产经营单位有下列行为之一的，责令限期改正，</a:t>
            </a:r>
            <a:r>
              <a:rPr lang="zh-CN" altLang="en-US" sz="1500" b="1" spc="100">
                <a:uFillTx/>
                <a:latin typeface="微软雅黑" panose="020B0503020204020204" pitchFamily="34" charset="-122"/>
                <a:ea typeface="微软雅黑" panose="020B0503020204020204" pitchFamily="34" charset="-122"/>
                <a:sym typeface="+mn-ea"/>
              </a:rPr>
              <a:t>可以处五万元以下的罚款</a:t>
            </a:r>
            <a:r>
              <a:rPr lang="zh-CN" altLang="en-US" sz="1500" spc="100">
                <a:uFillTx/>
                <a:latin typeface="微软雅黑" panose="020B0503020204020204" pitchFamily="34" charset="-122"/>
                <a:ea typeface="微软雅黑" panose="020B0503020204020204" pitchFamily="34" charset="-122"/>
                <a:sym typeface="+mn-ea"/>
              </a:rPr>
              <a:t>；逾期未改正的，处五万元以上二十万元以下的罚款，对其直接负责的主管人员和其他直接责任人员处一万元以上二万元以下的罚款；情节严重的，责令停产停业整顿；构成犯罪的，依照刑法有关规定追究刑事责任：（二）</a:t>
            </a:r>
            <a:r>
              <a:rPr lang="zh-CN" altLang="en-US" sz="1500" b="1" spc="100">
                <a:uFillTx/>
                <a:latin typeface="微软雅黑" panose="020B0503020204020204" pitchFamily="34" charset="-122"/>
                <a:ea typeface="微软雅黑" panose="020B0503020204020204" pitchFamily="34" charset="-122"/>
                <a:sym typeface="+mn-ea"/>
              </a:rPr>
              <a:t>安全设备的安装、使用、检测、改造和报废不符合国家标准或者行业标准的；(如安全阀关闭)</a:t>
            </a:r>
            <a:r>
              <a:rPr lang="zh-CN" altLang="en-US" sz="1500" spc="100">
                <a:uFillTx/>
                <a:latin typeface="微软雅黑" panose="020B0503020204020204" pitchFamily="34" charset="-122"/>
                <a:ea typeface="微软雅黑" panose="020B0503020204020204" pitchFamily="34" charset="-122"/>
                <a:sym typeface="+mn-ea"/>
              </a:rPr>
              <a:t>（三）未对安全设备进行经常性维护、保养和定期检测的；（六）使用应当淘汰的危及生产安全的工艺、设备的。</a:t>
            </a:r>
            <a:endParaRPr lang="zh-CN" altLang="en-US" sz="1500" spc="100">
              <a:uFillTx/>
              <a:latin typeface="微软雅黑" panose="020B0503020204020204" pitchFamily="34" charset="-122"/>
              <a:ea typeface="微软雅黑" panose="020B0503020204020204" pitchFamily="34" charset="-122"/>
              <a:sym typeface="+mn-ea"/>
            </a:endParaRPr>
          </a:p>
        </p:txBody>
      </p:sp>
      <p:grpSp>
        <p:nvGrpSpPr>
          <p:cNvPr id="14" name="组合 13"/>
          <p:cNvGrpSpPr/>
          <p:nvPr/>
        </p:nvGrpSpPr>
        <p:grpSpPr>
          <a:xfrm>
            <a:off x="102235" y="62230"/>
            <a:ext cx="6710680" cy="616535"/>
            <a:chOff x="147" y="225"/>
            <a:chExt cx="10568" cy="971"/>
          </a:xfrm>
        </p:grpSpPr>
        <p:sp>
          <p:nvSpPr>
            <p:cNvPr id="15" name="TextBox 31"/>
            <p:cNvSpPr txBox="1"/>
            <p:nvPr/>
          </p:nvSpPr>
          <p:spPr>
            <a:xfrm>
              <a:off x="1118" y="310"/>
              <a:ext cx="9597"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四、陆上油气输送管道企业安全监管与执法</a:t>
              </a:r>
              <a:endParaRPr lang="zh-CN" altLang="en-US" sz="2400" b="1" dirty="0">
                <a:latin typeface="微软雅黑" panose="020B0503020204020204" pitchFamily="34" charset="-122"/>
                <a:ea typeface="微软雅黑" panose="020B0503020204020204" pitchFamily="34" charset="-122"/>
                <a:sym typeface="+mn-ea"/>
              </a:endParaRPr>
            </a:p>
          </p:txBody>
        </p:sp>
        <p:sp>
          <p:nvSpPr>
            <p:cNvPr id="1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4</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523875" y="572902"/>
            <a:ext cx="4564380" cy="429895"/>
          </a:xfrm>
          <a:prstGeom prst="rect">
            <a:avLst/>
          </a:prstGeom>
          <a:noFill/>
        </p:spPr>
        <p:txBody>
          <a:bodyPr wrap="none" rtlCol="0" anchor="t">
            <a:spAutoFit/>
          </a:bodyPr>
          <a:lstStyle/>
          <a:p>
            <a:pPr algn="l" defTabSz="685800" eaLnBrk="0" hangingPunct="0"/>
            <a:r>
              <a:rPr lang="zh-CN" sz="2200" b="1" spc="100">
                <a:solidFill>
                  <a:schemeClr val="tx1"/>
                </a:solidFill>
                <a:uFillTx/>
                <a:latin typeface="微软雅黑" panose="020B0503020204020204" pitchFamily="34" charset="-122"/>
                <a:ea typeface="微软雅黑" panose="020B0503020204020204" pitchFamily="34" charset="-122"/>
                <a:sym typeface="+mn-ea"/>
              </a:rPr>
              <a:t>（二）安全生产监督检查重点事项</a:t>
            </a:r>
            <a:endParaRPr lang="zh-CN" sz="2200" b="1" spc="100">
              <a:solidFill>
                <a:schemeClr val="tx1"/>
              </a:solidFill>
              <a:uFillTx/>
              <a:latin typeface="微软雅黑" panose="020B0503020204020204" pitchFamily="34" charset="-122"/>
              <a:ea typeface="微软雅黑" panose="020B0503020204020204" pitchFamily="34" charset="-122"/>
              <a:sym typeface="+mn-ea"/>
            </a:endParaRPr>
          </a:p>
        </p:txBody>
      </p:sp>
      <p:sp>
        <p:nvSpPr>
          <p:cNvPr id="4" name="文本框 3"/>
          <p:cNvSpPr txBox="1"/>
          <p:nvPr/>
        </p:nvSpPr>
        <p:spPr>
          <a:xfrm>
            <a:off x="1781979" y="980440"/>
            <a:ext cx="5580041" cy="922020"/>
          </a:xfrm>
          <a:prstGeom prst="rect">
            <a:avLst/>
          </a:prstGeom>
          <a:noFill/>
        </p:spPr>
        <p:txBody>
          <a:bodyPr wrap="square" rtlCol="0" anchor="t">
            <a:spAutoFit/>
          </a:bodyPr>
          <a:lstStyle/>
          <a:p>
            <a:pPr algn="just" hangingPunct="0">
              <a:lnSpc>
                <a:spcPct val="150000"/>
              </a:lnSpc>
              <a:spcBef>
                <a:spcPts val="0"/>
              </a:spcBef>
              <a:spcAft>
                <a:spcPts val="0"/>
              </a:spcAft>
              <a:buClr>
                <a:schemeClr val="accent1"/>
              </a:buClr>
              <a:buSzPct val="50000"/>
            </a:pPr>
            <a:r>
              <a:rPr lang="zh-CN" altLang="en-US" sz="1800" b="1" spc="100">
                <a:solidFill>
                  <a:schemeClr val="tx2"/>
                </a:solidFill>
                <a:uFillTx/>
                <a:latin typeface="微软雅黑" panose="020B0503020204020204" pitchFamily="34" charset="-122"/>
                <a:ea typeface="微软雅黑" panose="020B0503020204020204" pitchFamily="34" charset="-122"/>
                <a:sym typeface="+mn-ea"/>
              </a:rPr>
              <a:t>违法违规行为主要情形：</a:t>
            </a:r>
            <a:r>
              <a:rPr sz="1800" spc="100">
                <a:solidFill>
                  <a:schemeClr val="tx1">
                    <a:lumMod val="75000"/>
                  </a:schemeClr>
                </a:solidFill>
                <a:uFillTx/>
                <a:latin typeface="微软雅黑" panose="020B0503020204020204" pitchFamily="34" charset="-122"/>
                <a:ea typeface="微软雅黑" panose="020B0503020204020204" pitchFamily="34" charset="-122"/>
                <a:sym typeface="+mn-ea"/>
              </a:rPr>
              <a:t>3</a:t>
            </a:r>
            <a:r>
              <a:rPr lang="zh-CN" sz="18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sz="1800" spc="100">
                <a:solidFill>
                  <a:schemeClr val="tx1">
                    <a:lumMod val="75000"/>
                  </a:schemeClr>
                </a:solidFill>
                <a:uFillTx/>
                <a:latin typeface="微软雅黑" panose="020B0503020204020204" pitchFamily="34" charset="-122"/>
                <a:ea typeface="微软雅黑" panose="020B0503020204020204" pitchFamily="34" charset="-122"/>
                <a:sym typeface="+mn-ea"/>
              </a:rPr>
              <a:t>油气管道及周边人员密集场所，未设置明显的安全警示标志。</a:t>
            </a:r>
            <a:endParaRPr sz="1800" spc="10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sp>
        <p:nvSpPr>
          <p:cNvPr id="7" name="文本框 6"/>
          <p:cNvSpPr txBox="1"/>
          <p:nvPr/>
        </p:nvSpPr>
        <p:spPr>
          <a:xfrm>
            <a:off x="1781979" y="1858010"/>
            <a:ext cx="5580041" cy="2999740"/>
          </a:xfrm>
          <a:prstGeom prst="rect">
            <a:avLst/>
          </a:prstGeom>
          <a:noFill/>
        </p:spPr>
        <p:txBody>
          <a:bodyPr wrap="square" rtlCol="0" anchor="t">
            <a:spAutoFit/>
          </a:bodyPr>
          <a:lstStyle/>
          <a:p>
            <a:pPr algn="just" eaLnBrk="0" hangingPunct="0">
              <a:lnSpc>
                <a:spcPct val="150000"/>
              </a:lnSpc>
              <a:spcBef>
                <a:spcPts val="0"/>
              </a:spcBef>
              <a:spcAft>
                <a:spcPts val="0"/>
              </a:spcAft>
              <a:buClr>
                <a:schemeClr val="accent1"/>
              </a:buClr>
              <a:buSzPct val="50000"/>
            </a:pPr>
            <a:r>
              <a:rPr lang="zh-CN" altLang="en-US" b="1" spc="100">
                <a:solidFill>
                  <a:schemeClr val="tx2"/>
                </a:solidFill>
                <a:uFillTx/>
                <a:latin typeface="微软雅黑" panose="020B0503020204020204" pitchFamily="34" charset="-122"/>
                <a:ea typeface="微软雅黑" panose="020B0503020204020204" pitchFamily="34" charset="-122"/>
                <a:sym typeface="+mn-ea"/>
              </a:rPr>
              <a:t>执法依据：</a:t>
            </a:r>
            <a:endParaRPr lang="zh-CN" altLang="en-US"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algn="just" hangingPunct="0">
              <a:lnSpc>
                <a:spcPct val="150000"/>
              </a:lnSpc>
              <a:spcBef>
                <a:spcPts val="0"/>
              </a:spcBef>
              <a:spcAft>
                <a:spcPts val="0"/>
              </a:spcAft>
              <a:buClr>
                <a:schemeClr val="accent1"/>
              </a:buClr>
              <a:buSzPct val="50000"/>
            </a:pPr>
            <a:r>
              <a:rPr lang="zh-CN" altLang="en-US" spc="100">
                <a:solidFill>
                  <a:schemeClr val="tx1">
                    <a:lumMod val="75000"/>
                  </a:schemeClr>
                </a:solidFill>
                <a:uFillTx/>
                <a:latin typeface="微软雅黑" panose="020B0503020204020204" pitchFamily="34" charset="-122"/>
                <a:ea typeface="微软雅黑" panose="020B0503020204020204" pitchFamily="34" charset="-122"/>
                <a:sym typeface="+mn-ea"/>
              </a:rPr>
              <a:t>《安全生产法》第三十二条生产经营单位应当在有较大危险因素的生产经营场所和有关设施、设备上，设置明显的安全警示标志。</a:t>
            </a:r>
            <a:endParaRPr lang="zh-CN" altLang="en-US"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algn="just" hangingPunct="0">
              <a:lnSpc>
                <a:spcPct val="150000"/>
              </a:lnSpc>
              <a:spcBef>
                <a:spcPts val="0"/>
              </a:spcBef>
              <a:spcAft>
                <a:spcPts val="0"/>
              </a:spcAft>
              <a:buClr>
                <a:schemeClr val="accent1"/>
              </a:buClr>
              <a:buSzPct val="50000"/>
            </a:pPr>
            <a:r>
              <a:rPr lang="zh-CN" altLang="en-US" spc="100">
                <a:solidFill>
                  <a:schemeClr val="tx1">
                    <a:lumMod val="75000"/>
                  </a:schemeClr>
                </a:solidFill>
                <a:uFillTx/>
                <a:latin typeface="微软雅黑" panose="020B0503020204020204" pitchFamily="34" charset="-122"/>
                <a:ea typeface="微软雅黑" panose="020B0503020204020204" pitchFamily="34" charset="-122"/>
                <a:sym typeface="+mn-ea"/>
              </a:rPr>
              <a:t>《危险化学品安全管理条例》第二十条 生产、储存危险化学品的单位，应当在其作业场所和安全设施、设备上设置明显的安全警示标志。</a:t>
            </a:r>
            <a:endParaRPr lang="zh-CN" altLang="en-US" spc="10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grpSp>
        <p:nvGrpSpPr>
          <p:cNvPr id="14" name="组合 13"/>
          <p:cNvGrpSpPr/>
          <p:nvPr/>
        </p:nvGrpSpPr>
        <p:grpSpPr>
          <a:xfrm>
            <a:off x="102235" y="62230"/>
            <a:ext cx="6710680" cy="616535"/>
            <a:chOff x="147" y="225"/>
            <a:chExt cx="10568" cy="971"/>
          </a:xfrm>
        </p:grpSpPr>
        <p:sp>
          <p:nvSpPr>
            <p:cNvPr id="15" name="TextBox 31"/>
            <p:cNvSpPr txBox="1"/>
            <p:nvPr/>
          </p:nvSpPr>
          <p:spPr>
            <a:xfrm>
              <a:off x="1118" y="310"/>
              <a:ext cx="9597"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四、陆上油气输送管道企业安全监管与执法</a:t>
              </a:r>
              <a:endParaRPr lang="zh-CN" altLang="en-US" sz="2400" b="1" dirty="0">
                <a:latin typeface="微软雅黑" panose="020B0503020204020204" pitchFamily="34" charset="-122"/>
                <a:ea typeface="微软雅黑" panose="020B0503020204020204" pitchFamily="34" charset="-122"/>
                <a:sym typeface="+mn-ea"/>
              </a:endParaRPr>
            </a:p>
          </p:txBody>
        </p:sp>
        <p:sp>
          <p:nvSpPr>
            <p:cNvPr id="1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4</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523875" y="572902"/>
            <a:ext cx="4564380" cy="429895"/>
          </a:xfrm>
          <a:prstGeom prst="rect">
            <a:avLst/>
          </a:prstGeom>
          <a:noFill/>
        </p:spPr>
        <p:txBody>
          <a:bodyPr wrap="none" rtlCol="0" anchor="t">
            <a:spAutoFit/>
          </a:bodyPr>
          <a:lstStyle/>
          <a:p>
            <a:pPr algn="l" defTabSz="685800" eaLnBrk="0" hangingPunct="0"/>
            <a:r>
              <a:rPr lang="zh-CN" sz="2200" b="1" spc="100">
                <a:solidFill>
                  <a:schemeClr val="tx1"/>
                </a:solidFill>
                <a:uFillTx/>
                <a:latin typeface="微软雅黑" panose="020B0503020204020204" pitchFamily="34" charset="-122"/>
                <a:ea typeface="微软雅黑" panose="020B0503020204020204" pitchFamily="34" charset="-122"/>
                <a:sym typeface="+mn-ea"/>
              </a:rPr>
              <a:t>（二）安全生产监督检查重点事项</a:t>
            </a:r>
            <a:endParaRPr lang="zh-CN" sz="2200" b="1" spc="100">
              <a:solidFill>
                <a:schemeClr val="tx1"/>
              </a:solidFill>
              <a:uFillTx/>
              <a:latin typeface="微软雅黑" panose="020B0503020204020204" pitchFamily="34" charset="-122"/>
              <a:ea typeface="微软雅黑" panose="020B0503020204020204" pitchFamily="34" charset="-122"/>
              <a:sym typeface="+mn-ea"/>
            </a:endParaRPr>
          </a:p>
        </p:txBody>
      </p:sp>
      <p:sp>
        <p:nvSpPr>
          <p:cNvPr id="4" name="文本框 3"/>
          <p:cNvSpPr txBox="1"/>
          <p:nvPr/>
        </p:nvSpPr>
        <p:spPr>
          <a:xfrm>
            <a:off x="971974" y="941705"/>
            <a:ext cx="7200053" cy="665480"/>
          </a:xfrm>
          <a:prstGeom prst="rect">
            <a:avLst/>
          </a:prstGeom>
          <a:noFill/>
        </p:spPr>
        <p:txBody>
          <a:bodyPr wrap="square" rtlCol="0" anchor="t">
            <a:spAutoFit/>
          </a:bodyPr>
          <a:lstStyle/>
          <a:p>
            <a:pPr algn="just" eaLnBrk="0" hangingPunct="0">
              <a:lnSpc>
                <a:spcPct val="110000"/>
              </a:lnSpc>
              <a:spcBef>
                <a:spcPts val="0"/>
              </a:spcBef>
              <a:spcAft>
                <a:spcPts val="0"/>
              </a:spcAft>
              <a:buClr>
                <a:schemeClr val="accent1"/>
              </a:buClr>
              <a:buSzPct val="50000"/>
            </a:pPr>
            <a:r>
              <a:rPr lang="zh-CN" altLang="en-US" sz="1700" b="1" spc="100">
                <a:solidFill>
                  <a:schemeClr val="tx2"/>
                </a:solidFill>
                <a:uFillTx/>
                <a:latin typeface="微软雅黑" panose="020B0503020204020204" pitchFamily="34" charset="-122"/>
                <a:ea typeface="微软雅黑" panose="020B0503020204020204" pitchFamily="34" charset="-122"/>
                <a:sym typeface="+mn-ea"/>
              </a:rPr>
              <a:t>违法违规行为主要情形：</a:t>
            </a:r>
            <a:r>
              <a:rPr sz="1700" spc="100">
                <a:solidFill>
                  <a:schemeClr val="tx1">
                    <a:lumMod val="75000"/>
                  </a:schemeClr>
                </a:solidFill>
                <a:uFillTx/>
                <a:latin typeface="微软雅黑" panose="020B0503020204020204" pitchFamily="34" charset="-122"/>
                <a:ea typeface="微软雅黑" panose="020B0503020204020204" pitchFamily="34" charset="-122"/>
                <a:sym typeface="+mn-ea"/>
              </a:rPr>
              <a:t>3</a:t>
            </a:r>
            <a:r>
              <a:rPr lang="zh-CN" sz="17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sz="1700" spc="100">
                <a:solidFill>
                  <a:schemeClr val="tx1">
                    <a:lumMod val="75000"/>
                  </a:schemeClr>
                </a:solidFill>
                <a:uFillTx/>
                <a:latin typeface="微软雅黑" panose="020B0503020204020204" pitchFamily="34" charset="-122"/>
                <a:ea typeface="微软雅黑" panose="020B0503020204020204" pitchFamily="34" charset="-122"/>
                <a:sym typeface="+mn-ea"/>
              </a:rPr>
              <a:t>油气管道及周边人员密集场所，未设置明显的安全警示标志。</a:t>
            </a:r>
            <a:endParaRPr sz="1700" spc="10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sp>
        <p:nvSpPr>
          <p:cNvPr id="7" name="文本框 6"/>
          <p:cNvSpPr txBox="1"/>
          <p:nvPr/>
        </p:nvSpPr>
        <p:spPr>
          <a:xfrm>
            <a:off x="971974" y="1499235"/>
            <a:ext cx="7200053" cy="3538220"/>
          </a:xfrm>
          <a:prstGeom prst="rect">
            <a:avLst/>
          </a:prstGeom>
          <a:noFill/>
        </p:spPr>
        <p:txBody>
          <a:bodyPr wrap="square" rtlCol="0" anchor="t">
            <a:spAutoFit/>
          </a:bodyPr>
          <a:lstStyle/>
          <a:p>
            <a:pPr algn="just" hangingPunct="0">
              <a:lnSpc>
                <a:spcPct val="110000"/>
              </a:lnSpc>
              <a:spcBef>
                <a:spcPts val="0"/>
              </a:spcBef>
              <a:spcAft>
                <a:spcPts val="0"/>
              </a:spcAft>
              <a:buClr>
                <a:schemeClr val="accent1"/>
              </a:buClr>
              <a:buSzPct val="50000"/>
            </a:pPr>
            <a:r>
              <a:rPr lang="zh-CN" altLang="en-US" sz="1700" b="1" spc="100">
                <a:solidFill>
                  <a:schemeClr val="tx2"/>
                </a:solidFill>
                <a:uFillTx/>
                <a:latin typeface="微软雅黑" panose="020B0503020204020204" pitchFamily="34" charset="-122"/>
                <a:ea typeface="微软雅黑" panose="020B0503020204020204" pitchFamily="34" charset="-122"/>
                <a:sym typeface="+mn-ea"/>
              </a:rPr>
              <a:t>处罚依据：</a:t>
            </a:r>
            <a:r>
              <a:rPr lang="zh-CN" altLang="en-US" sz="1700" spc="100">
                <a:solidFill>
                  <a:schemeClr val="tx1">
                    <a:lumMod val="75000"/>
                  </a:schemeClr>
                </a:solidFill>
                <a:uFillTx/>
                <a:latin typeface="微软雅黑" panose="020B0503020204020204" pitchFamily="34" charset="-122"/>
                <a:ea typeface="微软雅黑" panose="020B0503020204020204" pitchFamily="34" charset="-122"/>
                <a:sym typeface="+mn-ea"/>
              </a:rPr>
              <a:t>《安全生产法》第九十六条 生产经营单位有下列行为之一的，责令限期改正，</a:t>
            </a:r>
            <a:r>
              <a:rPr lang="zh-CN" altLang="en-US" sz="1700" b="1" spc="100">
                <a:solidFill>
                  <a:schemeClr val="tx1">
                    <a:lumMod val="75000"/>
                  </a:schemeClr>
                </a:solidFill>
                <a:uFillTx/>
                <a:latin typeface="微软雅黑" panose="020B0503020204020204" pitchFamily="34" charset="-122"/>
                <a:ea typeface="微软雅黑" panose="020B0503020204020204" pitchFamily="34" charset="-122"/>
                <a:sym typeface="+mn-ea"/>
              </a:rPr>
              <a:t>可以处五万元以下的罚款</a:t>
            </a:r>
            <a:r>
              <a:rPr lang="zh-CN" altLang="en-US" sz="1700" spc="100">
                <a:solidFill>
                  <a:schemeClr val="tx1">
                    <a:lumMod val="75000"/>
                  </a:schemeClr>
                </a:solidFill>
                <a:uFillTx/>
                <a:latin typeface="微软雅黑" panose="020B0503020204020204" pitchFamily="34" charset="-122"/>
                <a:ea typeface="微软雅黑" panose="020B0503020204020204" pitchFamily="34" charset="-122"/>
                <a:sym typeface="+mn-ea"/>
              </a:rPr>
              <a:t>；逾期未改正的，处五万元以上二十万元以下的罚款，对其直接负责的主管人员和其他直接责任人员处一万元以上二万元以下的罚款；情节严重的，责令停产停业整顿；构成犯罪的，依照刑法有关规定追究刑事责任：（一）</a:t>
            </a:r>
            <a:r>
              <a:rPr lang="zh-CN" altLang="en-US" sz="1700" b="1" spc="100">
                <a:solidFill>
                  <a:schemeClr val="tx1">
                    <a:lumMod val="75000"/>
                  </a:schemeClr>
                </a:solidFill>
                <a:uFillTx/>
                <a:latin typeface="微软雅黑" panose="020B0503020204020204" pitchFamily="34" charset="-122"/>
                <a:ea typeface="微软雅黑" panose="020B0503020204020204" pitchFamily="34" charset="-122"/>
                <a:sym typeface="+mn-ea"/>
              </a:rPr>
              <a:t>未在有较大危险因素的生产经营场所和有关设施、设备上设置明显的安全警示标志的</a:t>
            </a:r>
            <a:r>
              <a:rPr lang="zh-CN" altLang="en-US" sz="1700" spc="100">
                <a:solidFill>
                  <a:schemeClr val="tx1">
                    <a:lumMod val="75000"/>
                  </a:schemeClr>
                </a:solidFill>
                <a:uFillTx/>
                <a:latin typeface="微软雅黑" panose="020B0503020204020204" pitchFamily="34" charset="-122"/>
                <a:ea typeface="微软雅黑" panose="020B0503020204020204" pitchFamily="34" charset="-122"/>
                <a:sym typeface="+mn-ea"/>
              </a:rPr>
              <a:t>。</a:t>
            </a:r>
            <a:endParaRPr lang="zh-CN" altLang="en-US" sz="1700"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algn="just" hangingPunct="0">
              <a:lnSpc>
                <a:spcPct val="110000"/>
              </a:lnSpc>
              <a:spcBef>
                <a:spcPts val="0"/>
              </a:spcBef>
              <a:spcAft>
                <a:spcPts val="0"/>
              </a:spcAft>
              <a:buClr>
                <a:schemeClr val="accent1"/>
              </a:buClr>
              <a:buSzPct val="50000"/>
            </a:pPr>
            <a:r>
              <a:rPr lang="zh-CN" altLang="en-US" sz="1700" spc="100">
                <a:solidFill>
                  <a:schemeClr val="tx1">
                    <a:lumMod val="75000"/>
                  </a:schemeClr>
                </a:solidFill>
                <a:uFillTx/>
                <a:latin typeface="微软雅黑" panose="020B0503020204020204" pitchFamily="34" charset="-122"/>
                <a:ea typeface="微软雅黑" panose="020B0503020204020204" pitchFamily="34" charset="-122"/>
                <a:sym typeface="+mn-ea"/>
              </a:rPr>
              <a:t>《危险化学品安全管理条例》第七十八条　有下列情形之一的，由安全生产监督管理部门责令改正，可以处5万元以下的罚款；拒不改正的，处5万元以上10万元以下的罚款；情节严重的，责令停产停业整顿：（一）生产、储存危险化学品的单位</a:t>
            </a:r>
            <a:r>
              <a:rPr lang="zh-CN" altLang="en-US" sz="1700" b="1" spc="100">
                <a:solidFill>
                  <a:schemeClr val="tx1">
                    <a:lumMod val="75000"/>
                  </a:schemeClr>
                </a:solidFill>
                <a:uFillTx/>
                <a:latin typeface="微软雅黑" panose="020B0503020204020204" pitchFamily="34" charset="-122"/>
                <a:ea typeface="微软雅黑" panose="020B0503020204020204" pitchFamily="34" charset="-122"/>
                <a:sym typeface="+mn-ea"/>
              </a:rPr>
              <a:t>未对其铺设的危险化学品管道设置明显的标志，或者未对危险化学品管道定期检查、检测的</a:t>
            </a:r>
            <a:r>
              <a:rPr lang="zh-CN" altLang="en-US" sz="1700" spc="100">
                <a:solidFill>
                  <a:schemeClr val="tx1">
                    <a:lumMod val="75000"/>
                  </a:schemeClr>
                </a:solidFill>
                <a:uFillTx/>
                <a:latin typeface="微软雅黑" panose="020B0503020204020204" pitchFamily="34" charset="-122"/>
                <a:ea typeface="微软雅黑" panose="020B0503020204020204" pitchFamily="34" charset="-122"/>
                <a:sym typeface="+mn-ea"/>
              </a:rPr>
              <a:t>。</a:t>
            </a:r>
            <a:endParaRPr lang="zh-CN" altLang="en-US" sz="1700" spc="10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grpSp>
        <p:nvGrpSpPr>
          <p:cNvPr id="14" name="组合 13"/>
          <p:cNvGrpSpPr/>
          <p:nvPr/>
        </p:nvGrpSpPr>
        <p:grpSpPr>
          <a:xfrm>
            <a:off x="102235" y="62230"/>
            <a:ext cx="6710680" cy="616535"/>
            <a:chOff x="147" y="225"/>
            <a:chExt cx="10568" cy="971"/>
          </a:xfrm>
        </p:grpSpPr>
        <p:sp>
          <p:nvSpPr>
            <p:cNvPr id="15" name="TextBox 31"/>
            <p:cNvSpPr txBox="1"/>
            <p:nvPr/>
          </p:nvSpPr>
          <p:spPr>
            <a:xfrm>
              <a:off x="1118" y="310"/>
              <a:ext cx="9597"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四、陆上油气输送管道企业安全监管与执法</a:t>
              </a:r>
              <a:endParaRPr lang="zh-CN" altLang="en-US" sz="2400" b="1" dirty="0">
                <a:latin typeface="微软雅黑" panose="020B0503020204020204" pitchFamily="34" charset="-122"/>
                <a:ea typeface="微软雅黑" panose="020B0503020204020204" pitchFamily="34" charset="-122"/>
                <a:sym typeface="+mn-ea"/>
              </a:endParaRPr>
            </a:p>
          </p:txBody>
        </p:sp>
        <p:sp>
          <p:nvSpPr>
            <p:cNvPr id="1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4</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523875" y="572902"/>
            <a:ext cx="4564380" cy="429895"/>
          </a:xfrm>
          <a:prstGeom prst="rect">
            <a:avLst/>
          </a:prstGeom>
          <a:noFill/>
        </p:spPr>
        <p:txBody>
          <a:bodyPr wrap="none" rtlCol="0" anchor="t">
            <a:spAutoFit/>
          </a:bodyPr>
          <a:lstStyle/>
          <a:p>
            <a:pPr algn="l" defTabSz="685800" eaLnBrk="0" hangingPunct="0"/>
            <a:r>
              <a:rPr lang="zh-CN" sz="2200" b="1" spc="100">
                <a:solidFill>
                  <a:schemeClr val="tx1"/>
                </a:solidFill>
                <a:uFillTx/>
                <a:latin typeface="微软雅黑" panose="020B0503020204020204" pitchFamily="34" charset="-122"/>
                <a:ea typeface="微软雅黑" panose="020B0503020204020204" pitchFamily="34" charset="-122"/>
                <a:sym typeface="+mn-ea"/>
              </a:rPr>
              <a:t>（二）安全生产监督检查重点事项</a:t>
            </a:r>
            <a:endParaRPr lang="zh-CN" sz="2200" b="1" spc="100">
              <a:solidFill>
                <a:schemeClr val="tx1"/>
              </a:solidFill>
              <a:uFillTx/>
              <a:latin typeface="微软雅黑" panose="020B0503020204020204" pitchFamily="34" charset="-122"/>
              <a:ea typeface="微软雅黑" panose="020B0503020204020204" pitchFamily="34" charset="-122"/>
              <a:sym typeface="+mn-ea"/>
            </a:endParaRPr>
          </a:p>
        </p:txBody>
      </p:sp>
      <p:sp>
        <p:nvSpPr>
          <p:cNvPr id="4" name="文本框 3"/>
          <p:cNvSpPr txBox="1"/>
          <p:nvPr/>
        </p:nvSpPr>
        <p:spPr>
          <a:xfrm>
            <a:off x="1691979" y="1028065"/>
            <a:ext cx="5760043" cy="1691640"/>
          </a:xfrm>
          <a:prstGeom prst="rect">
            <a:avLst/>
          </a:prstGeom>
          <a:noFill/>
        </p:spPr>
        <p:txBody>
          <a:bodyPr wrap="square" rtlCol="0" anchor="t">
            <a:spAutoFit/>
          </a:bodyPr>
          <a:lstStyle/>
          <a:p>
            <a:pPr algn="just" eaLnBrk="0" hangingPunct="0">
              <a:lnSpc>
                <a:spcPct val="130000"/>
              </a:lnSpc>
              <a:spcBef>
                <a:spcPts val="0"/>
              </a:spcBef>
              <a:spcAft>
                <a:spcPts val="0"/>
              </a:spcAft>
              <a:buClr>
                <a:schemeClr val="accent1"/>
              </a:buClr>
              <a:buSzPct val="50000"/>
            </a:pPr>
            <a:r>
              <a:rPr lang="zh-CN" altLang="en-US" sz="2000" b="1" spc="100">
                <a:solidFill>
                  <a:schemeClr val="tx2"/>
                </a:solidFill>
                <a:uFillTx/>
                <a:latin typeface="微软雅黑" panose="020B0503020204020204" pitchFamily="34" charset="-122"/>
                <a:ea typeface="微软雅黑" panose="020B0503020204020204" pitchFamily="34" charset="-122"/>
                <a:sym typeface="+mn-ea"/>
              </a:rPr>
              <a:t>违法违规行为主要情形：</a:t>
            </a:r>
            <a:r>
              <a:rPr sz="2000" spc="100">
                <a:solidFill>
                  <a:schemeClr val="tx1">
                    <a:lumMod val="75000"/>
                  </a:schemeClr>
                </a:solidFill>
                <a:uFillTx/>
                <a:latin typeface="微软雅黑" panose="020B0503020204020204" pitchFamily="34" charset="-122"/>
                <a:ea typeface="微软雅黑" panose="020B0503020204020204" pitchFamily="34" charset="-122"/>
                <a:sym typeface="+mn-ea"/>
              </a:rPr>
              <a:t>4</a:t>
            </a:r>
            <a:r>
              <a:rPr lang="zh-CN" sz="20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sz="2000" spc="100">
                <a:solidFill>
                  <a:schemeClr val="tx1">
                    <a:lumMod val="75000"/>
                  </a:schemeClr>
                </a:solidFill>
                <a:uFillTx/>
                <a:latin typeface="微软雅黑" panose="020B0503020204020204" pitchFamily="34" charset="-122"/>
                <a:ea typeface="微软雅黑" panose="020B0503020204020204" pitchFamily="34" charset="-122"/>
                <a:sym typeface="+mn-ea"/>
              </a:rPr>
              <a:t>动火作业未按规定进行可燃气体分析；受限空间作业未按规定进行可燃气体、氧含量和有毒气体分析；以及作业过程无人监护的。</a:t>
            </a:r>
            <a:endParaRPr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sp>
        <p:nvSpPr>
          <p:cNvPr id="7" name="文本框 6"/>
          <p:cNvSpPr txBox="1"/>
          <p:nvPr/>
        </p:nvSpPr>
        <p:spPr>
          <a:xfrm>
            <a:off x="1691979" y="2718435"/>
            <a:ext cx="5760043" cy="2091690"/>
          </a:xfrm>
          <a:prstGeom prst="rect">
            <a:avLst/>
          </a:prstGeom>
          <a:noFill/>
        </p:spPr>
        <p:txBody>
          <a:bodyPr wrap="square" rtlCol="0" anchor="t">
            <a:spAutoFit/>
          </a:bodyPr>
          <a:lstStyle/>
          <a:p>
            <a:pPr algn="just" eaLnBrk="0" hangingPunct="0">
              <a:lnSpc>
                <a:spcPct val="130000"/>
              </a:lnSpc>
              <a:spcBef>
                <a:spcPts val="0"/>
              </a:spcBef>
              <a:spcAft>
                <a:spcPts val="0"/>
              </a:spcAft>
              <a:buClr>
                <a:schemeClr val="accent1"/>
              </a:buClr>
              <a:buSzPct val="50000"/>
            </a:pPr>
            <a:r>
              <a:rPr lang="zh-CN" altLang="en-US" sz="2000" b="1" spc="100">
                <a:solidFill>
                  <a:schemeClr val="tx2"/>
                </a:solidFill>
                <a:uFillTx/>
                <a:latin typeface="微软雅黑" panose="020B0503020204020204" pitchFamily="34" charset="-122"/>
                <a:ea typeface="微软雅黑" panose="020B0503020204020204" pitchFamily="34" charset="-122"/>
                <a:sym typeface="+mn-ea"/>
              </a:rPr>
              <a:t>执法依据：</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rPr>
              <a:t>《安全生产法》第四十条 生产经营单位进行爆破、吊装以及国务院安全生产监督管理部门会同国务院有关部门规定的其他危险作业，应当安排专门人员进行现场安全管理，确保操作规程的遵守和安全措施的落实。</a:t>
            </a:r>
            <a:endPar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grpSp>
        <p:nvGrpSpPr>
          <p:cNvPr id="14" name="组合 13"/>
          <p:cNvGrpSpPr/>
          <p:nvPr/>
        </p:nvGrpSpPr>
        <p:grpSpPr>
          <a:xfrm>
            <a:off x="102235" y="62230"/>
            <a:ext cx="6710680" cy="616535"/>
            <a:chOff x="147" y="225"/>
            <a:chExt cx="10568" cy="971"/>
          </a:xfrm>
        </p:grpSpPr>
        <p:sp>
          <p:nvSpPr>
            <p:cNvPr id="15" name="TextBox 31"/>
            <p:cNvSpPr txBox="1"/>
            <p:nvPr/>
          </p:nvSpPr>
          <p:spPr>
            <a:xfrm>
              <a:off x="1118" y="310"/>
              <a:ext cx="9597"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四、陆上油气输送管道企业安全监管与执法</a:t>
              </a:r>
              <a:endParaRPr lang="zh-CN" altLang="en-US" sz="2400" b="1" dirty="0">
                <a:latin typeface="微软雅黑" panose="020B0503020204020204" pitchFamily="34" charset="-122"/>
                <a:ea typeface="微软雅黑" panose="020B0503020204020204" pitchFamily="34" charset="-122"/>
                <a:sym typeface="+mn-ea"/>
              </a:endParaRPr>
            </a:p>
          </p:txBody>
        </p:sp>
        <p:sp>
          <p:nvSpPr>
            <p:cNvPr id="1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4</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523875" y="572902"/>
            <a:ext cx="4564380" cy="429895"/>
          </a:xfrm>
          <a:prstGeom prst="rect">
            <a:avLst/>
          </a:prstGeom>
          <a:noFill/>
        </p:spPr>
        <p:txBody>
          <a:bodyPr wrap="none" rtlCol="0" anchor="t">
            <a:spAutoFit/>
          </a:bodyPr>
          <a:lstStyle/>
          <a:p>
            <a:pPr algn="l" defTabSz="685800" eaLnBrk="0" hangingPunct="0"/>
            <a:r>
              <a:rPr lang="zh-CN" sz="2200" b="1" spc="100">
                <a:solidFill>
                  <a:schemeClr val="tx1"/>
                </a:solidFill>
                <a:uFillTx/>
                <a:latin typeface="微软雅黑" panose="020B0503020204020204" pitchFamily="34" charset="-122"/>
                <a:ea typeface="微软雅黑" panose="020B0503020204020204" pitchFamily="34" charset="-122"/>
                <a:sym typeface="+mn-ea"/>
              </a:rPr>
              <a:t>（二）安全生产监督检查重点事项</a:t>
            </a:r>
            <a:endParaRPr lang="zh-CN" sz="2200" b="1" spc="100">
              <a:solidFill>
                <a:schemeClr val="tx1"/>
              </a:solidFill>
              <a:uFillTx/>
              <a:latin typeface="微软雅黑" panose="020B0503020204020204" pitchFamily="34" charset="-122"/>
              <a:ea typeface="微软雅黑" panose="020B0503020204020204" pitchFamily="34" charset="-122"/>
              <a:sym typeface="+mn-ea"/>
            </a:endParaRPr>
          </a:p>
        </p:txBody>
      </p:sp>
      <p:sp>
        <p:nvSpPr>
          <p:cNvPr id="4" name="文本框 3"/>
          <p:cNvSpPr txBox="1"/>
          <p:nvPr/>
        </p:nvSpPr>
        <p:spPr>
          <a:xfrm>
            <a:off x="899973" y="938530"/>
            <a:ext cx="7344054" cy="700405"/>
          </a:xfrm>
          <a:prstGeom prst="rect">
            <a:avLst/>
          </a:prstGeom>
          <a:noFill/>
        </p:spPr>
        <p:txBody>
          <a:bodyPr wrap="square" rtlCol="0" anchor="t">
            <a:spAutoFit/>
          </a:bodyPr>
          <a:lstStyle/>
          <a:p>
            <a:pPr algn="just" eaLnBrk="0" hangingPunct="0">
              <a:lnSpc>
                <a:spcPct val="110000"/>
              </a:lnSpc>
              <a:spcBef>
                <a:spcPts val="0"/>
              </a:spcBef>
              <a:spcAft>
                <a:spcPts val="0"/>
              </a:spcAft>
              <a:buClr>
                <a:schemeClr val="accent1"/>
              </a:buClr>
              <a:buSzPct val="50000"/>
            </a:pPr>
            <a:r>
              <a:rPr lang="zh-CN" altLang="en-US" sz="1800" b="1" spc="100">
                <a:solidFill>
                  <a:schemeClr val="tx2"/>
                </a:solidFill>
                <a:uFillTx/>
                <a:latin typeface="微软雅黑" panose="020B0503020204020204" pitchFamily="34" charset="-122"/>
                <a:ea typeface="微软雅黑" panose="020B0503020204020204" pitchFamily="34" charset="-122"/>
                <a:sym typeface="+mn-ea"/>
              </a:rPr>
              <a:t>违法违规行为主要情形：</a:t>
            </a:r>
            <a:r>
              <a:rPr sz="1800" spc="100">
                <a:solidFill>
                  <a:schemeClr val="tx1">
                    <a:lumMod val="75000"/>
                  </a:schemeClr>
                </a:solidFill>
                <a:uFillTx/>
                <a:latin typeface="微软雅黑" panose="020B0503020204020204" pitchFamily="34" charset="-122"/>
                <a:ea typeface="微软雅黑" panose="020B0503020204020204" pitchFamily="34" charset="-122"/>
                <a:sym typeface="+mn-ea"/>
              </a:rPr>
              <a:t>5</a:t>
            </a:r>
            <a:r>
              <a:rPr lang="zh-CN" sz="18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sz="1800" spc="100">
                <a:solidFill>
                  <a:schemeClr val="tx1">
                    <a:lumMod val="75000"/>
                  </a:schemeClr>
                </a:solidFill>
                <a:uFillTx/>
                <a:latin typeface="微软雅黑" panose="020B0503020204020204" pitchFamily="34" charset="-122"/>
                <a:ea typeface="微软雅黑" panose="020B0503020204020204" pitchFamily="34" charset="-122"/>
                <a:sym typeface="+mn-ea"/>
              </a:rPr>
              <a:t>对管道安全造成影响的周边环境变化或附属设施损坏等，未采取相关安全措施或进一步完善安全设施的。</a:t>
            </a:r>
            <a:endParaRPr sz="1800" spc="10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sp>
        <p:nvSpPr>
          <p:cNvPr id="7" name="文本框 6"/>
          <p:cNvSpPr txBox="1"/>
          <p:nvPr/>
        </p:nvSpPr>
        <p:spPr>
          <a:xfrm>
            <a:off x="899973" y="1582420"/>
            <a:ext cx="7344054" cy="3441700"/>
          </a:xfrm>
          <a:prstGeom prst="rect">
            <a:avLst/>
          </a:prstGeom>
          <a:noFill/>
        </p:spPr>
        <p:txBody>
          <a:bodyPr wrap="square" rtlCol="0" anchor="t">
            <a:spAutoFit/>
          </a:bodyPr>
          <a:lstStyle/>
          <a:p>
            <a:pPr algn="just" eaLnBrk="0" hangingPunct="0">
              <a:lnSpc>
                <a:spcPct val="110000"/>
              </a:lnSpc>
              <a:spcBef>
                <a:spcPts val="0"/>
              </a:spcBef>
              <a:spcAft>
                <a:spcPts val="0"/>
              </a:spcAft>
              <a:buClr>
                <a:schemeClr val="accent1"/>
              </a:buClr>
              <a:buSzPct val="50000"/>
            </a:pPr>
            <a:r>
              <a:rPr lang="zh-CN" altLang="en-US" b="1" spc="100">
                <a:solidFill>
                  <a:schemeClr val="tx2"/>
                </a:solidFill>
                <a:uFillTx/>
                <a:latin typeface="微软雅黑" panose="020B0503020204020204" pitchFamily="34" charset="-122"/>
                <a:ea typeface="微软雅黑" panose="020B0503020204020204" pitchFamily="34" charset="-122"/>
                <a:sym typeface="+mn-ea"/>
              </a:rPr>
              <a:t>处罚依据：</a:t>
            </a:r>
            <a:r>
              <a:rPr lang="zh-CN" altLang="en-US" spc="100">
                <a:solidFill>
                  <a:schemeClr val="tx1">
                    <a:lumMod val="75000"/>
                  </a:schemeClr>
                </a:solidFill>
                <a:uFillTx/>
                <a:latin typeface="微软雅黑" panose="020B0503020204020204" pitchFamily="34" charset="-122"/>
                <a:ea typeface="微软雅黑" panose="020B0503020204020204" pitchFamily="34" charset="-122"/>
                <a:sym typeface="+mn-ea"/>
              </a:rPr>
              <a:t>《安全生产法》第九十八条生产经营单位有下列行为之一的，责令限期改正，</a:t>
            </a:r>
            <a:r>
              <a:rPr lang="zh-CN" altLang="en-US" b="1" spc="100">
                <a:solidFill>
                  <a:schemeClr val="tx1">
                    <a:lumMod val="75000"/>
                  </a:schemeClr>
                </a:solidFill>
                <a:uFillTx/>
                <a:latin typeface="微软雅黑" panose="020B0503020204020204" pitchFamily="34" charset="-122"/>
                <a:ea typeface="微软雅黑" panose="020B0503020204020204" pitchFamily="34" charset="-122"/>
                <a:sym typeface="+mn-ea"/>
              </a:rPr>
              <a:t>可以处十万元以下的罚款</a:t>
            </a:r>
            <a:r>
              <a:rPr lang="zh-CN" altLang="en-US" spc="100">
                <a:solidFill>
                  <a:schemeClr val="tx1">
                    <a:lumMod val="75000"/>
                  </a:schemeClr>
                </a:solidFill>
                <a:uFillTx/>
                <a:latin typeface="微软雅黑" panose="020B0503020204020204" pitchFamily="34" charset="-122"/>
                <a:ea typeface="微软雅黑" panose="020B0503020204020204" pitchFamily="34" charset="-122"/>
                <a:sym typeface="+mn-ea"/>
              </a:rPr>
              <a:t>；逾期未改正的，责令停产停业整顿，并处十万元以上二十万元以下的罚款，对其直接负责的主管人员和其他直接责任人员处二万元以上五万元以下的罚款；构成犯罪的，依照刑法有关规定追究刑事责任：（三）进行爆破、吊装以及国务院安全生产监督管理部门会同国务院有关部门规定的其他</a:t>
            </a:r>
            <a:r>
              <a:rPr lang="zh-CN" altLang="en-US" b="1" spc="100">
                <a:solidFill>
                  <a:schemeClr val="tx1">
                    <a:lumMod val="75000"/>
                  </a:schemeClr>
                </a:solidFill>
                <a:uFillTx/>
                <a:latin typeface="微软雅黑" panose="020B0503020204020204" pitchFamily="34" charset="-122"/>
                <a:ea typeface="微软雅黑" panose="020B0503020204020204" pitchFamily="34" charset="-122"/>
                <a:sym typeface="+mn-ea"/>
              </a:rPr>
              <a:t>危险作业，未安排专门人员进行现场安全管理的</a:t>
            </a:r>
            <a:r>
              <a:rPr lang="zh-CN" altLang="en-US" spc="100">
                <a:solidFill>
                  <a:schemeClr val="tx1">
                    <a:lumMod val="75000"/>
                  </a:schemeClr>
                </a:solidFill>
                <a:uFillTx/>
                <a:latin typeface="微软雅黑" panose="020B0503020204020204" pitchFamily="34" charset="-122"/>
                <a:ea typeface="微软雅黑" panose="020B0503020204020204" pitchFamily="34" charset="-122"/>
                <a:sym typeface="+mn-ea"/>
              </a:rPr>
              <a:t>。</a:t>
            </a:r>
            <a:endParaRPr lang="zh-CN" altLang="en-US" spc="100">
              <a:solidFill>
                <a:schemeClr val="tx1">
                  <a:lumMod val="75000"/>
                </a:schemeClr>
              </a:solidFill>
              <a:uFillTx/>
              <a:latin typeface="微软雅黑" panose="020B0503020204020204" pitchFamily="34" charset="-122"/>
              <a:ea typeface="微软雅黑" panose="020B0503020204020204" pitchFamily="34" charset="-122"/>
              <a:sym typeface="+mn-ea"/>
            </a:endParaRPr>
          </a:p>
          <a:p>
            <a:pPr algn="just" eaLnBrk="0" hangingPunct="0">
              <a:lnSpc>
                <a:spcPct val="110000"/>
              </a:lnSpc>
              <a:spcBef>
                <a:spcPts val="0"/>
              </a:spcBef>
              <a:spcAft>
                <a:spcPts val="0"/>
              </a:spcAft>
              <a:buClr>
                <a:schemeClr val="accent1"/>
              </a:buClr>
              <a:buSzPct val="50000"/>
            </a:pPr>
            <a:r>
              <a:rPr lang="zh-CN" altLang="en-US" spc="100">
                <a:solidFill>
                  <a:schemeClr val="tx1">
                    <a:lumMod val="75000"/>
                  </a:schemeClr>
                </a:solidFill>
                <a:uFillTx/>
                <a:latin typeface="微软雅黑" panose="020B0503020204020204" pitchFamily="34" charset="-122"/>
                <a:ea typeface="微软雅黑" panose="020B0503020204020204" pitchFamily="34" charset="-122"/>
                <a:sym typeface="+mn-ea"/>
              </a:rPr>
              <a:t>第九十九条生产经营单位未采取措施消除事故隐患的，责令立即消除或者限期消除；生产经营单位拒不执行的，责令停产停业整顿，并处十万元以上五十万元以下的罚款，对其直接负责的主管人员和其他直接责任人员处二万元以上五万元以下的罚款。</a:t>
            </a:r>
            <a:endParaRPr lang="zh-CN" altLang="en-US" spc="10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grpSp>
        <p:nvGrpSpPr>
          <p:cNvPr id="14" name="组合 13"/>
          <p:cNvGrpSpPr/>
          <p:nvPr/>
        </p:nvGrpSpPr>
        <p:grpSpPr>
          <a:xfrm>
            <a:off x="102235" y="62230"/>
            <a:ext cx="6710680" cy="616535"/>
            <a:chOff x="147" y="225"/>
            <a:chExt cx="10568" cy="971"/>
          </a:xfrm>
        </p:grpSpPr>
        <p:sp>
          <p:nvSpPr>
            <p:cNvPr id="15" name="TextBox 31"/>
            <p:cNvSpPr txBox="1"/>
            <p:nvPr/>
          </p:nvSpPr>
          <p:spPr>
            <a:xfrm>
              <a:off x="1118" y="310"/>
              <a:ext cx="9597"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四、陆上油气输送管道企业安全监管与执法</a:t>
              </a:r>
              <a:endParaRPr lang="zh-CN" altLang="en-US" sz="2400" b="1" dirty="0">
                <a:latin typeface="微软雅黑" panose="020B0503020204020204" pitchFamily="34" charset="-122"/>
                <a:ea typeface="微软雅黑" panose="020B0503020204020204" pitchFamily="34" charset="-122"/>
                <a:sym typeface="+mn-ea"/>
              </a:endParaRPr>
            </a:p>
          </p:txBody>
        </p:sp>
        <p:sp>
          <p:nvSpPr>
            <p:cNvPr id="1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4</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523875" y="572902"/>
            <a:ext cx="4564380" cy="429895"/>
          </a:xfrm>
          <a:prstGeom prst="rect">
            <a:avLst/>
          </a:prstGeom>
          <a:noFill/>
        </p:spPr>
        <p:txBody>
          <a:bodyPr wrap="none" rtlCol="0" anchor="t">
            <a:spAutoFit/>
          </a:bodyPr>
          <a:lstStyle/>
          <a:p>
            <a:pPr algn="l" defTabSz="685800" eaLnBrk="0" hangingPunct="0"/>
            <a:r>
              <a:rPr lang="zh-CN" sz="2200" b="1" spc="100">
                <a:solidFill>
                  <a:schemeClr val="tx1"/>
                </a:solidFill>
                <a:uFillTx/>
                <a:latin typeface="微软雅黑" panose="020B0503020204020204" pitchFamily="34" charset="-122"/>
                <a:ea typeface="微软雅黑" panose="020B0503020204020204" pitchFamily="34" charset="-122"/>
                <a:sym typeface="+mn-ea"/>
              </a:rPr>
              <a:t>（二）安全生产监督检查重点事项</a:t>
            </a:r>
            <a:endParaRPr lang="zh-CN" sz="2200" b="1" spc="100">
              <a:solidFill>
                <a:schemeClr val="tx1"/>
              </a:solidFill>
              <a:uFillTx/>
              <a:latin typeface="微软雅黑" panose="020B0503020204020204" pitchFamily="34" charset="-122"/>
              <a:ea typeface="微软雅黑" panose="020B0503020204020204" pitchFamily="34" charset="-122"/>
              <a:sym typeface="+mn-ea"/>
            </a:endParaRPr>
          </a:p>
        </p:txBody>
      </p:sp>
      <p:sp>
        <p:nvSpPr>
          <p:cNvPr id="4" name="文本框 3"/>
          <p:cNvSpPr txBox="1"/>
          <p:nvPr/>
        </p:nvSpPr>
        <p:spPr>
          <a:xfrm>
            <a:off x="899973" y="1016635"/>
            <a:ext cx="7344054" cy="755650"/>
          </a:xfrm>
          <a:prstGeom prst="rect">
            <a:avLst/>
          </a:prstGeom>
          <a:noFill/>
        </p:spPr>
        <p:txBody>
          <a:bodyPr wrap="square" rtlCol="0" anchor="t">
            <a:spAutoFit/>
          </a:bodyPr>
          <a:lstStyle/>
          <a:p>
            <a:pPr algn="just" eaLnBrk="0" hangingPunct="0">
              <a:lnSpc>
                <a:spcPct val="120000"/>
              </a:lnSpc>
              <a:spcBef>
                <a:spcPts val="0"/>
              </a:spcBef>
              <a:spcAft>
                <a:spcPts val="0"/>
              </a:spcAft>
              <a:buClr>
                <a:schemeClr val="accent1"/>
              </a:buClr>
              <a:buSzPct val="50000"/>
            </a:pPr>
            <a:r>
              <a:rPr lang="zh-CN" altLang="en-US" sz="1800" b="1" spc="100">
                <a:solidFill>
                  <a:schemeClr val="tx2"/>
                </a:solidFill>
                <a:uFillTx/>
                <a:latin typeface="微软雅黑" panose="020B0503020204020204" pitchFamily="34" charset="-122"/>
                <a:ea typeface="微软雅黑" panose="020B0503020204020204" pitchFamily="34" charset="-122"/>
                <a:sym typeface="+mn-ea"/>
              </a:rPr>
              <a:t>违法违规行为主要情形：</a:t>
            </a:r>
            <a:r>
              <a:rPr sz="1800" spc="100">
                <a:solidFill>
                  <a:schemeClr val="tx1">
                    <a:lumMod val="75000"/>
                  </a:schemeClr>
                </a:solidFill>
                <a:uFillTx/>
                <a:latin typeface="微软雅黑" panose="020B0503020204020204" pitchFamily="34" charset="-122"/>
                <a:ea typeface="微软雅黑" panose="020B0503020204020204" pitchFamily="34" charset="-122"/>
                <a:sym typeface="+mn-ea"/>
              </a:rPr>
              <a:t>5</a:t>
            </a:r>
            <a:r>
              <a:rPr lang="zh-CN" sz="18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sz="1800" spc="100">
                <a:solidFill>
                  <a:schemeClr val="tx1">
                    <a:lumMod val="75000"/>
                  </a:schemeClr>
                </a:solidFill>
                <a:uFillTx/>
                <a:latin typeface="微软雅黑" panose="020B0503020204020204" pitchFamily="34" charset="-122"/>
                <a:ea typeface="微软雅黑" panose="020B0503020204020204" pitchFamily="34" charset="-122"/>
                <a:sym typeface="+mn-ea"/>
              </a:rPr>
              <a:t>对管道安全造成影响的周边环境变化或附属设施损坏等，未采取相关安全措施或进一步完善安全设施的。</a:t>
            </a:r>
            <a:endParaRPr sz="1800" spc="10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sp>
        <p:nvSpPr>
          <p:cNvPr id="7" name="文本框 6"/>
          <p:cNvSpPr txBox="1"/>
          <p:nvPr/>
        </p:nvSpPr>
        <p:spPr>
          <a:xfrm>
            <a:off x="899973" y="1804035"/>
            <a:ext cx="7344054" cy="1419860"/>
          </a:xfrm>
          <a:prstGeom prst="rect">
            <a:avLst/>
          </a:prstGeom>
          <a:noFill/>
        </p:spPr>
        <p:txBody>
          <a:bodyPr wrap="square" rtlCol="0" anchor="t">
            <a:spAutoFit/>
          </a:bodyPr>
          <a:lstStyle/>
          <a:p>
            <a:pPr algn="just" eaLnBrk="0" hangingPunct="0">
              <a:lnSpc>
                <a:spcPct val="120000"/>
              </a:lnSpc>
              <a:spcBef>
                <a:spcPts val="0"/>
              </a:spcBef>
              <a:spcAft>
                <a:spcPts val="0"/>
              </a:spcAft>
              <a:buClr>
                <a:schemeClr val="accent1"/>
              </a:buClr>
              <a:buSzPct val="50000"/>
            </a:pPr>
            <a:r>
              <a:rPr lang="zh-CN" altLang="en-US" b="1" spc="100">
                <a:solidFill>
                  <a:schemeClr val="tx2"/>
                </a:solidFill>
                <a:uFillTx/>
                <a:latin typeface="微软雅黑" panose="020B0503020204020204" pitchFamily="34" charset="-122"/>
                <a:ea typeface="微软雅黑" panose="020B0503020204020204" pitchFamily="34" charset="-122"/>
                <a:sym typeface="+mn-ea"/>
              </a:rPr>
              <a:t>执法依据：</a:t>
            </a:r>
            <a:r>
              <a:rPr lang="zh-CN" altLang="en-US" spc="100">
                <a:uFillTx/>
                <a:latin typeface="微软雅黑" panose="020B0503020204020204" pitchFamily="34" charset="-122"/>
                <a:ea typeface="微软雅黑" panose="020B0503020204020204" pitchFamily="34" charset="-122"/>
                <a:sym typeface="+mn-ea"/>
              </a:rPr>
              <a:t>《安全生产法》第三十八条 生产经营单位应当建立健全生产安全事故隐患排查治理制度，采取技术、管理措施，及时发现并消除事故隐患。事故隐患排查治理情况应当如实记录，并向从业人员通报。</a:t>
            </a:r>
            <a:endParaRPr lang="zh-CN" altLang="en-US" spc="100">
              <a:uFillTx/>
              <a:latin typeface="微软雅黑" panose="020B0503020204020204" pitchFamily="34" charset="-122"/>
              <a:ea typeface="微软雅黑" panose="020B0503020204020204" pitchFamily="34" charset="-122"/>
              <a:sym typeface="+mn-ea"/>
            </a:endParaRPr>
          </a:p>
        </p:txBody>
      </p:sp>
      <p:sp>
        <p:nvSpPr>
          <p:cNvPr id="2" name="文本框 1"/>
          <p:cNvSpPr txBox="1"/>
          <p:nvPr/>
        </p:nvSpPr>
        <p:spPr>
          <a:xfrm>
            <a:off x="899973" y="3221355"/>
            <a:ext cx="7344054" cy="1751965"/>
          </a:xfrm>
          <a:prstGeom prst="rect">
            <a:avLst/>
          </a:prstGeom>
          <a:noFill/>
        </p:spPr>
        <p:txBody>
          <a:bodyPr wrap="square" rtlCol="0" anchor="t">
            <a:spAutoFit/>
          </a:bodyPr>
          <a:lstStyle/>
          <a:p>
            <a:pPr algn="just">
              <a:lnSpc>
                <a:spcPct val="120000"/>
              </a:lnSpc>
              <a:spcBef>
                <a:spcPts val="0"/>
              </a:spcBef>
              <a:spcAft>
                <a:spcPts val="0"/>
              </a:spcAft>
            </a:pPr>
            <a:r>
              <a:rPr lang="zh-CN" altLang="en-US" b="1" spc="100">
                <a:solidFill>
                  <a:schemeClr val="tx2"/>
                </a:solidFill>
                <a:uFillTx/>
                <a:latin typeface="微软雅黑" panose="020B0503020204020204" pitchFamily="34" charset="-122"/>
                <a:ea typeface="微软雅黑" panose="020B0503020204020204" pitchFamily="34" charset="-122"/>
                <a:sym typeface="+mn-ea"/>
              </a:rPr>
              <a:t>处罚依据：</a:t>
            </a:r>
            <a:r>
              <a:rPr lang="en-US" altLang="zh-CN"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en-US" spc="100">
                <a:solidFill>
                  <a:schemeClr val="tx1">
                    <a:lumMod val="75000"/>
                  </a:schemeClr>
                </a:solidFill>
                <a:uFillTx/>
                <a:latin typeface="微软雅黑" panose="020B0503020204020204" pitchFamily="34" charset="-122"/>
                <a:ea typeface="微软雅黑" panose="020B0503020204020204" pitchFamily="34" charset="-122"/>
                <a:sym typeface="+mn-ea"/>
              </a:rPr>
              <a:t>安全生产法</a:t>
            </a:r>
            <a:r>
              <a:rPr lang="en-US" altLang="zh-CN"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en-US" spc="100">
                <a:solidFill>
                  <a:schemeClr val="tx1">
                    <a:lumMod val="75000"/>
                  </a:schemeClr>
                </a:solidFill>
                <a:uFillTx/>
                <a:latin typeface="微软雅黑" panose="020B0503020204020204" pitchFamily="34" charset="-122"/>
                <a:ea typeface="微软雅黑" panose="020B0503020204020204" pitchFamily="34" charset="-122"/>
                <a:sym typeface="+mn-ea"/>
              </a:rPr>
              <a:t>第九十九条生产经营单位未采取措施消除事故隐患的，责令立即消除或者限期消除；生产经营单位拒不执行的，责令停产停业整顿，并处十万元以上五十万元以下的罚款，对其直接负责的主管人员和其他直接责任人员处二万元以上五万元以下的罚款。</a:t>
            </a:r>
            <a:endParaRPr lang="zh-CN" altLang="en-US" spc="10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grpSp>
        <p:nvGrpSpPr>
          <p:cNvPr id="14" name="组合 13"/>
          <p:cNvGrpSpPr/>
          <p:nvPr/>
        </p:nvGrpSpPr>
        <p:grpSpPr>
          <a:xfrm>
            <a:off x="102235" y="62230"/>
            <a:ext cx="6710680" cy="616535"/>
            <a:chOff x="147" y="225"/>
            <a:chExt cx="10568" cy="971"/>
          </a:xfrm>
        </p:grpSpPr>
        <p:sp>
          <p:nvSpPr>
            <p:cNvPr id="15" name="TextBox 31"/>
            <p:cNvSpPr txBox="1"/>
            <p:nvPr/>
          </p:nvSpPr>
          <p:spPr>
            <a:xfrm>
              <a:off x="1118" y="310"/>
              <a:ext cx="9597"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四、陆上油气输送管道企业安全监管与执法</a:t>
              </a:r>
              <a:endParaRPr lang="zh-CN" altLang="en-US" sz="2400" b="1" dirty="0">
                <a:latin typeface="微软雅黑" panose="020B0503020204020204" pitchFamily="34" charset="-122"/>
                <a:ea typeface="微软雅黑" panose="020B0503020204020204" pitchFamily="34" charset="-122"/>
                <a:sym typeface="+mn-ea"/>
              </a:endParaRPr>
            </a:p>
          </p:txBody>
        </p:sp>
        <p:sp>
          <p:nvSpPr>
            <p:cNvPr id="1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4</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523875" y="572902"/>
            <a:ext cx="4564380" cy="429895"/>
          </a:xfrm>
          <a:prstGeom prst="rect">
            <a:avLst/>
          </a:prstGeom>
          <a:noFill/>
        </p:spPr>
        <p:txBody>
          <a:bodyPr wrap="none" rtlCol="0" anchor="t">
            <a:spAutoFit/>
          </a:bodyPr>
          <a:lstStyle/>
          <a:p>
            <a:pPr algn="l" defTabSz="685800" eaLnBrk="0" hangingPunct="0"/>
            <a:r>
              <a:rPr lang="zh-CN" sz="2200" b="1" spc="100">
                <a:solidFill>
                  <a:schemeClr val="tx1"/>
                </a:solidFill>
                <a:uFillTx/>
                <a:latin typeface="微软雅黑" panose="020B0503020204020204" pitchFamily="34" charset="-122"/>
                <a:ea typeface="微软雅黑" panose="020B0503020204020204" pitchFamily="34" charset="-122"/>
                <a:sym typeface="+mn-ea"/>
              </a:rPr>
              <a:t>（二）安全生产监督检查重点事项</a:t>
            </a:r>
            <a:endParaRPr lang="zh-CN" sz="2200" b="1" spc="100">
              <a:solidFill>
                <a:schemeClr val="tx1"/>
              </a:solidFill>
              <a:uFillTx/>
              <a:latin typeface="微软雅黑" panose="020B0503020204020204" pitchFamily="34" charset="-122"/>
              <a:ea typeface="微软雅黑" panose="020B0503020204020204" pitchFamily="34" charset="-122"/>
              <a:sym typeface="+mn-ea"/>
            </a:endParaRPr>
          </a:p>
        </p:txBody>
      </p:sp>
      <p:sp>
        <p:nvSpPr>
          <p:cNvPr id="4" name="文本框 3"/>
          <p:cNvSpPr txBox="1"/>
          <p:nvPr/>
        </p:nvSpPr>
        <p:spPr>
          <a:xfrm>
            <a:off x="971974" y="944880"/>
            <a:ext cx="7200053" cy="700405"/>
          </a:xfrm>
          <a:prstGeom prst="rect">
            <a:avLst/>
          </a:prstGeom>
          <a:noFill/>
        </p:spPr>
        <p:txBody>
          <a:bodyPr wrap="square" rtlCol="0" anchor="t">
            <a:spAutoFit/>
          </a:bodyPr>
          <a:lstStyle/>
          <a:p>
            <a:pPr algn="just" eaLnBrk="0" hangingPunct="0">
              <a:lnSpc>
                <a:spcPct val="110000"/>
              </a:lnSpc>
              <a:spcBef>
                <a:spcPts val="0"/>
              </a:spcBef>
              <a:spcAft>
                <a:spcPts val="0"/>
              </a:spcAft>
              <a:buClr>
                <a:schemeClr val="accent1"/>
              </a:buClr>
              <a:buSzPct val="50000"/>
            </a:pPr>
            <a:r>
              <a:rPr lang="zh-CN" altLang="en-US" sz="1800" b="1" spc="100">
                <a:solidFill>
                  <a:schemeClr val="tx2"/>
                </a:solidFill>
                <a:uFillTx/>
                <a:latin typeface="微软雅黑" panose="020B0503020204020204" pitchFamily="34" charset="-122"/>
                <a:ea typeface="微软雅黑" panose="020B0503020204020204" pitchFamily="34" charset="-122"/>
                <a:sym typeface="+mn-ea"/>
              </a:rPr>
              <a:t>违法违规行为主要情形：</a:t>
            </a:r>
            <a:r>
              <a:rPr sz="1800" spc="100">
                <a:solidFill>
                  <a:schemeClr val="tx1">
                    <a:lumMod val="75000"/>
                  </a:schemeClr>
                </a:solidFill>
                <a:uFillTx/>
                <a:latin typeface="微软雅黑" panose="020B0503020204020204" pitchFamily="34" charset="-122"/>
                <a:ea typeface="微软雅黑" panose="020B0503020204020204" pitchFamily="34" charset="-122"/>
                <a:sym typeface="+mn-ea"/>
              </a:rPr>
              <a:t>6</a:t>
            </a:r>
            <a:r>
              <a:rPr lang="zh-CN" sz="1800" spc="100">
                <a:solidFill>
                  <a:schemeClr val="tx1">
                    <a:lumMod val="75000"/>
                  </a:schemeClr>
                </a:solidFill>
                <a:uFillTx/>
                <a:latin typeface="微软雅黑" panose="020B0503020204020204" pitchFamily="34" charset="-122"/>
                <a:ea typeface="微软雅黑" panose="020B0503020204020204" pitchFamily="34" charset="-122"/>
                <a:sym typeface="+mn-ea"/>
              </a:rPr>
              <a:t>、</a:t>
            </a:r>
            <a:r>
              <a:rPr sz="1800" spc="100">
                <a:solidFill>
                  <a:schemeClr val="tx1">
                    <a:lumMod val="75000"/>
                  </a:schemeClr>
                </a:solidFill>
                <a:uFillTx/>
                <a:latin typeface="微软雅黑" panose="020B0503020204020204" pitchFamily="34" charset="-122"/>
                <a:ea typeface="微软雅黑" panose="020B0503020204020204" pitchFamily="34" charset="-122"/>
                <a:sym typeface="+mn-ea"/>
              </a:rPr>
              <a:t>未建立完整性管理等制度，未按要求做高后果区识别、风险评价，及内检测的。</a:t>
            </a:r>
            <a:endParaRPr sz="1800" spc="10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sp>
        <p:nvSpPr>
          <p:cNvPr id="7" name="文本框 6"/>
          <p:cNvSpPr txBox="1"/>
          <p:nvPr/>
        </p:nvSpPr>
        <p:spPr>
          <a:xfrm>
            <a:off x="971974" y="1560195"/>
            <a:ext cx="7200053" cy="1309370"/>
          </a:xfrm>
          <a:prstGeom prst="rect">
            <a:avLst/>
          </a:prstGeom>
          <a:noFill/>
        </p:spPr>
        <p:txBody>
          <a:bodyPr wrap="square" rtlCol="0" anchor="t">
            <a:spAutoFit/>
          </a:bodyPr>
          <a:lstStyle/>
          <a:p>
            <a:pPr algn="just" eaLnBrk="0" hangingPunct="0">
              <a:lnSpc>
                <a:spcPct val="110000"/>
              </a:lnSpc>
              <a:spcBef>
                <a:spcPts val="0"/>
              </a:spcBef>
              <a:spcAft>
                <a:spcPts val="0"/>
              </a:spcAft>
              <a:buClr>
                <a:schemeClr val="accent1"/>
              </a:buClr>
              <a:buSzPct val="50000"/>
            </a:pPr>
            <a:r>
              <a:rPr lang="zh-CN" altLang="en-US" b="1" spc="100">
                <a:solidFill>
                  <a:schemeClr val="tx2"/>
                </a:solidFill>
                <a:uFillTx/>
                <a:latin typeface="微软雅黑" panose="020B0503020204020204" pitchFamily="34" charset="-122"/>
                <a:ea typeface="微软雅黑" panose="020B0503020204020204" pitchFamily="34" charset="-122"/>
                <a:sym typeface="+mn-ea"/>
              </a:rPr>
              <a:t>执法依据：</a:t>
            </a:r>
            <a:r>
              <a:rPr lang="zh-CN" altLang="en-US" spc="100">
                <a:uFillTx/>
                <a:latin typeface="微软雅黑" panose="020B0503020204020204" pitchFamily="34" charset="-122"/>
                <a:ea typeface="微软雅黑" panose="020B0503020204020204" pitchFamily="34" charset="-122"/>
                <a:sym typeface="+mn-ea"/>
              </a:rPr>
              <a:t>第三十六条生产经营单位生产、经营、运输、储存、使用危险物品或者处置废弃危险物品，必须执行有关法律、法规和国家标准或者行业标准，建立专门的安全管理制度，采取可靠的安全措施，接受有关主管部门依法实施的监督管理。</a:t>
            </a:r>
            <a:endParaRPr lang="zh-CN" altLang="en-US" spc="100">
              <a:uFillTx/>
              <a:latin typeface="微软雅黑" panose="020B0503020204020204" pitchFamily="34" charset="-122"/>
              <a:ea typeface="微软雅黑" panose="020B0503020204020204" pitchFamily="34" charset="-122"/>
              <a:sym typeface="+mn-ea"/>
            </a:endParaRPr>
          </a:p>
        </p:txBody>
      </p:sp>
      <p:sp>
        <p:nvSpPr>
          <p:cNvPr id="2" name="文本框 1"/>
          <p:cNvSpPr txBox="1"/>
          <p:nvPr/>
        </p:nvSpPr>
        <p:spPr>
          <a:xfrm>
            <a:off x="971974" y="2790825"/>
            <a:ext cx="7200053" cy="2223135"/>
          </a:xfrm>
          <a:prstGeom prst="rect">
            <a:avLst/>
          </a:prstGeom>
          <a:noFill/>
        </p:spPr>
        <p:txBody>
          <a:bodyPr wrap="square" rtlCol="0" anchor="t">
            <a:spAutoFit/>
          </a:bodyPr>
          <a:lstStyle/>
          <a:p>
            <a:pPr algn="just">
              <a:lnSpc>
                <a:spcPct val="110000"/>
              </a:lnSpc>
              <a:spcBef>
                <a:spcPts val="0"/>
              </a:spcBef>
              <a:spcAft>
                <a:spcPts val="0"/>
              </a:spcAft>
            </a:pPr>
            <a:r>
              <a:rPr lang="zh-CN" altLang="en-US" b="1" spc="100">
                <a:solidFill>
                  <a:schemeClr val="tx2"/>
                </a:solidFill>
                <a:uFillTx/>
                <a:latin typeface="微软雅黑" panose="020B0503020204020204" pitchFamily="34" charset="-122"/>
                <a:ea typeface="微软雅黑" panose="020B0503020204020204" pitchFamily="34" charset="-122"/>
                <a:sym typeface="+mn-ea"/>
              </a:rPr>
              <a:t>处罚依据：</a:t>
            </a:r>
            <a:r>
              <a:rPr spc="100">
                <a:solidFill>
                  <a:schemeClr val="tx1">
                    <a:lumMod val="75000"/>
                  </a:schemeClr>
                </a:solidFill>
                <a:uFillTx/>
                <a:latin typeface="微软雅黑" panose="020B0503020204020204" pitchFamily="34" charset="-122"/>
                <a:ea typeface="微软雅黑" panose="020B0503020204020204" pitchFamily="34" charset="-122"/>
                <a:sym typeface="+mn-ea"/>
              </a:rPr>
              <a:t>第九十八条生产经营单位有下列行为之一的，责令限期改正，</a:t>
            </a:r>
            <a:r>
              <a:rPr b="1" spc="100">
                <a:solidFill>
                  <a:schemeClr val="tx1">
                    <a:lumMod val="75000"/>
                  </a:schemeClr>
                </a:solidFill>
                <a:uFillTx/>
                <a:latin typeface="微软雅黑" panose="020B0503020204020204" pitchFamily="34" charset="-122"/>
                <a:ea typeface="微软雅黑" panose="020B0503020204020204" pitchFamily="34" charset="-122"/>
                <a:sym typeface="+mn-ea"/>
              </a:rPr>
              <a:t>可以处十万元以下的罚款</a:t>
            </a:r>
            <a:r>
              <a:rPr spc="100">
                <a:solidFill>
                  <a:schemeClr val="tx1">
                    <a:lumMod val="75000"/>
                  </a:schemeClr>
                </a:solidFill>
                <a:uFillTx/>
                <a:latin typeface="微软雅黑" panose="020B0503020204020204" pitchFamily="34" charset="-122"/>
                <a:ea typeface="微软雅黑" panose="020B0503020204020204" pitchFamily="34" charset="-122"/>
                <a:sym typeface="+mn-ea"/>
              </a:rPr>
              <a:t>；逾期未改正的，责令停产停业整顿，并处十万元以上二十万元以下的罚款，对其直接负责的主管人员和其他直接责任人员处二万元以上五万元以下的罚款；构成犯罪的，依照刑法有关规定追究刑事责任：</a:t>
            </a:r>
            <a:r>
              <a:rPr b="1" spc="100">
                <a:solidFill>
                  <a:schemeClr val="tx1">
                    <a:lumMod val="75000"/>
                  </a:schemeClr>
                </a:solidFill>
                <a:uFillTx/>
                <a:latin typeface="微软雅黑" panose="020B0503020204020204" pitchFamily="34" charset="-122"/>
                <a:ea typeface="微软雅黑" panose="020B0503020204020204" pitchFamily="34" charset="-122"/>
                <a:sym typeface="+mn-ea"/>
              </a:rPr>
              <a:t>（一）生产、经营、运输、储存、使用危险物品或者处置废弃危险物品，未建立专门安全管理制度、</a:t>
            </a:r>
            <a:r>
              <a:rPr b="1" spc="100">
                <a:solidFill>
                  <a:schemeClr val="tx2"/>
                </a:solidFill>
                <a:uFillTx/>
                <a:latin typeface="微软雅黑" panose="020B0503020204020204" pitchFamily="34" charset="-122"/>
                <a:ea typeface="微软雅黑" panose="020B0503020204020204" pitchFamily="34" charset="-122"/>
                <a:sym typeface="+mn-ea"/>
              </a:rPr>
              <a:t>未采取可靠的安全措施的。</a:t>
            </a:r>
            <a:endParaRPr b="1" spc="100">
              <a:solidFill>
                <a:schemeClr val="tx2"/>
              </a:solidFill>
              <a:uFillTx/>
              <a:latin typeface="微软雅黑" panose="020B0503020204020204" pitchFamily="34" charset="-122"/>
              <a:ea typeface="微软雅黑" panose="020B0503020204020204" pitchFamily="34" charset="-122"/>
              <a:sym typeface="+mn-ea"/>
            </a:endParaRPr>
          </a:p>
        </p:txBody>
      </p:sp>
      <p:grpSp>
        <p:nvGrpSpPr>
          <p:cNvPr id="14" name="组合 13"/>
          <p:cNvGrpSpPr/>
          <p:nvPr/>
        </p:nvGrpSpPr>
        <p:grpSpPr>
          <a:xfrm>
            <a:off x="102235" y="62230"/>
            <a:ext cx="6710680" cy="616535"/>
            <a:chOff x="147" y="225"/>
            <a:chExt cx="10568" cy="971"/>
          </a:xfrm>
        </p:grpSpPr>
        <p:sp>
          <p:nvSpPr>
            <p:cNvPr id="15" name="TextBox 31"/>
            <p:cNvSpPr txBox="1"/>
            <p:nvPr/>
          </p:nvSpPr>
          <p:spPr>
            <a:xfrm>
              <a:off x="1118" y="310"/>
              <a:ext cx="9597"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四、陆上油气输送管道企业安全监管与执法</a:t>
              </a:r>
              <a:endParaRPr lang="zh-CN" altLang="en-US" sz="2400" b="1" dirty="0">
                <a:latin typeface="微软雅黑" panose="020B0503020204020204" pitchFamily="34" charset="-122"/>
                <a:ea typeface="微软雅黑" panose="020B0503020204020204" pitchFamily="34" charset="-122"/>
                <a:sym typeface="+mn-ea"/>
              </a:endParaRPr>
            </a:p>
          </p:txBody>
        </p:sp>
        <p:sp>
          <p:nvSpPr>
            <p:cNvPr id="1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4</a:t>
              </a: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spd="slow" advTm="5769"/>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971974" y="556895"/>
            <a:ext cx="7200053" cy="1476375"/>
          </a:xfrm>
          <a:prstGeom prst="rect">
            <a:avLst/>
          </a:prstGeom>
          <a:noFill/>
        </p:spPr>
        <p:txBody>
          <a:bodyPr wrap="square" rtlCol="0" anchor="t">
            <a:spAutoFit/>
          </a:bodyPr>
          <a:lstStyle/>
          <a:p>
            <a:pPr indent="533400" algn="just">
              <a:lnSpc>
                <a:spcPct val="150000"/>
              </a:lnSpc>
              <a:spcBef>
                <a:spcPts val="0"/>
              </a:spcBef>
              <a:buClr>
                <a:srgbClr val="477AB1"/>
              </a:buClr>
              <a:buSzPct val="50000"/>
              <a:extLst>
                <a:ext uri="{35155182-B16C-46BC-9424-99874614C6A1}">
                  <wpsdc:indentchars xmlns:wpsdc="http://www.wps.cn/officeDocument/2017/drawingmlCustomData" val="200" checksum="171596010"/>
                </a:ext>
              </a:extLst>
            </a:pP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黑体" panose="02010609060101010101" pitchFamily="49" charset="-122"/>
              </a:rPr>
              <a:t>简而言之，</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仿宋_GB2312" pitchFamily="49" charset="-122"/>
              </a:rPr>
              <a:t>要围绕危化品的</a:t>
            </a:r>
            <a:r>
              <a:rPr lang="zh-CN" altLang="en-US" sz="2000" b="1" spc="100">
                <a:solidFill>
                  <a:schemeClr val="tx2"/>
                </a:solidFill>
                <a:uFillTx/>
                <a:latin typeface="微软雅黑" panose="020B0503020204020204" pitchFamily="34" charset="-122"/>
                <a:ea typeface="微软雅黑" panose="020B0503020204020204" pitchFamily="34" charset="-122"/>
                <a:sym typeface="仿宋_GB2312" pitchFamily="49" charset="-122"/>
              </a:rPr>
              <a:t>固有危险特性</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仿宋_GB2312" pitchFamily="49" charset="-122"/>
              </a:rPr>
              <a:t>（易燃易爆有毒有害），围绕安全生产</a:t>
            </a:r>
            <a:r>
              <a:rPr lang="zh-CN" altLang="en-US" sz="2000" b="1" spc="100">
                <a:solidFill>
                  <a:schemeClr val="tx2"/>
                </a:solidFill>
                <a:uFillTx/>
                <a:latin typeface="微软雅黑" panose="020B0503020204020204" pitchFamily="34" charset="-122"/>
                <a:ea typeface="微软雅黑" panose="020B0503020204020204" pitchFamily="34" charset="-122"/>
                <a:sym typeface="Arial" panose="020B0604020202020204" pitchFamily="34" charset="0"/>
              </a:rPr>
              <a:t>“</a:t>
            </a:r>
            <a:r>
              <a:rPr lang="zh-CN" altLang="en-US" sz="2000" b="1" spc="100">
                <a:solidFill>
                  <a:schemeClr val="tx2"/>
                </a:solidFill>
                <a:uFillTx/>
                <a:latin typeface="微软雅黑" panose="020B0503020204020204" pitchFamily="34" charset="-122"/>
                <a:ea typeface="微软雅黑" panose="020B0503020204020204" pitchFamily="34" charset="-122"/>
                <a:sym typeface="仿宋_GB2312" pitchFamily="49" charset="-122"/>
              </a:rPr>
              <a:t>三要素</a:t>
            </a:r>
            <a:r>
              <a:rPr lang="zh-CN" altLang="en-US" sz="2000" b="1" spc="100">
                <a:solidFill>
                  <a:schemeClr val="tx2"/>
                </a:solidFill>
                <a:uFillTx/>
                <a:latin typeface="微软雅黑" panose="020B0503020204020204" pitchFamily="34" charset="-122"/>
                <a:ea typeface="微软雅黑" panose="020B0503020204020204" pitchFamily="34" charset="-122"/>
                <a:sym typeface="Arial" panose="020B0604020202020204" pitchFamily="34" charset="0"/>
              </a:rPr>
              <a:t>”</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Arial" panose="020B0604020202020204" pitchFamily="34" charset="0"/>
              </a:rPr>
              <a:t>（</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仿宋_GB2312" pitchFamily="49" charset="-122"/>
              </a:rPr>
              <a:t>硬件（设备技术）、管理、人</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Arial" panose="020B0604020202020204" pitchFamily="34" charset="0"/>
              </a:rPr>
              <a:t>）</a:t>
            </a:r>
            <a:r>
              <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仿宋_GB2312" pitchFamily="49" charset="-122"/>
              </a:rPr>
              <a:t>，严格规范监管执法 ，减少和杜绝事故发生。</a:t>
            </a:r>
            <a:endParaRPr lang="zh-CN" altLang="en-US" sz="2000" spc="100">
              <a:solidFill>
                <a:schemeClr val="tx1">
                  <a:lumMod val="75000"/>
                </a:schemeClr>
              </a:solidFill>
              <a:uFillTx/>
              <a:latin typeface="微软雅黑" panose="020B0503020204020204" pitchFamily="34" charset="-122"/>
              <a:ea typeface="微软雅黑" panose="020B0503020204020204" pitchFamily="34" charset="-122"/>
              <a:sym typeface="仿宋_GB2312" pitchFamily="49" charset="-122"/>
            </a:endParaRPr>
          </a:p>
        </p:txBody>
      </p:sp>
      <p:grpSp>
        <p:nvGrpSpPr>
          <p:cNvPr id="40" name="组合 39"/>
          <p:cNvGrpSpPr/>
          <p:nvPr/>
        </p:nvGrpSpPr>
        <p:grpSpPr>
          <a:xfrm>
            <a:off x="1366520" y="2105025"/>
            <a:ext cx="6410960" cy="2589530"/>
            <a:chOff x="2271" y="3315"/>
            <a:chExt cx="10096" cy="4078"/>
          </a:xfrm>
        </p:grpSpPr>
        <p:grpSp>
          <p:nvGrpSpPr>
            <p:cNvPr id="38" name="组合 37"/>
            <p:cNvGrpSpPr/>
            <p:nvPr/>
          </p:nvGrpSpPr>
          <p:grpSpPr>
            <a:xfrm>
              <a:off x="2271" y="3654"/>
              <a:ext cx="4534" cy="3402"/>
              <a:chOff x="2271" y="3684"/>
              <a:chExt cx="4534" cy="3402"/>
            </a:xfrm>
          </p:grpSpPr>
          <p:grpSp>
            <p:nvGrpSpPr>
              <p:cNvPr id="8" name="组合 7"/>
              <p:cNvGrpSpPr/>
              <p:nvPr/>
            </p:nvGrpSpPr>
            <p:grpSpPr>
              <a:xfrm>
                <a:off x="2271" y="3684"/>
                <a:ext cx="4535" cy="3402"/>
                <a:chOff x="6650" y="3138"/>
                <a:chExt cx="5448" cy="5412"/>
              </a:xfrm>
            </p:grpSpPr>
            <p:sp>
              <p:nvSpPr>
                <p:cNvPr id="9" name="Freeform 5"/>
                <p:cNvSpPr/>
                <p:nvPr/>
              </p:nvSpPr>
              <p:spPr>
                <a:xfrm>
                  <a:off x="9413" y="5930"/>
                  <a:ext cx="2685" cy="2620"/>
                </a:xfrm>
                <a:custGeom>
                  <a:avLst/>
                  <a:gdLst/>
                  <a:ahLst/>
                  <a:cxnLst>
                    <a:cxn ang="0">
                      <a:pos x="23694" y="0"/>
                    </a:cxn>
                    <a:cxn ang="0">
                      <a:pos x="941833" y="0"/>
                    </a:cxn>
                    <a:cxn ang="0">
                      <a:pos x="1692141" y="751380"/>
                    </a:cxn>
                    <a:cxn ang="0">
                      <a:pos x="1692141" y="1663700"/>
                    </a:cxn>
                    <a:cxn ang="0">
                      <a:pos x="774989" y="1663700"/>
                    </a:cxn>
                    <a:cxn ang="0">
                      <a:pos x="12834" y="762241"/>
                    </a:cxn>
                    <a:cxn ang="0">
                      <a:pos x="23694" y="0"/>
                    </a:cxn>
                  </a:cxnLst>
                  <a:rect l="0" t="0" r="0" b="0"/>
                  <a:pathLst>
                    <a:path w="1727" h="1685">
                      <a:moveTo>
                        <a:pt x="24" y="0"/>
                      </a:moveTo>
                      <a:cubicBezTo>
                        <a:pt x="334" y="0"/>
                        <a:pt x="644" y="0"/>
                        <a:pt x="954" y="0"/>
                      </a:cubicBezTo>
                      <a:cubicBezTo>
                        <a:pt x="1403" y="24"/>
                        <a:pt x="1727" y="492"/>
                        <a:pt x="1714" y="761"/>
                      </a:cubicBezTo>
                      <a:cubicBezTo>
                        <a:pt x="1714" y="1069"/>
                        <a:pt x="1714" y="1377"/>
                        <a:pt x="1714" y="1685"/>
                      </a:cubicBezTo>
                      <a:cubicBezTo>
                        <a:pt x="1405" y="1685"/>
                        <a:pt x="1095" y="1685"/>
                        <a:pt x="785" y="1685"/>
                      </a:cubicBezTo>
                      <a:cubicBezTo>
                        <a:pt x="315" y="1681"/>
                        <a:pt x="0" y="1230"/>
                        <a:pt x="13" y="772"/>
                      </a:cubicBezTo>
                      <a:cubicBezTo>
                        <a:pt x="17" y="514"/>
                        <a:pt x="20" y="257"/>
                        <a:pt x="24" y="0"/>
                      </a:cubicBezTo>
                      <a:close/>
                    </a:path>
                  </a:pathLst>
                </a:custGeom>
                <a:solidFill>
                  <a:schemeClr val="bg1">
                    <a:alpha val="100000"/>
                  </a:schemeClr>
                </a:solidFill>
                <a:ln w="9525">
                  <a:noFill/>
                </a:ln>
              </p:spPr>
              <p:txBody>
                <a:bodyPr/>
                <a:lstStyle/>
                <a:p>
                  <a:endParaRPr lang="zh-CN" altLang="en-US"/>
                </a:p>
              </p:txBody>
            </p:sp>
            <p:sp>
              <p:nvSpPr>
                <p:cNvPr id="10" name="Freeform 6"/>
                <p:cNvSpPr/>
                <p:nvPr/>
              </p:nvSpPr>
              <p:spPr>
                <a:xfrm>
                  <a:off x="9413" y="3138"/>
                  <a:ext cx="2685" cy="2620"/>
                </a:xfrm>
                <a:custGeom>
                  <a:avLst/>
                  <a:gdLst/>
                  <a:ahLst/>
                  <a:cxnLst>
                    <a:cxn ang="0">
                      <a:pos x="23694" y="1663700"/>
                    </a:cxn>
                    <a:cxn ang="0">
                      <a:pos x="941833" y="1663700"/>
                    </a:cxn>
                    <a:cxn ang="0">
                      <a:pos x="1692141" y="912320"/>
                    </a:cxn>
                    <a:cxn ang="0">
                      <a:pos x="1692141" y="0"/>
                    </a:cxn>
                    <a:cxn ang="0">
                      <a:pos x="774989" y="0"/>
                    </a:cxn>
                    <a:cxn ang="0">
                      <a:pos x="12834" y="902446"/>
                    </a:cxn>
                    <a:cxn ang="0">
                      <a:pos x="23694" y="1663700"/>
                    </a:cxn>
                  </a:cxnLst>
                  <a:rect l="0" t="0" r="0" b="0"/>
                  <a:pathLst>
                    <a:path w="1727" h="1685">
                      <a:moveTo>
                        <a:pt x="24" y="1685"/>
                      </a:moveTo>
                      <a:cubicBezTo>
                        <a:pt x="334" y="1685"/>
                        <a:pt x="644" y="1685"/>
                        <a:pt x="954" y="1685"/>
                      </a:cubicBezTo>
                      <a:cubicBezTo>
                        <a:pt x="1403" y="1661"/>
                        <a:pt x="1727" y="1194"/>
                        <a:pt x="1714" y="924"/>
                      </a:cubicBezTo>
                      <a:cubicBezTo>
                        <a:pt x="1714" y="616"/>
                        <a:pt x="1714" y="308"/>
                        <a:pt x="1714" y="0"/>
                      </a:cubicBezTo>
                      <a:cubicBezTo>
                        <a:pt x="1405" y="0"/>
                        <a:pt x="1095" y="0"/>
                        <a:pt x="785" y="0"/>
                      </a:cubicBezTo>
                      <a:cubicBezTo>
                        <a:pt x="315" y="4"/>
                        <a:pt x="0" y="455"/>
                        <a:pt x="13" y="914"/>
                      </a:cubicBezTo>
                      <a:cubicBezTo>
                        <a:pt x="17" y="1171"/>
                        <a:pt x="20" y="1428"/>
                        <a:pt x="24" y="1685"/>
                      </a:cubicBezTo>
                      <a:close/>
                    </a:path>
                  </a:pathLst>
                </a:custGeom>
                <a:solidFill>
                  <a:schemeClr val="accent1">
                    <a:alpha val="100000"/>
                  </a:schemeClr>
                </a:solidFill>
                <a:ln w="9525">
                  <a:noFill/>
                </a:ln>
              </p:spPr>
              <p:txBody>
                <a:bodyPr/>
                <a:lstStyle/>
                <a:p>
                  <a:endParaRPr lang="zh-CN" altLang="en-US"/>
                </a:p>
              </p:txBody>
            </p:sp>
            <p:sp>
              <p:nvSpPr>
                <p:cNvPr id="11" name="Freeform 7"/>
                <p:cNvSpPr/>
                <p:nvPr/>
              </p:nvSpPr>
              <p:spPr>
                <a:xfrm>
                  <a:off x="6650" y="5930"/>
                  <a:ext cx="2685" cy="2620"/>
                </a:xfrm>
                <a:custGeom>
                  <a:avLst/>
                  <a:gdLst/>
                  <a:ahLst/>
                  <a:cxnLst>
                    <a:cxn ang="0">
                      <a:pos x="1682268" y="0"/>
                    </a:cxn>
                    <a:cxn ang="0">
                      <a:pos x="764129" y="0"/>
                    </a:cxn>
                    <a:cxn ang="0">
                      <a:pos x="12834" y="751380"/>
                    </a:cxn>
                    <a:cxn ang="0">
                      <a:pos x="12834" y="1663700"/>
                    </a:cxn>
                    <a:cxn ang="0">
                      <a:pos x="930974" y="1663700"/>
                    </a:cxn>
                    <a:cxn ang="0">
                      <a:pos x="1692141" y="762241"/>
                    </a:cxn>
                    <a:cxn ang="0">
                      <a:pos x="1682268" y="0"/>
                    </a:cxn>
                  </a:cxnLst>
                  <a:rect l="0" t="0" r="0" b="0"/>
                  <a:pathLst>
                    <a:path w="1727" h="1685">
                      <a:moveTo>
                        <a:pt x="1704" y="0"/>
                      </a:moveTo>
                      <a:cubicBezTo>
                        <a:pt x="1394" y="0"/>
                        <a:pt x="1084" y="0"/>
                        <a:pt x="774" y="0"/>
                      </a:cubicBezTo>
                      <a:cubicBezTo>
                        <a:pt x="325" y="24"/>
                        <a:pt x="0" y="492"/>
                        <a:pt x="13" y="761"/>
                      </a:cubicBezTo>
                      <a:cubicBezTo>
                        <a:pt x="13" y="1069"/>
                        <a:pt x="13" y="1377"/>
                        <a:pt x="13" y="1685"/>
                      </a:cubicBezTo>
                      <a:cubicBezTo>
                        <a:pt x="323" y="1685"/>
                        <a:pt x="633" y="1685"/>
                        <a:pt x="943" y="1685"/>
                      </a:cubicBezTo>
                      <a:cubicBezTo>
                        <a:pt x="1413" y="1681"/>
                        <a:pt x="1727" y="1230"/>
                        <a:pt x="1714" y="772"/>
                      </a:cubicBezTo>
                      <a:cubicBezTo>
                        <a:pt x="1711" y="514"/>
                        <a:pt x="1707" y="257"/>
                        <a:pt x="1704" y="0"/>
                      </a:cubicBezTo>
                      <a:close/>
                    </a:path>
                  </a:pathLst>
                </a:custGeom>
                <a:solidFill>
                  <a:schemeClr val="tx2">
                    <a:alpha val="100000"/>
                  </a:schemeClr>
                </a:solidFill>
                <a:ln w="9525">
                  <a:noFill/>
                </a:ln>
              </p:spPr>
              <p:txBody>
                <a:bodyPr/>
                <a:lstStyle/>
                <a:p>
                  <a:endParaRPr lang="zh-CN" altLang="en-US"/>
                </a:p>
              </p:txBody>
            </p:sp>
            <p:sp>
              <p:nvSpPr>
                <p:cNvPr id="12" name="Freeform 8"/>
                <p:cNvSpPr/>
                <p:nvPr/>
              </p:nvSpPr>
              <p:spPr>
                <a:xfrm>
                  <a:off x="6650" y="3138"/>
                  <a:ext cx="2685" cy="2620"/>
                </a:xfrm>
                <a:custGeom>
                  <a:avLst/>
                  <a:gdLst/>
                  <a:ahLst/>
                  <a:cxnLst>
                    <a:cxn ang="0">
                      <a:pos x="1682268" y="1663700"/>
                    </a:cxn>
                    <a:cxn ang="0">
                      <a:pos x="764129" y="1663700"/>
                    </a:cxn>
                    <a:cxn ang="0">
                      <a:pos x="12834" y="912320"/>
                    </a:cxn>
                    <a:cxn ang="0">
                      <a:pos x="12834" y="0"/>
                    </a:cxn>
                    <a:cxn ang="0">
                      <a:pos x="930974" y="0"/>
                    </a:cxn>
                    <a:cxn ang="0">
                      <a:pos x="1692141" y="902446"/>
                    </a:cxn>
                    <a:cxn ang="0">
                      <a:pos x="1682268" y="1663700"/>
                    </a:cxn>
                  </a:cxnLst>
                  <a:rect l="0" t="0" r="0" b="0"/>
                  <a:pathLst>
                    <a:path w="1727" h="1685">
                      <a:moveTo>
                        <a:pt x="1704" y="1685"/>
                      </a:moveTo>
                      <a:cubicBezTo>
                        <a:pt x="1394" y="1685"/>
                        <a:pt x="1084" y="1685"/>
                        <a:pt x="774" y="1685"/>
                      </a:cubicBezTo>
                      <a:cubicBezTo>
                        <a:pt x="325" y="1661"/>
                        <a:pt x="0" y="1194"/>
                        <a:pt x="13" y="924"/>
                      </a:cubicBezTo>
                      <a:cubicBezTo>
                        <a:pt x="13" y="616"/>
                        <a:pt x="13" y="308"/>
                        <a:pt x="13" y="0"/>
                      </a:cubicBezTo>
                      <a:cubicBezTo>
                        <a:pt x="323" y="0"/>
                        <a:pt x="633" y="0"/>
                        <a:pt x="943" y="0"/>
                      </a:cubicBezTo>
                      <a:cubicBezTo>
                        <a:pt x="1413" y="4"/>
                        <a:pt x="1727" y="455"/>
                        <a:pt x="1714" y="914"/>
                      </a:cubicBezTo>
                      <a:cubicBezTo>
                        <a:pt x="1711" y="1171"/>
                        <a:pt x="1707" y="1428"/>
                        <a:pt x="1704" y="1685"/>
                      </a:cubicBezTo>
                      <a:close/>
                    </a:path>
                  </a:pathLst>
                </a:custGeom>
                <a:solidFill>
                  <a:schemeClr val="tx1">
                    <a:alpha val="100000"/>
                  </a:schemeClr>
                </a:solidFill>
                <a:ln w="9525">
                  <a:noFill/>
                </a:ln>
              </p:spPr>
              <p:txBody>
                <a:bodyPr/>
                <a:lstStyle/>
                <a:p>
                  <a:endParaRPr lang="zh-CN" altLang="en-US"/>
                </a:p>
              </p:txBody>
            </p:sp>
            <p:sp>
              <p:nvSpPr>
                <p:cNvPr id="13" name="Oval 10"/>
                <p:cNvSpPr/>
                <p:nvPr/>
              </p:nvSpPr>
              <p:spPr>
                <a:xfrm>
                  <a:off x="7420" y="3795"/>
                  <a:ext cx="1223" cy="1220"/>
                </a:xfrm>
                <a:prstGeom prst="ellipse">
                  <a:avLst/>
                </a:prstGeom>
                <a:solidFill>
                  <a:srgbClr val="FFFFFF"/>
                </a:solidFill>
                <a:ln w="9525">
                  <a:noFill/>
                </a:ln>
              </p:spPr>
              <p:txBody>
                <a:bodyPr/>
                <a:lstStyle/>
                <a:p>
                  <a:pPr algn="ctr"/>
                  <a:endParaRPr lang="zh-CN" altLang="en-US" dirty="0">
                    <a:latin typeface="Arial" panose="020B0604020202020204" pitchFamily="34" charset="0"/>
                    <a:ea typeface="宋体" panose="02010600030101010101" pitchFamily="2" charset="-122"/>
                  </a:endParaRPr>
                </a:p>
              </p:txBody>
            </p:sp>
            <p:sp>
              <p:nvSpPr>
                <p:cNvPr id="16" name="Oval 10"/>
                <p:cNvSpPr/>
                <p:nvPr/>
              </p:nvSpPr>
              <p:spPr>
                <a:xfrm>
                  <a:off x="10103" y="3795"/>
                  <a:ext cx="1220" cy="1220"/>
                </a:xfrm>
                <a:prstGeom prst="ellipse">
                  <a:avLst/>
                </a:prstGeom>
                <a:solidFill>
                  <a:srgbClr val="FFFFFF"/>
                </a:solidFill>
                <a:ln w="9525">
                  <a:noFill/>
                </a:ln>
              </p:spPr>
              <p:txBody>
                <a:bodyPr/>
                <a:lstStyle/>
                <a:p>
                  <a:pPr algn="ctr"/>
                  <a:endParaRPr lang="zh-CN" altLang="en-US" dirty="0">
                    <a:latin typeface="Arial" panose="020B0604020202020204" pitchFamily="34" charset="0"/>
                    <a:ea typeface="宋体" panose="02010600030101010101" pitchFamily="2" charset="-122"/>
                  </a:endParaRPr>
                </a:p>
              </p:txBody>
            </p:sp>
            <p:sp>
              <p:nvSpPr>
                <p:cNvPr id="18" name="Oval 10"/>
                <p:cNvSpPr/>
                <p:nvPr/>
              </p:nvSpPr>
              <p:spPr>
                <a:xfrm>
                  <a:off x="7420" y="6575"/>
                  <a:ext cx="1223" cy="1223"/>
                </a:xfrm>
                <a:prstGeom prst="ellipse">
                  <a:avLst/>
                </a:prstGeom>
                <a:solidFill>
                  <a:srgbClr val="FFFFFF"/>
                </a:solidFill>
                <a:ln w="9525">
                  <a:noFill/>
                </a:ln>
              </p:spPr>
              <p:txBody>
                <a:bodyPr/>
                <a:lstStyle/>
                <a:p>
                  <a:pPr algn="ctr"/>
                  <a:endParaRPr lang="zh-CN" altLang="en-US" dirty="0">
                    <a:latin typeface="Arial" panose="020B0604020202020204" pitchFamily="34" charset="0"/>
                    <a:ea typeface="宋体" panose="02010600030101010101" pitchFamily="2" charset="-122"/>
                  </a:endParaRPr>
                </a:p>
              </p:txBody>
            </p:sp>
            <p:sp>
              <p:nvSpPr>
                <p:cNvPr id="20" name="Oval 10"/>
                <p:cNvSpPr/>
                <p:nvPr/>
              </p:nvSpPr>
              <p:spPr>
                <a:xfrm>
                  <a:off x="10103" y="6575"/>
                  <a:ext cx="1220" cy="1223"/>
                </a:xfrm>
                <a:prstGeom prst="ellipse">
                  <a:avLst/>
                </a:prstGeom>
                <a:solidFill>
                  <a:srgbClr val="FFFFFF"/>
                </a:solidFill>
                <a:ln w="9525">
                  <a:noFill/>
                </a:ln>
              </p:spPr>
              <p:txBody>
                <a:bodyPr/>
                <a:lstStyle/>
                <a:p>
                  <a:pPr algn="ctr"/>
                  <a:endParaRPr lang="zh-CN" altLang="en-US" dirty="0">
                    <a:latin typeface="Arial" panose="020B0604020202020204" pitchFamily="34" charset="0"/>
                    <a:ea typeface="宋体" panose="02010600030101010101" pitchFamily="2" charset="-122"/>
                  </a:endParaRPr>
                </a:p>
              </p:txBody>
            </p:sp>
          </p:grpSp>
          <p:sp>
            <p:nvSpPr>
              <p:cNvPr id="15" name="文本框 14"/>
              <p:cNvSpPr txBox="1"/>
              <p:nvPr/>
            </p:nvSpPr>
            <p:spPr>
              <a:xfrm>
                <a:off x="2822" y="4158"/>
                <a:ext cx="1198" cy="628"/>
              </a:xfrm>
              <a:prstGeom prst="rect">
                <a:avLst/>
              </a:prstGeom>
              <a:noFill/>
            </p:spPr>
            <p:txBody>
              <a:bodyPr wrap="square" rtlCol="0">
                <a:spAutoFit/>
              </a:bodyPr>
              <a:lstStyle/>
              <a:p>
                <a:pPr algn="ctr"/>
                <a:r>
                  <a:rPr lang="zh-CN" altLang="en-US" sz="2000" b="1" spc="100">
                    <a:solidFill>
                      <a:schemeClr val="tx1">
                        <a:lumMod val="75000"/>
                      </a:schemeClr>
                    </a:solidFill>
                    <a:uFillTx/>
                    <a:latin typeface="微软雅黑" panose="020B0503020204020204" pitchFamily="34" charset="-122"/>
                    <a:ea typeface="微软雅黑" panose="020B0503020204020204" pitchFamily="34" charset="-122"/>
                  </a:rPr>
                  <a:t>易燃</a:t>
                </a:r>
                <a:endParaRPr lang="zh-CN" altLang="en-US" sz="2000" b="1" spc="100">
                  <a:solidFill>
                    <a:schemeClr val="tx1">
                      <a:lumMod val="75000"/>
                    </a:schemeClr>
                  </a:solidFill>
                  <a:uFillTx/>
                  <a:latin typeface="微软雅黑" panose="020B0503020204020204" pitchFamily="34" charset="-122"/>
                  <a:ea typeface="微软雅黑" panose="020B0503020204020204" pitchFamily="34" charset="-122"/>
                </a:endParaRPr>
              </a:p>
            </p:txBody>
          </p:sp>
          <p:sp>
            <p:nvSpPr>
              <p:cNvPr id="22" name="文本框 21"/>
              <p:cNvSpPr txBox="1"/>
              <p:nvPr/>
            </p:nvSpPr>
            <p:spPr>
              <a:xfrm>
                <a:off x="5090" y="4158"/>
                <a:ext cx="1198" cy="628"/>
              </a:xfrm>
              <a:prstGeom prst="rect">
                <a:avLst/>
              </a:prstGeom>
              <a:noFill/>
            </p:spPr>
            <p:txBody>
              <a:bodyPr wrap="square" rtlCol="0">
                <a:spAutoFit/>
              </a:bodyPr>
              <a:lstStyle/>
              <a:p>
                <a:pPr algn="ctr"/>
                <a:r>
                  <a:rPr lang="zh-CN" altLang="en-US" sz="2000" b="1" spc="100">
                    <a:solidFill>
                      <a:schemeClr val="tx1">
                        <a:lumMod val="75000"/>
                      </a:schemeClr>
                    </a:solidFill>
                    <a:uFillTx/>
                    <a:latin typeface="微软雅黑" panose="020B0503020204020204" pitchFamily="34" charset="-122"/>
                    <a:ea typeface="微软雅黑" panose="020B0503020204020204" pitchFamily="34" charset="-122"/>
                  </a:rPr>
                  <a:t>易爆</a:t>
                </a:r>
                <a:endParaRPr lang="zh-CN" altLang="en-US" sz="2000" b="1" spc="100">
                  <a:solidFill>
                    <a:schemeClr val="tx1">
                      <a:lumMod val="75000"/>
                    </a:schemeClr>
                  </a:solidFill>
                  <a:uFillTx/>
                  <a:latin typeface="微软雅黑" panose="020B0503020204020204" pitchFamily="34" charset="-122"/>
                  <a:ea typeface="微软雅黑" panose="020B0503020204020204" pitchFamily="34" charset="-122"/>
                </a:endParaRPr>
              </a:p>
            </p:txBody>
          </p:sp>
          <p:sp>
            <p:nvSpPr>
              <p:cNvPr id="23" name="文本框 22"/>
              <p:cNvSpPr txBox="1"/>
              <p:nvPr/>
            </p:nvSpPr>
            <p:spPr>
              <a:xfrm>
                <a:off x="2822" y="5915"/>
                <a:ext cx="1198" cy="628"/>
              </a:xfrm>
              <a:prstGeom prst="rect">
                <a:avLst/>
              </a:prstGeom>
              <a:noFill/>
            </p:spPr>
            <p:txBody>
              <a:bodyPr wrap="square" rtlCol="0">
                <a:spAutoFit/>
              </a:bodyPr>
              <a:lstStyle/>
              <a:p>
                <a:pPr algn="ctr"/>
                <a:r>
                  <a:rPr lang="zh-CN" altLang="en-US" sz="2000" b="1" spc="100">
                    <a:solidFill>
                      <a:schemeClr val="tx1">
                        <a:lumMod val="75000"/>
                      </a:schemeClr>
                    </a:solidFill>
                    <a:uFillTx/>
                    <a:latin typeface="微软雅黑" panose="020B0503020204020204" pitchFamily="34" charset="-122"/>
                    <a:ea typeface="微软雅黑" panose="020B0503020204020204" pitchFamily="34" charset="-122"/>
                  </a:rPr>
                  <a:t>有毒</a:t>
                </a:r>
                <a:endParaRPr lang="zh-CN" altLang="en-US" sz="2000" b="1" spc="100">
                  <a:solidFill>
                    <a:schemeClr val="tx1">
                      <a:lumMod val="75000"/>
                    </a:schemeClr>
                  </a:solidFill>
                  <a:uFillTx/>
                  <a:latin typeface="微软雅黑" panose="020B0503020204020204" pitchFamily="34" charset="-122"/>
                  <a:ea typeface="微软雅黑" panose="020B0503020204020204" pitchFamily="34" charset="-122"/>
                </a:endParaRPr>
              </a:p>
            </p:txBody>
          </p:sp>
          <p:sp>
            <p:nvSpPr>
              <p:cNvPr id="24" name="文本框 23"/>
              <p:cNvSpPr txBox="1"/>
              <p:nvPr/>
            </p:nvSpPr>
            <p:spPr>
              <a:xfrm>
                <a:off x="5090" y="5915"/>
                <a:ext cx="1198" cy="628"/>
              </a:xfrm>
              <a:prstGeom prst="rect">
                <a:avLst/>
              </a:prstGeom>
              <a:noFill/>
            </p:spPr>
            <p:txBody>
              <a:bodyPr wrap="square" rtlCol="0">
                <a:spAutoFit/>
              </a:bodyPr>
              <a:lstStyle/>
              <a:p>
                <a:pPr algn="ctr"/>
                <a:r>
                  <a:rPr lang="zh-CN" altLang="en-US" sz="2000" b="1" spc="100">
                    <a:solidFill>
                      <a:schemeClr val="tx1">
                        <a:lumMod val="75000"/>
                      </a:schemeClr>
                    </a:solidFill>
                    <a:uFillTx/>
                    <a:latin typeface="微软雅黑" panose="020B0503020204020204" pitchFamily="34" charset="-122"/>
                    <a:ea typeface="微软雅黑" panose="020B0503020204020204" pitchFamily="34" charset="-122"/>
                  </a:rPr>
                  <a:t>有害</a:t>
                </a:r>
                <a:endParaRPr lang="zh-CN" altLang="en-US" sz="2000" b="1" spc="100">
                  <a:solidFill>
                    <a:schemeClr val="tx1">
                      <a:lumMod val="75000"/>
                    </a:schemeClr>
                  </a:solidFill>
                  <a:uFillTx/>
                  <a:latin typeface="微软雅黑" panose="020B0503020204020204" pitchFamily="34" charset="-122"/>
                  <a:ea typeface="微软雅黑" panose="020B0503020204020204" pitchFamily="34" charset="-122"/>
                </a:endParaRPr>
              </a:p>
            </p:txBody>
          </p:sp>
        </p:grpSp>
        <p:grpSp>
          <p:nvGrpSpPr>
            <p:cNvPr id="39" name="组合 38"/>
            <p:cNvGrpSpPr/>
            <p:nvPr/>
          </p:nvGrpSpPr>
          <p:grpSpPr>
            <a:xfrm>
              <a:off x="7681" y="3315"/>
              <a:ext cx="4687" cy="4079"/>
              <a:chOff x="7681" y="3315"/>
              <a:chExt cx="4687" cy="4079"/>
            </a:xfrm>
          </p:grpSpPr>
          <p:sp>
            <p:nvSpPr>
              <p:cNvPr id="25" name="等腰三角形 24"/>
              <p:cNvSpPr/>
              <p:nvPr/>
            </p:nvSpPr>
            <p:spPr>
              <a:xfrm>
                <a:off x="8926" y="4497"/>
                <a:ext cx="2154" cy="2160"/>
              </a:xfrm>
              <a:prstGeom prst="triangle">
                <a:avLst/>
              </a:prstGeom>
              <a:solidFill>
                <a:schemeClr val="accent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grpSp>
            <p:nvGrpSpPr>
              <p:cNvPr id="31" name="组合 30"/>
              <p:cNvGrpSpPr/>
              <p:nvPr/>
            </p:nvGrpSpPr>
            <p:grpSpPr>
              <a:xfrm>
                <a:off x="9436" y="3315"/>
                <a:ext cx="1134" cy="1134"/>
                <a:chOff x="7937" y="3315"/>
                <a:chExt cx="1134" cy="1134"/>
              </a:xfrm>
            </p:grpSpPr>
            <p:sp>
              <p:nvSpPr>
                <p:cNvPr id="30" name="Oval 5"/>
                <p:cNvSpPr/>
                <p:nvPr/>
              </p:nvSpPr>
              <p:spPr>
                <a:xfrm>
                  <a:off x="7937" y="3315"/>
                  <a:ext cx="1134" cy="1134"/>
                </a:xfrm>
                <a:prstGeom prst="ellipse">
                  <a:avLst/>
                </a:prstGeom>
                <a:solidFill>
                  <a:schemeClr val="tx1"/>
                </a:solidFill>
                <a:ln w="38100" cap="flat" cmpd="sng">
                  <a:solidFill>
                    <a:schemeClr val="accent2"/>
                  </a:solidFill>
                  <a:prstDash val="solid"/>
                  <a:headEnd type="none" w="med" len="med"/>
                  <a:tailEnd type="none" w="med" len="med"/>
                </a:ln>
              </p:spPr>
              <p:txBody>
                <a:bodyPr/>
                <a:lstStyle/>
                <a:p>
                  <a:endParaRPr lang="zh-CN" altLang="en-US" dirty="0">
                    <a:latin typeface="Arial" panose="020B0604020202020204" pitchFamily="34" charset="0"/>
                    <a:ea typeface="宋体" panose="02010600030101010101" pitchFamily="2" charset="-122"/>
                  </a:endParaRPr>
                </a:p>
              </p:txBody>
            </p:sp>
            <p:sp>
              <p:nvSpPr>
                <p:cNvPr id="26" name="文本框 25"/>
                <p:cNvSpPr txBox="1"/>
                <p:nvPr/>
              </p:nvSpPr>
              <p:spPr>
                <a:xfrm>
                  <a:off x="8280" y="3530"/>
                  <a:ext cx="449" cy="628"/>
                </a:xfrm>
                <a:prstGeom prst="rect">
                  <a:avLst/>
                </a:prstGeom>
                <a:noFill/>
              </p:spPr>
              <p:txBody>
                <a:bodyPr wrap="square" rtlCol="0">
                  <a:spAutoFit/>
                </a:bodyPr>
                <a:lstStyle/>
                <a:p>
                  <a:pPr algn="ctr"/>
                  <a:r>
                    <a:rPr lang="zh-CN" altLang="en-US" sz="2000" b="1" spc="100">
                      <a:solidFill>
                        <a:schemeClr val="accent2"/>
                      </a:solidFill>
                      <a:uFillTx/>
                      <a:latin typeface="微软雅黑" panose="020B0503020204020204" pitchFamily="34" charset="-122"/>
                      <a:ea typeface="微软雅黑" panose="020B0503020204020204" pitchFamily="34" charset="-122"/>
                    </a:rPr>
                    <a:t>人</a:t>
                  </a:r>
                  <a:endParaRPr lang="zh-CN" altLang="en-US" sz="2000" b="1" spc="100">
                    <a:solidFill>
                      <a:schemeClr val="accent2"/>
                    </a:solidFill>
                    <a:uFillTx/>
                    <a:latin typeface="微软雅黑" panose="020B0503020204020204" pitchFamily="34" charset="-122"/>
                    <a:ea typeface="微软雅黑" panose="020B0503020204020204" pitchFamily="34" charset="-122"/>
                  </a:endParaRPr>
                </a:p>
              </p:txBody>
            </p:sp>
          </p:grpSp>
          <p:grpSp>
            <p:nvGrpSpPr>
              <p:cNvPr id="37" name="组合 36"/>
              <p:cNvGrpSpPr/>
              <p:nvPr/>
            </p:nvGrpSpPr>
            <p:grpSpPr>
              <a:xfrm>
                <a:off x="11170" y="6260"/>
                <a:ext cx="1198" cy="1134"/>
                <a:chOff x="11057" y="5808"/>
                <a:chExt cx="1198" cy="1134"/>
              </a:xfrm>
            </p:grpSpPr>
            <p:sp>
              <p:nvSpPr>
                <p:cNvPr id="35" name="Oval 6"/>
                <p:cNvSpPr/>
                <p:nvPr/>
              </p:nvSpPr>
              <p:spPr>
                <a:xfrm>
                  <a:off x="11057" y="5808"/>
                  <a:ext cx="1134" cy="1134"/>
                </a:xfrm>
                <a:prstGeom prst="ellipse">
                  <a:avLst/>
                </a:prstGeom>
                <a:solidFill>
                  <a:schemeClr val="bg1"/>
                </a:solidFill>
                <a:ln w="38100" cap="flat" cmpd="sng">
                  <a:solidFill>
                    <a:schemeClr val="accent2"/>
                  </a:solidFill>
                  <a:prstDash val="solid"/>
                  <a:headEnd type="none" w="med" len="med"/>
                  <a:tailEnd type="none" w="med" len="med"/>
                </a:ln>
              </p:spPr>
              <p:txBody>
                <a:bodyPr/>
                <a:lstStyle/>
                <a:p>
                  <a:endParaRPr lang="zh-CN" altLang="en-US" dirty="0">
                    <a:latin typeface="Arial" panose="020B0604020202020204" pitchFamily="34" charset="0"/>
                    <a:ea typeface="宋体" panose="02010600030101010101" pitchFamily="2" charset="-122"/>
                  </a:endParaRPr>
                </a:p>
              </p:txBody>
            </p:sp>
            <p:sp>
              <p:nvSpPr>
                <p:cNvPr id="27" name="文本框 26"/>
                <p:cNvSpPr txBox="1"/>
                <p:nvPr/>
              </p:nvSpPr>
              <p:spPr>
                <a:xfrm>
                  <a:off x="11057" y="6061"/>
                  <a:ext cx="1198" cy="628"/>
                </a:xfrm>
                <a:prstGeom prst="rect">
                  <a:avLst/>
                </a:prstGeom>
                <a:noFill/>
              </p:spPr>
              <p:txBody>
                <a:bodyPr wrap="square" rtlCol="0">
                  <a:spAutoFit/>
                </a:bodyPr>
                <a:lstStyle/>
                <a:p>
                  <a:pPr algn="ctr"/>
                  <a:r>
                    <a:rPr lang="zh-CN" altLang="en-US" sz="2000" b="1" spc="100">
                      <a:solidFill>
                        <a:schemeClr val="tx1">
                          <a:lumMod val="75000"/>
                        </a:schemeClr>
                      </a:solidFill>
                      <a:uFillTx/>
                      <a:latin typeface="微软雅黑" panose="020B0503020204020204" pitchFamily="34" charset="-122"/>
                      <a:ea typeface="微软雅黑" panose="020B0503020204020204" pitchFamily="34" charset="-122"/>
                    </a:rPr>
                    <a:t>管理</a:t>
                  </a:r>
                  <a:endParaRPr lang="zh-CN" altLang="en-US" sz="2000" b="1" spc="100">
                    <a:solidFill>
                      <a:schemeClr val="tx1">
                        <a:lumMod val="75000"/>
                      </a:schemeClr>
                    </a:solidFill>
                    <a:uFillTx/>
                    <a:latin typeface="微软雅黑" panose="020B0503020204020204" pitchFamily="34" charset="-122"/>
                    <a:ea typeface="微软雅黑" panose="020B0503020204020204" pitchFamily="34" charset="-122"/>
                  </a:endParaRPr>
                </a:p>
              </p:txBody>
            </p:sp>
          </p:grpSp>
          <p:grpSp>
            <p:nvGrpSpPr>
              <p:cNvPr id="36" name="组合 35"/>
              <p:cNvGrpSpPr/>
              <p:nvPr/>
            </p:nvGrpSpPr>
            <p:grpSpPr>
              <a:xfrm>
                <a:off x="7681" y="6260"/>
                <a:ext cx="1198" cy="1134"/>
                <a:chOff x="7681" y="5808"/>
                <a:chExt cx="1198" cy="1134"/>
              </a:xfrm>
            </p:grpSpPr>
            <p:sp>
              <p:nvSpPr>
                <p:cNvPr id="34" name="Oval 8"/>
                <p:cNvSpPr/>
                <p:nvPr/>
              </p:nvSpPr>
              <p:spPr>
                <a:xfrm>
                  <a:off x="7713" y="5808"/>
                  <a:ext cx="1134" cy="1134"/>
                </a:xfrm>
                <a:prstGeom prst="ellipse">
                  <a:avLst/>
                </a:prstGeom>
                <a:solidFill>
                  <a:schemeClr val="tx2"/>
                </a:solidFill>
                <a:ln w="38100" cap="flat" cmpd="sng">
                  <a:solidFill>
                    <a:schemeClr val="accent2"/>
                  </a:solidFill>
                  <a:prstDash val="solid"/>
                  <a:headEnd type="none" w="med" len="med"/>
                  <a:tailEnd type="none" w="med" len="med"/>
                </a:ln>
              </p:spPr>
              <p:txBody>
                <a:bodyPr/>
                <a:lstStyle/>
                <a:p>
                  <a:endParaRPr lang="zh-CN" altLang="en-US" dirty="0">
                    <a:latin typeface="Arial" panose="020B0604020202020204" pitchFamily="34" charset="0"/>
                    <a:ea typeface="宋体" panose="02010600030101010101" pitchFamily="2" charset="-122"/>
                  </a:endParaRPr>
                </a:p>
              </p:txBody>
            </p:sp>
            <p:sp>
              <p:nvSpPr>
                <p:cNvPr id="28" name="文本框 27"/>
                <p:cNvSpPr txBox="1"/>
                <p:nvPr/>
              </p:nvSpPr>
              <p:spPr>
                <a:xfrm>
                  <a:off x="7681" y="6061"/>
                  <a:ext cx="1198" cy="628"/>
                </a:xfrm>
                <a:prstGeom prst="rect">
                  <a:avLst/>
                </a:prstGeom>
                <a:noFill/>
              </p:spPr>
              <p:txBody>
                <a:bodyPr wrap="square" rtlCol="0">
                  <a:spAutoFit/>
                </a:bodyPr>
                <a:lstStyle/>
                <a:p>
                  <a:pPr algn="ctr"/>
                  <a:r>
                    <a:rPr lang="zh-CN" altLang="en-US" sz="2000" b="1" spc="100">
                      <a:solidFill>
                        <a:schemeClr val="tx1">
                          <a:lumMod val="75000"/>
                        </a:schemeClr>
                      </a:solidFill>
                      <a:uFillTx/>
                      <a:latin typeface="微软雅黑" panose="020B0503020204020204" pitchFamily="34" charset="-122"/>
                      <a:ea typeface="微软雅黑" panose="020B0503020204020204" pitchFamily="34" charset="-122"/>
                    </a:rPr>
                    <a:t>硬件</a:t>
                  </a:r>
                  <a:endParaRPr lang="zh-CN" altLang="en-US" sz="2000" b="1" spc="100">
                    <a:solidFill>
                      <a:schemeClr val="tx1">
                        <a:lumMod val="75000"/>
                      </a:schemeClr>
                    </a:solidFill>
                    <a:uFillTx/>
                    <a:latin typeface="微软雅黑" panose="020B0503020204020204" pitchFamily="34" charset="-122"/>
                    <a:ea typeface="微软雅黑" panose="020B0503020204020204" pitchFamily="34" charset="-122"/>
                  </a:endParaRPr>
                </a:p>
              </p:txBody>
            </p:sp>
          </p:grpSp>
          <p:sp>
            <p:nvSpPr>
              <p:cNvPr id="29" name="文本框 28"/>
              <p:cNvSpPr txBox="1"/>
              <p:nvPr/>
            </p:nvSpPr>
            <p:spPr>
              <a:xfrm>
                <a:off x="9617" y="5203"/>
                <a:ext cx="772" cy="1138"/>
              </a:xfrm>
              <a:prstGeom prst="rect">
                <a:avLst/>
              </a:prstGeom>
              <a:noFill/>
            </p:spPr>
            <p:txBody>
              <a:bodyPr vert="eaVert" wrap="square" rtlCol="0">
                <a:spAutoFit/>
              </a:bodyPr>
              <a:lstStyle/>
              <a:p>
                <a:pPr algn="ctr"/>
                <a:r>
                  <a:rPr lang="zh-CN" altLang="en-US" sz="2000" b="1" spc="100">
                    <a:solidFill>
                      <a:schemeClr val="tx1">
                        <a:lumMod val="75000"/>
                      </a:schemeClr>
                    </a:solidFill>
                    <a:uFillTx/>
                    <a:latin typeface="微软雅黑" panose="020B0503020204020204" pitchFamily="34" charset="-122"/>
                    <a:ea typeface="微软雅黑" panose="020B0503020204020204" pitchFamily="34" charset="-122"/>
                  </a:rPr>
                  <a:t>安全</a:t>
                </a:r>
                <a:endParaRPr lang="zh-CN" altLang="en-US" sz="2000" b="1" spc="100">
                  <a:solidFill>
                    <a:schemeClr val="tx1">
                      <a:lumMod val="75000"/>
                    </a:schemeClr>
                  </a:solidFill>
                  <a:uFillTx/>
                  <a:latin typeface="微软雅黑" panose="020B0503020204020204" pitchFamily="34" charset="-122"/>
                  <a:ea typeface="微软雅黑" panose="020B0503020204020204" pitchFamily="34" charset="-122"/>
                </a:endParaRPr>
              </a:p>
            </p:txBody>
          </p:sp>
        </p:grpSp>
      </p:grpSp>
      <p:grpSp>
        <p:nvGrpSpPr>
          <p:cNvPr id="44" name="组合 43"/>
          <p:cNvGrpSpPr/>
          <p:nvPr/>
        </p:nvGrpSpPr>
        <p:grpSpPr>
          <a:xfrm>
            <a:off x="102235" y="62230"/>
            <a:ext cx="1490980" cy="616535"/>
            <a:chOff x="147" y="225"/>
            <a:chExt cx="2348" cy="971"/>
          </a:xfrm>
        </p:grpSpPr>
        <p:sp>
          <p:nvSpPr>
            <p:cNvPr id="45" name="TextBox 31"/>
            <p:cNvSpPr txBox="1"/>
            <p:nvPr/>
          </p:nvSpPr>
          <p:spPr>
            <a:xfrm>
              <a:off x="1118" y="310"/>
              <a:ext cx="1377"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小结</a:t>
              </a:r>
              <a:endParaRPr lang="zh-CN" altLang="en-US" sz="2400" b="1" dirty="0">
                <a:latin typeface="微软雅黑" panose="020B0503020204020204" pitchFamily="34" charset="-122"/>
                <a:ea typeface="微软雅黑" panose="020B0503020204020204" pitchFamily="34" charset="-122"/>
                <a:sym typeface="+mn-ea"/>
              </a:endParaRPr>
            </a:p>
          </p:txBody>
        </p:sp>
        <p:sp>
          <p:nvSpPr>
            <p:cNvPr id="4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54" name="Freeform 93"/>
          <p:cNvSpPr>
            <a:spLocks noEditPoints="1"/>
          </p:cNvSpPr>
          <p:nvPr/>
        </p:nvSpPr>
        <p:spPr bwMode="auto">
          <a:xfrm>
            <a:off x="212090" y="133985"/>
            <a:ext cx="450215" cy="434340"/>
          </a:xfrm>
          <a:custGeom>
            <a:avLst/>
            <a:gdLst>
              <a:gd name="T0" fmla="*/ 60 w 124"/>
              <a:gd name="T1" fmla="*/ 23 h 120"/>
              <a:gd name="T2" fmla="*/ 76 w 124"/>
              <a:gd name="T3" fmla="*/ 39 h 120"/>
              <a:gd name="T4" fmla="*/ 84 w 124"/>
              <a:gd name="T5" fmla="*/ 48 h 120"/>
              <a:gd name="T6" fmla="*/ 50 w 124"/>
              <a:gd name="T7" fmla="*/ 82 h 120"/>
              <a:gd name="T8" fmla="*/ 42 w 124"/>
              <a:gd name="T9" fmla="*/ 73 h 120"/>
              <a:gd name="T10" fmla="*/ 26 w 124"/>
              <a:gd name="T11" fmla="*/ 59 h 120"/>
              <a:gd name="T12" fmla="*/ 49 w 124"/>
              <a:gd name="T13" fmla="*/ 37 h 120"/>
              <a:gd name="T14" fmla="*/ 47 w 124"/>
              <a:gd name="T15" fmla="*/ 35 h 120"/>
              <a:gd name="T16" fmla="*/ 23 w 124"/>
              <a:gd name="T17" fmla="*/ 58 h 120"/>
              <a:gd name="T18" fmla="*/ 17 w 124"/>
              <a:gd name="T19" fmla="*/ 48 h 120"/>
              <a:gd name="T20" fmla="*/ 51 w 124"/>
              <a:gd name="T21" fmla="*/ 14 h 120"/>
              <a:gd name="T22" fmla="*/ 60 w 124"/>
              <a:gd name="T23" fmla="*/ 23 h 120"/>
              <a:gd name="T24" fmla="*/ 14 w 124"/>
              <a:gd name="T25" fmla="*/ 100 h 120"/>
              <a:gd name="T26" fmla="*/ 14 w 124"/>
              <a:gd name="T27" fmla="*/ 103 h 120"/>
              <a:gd name="T28" fmla="*/ 105 w 124"/>
              <a:gd name="T29" fmla="*/ 93 h 120"/>
              <a:gd name="T30" fmla="*/ 57 w 124"/>
              <a:gd name="T31" fmla="*/ 120 h 120"/>
              <a:gd name="T32" fmla="*/ 53 w 124"/>
              <a:gd name="T33" fmla="*/ 110 h 120"/>
              <a:gd name="T34" fmla="*/ 71 w 124"/>
              <a:gd name="T35" fmla="*/ 101 h 120"/>
              <a:gd name="T36" fmla="*/ 2 w 124"/>
              <a:gd name="T37" fmla="*/ 116 h 120"/>
              <a:gd name="T38" fmla="*/ 0 w 124"/>
              <a:gd name="T39" fmla="*/ 100 h 120"/>
              <a:gd name="T40" fmla="*/ 14 w 124"/>
              <a:gd name="T41" fmla="*/ 100 h 120"/>
              <a:gd name="T42" fmla="*/ 11 w 124"/>
              <a:gd name="T43" fmla="*/ 69 h 120"/>
              <a:gd name="T44" fmla="*/ 7 w 124"/>
              <a:gd name="T45" fmla="*/ 87 h 120"/>
              <a:gd name="T46" fmla="*/ 14 w 124"/>
              <a:gd name="T47" fmla="*/ 94 h 120"/>
              <a:gd name="T48" fmla="*/ 32 w 124"/>
              <a:gd name="T49" fmla="*/ 90 h 120"/>
              <a:gd name="T50" fmla="*/ 11 w 124"/>
              <a:gd name="T51" fmla="*/ 69 h 120"/>
              <a:gd name="T52" fmla="*/ 88 w 124"/>
              <a:gd name="T53" fmla="*/ 44 h 120"/>
              <a:gd name="T54" fmla="*/ 95 w 124"/>
              <a:gd name="T55" fmla="*/ 37 h 120"/>
              <a:gd name="T56" fmla="*/ 95 w 124"/>
              <a:gd name="T57" fmla="*/ 23 h 120"/>
              <a:gd name="T58" fmla="*/ 75 w 124"/>
              <a:gd name="T59" fmla="*/ 4 h 120"/>
              <a:gd name="T60" fmla="*/ 61 w 124"/>
              <a:gd name="T61" fmla="*/ 4 h 120"/>
              <a:gd name="T62" fmla="*/ 55 w 124"/>
              <a:gd name="T63" fmla="*/ 11 h 120"/>
              <a:gd name="T64" fmla="*/ 88 w 124"/>
              <a:gd name="T65" fmla="*/ 4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4" h="120">
                <a:moveTo>
                  <a:pt x="60" y="23"/>
                </a:moveTo>
                <a:cubicBezTo>
                  <a:pt x="76" y="39"/>
                  <a:pt x="76" y="39"/>
                  <a:pt x="76" y="39"/>
                </a:cubicBezTo>
                <a:cubicBezTo>
                  <a:pt x="84" y="48"/>
                  <a:pt x="84" y="48"/>
                  <a:pt x="84" y="48"/>
                </a:cubicBezTo>
                <a:cubicBezTo>
                  <a:pt x="50" y="82"/>
                  <a:pt x="50" y="82"/>
                  <a:pt x="50" y="82"/>
                </a:cubicBezTo>
                <a:cubicBezTo>
                  <a:pt x="42" y="84"/>
                  <a:pt x="40" y="80"/>
                  <a:pt x="42" y="73"/>
                </a:cubicBezTo>
                <a:cubicBezTo>
                  <a:pt x="33" y="72"/>
                  <a:pt x="27" y="68"/>
                  <a:pt x="26" y="59"/>
                </a:cubicBezTo>
                <a:cubicBezTo>
                  <a:pt x="49" y="37"/>
                  <a:pt x="49" y="37"/>
                  <a:pt x="49" y="37"/>
                </a:cubicBezTo>
                <a:cubicBezTo>
                  <a:pt x="47" y="35"/>
                  <a:pt x="47" y="35"/>
                  <a:pt x="47" y="35"/>
                </a:cubicBezTo>
                <a:cubicBezTo>
                  <a:pt x="23" y="58"/>
                  <a:pt x="23" y="58"/>
                  <a:pt x="23" y="58"/>
                </a:cubicBezTo>
                <a:cubicBezTo>
                  <a:pt x="17" y="58"/>
                  <a:pt x="16" y="54"/>
                  <a:pt x="17" y="48"/>
                </a:cubicBezTo>
                <a:cubicBezTo>
                  <a:pt x="28" y="37"/>
                  <a:pt x="39" y="26"/>
                  <a:pt x="51" y="14"/>
                </a:cubicBezTo>
                <a:cubicBezTo>
                  <a:pt x="60" y="23"/>
                  <a:pt x="60" y="23"/>
                  <a:pt x="60" y="23"/>
                </a:cubicBezTo>
                <a:close/>
                <a:moveTo>
                  <a:pt x="14" y="100"/>
                </a:moveTo>
                <a:cubicBezTo>
                  <a:pt x="14" y="103"/>
                  <a:pt x="14" y="103"/>
                  <a:pt x="14" y="103"/>
                </a:cubicBezTo>
                <a:cubicBezTo>
                  <a:pt x="37" y="99"/>
                  <a:pt x="99" y="90"/>
                  <a:pt x="105" y="93"/>
                </a:cubicBezTo>
                <a:cubicBezTo>
                  <a:pt x="124" y="102"/>
                  <a:pt x="57" y="120"/>
                  <a:pt x="57" y="120"/>
                </a:cubicBezTo>
                <a:cubicBezTo>
                  <a:pt x="53" y="110"/>
                  <a:pt x="53" y="110"/>
                  <a:pt x="53" y="110"/>
                </a:cubicBezTo>
                <a:cubicBezTo>
                  <a:pt x="53" y="110"/>
                  <a:pt x="79" y="105"/>
                  <a:pt x="71" y="101"/>
                </a:cubicBezTo>
                <a:cubicBezTo>
                  <a:pt x="48" y="106"/>
                  <a:pt x="25" y="113"/>
                  <a:pt x="2" y="116"/>
                </a:cubicBezTo>
                <a:cubicBezTo>
                  <a:pt x="0" y="100"/>
                  <a:pt x="0" y="100"/>
                  <a:pt x="0" y="100"/>
                </a:cubicBezTo>
                <a:cubicBezTo>
                  <a:pt x="14" y="100"/>
                  <a:pt x="14" y="100"/>
                  <a:pt x="14" y="100"/>
                </a:cubicBezTo>
                <a:close/>
                <a:moveTo>
                  <a:pt x="11" y="69"/>
                </a:moveTo>
                <a:cubicBezTo>
                  <a:pt x="7" y="87"/>
                  <a:pt x="7" y="87"/>
                  <a:pt x="7" y="87"/>
                </a:cubicBezTo>
                <a:cubicBezTo>
                  <a:pt x="14" y="94"/>
                  <a:pt x="14" y="94"/>
                  <a:pt x="14" y="94"/>
                </a:cubicBezTo>
                <a:cubicBezTo>
                  <a:pt x="32" y="90"/>
                  <a:pt x="32" y="90"/>
                  <a:pt x="32" y="90"/>
                </a:cubicBezTo>
                <a:cubicBezTo>
                  <a:pt x="11" y="69"/>
                  <a:pt x="11" y="69"/>
                  <a:pt x="11" y="69"/>
                </a:cubicBezTo>
                <a:close/>
                <a:moveTo>
                  <a:pt x="88" y="44"/>
                </a:moveTo>
                <a:cubicBezTo>
                  <a:pt x="95" y="37"/>
                  <a:pt x="95" y="37"/>
                  <a:pt x="95" y="37"/>
                </a:cubicBezTo>
                <a:cubicBezTo>
                  <a:pt x="99" y="33"/>
                  <a:pt x="99" y="27"/>
                  <a:pt x="95" y="23"/>
                </a:cubicBezTo>
                <a:cubicBezTo>
                  <a:pt x="75" y="4"/>
                  <a:pt x="75" y="4"/>
                  <a:pt x="75" y="4"/>
                </a:cubicBezTo>
                <a:cubicBezTo>
                  <a:pt x="71" y="0"/>
                  <a:pt x="65" y="0"/>
                  <a:pt x="61" y="4"/>
                </a:cubicBezTo>
                <a:cubicBezTo>
                  <a:pt x="55" y="11"/>
                  <a:pt x="55" y="11"/>
                  <a:pt x="55" y="11"/>
                </a:cubicBezTo>
                <a:lnTo>
                  <a:pt x="88" y="44"/>
                </a:ln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Tree>
  </p:cSld>
  <p:clrMapOvr>
    <a:masterClrMapping/>
  </p:clrMapOvr>
  <p:transition spd="slow" advTm="5769"/>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3169920" y="527050"/>
            <a:ext cx="5459730" cy="429895"/>
          </a:xfrm>
          <a:prstGeom prst="rect">
            <a:avLst/>
          </a:prstGeom>
          <a:noFill/>
        </p:spPr>
        <p:txBody>
          <a:bodyPr wrap="square" rtlCol="0" anchor="t">
            <a:spAutoFit/>
          </a:bodyPr>
          <a:lstStyle/>
          <a:p>
            <a:pPr algn="just">
              <a:lnSpc>
                <a:spcPct val="100000"/>
              </a:lnSpc>
              <a:spcBef>
                <a:spcPts val="0"/>
              </a:spcBef>
              <a:buClr>
                <a:srgbClr val="477AB1"/>
              </a:buClr>
              <a:buSzPct val="50000"/>
            </a:pPr>
            <a:r>
              <a:rPr lang="zh-CN" altLang="en-US" sz="2200" spc="100">
                <a:uFillTx/>
                <a:latin typeface="微软雅黑" panose="020B0503020204020204" pitchFamily="34" charset="-122"/>
                <a:ea typeface="微软雅黑" panose="020B0503020204020204" pitchFamily="34" charset="-122"/>
              </a:rPr>
              <a:t>关键是将各层次的“洞”降低到最少最小</a:t>
            </a:r>
            <a:endParaRPr lang="zh-CN" altLang="en-US" sz="2200" spc="100">
              <a:uFillTx/>
              <a:latin typeface="微软雅黑" panose="020B0503020204020204" pitchFamily="34" charset="-122"/>
              <a:ea typeface="微软雅黑" panose="020B0503020204020204" pitchFamily="34" charset="-122"/>
            </a:endParaRPr>
          </a:p>
        </p:txBody>
      </p:sp>
      <p:grpSp>
        <p:nvGrpSpPr>
          <p:cNvPr id="2" name="组合 1"/>
          <p:cNvGrpSpPr/>
          <p:nvPr/>
        </p:nvGrpSpPr>
        <p:grpSpPr>
          <a:xfrm>
            <a:off x="1241743" y="1027430"/>
            <a:ext cx="6660515" cy="3881120"/>
            <a:chOff x="1803" y="1787"/>
            <a:chExt cx="10489" cy="6112"/>
          </a:xfrm>
        </p:grpSpPr>
        <p:pic>
          <p:nvPicPr>
            <p:cNvPr id="156674" name="Picture 5"/>
            <p:cNvPicPr>
              <a:picLocks noChangeArrowheads="1"/>
            </p:cNvPicPr>
            <p:nvPr/>
          </p:nvPicPr>
          <p:blipFill>
            <a:blip r:embed="rId1"/>
            <a:srcRect/>
            <a:stretch>
              <a:fillRect/>
            </a:stretch>
          </p:blipFill>
          <p:spPr bwMode="auto">
            <a:xfrm>
              <a:off x="3494" y="1787"/>
              <a:ext cx="2544" cy="2514"/>
            </a:xfrm>
            <a:prstGeom prst="rect">
              <a:avLst/>
            </a:prstGeom>
            <a:noFill/>
            <a:ln w="9525">
              <a:noFill/>
              <a:miter lim="800000"/>
              <a:headEnd/>
              <a:tailEnd/>
            </a:ln>
          </p:spPr>
        </p:pic>
        <p:grpSp>
          <p:nvGrpSpPr>
            <p:cNvPr id="156675" name="Group 3"/>
            <p:cNvGrpSpPr/>
            <p:nvPr/>
          </p:nvGrpSpPr>
          <p:grpSpPr bwMode="auto">
            <a:xfrm>
              <a:off x="6390" y="3601"/>
              <a:ext cx="1227" cy="1654"/>
              <a:chOff x="0" y="0"/>
              <a:chExt cx="739" cy="1093"/>
            </a:xfrm>
          </p:grpSpPr>
          <p:sp>
            <p:nvSpPr>
              <p:cNvPr id="146436" name="Rectangle 7"/>
              <p:cNvSpPr>
                <a:spLocks noChangeArrowheads="1"/>
              </p:cNvSpPr>
              <p:nvPr/>
            </p:nvSpPr>
            <p:spPr bwMode="auto">
              <a:xfrm>
                <a:off x="0" y="0"/>
                <a:ext cx="739" cy="1093"/>
              </a:xfrm>
              <a:prstGeom prst="rect">
                <a:avLst/>
              </a:prstGeom>
              <a:solidFill>
                <a:srgbClr val="FFA27C"/>
              </a:solidFill>
              <a:ln w="12700" cmpd="sng">
                <a:solidFill>
                  <a:srgbClr val="FC0128"/>
                </a:solidFill>
                <a:miter lim="800000"/>
              </a:ln>
            </p:spPr>
            <p:txBody>
              <a:bodyPr wrap="none" anchor="ctr"/>
              <a:lstStyle/>
              <a:p>
                <a:pPr eaLnBrk="0" hangingPunct="0">
                  <a:buFontTx/>
                  <a:buNone/>
                  <a:defRPr/>
                </a:pPr>
                <a:endParaRPr kumimoji="1" lang="zh-CN" altLang="en-US" sz="1350">
                  <a:solidFill>
                    <a:srgbClr val="000000"/>
                  </a:solidFill>
                  <a:sym typeface="Cambria" panose="02040503050406030204" pitchFamily="18" charset="0"/>
                </a:endParaRPr>
              </a:p>
            </p:txBody>
          </p:sp>
          <p:sp useBgFill="1">
            <p:nvSpPr>
              <p:cNvPr id="146437" name="Oval 8"/>
              <p:cNvSpPr>
                <a:spLocks noChangeArrowheads="1"/>
              </p:cNvSpPr>
              <p:nvPr/>
            </p:nvSpPr>
            <p:spPr bwMode="auto">
              <a:xfrm>
                <a:off x="166" y="358"/>
                <a:ext cx="119" cy="96"/>
              </a:xfrm>
              <a:prstGeom prst="ellipse">
                <a:avLst/>
              </a:prstGeom>
              <a:ln w="12700" cmpd="sng">
                <a:solidFill>
                  <a:srgbClr val="FC0128"/>
                </a:solidFill>
                <a:round/>
              </a:ln>
            </p:spPr>
            <p:txBody>
              <a:bodyPr wrap="none" anchor="ctr"/>
              <a:lstStyle/>
              <a:p>
                <a:pPr eaLnBrk="0" hangingPunct="0">
                  <a:buFontTx/>
                  <a:buNone/>
                  <a:defRPr/>
                </a:pPr>
                <a:endParaRPr kumimoji="1" lang="zh-CN" altLang="en-US" sz="1350">
                  <a:solidFill>
                    <a:srgbClr val="000000"/>
                  </a:solidFill>
                  <a:sym typeface="Cambria" panose="02040503050406030204" pitchFamily="18" charset="0"/>
                </a:endParaRPr>
              </a:p>
            </p:txBody>
          </p:sp>
          <p:sp useBgFill="1">
            <p:nvSpPr>
              <p:cNvPr id="146438" name="Oval 9"/>
              <p:cNvSpPr>
                <a:spLocks noChangeArrowheads="1"/>
              </p:cNvSpPr>
              <p:nvPr/>
            </p:nvSpPr>
            <p:spPr bwMode="auto">
              <a:xfrm>
                <a:off x="38" y="641"/>
                <a:ext cx="247" cy="201"/>
              </a:xfrm>
              <a:prstGeom prst="ellipse">
                <a:avLst/>
              </a:prstGeom>
              <a:ln w="12700" cmpd="sng">
                <a:solidFill>
                  <a:srgbClr val="FC0128"/>
                </a:solidFill>
                <a:round/>
              </a:ln>
            </p:spPr>
            <p:txBody>
              <a:bodyPr wrap="none" anchor="ctr"/>
              <a:lstStyle/>
              <a:p>
                <a:pPr eaLnBrk="0" hangingPunct="0">
                  <a:buFontTx/>
                  <a:buNone/>
                  <a:defRPr/>
                </a:pPr>
                <a:endParaRPr kumimoji="1" lang="zh-CN" altLang="en-US" sz="1350">
                  <a:solidFill>
                    <a:srgbClr val="000000"/>
                  </a:solidFill>
                  <a:sym typeface="Cambria" panose="02040503050406030204" pitchFamily="18" charset="0"/>
                </a:endParaRPr>
              </a:p>
            </p:txBody>
          </p:sp>
          <p:sp useBgFill="1">
            <p:nvSpPr>
              <p:cNvPr id="146439" name="Oval 10"/>
              <p:cNvSpPr>
                <a:spLocks noChangeArrowheads="1"/>
              </p:cNvSpPr>
              <p:nvPr/>
            </p:nvSpPr>
            <p:spPr bwMode="auto">
              <a:xfrm>
                <a:off x="166" y="954"/>
                <a:ext cx="119" cy="99"/>
              </a:xfrm>
              <a:prstGeom prst="ellipse">
                <a:avLst/>
              </a:prstGeom>
              <a:ln w="12700" cmpd="sng">
                <a:solidFill>
                  <a:srgbClr val="FC0128"/>
                </a:solidFill>
                <a:round/>
              </a:ln>
            </p:spPr>
            <p:txBody>
              <a:bodyPr wrap="none" anchor="ctr"/>
              <a:lstStyle/>
              <a:p>
                <a:pPr eaLnBrk="0" hangingPunct="0">
                  <a:buFontTx/>
                  <a:buNone/>
                  <a:defRPr/>
                </a:pPr>
                <a:endParaRPr kumimoji="1" lang="zh-CN" altLang="en-US" sz="1350">
                  <a:solidFill>
                    <a:srgbClr val="000000"/>
                  </a:solidFill>
                  <a:sym typeface="Cambria" panose="02040503050406030204" pitchFamily="18" charset="0"/>
                </a:endParaRPr>
              </a:p>
            </p:txBody>
          </p:sp>
        </p:grpSp>
        <p:grpSp>
          <p:nvGrpSpPr>
            <p:cNvPr id="156676" name="Group 8"/>
            <p:cNvGrpSpPr/>
            <p:nvPr/>
          </p:nvGrpSpPr>
          <p:grpSpPr bwMode="auto">
            <a:xfrm>
              <a:off x="7053" y="3921"/>
              <a:ext cx="1219" cy="1649"/>
              <a:chOff x="0" y="0"/>
              <a:chExt cx="737" cy="1091"/>
            </a:xfrm>
          </p:grpSpPr>
          <p:sp>
            <p:nvSpPr>
              <p:cNvPr id="146441" name="Rectangle 12"/>
              <p:cNvSpPr>
                <a:spLocks noChangeArrowheads="1"/>
              </p:cNvSpPr>
              <p:nvPr/>
            </p:nvSpPr>
            <p:spPr bwMode="auto">
              <a:xfrm>
                <a:off x="0" y="0"/>
                <a:ext cx="737" cy="1091"/>
              </a:xfrm>
              <a:prstGeom prst="rect">
                <a:avLst/>
              </a:prstGeom>
              <a:solidFill>
                <a:srgbClr val="C1CEFF"/>
              </a:solidFill>
              <a:ln w="12700" cmpd="sng">
                <a:solidFill>
                  <a:srgbClr val="114FFB"/>
                </a:solidFill>
                <a:miter lim="800000"/>
              </a:ln>
            </p:spPr>
            <p:txBody>
              <a:bodyPr wrap="none" anchor="ctr"/>
              <a:lstStyle/>
              <a:p>
                <a:pPr eaLnBrk="0" hangingPunct="0">
                  <a:buFontTx/>
                  <a:buNone/>
                  <a:defRPr/>
                </a:pPr>
                <a:endParaRPr kumimoji="1" lang="zh-CN" altLang="en-US" sz="1350">
                  <a:solidFill>
                    <a:srgbClr val="000000"/>
                  </a:solidFill>
                  <a:sym typeface="Cambria" panose="02040503050406030204" pitchFamily="18" charset="0"/>
                </a:endParaRPr>
              </a:p>
            </p:txBody>
          </p:sp>
          <p:sp>
            <p:nvSpPr>
              <p:cNvPr id="146442" name="Oval 13"/>
              <p:cNvSpPr>
                <a:spLocks noChangeArrowheads="1"/>
              </p:cNvSpPr>
              <p:nvPr/>
            </p:nvSpPr>
            <p:spPr bwMode="auto">
              <a:xfrm>
                <a:off x="245" y="426"/>
                <a:ext cx="202" cy="167"/>
              </a:xfrm>
              <a:prstGeom prst="ellipse">
                <a:avLst/>
              </a:prstGeom>
              <a:solidFill>
                <a:srgbClr val="FFA27C"/>
              </a:solidFill>
              <a:ln w="12700" cmpd="sng">
                <a:solidFill>
                  <a:srgbClr val="114FFB"/>
                </a:solidFill>
                <a:round/>
              </a:ln>
            </p:spPr>
            <p:txBody>
              <a:bodyPr wrap="none" anchor="ctr"/>
              <a:lstStyle/>
              <a:p>
                <a:pPr eaLnBrk="0" hangingPunct="0">
                  <a:buFontTx/>
                  <a:buNone/>
                  <a:defRPr/>
                </a:pPr>
                <a:endParaRPr kumimoji="1" lang="zh-CN" altLang="en-US" sz="1350">
                  <a:solidFill>
                    <a:srgbClr val="000000"/>
                  </a:solidFill>
                  <a:sym typeface="Cambria" panose="02040503050406030204" pitchFamily="18" charset="0"/>
                </a:endParaRPr>
              </a:p>
            </p:txBody>
          </p:sp>
          <p:sp>
            <p:nvSpPr>
              <p:cNvPr id="146443" name="Oval 14"/>
              <p:cNvSpPr>
                <a:spLocks noChangeArrowheads="1"/>
              </p:cNvSpPr>
              <p:nvPr/>
            </p:nvSpPr>
            <p:spPr bwMode="auto">
              <a:xfrm>
                <a:off x="65" y="893"/>
                <a:ext cx="74" cy="63"/>
              </a:xfrm>
              <a:prstGeom prst="ellipse">
                <a:avLst/>
              </a:prstGeom>
              <a:solidFill>
                <a:srgbClr val="FFA27C"/>
              </a:solidFill>
              <a:ln w="12700" cmpd="sng">
                <a:solidFill>
                  <a:srgbClr val="114FFB"/>
                </a:solidFill>
                <a:round/>
              </a:ln>
            </p:spPr>
            <p:txBody>
              <a:bodyPr wrap="none" anchor="ctr"/>
              <a:lstStyle/>
              <a:p>
                <a:pPr eaLnBrk="0" hangingPunct="0">
                  <a:buFontTx/>
                  <a:buNone/>
                  <a:defRPr/>
                </a:pPr>
                <a:endParaRPr kumimoji="1" lang="zh-CN" altLang="en-US" sz="1350">
                  <a:solidFill>
                    <a:srgbClr val="000000"/>
                  </a:solidFill>
                  <a:sym typeface="Cambria" panose="02040503050406030204" pitchFamily="18" charset="0"/>
                </a:endParaRPr>
              </a:p>
            </p:txBody>
          </p:sp>
          <p:sp>
            <p:nvSpPr>
              <p:cNvPr id="146444" name="Oval 15"/>
              <p:cNvSpPr>
                <a:spLocks noChangeArrowheads="1"/>
              </p:cNvSpPr>
              <p:nvPr/>
            </p:nvSpPr>
            <p:spPr bwMode="auto">
              <a:xfrm>
                <a:off x="79" y="641"/>
                <a:ext cx="210" cy="167"/>
              </a:xfrm>
              <a:prstGeom prst="ellipse">
                <a:avLst/>
              </a:prstGeom>
              <a:solidFill>
                <a:srgbClr val="FFA27C"/>
              </a:solidFill>
              <a:ln w="12700" cmpd="sng">
                <a:solidFill>
                  <a:srgbClr val="114FFB"/>
                </a:solidFill>
                <a:round/>
              </a:ln>
            </p:spPr>
            <p:txBody>
              <a:bodyPr wrap="none" anchor="ctr"/>
              <a:lstStyle/>
              <a:p>
                <a:pPr eaLnBrk="0" hangingPunct="0">
                  <a:buFontTx/>
                  <a:buNone/>
                  <a:defRPr/>
                </a:pPr>
                <a:endParaRPr kumimoji="1" lang="zh-CN" altLang="en-US" sz="1350">
                  <a:solidFill>
                    <a:srgbClr val="000000"/>
                  </a:solidFill>
                  <a:sym typeface="Cambria" panose="02040503050406030204" pitchFamily="18" charset="0"/>
                </a:endParaRPr>
              </a:p>
            </p:txBody>
          </p:sp>
          <p:sp>
            <p:nvSpPr>
              <p:cNvPr id="146445" name="Oval 16"/>
              <p:cNvSpPr>
                <a:spLocks noChangeArrowheads="1"/>
              </p:cNvSpPr>
              <p:nvPr/>
            </p:nvSpPr>
            <p:spPr bwMode="auto">
              <a:xfrm>
                <a:off x="79" y="392"/>
                <a:ext cx="77" cy="63"/>
              </a:xfrm>
              <a:prstGeom prst="ellipse">
                <a:avLst/>
              </a:prstGeom>
              <a:solidFill>
                <a:srgbClr val="FFA27C"/>
              </a:solidFill>
              <a:ln w="12700" cmpd="sng">
                <a:solidFill>
                  <a:srgbClr val="114FFB"/>
                </a:solidFill>
                <a:round/>
              </a:ln>
            </p:spPr>
            <p:txBody>
              <a:bodyPr wrap="none" anchor="ctr"/>
              <a:lstStyle/>
              <a:p>
                <a:pPr eaLnBrk="0" hangingPunct="0">
                  <a:buFontTx/>
                  <a:buNone/>
                  <a:defRPr/>
                </a:pPr>
                <a:endParaRPr kumimoji="1" lang="zh-CN" altLang="en-US" sz="1350">
                  <a:solidFill>
                    <a:srgbClr val="000000"/>
                  </a:solidFill>
                  <a:sym typeface="Cambria" panose="02040503050406030204" pitchFamily="18" charset="0"/>
                </a:endParaRPr>
              </a:p>
            </p:txBody>
          </p:sp>
          <p:sp useBgFill="1">
            <p:nvSpPr>
              <p:cNvPr id="146446" name="Oval 17"/>
              <p:cNvSpPr>
                <a:spLocks noChangeArrowheads="1"/>
              </p:cNvSpPr>
              <p:nvPr/>
            </p:nvSpPr>
            <p:spPr bwMode="auto">
              <a:xfrm>
                <a:off x="285" y="955"/>
                <a:ext cx="36" cy="25"/>
              </a:xfrm>
              <a:prstGeom prst="ellipse">
                <a:avLst/>
              </a:prstGeom>
              <a:ln w="12700" cmpd="sng">
                <a:solidFill>
                  <a:srgbClr val="114FFB"/>
                </a:solidFill>
                <a:round/>
              </a:ln>
            </p:spPr>
            <p:txBody>
              <a:bodyPr wrap="none" anchor="ctr"/>
              <a:lstStyle/>
              <a:p>
                <a:pPr eaLnBrk="0" hangingPunct="0">
                  <a:buFontTx/>
                  <a:buNone/>
                  <a:defRPr/>
                </a:pPr>
                <a:endParaRPr kumimoji="1" lang="zh-CN" altLang="en-US" sz="1350">
                  <a:solidFill>
                    <a:srgbClr val="000000"/>
                  </a:solidFill>
                  <a:sym typeface="Cambria" panose="02040503050406030204" pitchFamily="18" charset="0"/>
                </a:endParaRPr>
              </a:p>
            </p:txBody>
          </p:sp>
        </p:grpSp>
        <p:grpSp>
          <p:nvGrpSpPr>
            <p:cNvPr id="156677" name="Group 15"/>
            <p:cNvGrpSpPr/>
            <p:nvPr/>
          </p:nvGrpSpPr>
          <p:grpSpPr bwMode="auto">
            <a:xfrm>
              <a:off x="7610" y="4251"/>
              <a:ext cx="1457" cy="1652"/>
              <a:chOff x="0" y="0"/>
              <a:chExt cx="651" cy="882"/>
            </a:xfrm>
          </p:grpSpPr>
          <p:sp>
            <p:nvSpPr>
              <p:cNvPr id="146448" name="Rectangle 19"/>
              <p:cNvSpPr>
                <a:spLocks noChangeArrowheads="1"/>
              </p:cNvSpPr>
              <p:nvPr/>
            </p:nvSpPr>
            <p:spPr bwMode="auto">
              <a:xfrm>
                <a:off x="0" y="0"/>
                <a:ext cx="651" cy="882"/>
              </a:xfrm>
              <a:prstGeom prst="rect">
                <a:avLst/>
              </a:prstGeom>
              <a:solidFill>
                <a:srgbClr val="00AE00"/>
              </a:solidFill>
              <a:ln w="12700" cmpd="sng">
                <a:solidFill>
                  <a:srgbClr val="00FF00"/>
                </a:solidFill>
                <a:miter lim="800000"/>
              </a:ln>
            </p:spPr>
            <p:txBody>
              <a:bodyPr wrap="none" anchor="ctr"/>
              <a:lstStyle/>
              <a:p>
                <a:pPr eaLnBrk="0" hangingPunct="0">
                  <a:buFontTx/>
                  <a:buNone/>
                  <a:defRPr/>
                </a:pPr>
                <a:endParaRPr kumimoji="1" lang="zh-CN" altLang="en-US" sz="1350">
                  <a:solidFill>
                    <a:srgbClr val="000000"/>
                  </a:solidFill>
                  <a:sym typeface="Cambria" panose="02040503050406030204" pitchFamily="18" charset="0"/>
                </a:endParaRPr>
              </a:p>
            </p:txBody>
          </p:sp>
          <p:sp>
            <p:nvSpPr>
              <p:cNvPr id="146449" name="Oval 20"/>
              <p:cNvSpPr>
                <a:spLocks noChangeArrowheads="1"/>
              </p:cNvSpPr>
              <p:nvPr/>
            </p:nvSpPr>
            <p:spPr bwMode="auto">
              <a:xfrm>
                <a:off x="52" y="366"/>
                <a:ext cx="105" cy="79"/>
              </a:xfrm>
              <a:prstGeom prst="ellipse">
                <a:avLst/>
              </a:prstGeom>
              <a:solidFill>
                <a:srgbClr val="C1CEFF"/>
              </a:solidFill>
              <a:ln w="12700" cmpd="sng">
                <a:solidFill>
                  <a:srgbClr val="00FF00"/>
                </a:solidFill>
                <a:round/>
              </a:ln>
            </p:spPr>
            <p:txBody>
              <a:bodyPr wrap="none" anchor="ctr"/>
              <a:lstStyle/>
              <a:p>
                <a:pPr eaLnBrk="0" hangingPunct="0">
                  <a:buFontTx/>
                  <a:buNone/>
                  <a:defRPr/>
                </a:pPr>
                <a:endParaRPr kumimoji="1" lang="zh-CN" altLang="en-US" sz="1350">
                  <a:solidFill>
                    <a:srgbClr val="000000"/>
                  </a:solidFill>
                  <a:sym typeface="Cambria" panose="02040503050406030204" pitchFamily="18" charset="0"/>
                </a:endParaRPr>
              </a:p>
            </p:txBody>
          </p:sp>
          <p:sp>
            <p:nvSpPr>
              <p:cNvPr id="146450" name="Oval 21"/>
              <p:cNvSpPr>
                <a:spLocks noChangeArrowheads="1"/>
              </p:cNvSpPr>
              <p:nvPr/>
            </p:nvSpPr>
            <p:spPr bwMode="auto">
              <a:xfrm>
                <a:off x="353" y="123"/>
                <a:ext cx="255" cy="167"/>
              </a:xfrm>
              <a:prstGeom prst="ellipse">
                <a:avLst/>
              </a:prstGeom>
              <a:solidFill>
                <a:schemeClr val="bg1"/>
              </a:solidFill>
              <a:ln w="9525" cmpd="sng">
                <a:solidFill>
                  <a:schemeClr val="folHlink"/>
                </a:solidFill>
                <a:round/>
              </a:ln>
            </p:spPr>
            <p:txBody>
              <a:bodyPr wrap="none" anchor="ctr"/>
              <a:lstStyle/>
              <a:p>
                <a:pPr eaLnBrk="0" hangingPunct="0">
                  <a:buFontTx/>
                  <a:buNone/>
                  <a:defRPr/>
                </a:pPr>
                <a:endParaRPr kumimoji="1" lang="zh-CN" altLang="en-US" sz="1350">
                  <a:solidFill>
                    <a:srgbClr val="000000"/>
                  </a:solidFill>
                  <a:sym typeface="Cambria" panose="02040503050406030204" pitchFamily="18" charset="0"/>
                </a:endParaRPr>
              </a:p>
            </p:txBody>
          </p:sp>
          <p:sp>
            <p:nvSpPr>
              <p:cNvPr id="146451" name="Oval 22"/>
              <p:cNvSpPr>
                <a:spLocks noChangeArrowheads="1"/>
              </p:cNvSpPr>
              <p:nvPr/>
            </p:nvSpPr>
            <p:spPr bwMode="auto">
              <a:xfrm>
                <a:off x="184" y="583"/>
                <a:ext cx="105" cy="80"/>
              </a:xfrm>
              <a:prstGeom prst="ellipse">
                <a:avLst/>
              </a:prstGeom>
              <a:solidFill>
                <a:srgbClr val="C1CEFF"/>
              </a:solidFill>
              <a:ln w="12700" cmpd="sng">
                <a:solidFill>
                  <a:srgbClr val="00FF00"/>
                </a:solidFill>
                <a:round/>
              </a:ln>
            </p:spPr>
            <p:txBody>
              <a:bodyPr wrap="none" anchor="ctr"/>
              <a:lstStyle/>
              <a:p>
                <a:pPr eaLnBrk="0" hangingPunct="0">
                  <a:buFontTx/>
                  <a:buNone/>
                  <a:defRPr/>
                </a:pPr>
                <a:endParaRPr kumimoji="1" lang="zh-CN" altLang="en-US" sz="1350">
                  <a:solidFill>
                    <a:srgbClr val="000000"/>
                  </a:solidFill>
                  <a:sym typeface="Cambria" panose="02040503050406030204" pitchFamily="18" charset="0"/>
                </a:endParaRPr>
              </a:p>
            </p:txBody>
          </p:sp>
        </p:grpSp>
        <p:sp>
          <p:nvSpPr>
            <p:cNvPr id="156678" name="Line 23"/>
            <p:cNvSpPr>
              <a:spLocks noChangeShapeType="1"/>
            </p:cNvSpPr>
            <p:nvPr/>
          </p:nvSpPr>
          <p:spPr bwMode="auto">
            <a:xfrm>
              <a:off x="8100" y="5400"/>
              <a:ext cx="1672" cy="942"/>
            </a:xfrm>
            <a:prstGeom prst="line">
              <a:avLst/>
            </a:prstGeom>
            <a:noFill/>
            <a:ln w="50800">
              <a:solidFill>
                <a:srgbClr val="FF0066"/>
              </a:solidFill>
              <a:round/>
            </a:ln>
          </p:spPr>
          <p:txBody>
            <a:bodyPr/>
            <a:lstStyle/>
            <a:p>
              <a:endParaRPr lang="zh-CN" altLang="en-US" sz="2400"/>
            </a:p>
          </p:txBody>
        </p:sp>
        <p:pic>
          <p:nvPicPr>
            <p:cNvPr id="156679" name="Picture 24"/>
            <p:cNvPicPr>
              <a:picLocks noChangeArrowheads="1"/>
            </p:cNvPicPr>
            <p:nvPr/>
          </p:nvPicPr>
          <p:blipFill>
            <a:blip r:embed="rId2"/>
            <a:srcRect/>
            <a:stretch>
              <a:fillRect/>
            </a:stretch>
          </p:blipFill>
          <p:spPr bwMode="auto">
            <a:xfrm>
              <a:off x="8922" y="5413"/>
              <a:ext cx="2514" cy="2486"/>
            </a:xfrm>
            <a:prstGeom prst="rect">
              <a:avLst/>
            </a:prstGeom>
            <a:noFill/>
            <a:ln w="9525">
              <a:noFill/>
              <a:miter lim="800000"/>
              <a:headEnd/>
              <a:tailEnd/>
            </a:ln>
          </p:spPr>
        </p:pic>
        <p:sp>
          <p:nvSpPr>
            <p:cNvPr id="156680" name="Line 25"/>
            <p:cNvSpPr>
              <a:spLocks noChangeShapeType="1"/>
            </p:cNvSpPr>
            <p:nvPr/>
          </p:nvSpPr>
          <p:spPr bwMode="auto">
            <a:xfrm>
              <a:off x="7290" y="5040"/>
              <a:ext cx="385" cy="200"/>
            </a:xfrm>
            <a:prstGeom prst="line">
              <a:avLst/>
            </a:prstGeom>
            <a:noFill/>
            <a:ln w="50800">
              <a:solidFill>
                <a:srgbClr val="FF0066"/>
              </a:solidFill>
              <a:round/>
            </a:ln>
          </p:spPr>
          <p:txBody>
            <a:bodyPr/>
            <a:lstStyle/>
            <a:p>
              <a:endParaRPr lang="zh-CN" altLang="en-US" sz="2400"/>
            </a:p>
          </p:txBody>
        </p:sp>
        <p:sp>
          <p:nvSpPr>
            <p:cNvPr id="156681" name="Line 26"/>
            <p:cNvSpPr>
              <a:spLocks noChangeShapeType="1"/>
            </p:cNvSpPr>
            <p:nvPr/>
          </p:nvSpPr>
          <p:spPr bwMode="auto">
            <a:xfrm>
              <a:off x="6570" y="4681"/>
              <a:ext cx="440" cy="240"/>
            </a:xfrm>
            <a:prstGeom prst="line">
              <a:avLst/>
            </a:prstGeom>
            <a:noFill/>
            <a:ln w="50800">
              <a:solidFill>
                <a:srgbClr val="FF0066"/>
              </a:solidFill>
              <a:round/>
            </a:ln>
          </p:spPr>
          <p:txBody>
            <a:bodyPr/>
            <a:lstStyle/>
            <a:p>
              <a:endParaRPr lang="zh-CN" altLang="en-US" sz="2400"/>
            </a:p>
          </p:txBody>
        </p:sp>
        <p:sp>
          <p:nvSpPr>
            <p:cNvPr id="156682" name="Line 27"/>
            <p:cNvSpPr>
              <a:spLocks noChangeShapeType="1"/>
            </p:cNvSpPr>
            <p:nvPr/>
          </p:nvSpPr>
          <p:spPr bwMode="auto">
            <a:xfrm>
              <a:off x="5671" y="4231"/>
              <a:ext cx="735" cy="350"/>
            </a:xfrm>
            <a:prstGeom prst="line">
              <a:avLst/>
            </a:prstGeom>
            <a:noFill/>
            <a:ln w="50800">
              <a:solidFill>
                <a:srgbClr val="FF0066"/>
              </a:solidFill>
              <a:round/>
            </a:ln>
          </p:spPr>
          <p:txBody>
            <a:bodyPr/>
            <a:lstStyle/>
            <a:p>
              <a:endParaRPr lang="zh-CN" altLang="en-US" sz="2400"/>
            </a:p>
          </p:txBody>
        </p:sp>
        <p:sp>
          <p:nvSpPr>
            <p:cNvPr id="156683" name="Text Box 30"/>
            <p:cNvSpPr>
              <a:spLocks noChangeArrowheads="1"/>
            </p:cNvSpPr>
            <p:nvPr/>
          </p:nvSpPr>
          <p:spPr bwMode="auto">
            <a:xfrm>
              <a:off x="7647" y="3019"/>
              <a:ext cx="4091" cy="580"/>
            </a:xfrm>
            <a:prstGeom prst="rect">
              <a:avLst/>
            </a:prstGeom>
            <a:noFill/>
            <a:ln w="9525">
              <a:noFill/>
              <a:miter lim="800000"/>
            </a:ln>
          </p:spPr>
          <p:txBody>
            <a:bodyPr wrap="square">
              <a:spAutoFit/>
            </a:bodyPr>
            <a:lstStyle/>
            <a:p>
              <a:pPr eaLnBrk="0" hangingPunct="0">
                <a:spcBef>
                  <a:spcPct val="50000"/>
                </a:spcBef>
              </a:pPr>
              <a:r>
                <a:rPr lang="zh-CN" altLang="en-US" sz="1800" b="1" spc="100">
                  <a:solidFill>
                    <a:schemeClr val="tx1">
                      <a:lumMod val="60000"/>
                      <a:lumOff val="40000"/>
                    </a:schemeClr>
                  </a:solidFill>
                  <a:uFillTx/>
                  <a:latin typeface="微软雅黑" panose="020B0503020204020204" pitchFamily="34" charset="-122"/>
                  <a:ea typeface="微软雅黑" panose="020B0503020204020204" pitchFamily="34" charset="-122"/>
                </a:rPr>
                <a:t>硬件（装备和技术）</a:t>
              </a:r>
              <a:endParaRPr lang="zh-CN" altLang="en-US" sz="1800" b="1" spc="100">
                <a:solidFill>
                  <a:schemeClr val="tx1">
                    <a:lumMod val="60000"/>
                    <a:lumOff val="40000"/>
                  </a:schemeClr>
                </a:solidFill>
                <a:uFillTx/>
                <a:latin typeface="微软雅黑" panose="020B0503020204020204" pitchFamily="34" charset="-122"/>
                <a:ea typeface="微软雅黑" panose="020B0503020204020204" pitchFamily="34" charset="-122"/>
              </a:endParaRPr>
            </a:p>
          </p:txBody>
        </p:sp>
        <p:sp>
          <p:nvSpPr>
            <p:cNvPr id="156684" name="Text Box 31"/>
            <p:cNvSpPr>
              <a:spLocks noChangeArrowheads="1"/>
            </p:cNvSpPr>
            <p:nvPr/>
          </p:nvSpPr>
          <p:spPr bwMode="auto">
            <a:xfrm>
              <a:off x="8639" y="3563"/>
              <a:ext cx="1461" cy="580"/>
            </a:xfrm>
            <a:prstGeom prst="rect">
              <a:avLst/>
            </a:prstGeom>
            <a:noFill/>
            <a:ln w="9525">
              <a:noFill/>
              <a:miter lim="800000"/>
            </a:ln>
          </p:spPr>
          <p:txBody>
            <a:bodyPr wrap="square">
              <a:spAutoFit/>
            </a:bodyPr>
            <a:lstStyle/>
            <a:p>
              <a:pPr eaLnBrk="0" hangingPunct="0">
                <a:spcBef>
                  <a:spcPct val="50000"/>
                </a:spcBef>
              </a:pPr>
              <a:r>
                <a:rPr lang="zh-CN" altLang="en-US" sz="1800" b="1" spc="100">
                  <a:solidFill>
                    <a:schemeClr val="tx2"/>
                  </a:solidFill>
                  <a:uFillTx/>
                  <a:latin typeface="微软雅黑" panose="020B0503020204020204" pitchFamily="34" charset="-122"/>
                  <a:ea typeface="微软雅黑" panose="020B0503020204020204" pitchFamily="34" charset="-122"/>
                </a:rPr>
                <a:t>管理</a:t>
              </a:r>
              <a:endParaRPr lang="zh-CN" altLang="en-US" sz="1800" b="1" spc="100">
                <a:solidFill>
                  <a:schemeClr val="tx2"/>
                </a:solidFill>
                <a:uFillTx/>
                <a:latin typeface="微软雅黑" panose="020B0503020204020204" pitchFamily="34" charset="-122"/>
                <a:ea typeface="微软雅黑" panose="020B0503020204020204" pitchFamily="34" charset="-122"/>
              </a:endParaRPr>
            </a:p>
          </p:txBody>
        </p:sp>
        <p:sp>
          <p:nvSpPr>
            <p:cNvPr id="156685" name="Text Box 32"/>
            <p:cNvSpPr>
              <a:spLocks noChangeArrowheads="1"/>
            </p:cNvSpPr>
            <p:nvPr/>
          </p:nvSpPr>
          <p:spPr bwMode="auto">
            <a:xfrm>
              <a:off x="9266" y="4098"/>
              <a:ext cx="1499" cy="580"/>
            </a:xfrm>
            <a:prstGeom prst="rect">
              <a:avLst/>
            </a:prstGeom>
            <a:noFill/>
            <a:ln w="9525">
              <a:noFill/>
              <a:miter lim="800000"/>
            </a:ln>
          </p:spPr>
          <p:txBody>
            <a:bodyPr wrap="square">
              <a:spAutoFit/>
            </a:bodyPr>
            <a:lstStyle/>
            <a:p>
              <a:pPr eaLnBrk="0" hangingPunct="0">
                <a:spcBef>
                  <a:spcPct val="50000"/>
                </a:spcBef>
              </a:pPr>
              <a:r>
                <a:rPr lang="zh-CN" altLang="en-US" sz="1800" b="1">
                  <a:solidFill>
                    <a:schemeClr val="tx1">
                      <a:lumMod val="75000"/>
                    </a:schemeClr>
                  </a:solidFill>
                  <a:latin typeface="微软雅黑" panose="020B0503020204020204" pitchFamily="34" charset="-122"/>
                  <a:ea typeface="微软雅黑" panose="020B0503020204020204" pitchFamily="34" charset="-122"/>
                </a:rPr>
                <a:t>人员</a:t>
              </a:r>
              <a:endParaRPr lang="zh-CN" altLang="en-US" sz="1800" b="1">
                <a:solidFill>
                  <a:schemeClr val="tx1">
                    <a:lumMod val="75000"/>
                  </a:schemeClr>
                </a:solidFill>
                <a:latin typeface="微软雅黑" panose="020B0503020204020204" pitchFamily="34" charset="-122"/>
                <a:ea typeface="微软雅黑" panose="020B0503020204020204" pitchFamily="34" charset="-122"/>
              </a:endParaRPr>
            </a:p>
          </p:txBody>
        </p:sp>
        <p:sp>
          <p:nvSpPr>
            <p:cNvPr id="146460" name="AutoShape 34"/>
            <p:cNvSpPr>
              <a:spLocks noChangeArrowheads="1"/>
            </p:cNvSpPr>
            <p:nvPr/>
          </p:nvSpPr>
          <p:spPr bwMode="auto">
            <a:xfrm>
              <a:off x="1803" y="3626"/>
              <a:ext cx="2529" cy="1314"/>
            </a:xfrm>
            <a:prstGeom prst="hexagon">
              <a:avLst>
                <a:gd name="adj" fmla="val 48030"/>
                <a:gd name="vf" fmla="val 115470"/>
              </a:avLst>
            </a:prstGeom>
            <a:noFill/>
            <a:ln w="9525">
              <a:noFill/>
              <a:miter lim="800000"/>
            </a:ln>
          </p:spPr>
          <p:txBody>
            <a:bodyPr wrap="none" lIns="67830" tIns="33320" rIns="67830" bIns="33320" anchor="ctr"/>
            <a:lstStyle/>
            <a:p>
              <a:pPr algn="ctr" eaLnBrk="0" hangingPunct="0">
                <a:buFontTx/>
                <a:buNone/>
                <a:defRPr/>
              </a:pPr>
              <a:r>
                <a:rPr kumimoji="1" lang="zh-CN" altLang="en-US" sz="1800" b="1" spc="100">
                  <a:solidFill>
                    <a:schemeClr val="tx2"/>
                  </a:solidFill>
                  <a:uFillTx/>
                  <a:latin typeface="微软雅黑" panose="020B0503020204020204" pitchFamily="34" charset="-122"/>
                  <a:ea typeface="微软雅黑" panose="020B0503020204020204" pitchFamily="34" charset="-122"/>
                  <a:sym typeface="Trebuchet MS" panose="020B0603020202020204" pitchFamily="34" charset="0"/>
                </a:rPr>
                <a:t>危害或风险</a:t>
              </a:r>
              <a:endParaRPr kumimoji="1" lang="zh-CN" altLang="en-US" sz="1800" b="1" spc="100">
                <a:solidFill>
                  <a:schemeClr val="tx2"/>
                </a:solidFill>
                <a:uFillTx/>
                <a:latin typeface="微软雅黑" panose="020B0503020204020204" pitchFamily="34" charset="-122"/>
                <a:ea typeface="微软雅黑" panose="020B0503020204020204" pitchFamily="34" charset="-122"/>
                <a:sym typeface="Trebuchet MS" panose="020B0603020202020204" pitchFamily="34" charset="0"/>
              </a:endParaRPr>
            </a:p>
          </p:txBody>
        </p:sp>
        <p:sp>
          <p:nvSpPr>
            <p:cNvPr id="156688" name="Rectangle 36"/>
            <p:cNvSpPr>
              <a:spLocks noChangeArrowheads="1"/>
            </p:cNvSpPr>
            <p:nvPr/>
          </p:nvSpPr>
          <p:spPr bwMode="auto">
            <a:xfrm>
              <a:off x="11535" y="5580"/>
              <a:ext cx="757" cy="1210"/>
            </a:xfrm>
            <a:prstGeom prst="rect">
              <a:avLst/>
            </a:prstGeom>
            <a:noFill/>
            <a:ln w="9525">
              <a:noFill/>
              <a:miter lim="800000"/>
            </a:ln>
          </p:spPr>
          <p:txBody>
            <a:bodyPr>
              <a:spAutoFit/>
            </a:bodyPr>
            <a:lstStyle/>
            <a:p>
              <a:pPr eaLnBrk="0" hangingPunct="0"/>
              <a:r>
                <a:rPr lang="zh-CN" altLang="en-US" sz="2200" b="1" spc="100">
                  <a:solidFill>
                    <a:schemeClr val="tx1">
                      <a:lumMod val="75000"/>
                    </a:schemeClr>
                  </a:solidFill>
                  <a:uFillTx/>
                  <a:latin typeface="微软雅黑" panose="020B0503020204020204" pitchFamily="34" charset="-122"/>
                  <a:ea typeface="微软雅黑" panose="020B0503020204020204" pitchFamily="34" charset="-122"/>
                </a:rPr>
                <a:t>事故</a:t>
              </a:r>
              <a:endParaRPr lang="zh-CN" altLang="en-US" sz="2200" b="1" spc="100">
                <a:solidFill>
                  <a:schemeClr val="tx1">
                    <a:lumMod val="75000"/>
                  </a:schemeClr>
                </a:solidFill>
                <a:uFillTx/>
                <a:latin typeface="微软雅黑" panose="020B0503020204020204" pitchFamily="34" charset="-122"/>
                <a:ea typeface="微软雅黑" panose="020B0503020204020204" pitchFamily="34" charset="-122"/>
              </a:endParaRPr>
            </a:p>
          </p:txBody>
        </p:sp>
        <p:sp>
          <p:nvSpPr>
            <p:cNvPr id="156689" name="Rectangle 37"/>
            <p:cNvSpPr>
              <a:spLocks noChangeArrowheads="1"/>
            </p:cNvSpPr>
            <p:nvPr/>
          </p:nvSpPr>
          <p:spPr bwMode="auto">
            <a:xfrm>
              <a:off x="4205" y="5110"/>
              <a:ext cx="2188" cy="580"/>
            </a:xfrm>
            <a:prstGeom prst="rect">
              <a:avLst/>
            </a:prstGeom>
            <a:noFill/>
            <a:ln w="9525">
              <a:noFill/>
              <a:miter lim="800000"/>
            </a:ln>
          </p:spPr>
          <p:txBody>
            <a:bodyPr wrap="none">
              <a:spAutoFit/>
            </a:bodyPr>
            <a:lstStyle/>
            <a:p>
              <a:pPr algn="ctr" eaLnBrk="0" hangingPunct="0"/>
              <a:r>
                <a:rPr lang="zh-CN" altLang="en-US" sz="1800" b="1" spc="100">
                  <a:solidFill>
                    <a:srgbClr val="F38D16"/>
                  </a:solidFill>
                  <a:uFillTx/>
                  <a:latin typeface="微软雅黑" panose="020B0503020204020204" pitchFamily="34" charset="-122"/>
                  <a:ea typeface="微软雅黑" panose="020B0503020204020204" pitchFamily="34" charset="-122"/>
                </a:rPr>
                <a:t>阻止或控制</a:t>
              </a:r>
              <a:endParaRPr lang="zh-CN" altLang="en-US" sz="1800" b="1" spc="100">
                <a:solidFill>
                  <a:srgbClr val="F38D16"/>
                </a:solidFill>
                <a:uFillTx/>
                <a:latin typeface="微软雅黑" panose="020B0503020204020204" pitchFamily="34" charset="-122"/>
                <a:ea typeface="微软雅黑" panose="020B0503020204020204" pitchFamily="34" charset="-122"/>
              </a:endParaRPr>
            </a:p>
          </p:txBody>
        </p:sp>
      </p:grpSp>
      <p:grpSp>
        <p:nvGrpSpPr>
          <p:cNvPr id="44" name="组合 43"/>
          <p:cNvGrpSpPr/>
          <p:nvPr/>
        </p:nvGrpSpPr>
        <p:grpSpPr>
          <a:xfrm>
            <a:off x="102235" y="62230"/>
            <a:ext cx="1490980" cy="616535"/>
            <a:chOff x="147" y="225"/>
            <a:chExt cx="2348" cy="971"/>
          </a:xfrm>
        </p:grpSpPr>
        <p:sp>
          <p:nvSpPr>
            <p:cNvPr id="45" name="TextBox 31"/>
            <p:cNvSpPr txBox="1"/>
            <p:nvPr/>
          </p:nvSpPr>
          <p:spPr>
            <a:xfrm>
              <a:off x="1118" y="310"/>
              <a:ext cx="1377"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小结</a:t>
              </a:r>
              <a:endParaRPr lang="zh-CN" altLang="en-US" sz="2400" b="1" dirty="0">
                <a:latin typeface="微软雅黑" panose="020B0503020204020204" pitchFamily="34" charset="-122"/>
                <a:ea typeface="微软雅黑" panose="020B0503020204020204" pitchFamily="34" charset="-122"/>
                <a:sym typeface="+mn-ea"/>
              </a:endParaRPr>
            </a:p>
          </p:txBody>
        </p:sp>
        <p:sp>
          <p:nvSpPr>
            <p:cNvPr id="46" name="MH_Number_1"/>
            <p:cNvSpPr/>
            <p:nvPr>
              <p:custDataLst>
                <p:tags r:id="rId3"/>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54" name="Freeform 93"/>
          <p:cNvSpPr>
            <a:spLocks noEditPoints="1"/>
          </p:cNvSpPr>
          <p:nvPr/>
        </p:nvSpPr>
        <p:spPr bwMode="auto">
          <a:xfrm>
            <a:off x="212090" y="133985"/>
            <a:ext cx="450215" cy="434340"/>
          </a:xfrm>
          <a:custGeom>
            <a:avLst/>
            <a:gdLst>
              <a:gd name="T0" fmla="*/ 60 w 124"/>
              <a:gd name="T1" fmla="*/ 23 h 120"/>
              <a:gd name="T2" fmla="*/ 76 w 124"/>
              <a:gd name="T3" fmla="*/ 39 h 120"/>
              <a:gd name="T4" fmla="*/ 84 w 124"/>
              <a:gd name="T5" fmla="*/ 48 h 120"/>
              <a:gd name="T6" fmla="*/ 50 w 124"/>
              <a:gd name="T7" fmla="*/ 82 h 120"/>
              <a:gd name="T8" fmla="*/ 42 w 124"/>
              <a:gd name="T9" fmla="*/ 73 h 120"/>
              <a:gd name="T10" fmla="*/ 26 w 124"/>
              <a:gd name="T11" fmla="*/ 59 h 120"/>
              <a:gd name="T12" fmla="*/ 49 w 124"/>
              <a:gd name="T13" fmla="*/ 37 h 120"/>
              <a:gd name="T14" fmla="*/ 47 w 124"/>
              <a:gd name="T15" fmla="*/ 35 h 120"/>
              <a:gd name="T16" fmla="*/ 23 w 124"/>
              <a:gd name="T17" fmla="*/ 58 h 120"/>
              <a:gd name="T18" fmla="*/ 17 w 124"/>
              <a:gd name="T19" fmla="*/ 48 h 120"/>
              <a:gd name="T20" fmla="*/ 51 w 124"/>
              <a:gd name="T21" fmla="*/ 14 h 120"/>
              <a:gd name="T22" fmla="*/ 60 w 124"/>
              <a:gd name="T23" fmla="*/ 23 h 120"/>
              <a:gd name="T24" fmla="*/ 14 w 124"/>
              <a:gd name="T25" fmla="*/ 100 h 120"/>
              <a:gd name="T26" fmla="*/ 14 w 124"/>
              <a:gd name="T27" fmla="*/ 103 h 120"/>
              <a:gd name="T28" fmla="*/ 105 w 124"/>
              <a:gd name="T29" fmla="*/ 93 h 120"/>
              <a:gd name="T30" fmla="*/ 57 w 124"/>
              <a:gd name="T31" fmla="*/ 120 h 120"/>
              <a:gd name="T32" fmla="*/ 53 w 124"/>
              <a:gd name="T33" fmla="*/ 110 h 120"/>
              <a:gd name="T34" fmla="*/ 71 w 124"/>
              <a:gd name="T35" fmla="*/ 101 h 120"/>
              <a:gd name="T36" fmla="*/ 2 w 124"/>
              <a:gd name="T37" fmla="*/ 116 h 120"/>
              <a:gd name="T38" fmla="*/ 0 w 124"/>
              <a:gd name="T39" fmla="*/ 100 h 120"/>
              <a:gd name="T40" fmla="*/ 14 w 124"/>
              <a:gd name="T41" fmla="*/ 100 h 120"/>
              <a:gd name="T42" fmla="*/ 11 w 124"/>
              <a:gd name="T43" fmla="*/ 69 h 120"/>
              <a:gd name="T44" fmla="*/ 7 w 124"/>
              <a:gd name="T45" fmla="*/ 87 h 120"/>
              <a:gd name="T46" fmla="*/ 14 w 124"/>
              <a:gd name="T47" fmla="*/ 94 h 120"/>
              <a:gd name="T48" fmla="*/ 32 w 124"/>
              <a:gd name="T49" fmla="*/ 90 h 120"/>
              <a:gd name="T50" fmla="*/ 11 w 124"/>
              <a:gd name="T51" fmla="*/ 69 h 120"/>
              <a:gd name="T52" fmla="*/ 88 w 124"/>
              <a:gd name="T53" fmla="*/ 44 h 120"/>
              <a:gd name="T54" fmla="*/ 95 w 124"/>
              <a:gd name="T55" fmla="*/ 37 h 120"/>
              <a:gd name="T56" fmla="*/ 95 w 124"/>
              <a:gd name="T57" fmla="*/ 23 h 120"/>
              <a:gd name="T58" fmla="*/ 75 w 124"/>
              <a:gd name="T59" fmla="*/ 4 h 120"/>
              <a:gd name="T60" fmla="*/ 61 w 124"/>
              <a:gd name="T61" fmla="*/ 4 h 120"/>
              <a:gd name="T62" fmla="*/ 55 w 124"/>
              <a:gd name="T63" fmla="*/ 11 h 120"/>
              <a:gd name="T64" fmla="*/ 88 w 124"/>
              <a:gd name="T65" fmla="*/ 4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4" h="120">
                <a:moveTo>
                  <a:pt x="60" y="23"/>
                </a:moveTo>
                <a:cubicBezTo>
                  <a:pt x="76" y="39"/>
                  <a:pt x="76" y="39"/>
                  <a:pt x="76" y="39"/>
                </a:cubicBezTo>
                <a:cubicBezTo>
                  <a:pt x="84" y="48"/>
                  <a:pt x="84" y="48"/>
                  <a:pt x="84" y="48"/>
                </a:cubicBezTo>
                <a:cubicBezTo>
                  <a:pt x="50" y="82"/>
                  <a:pt x="50" y="82"/>
                  <a:pt x="50" y="82"/>
                </a:cubicBezTo>
                <a:cubicBezTo>
                  <a:pt x="42" y="84"/>
                  <a:pt x="40" y="80"/>
                  <a:pt x="42" y="73"/>
                </a:cubicBezTo>
                <a:cubicBezTo>
                  <a:pt x="33" y="72"/>
                  <a:pt x="27" y="68"/>
                  <a:pt x="26" y="59"/>
                </a:cubicBezTo>
                <a:cubicBezTo>
                  <a:pt x="49" y="37"/>
                  <a:pt x="49" y="37"/>
                  <a:pt x="49" y="37"/>
                </a:cubicBezTo>
                <a:cubicBezTo>
                  <a:pt x="47" y="35"/>
                  <a:pt x="47" y="35"/>
                  <a:pt x="47" y="35"/>
                </a:cubicBezTo>
                <a:cubicBezTo>
                  <a:pt x="23" y="58"/>
                  <a:pt x="23" y="58"/>
                  <a:pt x="23" y="58"/>
                </a:cubicBezTo>
                <a:cubicBezTo>
                  <a:pt x="17" y="58"/>
                  <a:pt x="16" y="54"/>
                  <a:pt x="17" y="48"/>
                </a:cubicBezTo>
                <a:cubicBezTo>
                  <a:pt x="28" y="37"/>
                  <a:pt x="39" y="26"/>
                  <a:pt x="51" y="14"/>
                </a:cubicBezTo>
                <a:cubicBezTo>
                  <a:pt x="60" y="23"/>
                  <a:pt x="60" y="23"/>
                  <a:pt x="60" y="23"/>
                </a:cubicBezTo>
                <a:close/>
                <a:moveTo>
                  <a:pt x="14" y="100"/>
                </a:moveTo>
                <a:cubicBezTo>
                  <a:pt x="14" y="103"/>
                  <a:pt x="14" y="103"/>
                  <a:pt x="14" y="103"/>
                </a:cubicBezTo>
                <a:cubicBezTo>
                  <a:pt x="37" y="99"/>
                  <a:pt x="99" y="90"/>
                  <a:pt x="105" y="93"/>
                </a:cubicBezTo>
                <a:cubicBezTo>
                  <a:pt x="124" y="102"/>
                  <a:pt x="57" y="120"/>
                  <a:pt x="57" y="120"/>
                </a:cubicBezTo>
                <a:cubicBezTo>
                  <a:pt x="53" y="110"/>
                  <a:pt x="53" y="110"/>
                  <a:pt x="53" y="110"/>
                </a:cubicBezTo>
                <a:cubicBezTo>
                  <a:pt x="53" y="110"/>
                  <a:pt x="79" y="105"/>
                  <a:pt x="71" y="101"/>
                </a:cubicBezTo>
                <a:cubicBezTo>
                  <a:pt x="48" y="106"/>
                  <a:pt x="25" y="113"/>
                  <a:pt x="2" y="116"/>
                </a:cubicBezTo>
                <a:cubicBezTo>
                  <a:pt x="0" y="100"/>
                  <a:pt x="0" y="100"/>
                  <a:pt x="0" y="100"/>
                </a:cubicBezTo>
                <a:cubicBezTo>
                  <a:pt x="14" y="100"/>
                  <a:pt x="14" y="100"/>
                  <a:pt x="14" y="100"/>
                </a:cubicBezTo>
                <a:close/>
                <a:moveTo>
                  <a:pt x="11" y="69"/>
                </a:moveTo>
                <a:cubicBezTo>
                  <a:pt x="7" y="87"/>
                  <a:pt x="7" y="87"/>
                  <a:pt x="7" y="87"/>
                </a:cubicBezTo>
                <a:cubicBezTo>
                  <a:pt x="14" y="94"/>
                  <a:pt x="14" y="94"/>
                  <a:pt x="14" y="94"/>
                </a:cubicBezTo>
                <a:cubicBezTo>
                  <a:pt x="32" y="90"/>
                  <a:pt x="32" y="90"/>
                  <a:pt x="32" y="90"/>
                </a:cubicBezTo>
                <a:cubicBezTo>
                  <a:pt x="11" y="69"/>
                  <a:pt x="11" y="69"/>
                  <a:pt x="11" y="69"/>
                </a:cubicBezTo>
                <a:close/>
                <a:moveTo>
                  <a:pt x="88" y="44"/>
                </a:moveTo>
                <a:cubicBezTo>
                  <a:pt x="95" y="37"/>
                  <a:pt x="95" y="37"/>
                  <a:pt x="95" y="37"/>
                </a:cubicBezTo>
                <a:cubicBezTo>
                  <a:pt x="99" y="33"/>
                  <a:pt x="99" y="27"/>
                  <a:pt x="95" y="23"/>
                </a:cubicBezTo>
                <a:cubicBezTo>
                  <a:pt x="75" y="4"/>
                  <a:pt x="75" y="4"/>
                  <a:pt x="75" y="4"/>
                </a:cubicBezTo>
                <a:cubicBezTo>
                  <a:pt x="71" y="0"/>
                  <a:pt x="65" y="0"/>
                  <a:pt x="61" y="4"/>
                </a:cubicBezTo>
                <a:cubicBezTo>
                  <a:pt x="55" y="11"/>
                  <a:pt x="55" y="11"/>
                  <a:pt x="55" y="11"/>
                </a:cubicBezTo>
                <a:lnTo>
                  <a:pt x="88" y="44"/>
                </a:ln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Tree>
  </p:cSld>
  <p:clrMapOvr>
    <a:masterClrMapping/>
  </p:clrMapOvr>
  <p:transition spd="slow" advTm="5769"/>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147060" y="572770"/>
            <a:ext cx="2849880" cy="398780"/>
          </a:xfrm>
          <a:prstGeom prst="rect">
            <a:avLst/>
          </a:prstGeom>
          <a:noFill/>
        </p:spPr>
        <p:txBody>
          <a:bodyPr wrap="none" rtlCol="0" anchor="t">
            <a:spAutoFit/>
          </a:bodyPr>
          <a:lstStyle/>
          <a:p>
            <a:pPr algn="ctr"/>
            <a:r>
              <a:rPr lang="zh-CN" altLang="en-US" sz="2000" b="1" spc="100" smtClean="0">
                <a:solidFill>
                  <a:schemeClr val="tx2">
                    <a:lumMod val="75000"/>
                  </a:schemeClr>
                </a:solidFill>
                <a:uFillTx/>
                <a:latin typeface="微软雅黑" panose="020B0503020204020204" pitchFamily="34" charset="-122"/>
                <a:ea typeface="微软雅黑" panose="020B0503020204020204" pitchFamily="34" charset="-122"/>
                <a:sym typeface="+mn-ea"/>
              </a:rPr>
              <a:t>提高监管执法效率效果</a:t>
            </a:r>
            <a:endParaRPr lang="zh-CN" altLang="en-US" sz="2000" b="1" spc="100" smtClean="0">
              <a:solidFill>
                <a:schemeClr val="tx2">
                  <a:lumMod val="75000"/>
                </a:schemeClr>
              </a:solidFill>
              <a:uFillTx/>
              <a:latin typeface="微软雅黑" panose="020B0503020204020204" pitchFamily="34" charset="-122"/>
              <a:ea typeface="微软雅黑" panose="020B0503020204020204" pitchFamily="34" charset="-122"/>
              <a:sym typeface="+mn-ea"/>
            </a:endParaRPr>
          </a:p>
        </p:txBody>
      </p:sp>
      <p:sp>
        <p:nvSpPr>
          <p:cNvPr id="4" name="文本框 3"/>
          <p:cNvSpPr txBox="1"/>
          <p:nvPr/>
        </p:nvSpPr>
        <p:spPr>
          <a:xfrm>
            <a:off x="971974" y="1073785"/>
            <a:ext cx="7200053" cy="3745865"/>
          </a:xfrm>
          <a:prstGeom prst="rect">
            <a:avLst/>
          </a:prstGeom>
          <a:noFill/>
        </p:spPr>
        <p:txBody>
          <a:bodyPr wrap="square" rtlCol="0" anchor="t">
            <a:spAutoFit/>
          </a:bodyPr>
          <a:lstStyle/>
          <a:p>
            <a:pPr marL="285750" indent="-285750" algn="just">
              <a:lnSpc>
                <a:spcPct val="110000"/>
              </a:lnSpc>
              <a:spcBef>
                <a:spcPts val="0"/>
              </a:spcBef>
              <a:spcAft>
                <a:spcPts val="0"/>
              </a:spcAft>
              <a:buClr>
                <a:srgbClr val="E34B07"/>
              </a:buClr>
              <a:buSzPct val="75000"/>
              <a:buFont typeface="Wingdings" panose="05000000000000000000" charset="0"/>
              <a:buChar char=""/>
            </a:pPr>
            <a:r>
              <a:rPr lang="zh-CN" altLang="en-US" sz="1800" spc="100" smtClean="0">
                <a:solidFill>
                  <a:schemeClr val="tx1">
                    <a:lumMod val="75000"/>
                  </a:schemeClr>
                </a:solidFill>
                <a:uFillTx/>
                <a:latin typeface="微软雅黑" panose="020B0503020204020204" pitchFamily="34" charset="-122"/>
                <a:ea typeface="微软雅黑" panose="020B0503020204020204" pitchFamily="34" charset="-122"/>
                <a:sym typeface="+mn-ea"/>
              </a:rPr>
              <a:t>法之生命在于实施</a:t>
            </a:r>
            <a:endParaRPr lang="zh-CN" altLang="en-US" sz="1800" b="0" spc="100" smtClean="0">
              <a:solidFill>
                <a:schemeClr val="tx1">
                  <a:lumMod val="75000"/>
                </a:schemeClr>
              </a:solidFill>
              <a:uFillTx/>
              <a:latin typeface="微软雅黑" panose="020B0503020204020204" pitchFamily="34" charset="-122"/>
              <a:ea typeface="微软雅黑" panose="020B0503020204020204" pitchFamily="34" charset="-122"/>
              <a:sym typeface="+mn-ea"/>
            </a:endParaRPr>
          </a:p>
          <a:p>
            <a:pPr marL="285750" indent="-285750" algn="just">
              <a:lnSpc>
                <a:spcPct val="110000"/>
              </a:lnSpc>
              <a:spcBef>
                <a:spcPts val="0"/>
              </a:spcBef>
              <a:spcAft>
                <a:spcPts val="0"/>
              </a:spcAft>
              <a:buClr>
                <a:srgbClr val="E34B07"/>
              </a:buClr>
              <a:buSzPct val="75000"/>
              <a:buFont typeface="Wingdings" panose="05000000000000000000" charset="0"/>
              <a:buChar char=""/>
            </a:pPr>
            <a:r>
              <a:rPr lang="zh-CN" altLang="en-US" sz="1800" spc="100" smtClean="0">
                <a:solidFill>
                  <a:schemeClr val="tx1">
                    <a:lumMod val="75000"/>
                  </a:schemeClr>
                </a:solidFill>
                <a:uFillTx/>
                <a:latin typeface="微软雅黑" panose="020B0503020204020204" pitchFamily="34" charset="-122"/>
                <a:ea typeface="微软雅黑" panose="020B0503020204020204" pitchFamily="34" charset="-122"/>
                <a:sym typeface="+mn-ea"/>
              </a:rPr>
              <a:t>“法令者，民之命也，为治之本也。”（法令</a:t>
            </a:r>
            <a:r>
              <a:rPr lang="en-US" altLang="zh-CN" sz="1800" spc="100" smtClean="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en-US" sz="1800" spc="100" smtClean="0">
                <a:solidFill>
                  <a:schemeClr val="tx1">
                    <a:lumMod val="75000"/>
                  </a:schemeClr>
                </a:solidFill>
                <a:uFillTx/>
                <a:latin typeface="微软雅黑" panose="020B0503020204020204" pitchFamily="34" charset="-122"/>
                <a:ea typeface="微软雅黑" panose="020B0503020204020204" pitchFamily="34" charset="-122"/>
                <a:sym typeface="+mn-ea"/>
              </a:rPr>
              <a:t>是人民的性命</a:t>
            </a:r>
            <a:r>
              <a:rPr lang="en-US" altLang="zh-CN" sz="1800" spc="100" smtClean="0">
                <a:solidFill>
                  <a:schemeClr val="tx1">
                    <a:lumMod val="75000"/>
                  </a:schemeClr>
                </a:solidFill>
                <a:uFillTx/>
                <a:latin typeface="微软雅黑" panose="020B0503020204020204" pitchFamily="34" charset="-122"/>
                <a:ea typeface="微软雅黑" panose="020B0503020204020204" pitchFamily="34" charset="-122"/>
                <a:sym typeface="+mn-ea"/>
              </a:rPr>
              <a:t>,</a:t>
            </a:r>
            <a:r>
              <a:rPr lang="zh-CN" altLang="en-US" sz="1800" spc="100" smtClean="0">
                <a:solidFill>
                  <a:schemeClr val="tx1">
                    <a:lumMod val="75000"/>
                  </a:schemeClr>
                </a:solidFill>
                <a:uFillTx/>
                <a:latin typeface="微软雅黑" panose="020B0503020204020204" pitchFamily="34" charset="-122"/>
                <a:ea typeface="微软雅黑" panose="020B0503020204020204" pitchFamily="34" charset="-122"/>
                <a:sym typeface="+mn-ea"/>
              </a:rPr>
              <a:t>是治理好国家的根本）安全生产的法律法规更是如此。</a:t>
            </a:r>
            <a:endParaRPr lang="zh-CN" altLang="en-US" sz="1800" b="0" spc="100" smtClean="0">
              <a:solidFill>
                <a:schemeClr val="tx1">
                  <a:lumMod val="75000"/>
                </a:schemeClr>
              </a:solidFill>
              <a:uFillTx/>
              <a:latin typeface="微软雅黑" panose="020B0503020204020204" pitchFamily="34" charset="-122"/>
              <a:ea typeface="微软雅黑" panose="020B0503020204020204" pitchFamily="34" charset="-122"/>
              <a:sym typeface="+mn-ea"/>
            </a:endParaRPr>
          </a:p>
          <a:p>
            <a:pPr marL="285750" indent="-285750" algn="just">
              <a:lnSpc>
                <a:spcPct val="110000"/>
              </a:lnSpc>
              <a:spcBef>
                <a:spcPts val="0"/>
              </a:spcBef>
              <a:spcAft>
                <a:spcPts val="0"/>
              </a:spcAft>
              <a:buClr>
                <a:srgbClr val="E34B07"/>
              </a:buClr>
              <a:buSzPct val="75000"/>
              <a:buFont typeface="Wingdings" panose="05000000000000000000" charset="0"/>
              <a:buChar char=""/>
            </a:pPr>
            <a:r>
              <a:rPr lang="zh-CN" altLang="en-US" sz="1800" spc="100" smtClean="0">
                <a:solidFill>
                  <a:schemeClr val="tx1">
                    <a:lumMod val="75000"/>
                  </a:schemeClr>
                </a:solidFill>
                <a:uFillTx/>
                <a:latin typeface="微软雅黑" panose="020B0503020204020204" pitchFamily="34" charset="-122"/>
                <a:ea typeface="微软雅黑" panose="020B0503020204020204" pitchFamily="34" charset="-122"/>
                <a:sym typeface="+mn-ea"/>
              </a:rPr>
              <a:t>坚持依法监管。大力弘扬社会主义法治精神，运用法治思维和法治方式，深化安全生产监管执法体制改革，完善安全生产法律法规和标准体系，严格规范公正文明执法，增强监管执法效能，提高安全生产法治化水平。统一安全生产执法标志标识和制式服装。</a:t>
            </a:r>
            <a:endParaRPr lang="zh-CN" altLang="en-US" sz="1800" b="0" spc="100" smtClean="0">
              <a:solidFill>
                <a:schemeClr val="tx1">
                  <a:lumMod val="75000"/>
                </a:schemeClr>
              </a:solidFill>
              <a:uFillTx/>
              <a:latin typeface="微软雅黑" panose="020B0503020204020204" pitchFamily="34" charset="-122"/>
              <a:ea typeface="微软雅黑" panose="020B0503020204020204" pitchFamily="34" charset="-122"/>
              <a:sym typeface="+mn-ea"/>
            </a:endParaRPr>
          </a:p>
          <a:p>
            <a:pPr marL="285750" indent="-285750" algn="just">
              <a:lnSpc>
                <a:spcPct val="110000"/>
              </a:lnSpc>
              <a:spcBef>
                <a:spcPts val="0"/>
              </a:spcBef>
              <a:spcAft>
                <a:spcPts val="0"/>
              </a:spcAft>
              <a:buClr>
                <a:srgbClr val="E34B07"/>
              </a:buClr>
              <a:buSzPct val="75000"/>
              <a:buFont typeface="Wingdings" panose="05000000000000000000" charset="0"/>
              <a:buChar char=""/>
            </a:pPr>
            <a:r>
              <a:rPr lang="zh-CN" altLang="en-US" sz="1800" spc="100" smtClean="0">
                <a:solidFill>
                  <a:schemeClr val="tx1">
                    <a:lumMod val="75000"/>
                  </a:schemeClr>
                </a:solidFill>
                <a:uFillTx/>
                <a:latin typeface="微软雅黑" panose="020B0503020204020204" pitchFamily="34" charset="-122"/>
                <a:ea typeface="微软雅黑" panose="020B0503020204020204" pitchFamily="34" charset="-122"/>
                <a:sym typeface="+mn-ea"/>
              </a:rPr>
              <a:t>强化监管执法，增强执法意识，提高执法的针对性、有效性，切实加大依法处罚的力度（敢于说不，善于说行）；提高执法规范化的要求，科学制定年度执法计划，规范监管检查方式、执法程序和标准。</a:t>
            </a:r>
            <a:endParaRPr lang="zh-CN" altLang="en-US" sz="1800" spc="100" smtClean="0">
              <a:solidFill>
                <a:schemeClr val="tx1">
                  <a:lumMod val="75000"/>
                </a:schemeClr>
              </a:solidFill>
              <a:uFillTx/>
              <a:latin typeface="微软雅黑" panose="020B0503020204020204" pitchFamily="34" charset="-122"/>
              <a:ea typeface="微软雅黑" panose="020B0503020204020204" pitchFamily="34" charset="-122"/>
              <a:sym typeface="+mn-ea"/>
            </a:endParaRPr>
          </a:p>
        </p:txBody>
      </p:sp>
      <p:grpSp>
        <p:nvGrpSpPr>
          <p:cNvPr id="44" name="组合 43"/>
          <p:cNvGrpSpPr/>
          <p:nvPr/>
        </p:nvGrpSpPr>
        <p:grpSpPr>
          <a:xfrm>
            <a:off x="102235" y="62230"/>
            <a:ext cx="1490980" cy="616535"/>
            <a:chOff x="147" y="225"/>
            <a:chExt cx="2348" cy="971"/>
          </a:xfrm>
        </p:grpSpPr>
        <p:sp>
          <p:nvSpPr>
            <p:cNvPr id="45" name="TextBox 31"/>
            <p:cNvSpPr txBox="1"/>
            <p:nvPr/>
          </p:nvSpPr>
          <p:spPr>
            <a:xfrm>
              <a:off x="1118" y="310"/>
              <a:ext cx="1377" cy="725"/>
            </a:xfrm>
            <a:prstGeom prst="rect">
              <a:avLst/>
            </a:prstGeom>
            <a:noFill/>
            <a:ln w="9525">
              <a:noFill/>
            </a:ln>
          </p:spPr>
          <p:txBody>
            <a:bodyPr wrap="square">
              <a:spAutoFit/>
            </a:bodyPr>
            <a:lstStyle/>
            <a:p>
              <a:r>
                <a:rPr lang="zh-CN" altLang="en-US" sz="2400" b="1" dirty="0">
                  <a:latin typeface="微软雅黑" panose="020B0503020204020204" pitchFamily="34" charset="-122"/>
                  <a:ea typeface="微软雅黑" panose="020B0503020204020204" pitchFamily="34" charset="-122"/>
                  <a:sym typeface="+mn-ea"/>
                </a:rPr>
                <a:t>小结</a:t>
              </a:r>
              <a:endParaRPr lang="zh-CN" altLang="en-US" sz="2400" b="1" dirty="0">
                <a:latin typeface="微软雅黑" panose="020B0503020204020204" pitchFamily="34" charset="-122"/>
                <a:ea typeface="微软雅黑" panose="020B0503020204020204" pitchFamily="34" charset="-122"/>
                <a:sym typeface="+mn-ea"/>
              </a:endParaRPr>
            </a:p>
          </p:txBody>
        </p:sp>
        <p:sp>
          <p:nvSpPr>
            <p:cNvPr id="46" name="MH_Number_1"/>
            <p:cNvSpPr/>
            <p:nvPr>
              <p:custDataLst>
                <p:tags r:id="rId1"/>
              </p:custDataLst>
            </p:nvPr>
          </p:nvSpPr>
          <p:spPr>
            <a:xfrm>
              <a:off x="147" y="225"/>
              <a:ext cx="971" cy="971"/>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pPr algn="ctr">
                <a:spcBef>
                  <a:spcPts val="0"/>
                </a:spcBef>
              </a:pPr>
              <a:endPar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54" name="Freeform 93"/>
          <p:cNvSpPr>
            <a:spLocks noEditPoints="1"/>
          </p:cNvSpPr>
          <p:nvPr/>
        </p:nvSpPr>
        <p:spPr bwMode="auto">
          <a:xfrm>
            <a:off x="212090" y="133985"/>
            <a:ext cx="450215" cy="434340"/>
          </a:xfrm>
          <a:custGeom>
            <a:avLst/>
            <a:gdLst>
              <a:gd name="T0" fmla="*/ 60 w 124"/>
              <a:gd name="T1" fmla="*/ 23 h 120"/>
              <a:gd name="T2" fmla="*/ 76 w 124"/>
              <a:gd name="T3" fmla="*/ 39 h 120"/>
              <a:gd name="T4" fmla="*/ 84 w 124"/>
              <a:gd name="T5" fmla="*/ 48 h 120"/>
              <a:gd name="T6" fmla="*/ 50 w 124"/>
              <a:gd name="T7" fmla="*/ 82 h 120"/>
              <a:gd name="T8" fmla="*/ 42 w 124"/>
              <a:gd name="T9" fmla="*/ 73 h 120"/>
              <a:gd name="T10" fmla="*/ 26 w 124"/>
              <a:gd name="T11" fmla="*/ 59 h 120"/>
              <a:gd name="T12" fmla="*/ 49 w 124"/>
              <a:gd name="T13" fmla="*/ 37 h 120"/>
              <a:gd name="T14" fmla="*/ 47 w 124"/>
              <a:gd name="T15" fmla="*/ 35 h 120"/>
              <a:gd name="T16" fmla="*/ 23 w 124"/>
              <a:gd name="T17" fmla="*/ 58 h 120"/>
              <a:gd name="T18" fmla="*/ 17 w 124"/>
              <a:gd name="T19" fmla="*/ 48 h 120"/>
              <a:gd name="T20" fmla="*/ 51 w 124"/>
              <a:gd name="T21" fmla="*/ 14 h 120"/>
              <a:gd name="T22" fmla="*/ 60 w 124"/>
              <a:gd name="T23" fmla="*/ 23 h 120"/>
              <a:gd name="T24" fmla="*/ 14 w 124"/>
              <a:gd name="T25" fmla="*/ 100 h 120"/>
              <a:gd name="T26" fmla="*/ 14 w 124"/>
              <a:gd name="T27" fmla="*/ 103 h 120"/>
              <a:gd name="T28" fmla="*/ 105 w 124"/>
              <a:gd name="T29" fmla="*/ 93 h 120"/>
              <a:gd name="T30" fmla="*/ 57 w 124"/>
              <a:gd name="T31" fmla="*/ 120 h 120"/>
              <a:gd name="T32" fmla="*/ 53 w 124"/>
              <a:gd name="T33" fmla="*/ 110 h 120"/>
              <a:gd name="T34" fmla="*/ 71 w 124"/>
              <a:gd name="T35" fmla="*/ 101 h 120"/>
              <a:gd name="T36" fmla="*/ 2 w 124"/>
              <a:gd name="T37" fmla="*/ 116 h 120"/>
              <a:gd name="T38" fmla="*/ 0 w 124"/>
              <a:gd name="T39" fmla="*/ 100 h 120"/>
              <a:gd name="T40" fmla="*/ 14 w 124"/>
              <a:gd name="T41" fmla="*/ 100 h 120"/>
              <a:gd name="T42" fmla="*/ 11 w 124"/>
              <a:gd name="T43" fmla="*/ 69 h 120"/>
              <a:gd name="T44" fmla="*/ 7 w 124"/>
              <a:gd name="T45" fmla="*/ 87 h 120"/>
              <a:gd name="T46" fmla="*/ 14 w 124"/>
              <a:gd name="T47" fmla="*/ 94 h 120"/>
              <a:gd name="T48" fmla="*/ 32 w 124"/>
              <a:gd name="T49" fmla="*/ 90 h 120"/>
              <a:gd name="T50" fmla="*/ 11 w 124"/>
              <a:gd name="T51" fmla="*/ 69 h 120"/>
              <a:gd name="T52" fmla="*/ 88 w 124"/>
              <a:gd name="T53" fmla="*/ 44 h 120"/>
              <a:gd name="T54" fmla="*/ 95 w 124"/>
              <a:gd name="T55" fmla="*/ 37 h 120"/>
              <a:gd name="T56" fmla="*/ 95 w 124"/>
              <a:gd name="T57" fmla="*/ 23 h 120"/>
              <a:gd name="T58" fmla="*/ 75 w 124"/>
              <a:gd name="T59" fmla="*/ 4 h 120"/>
              <a:gd name="T60" fmla="*/ 61 w 124"/>
              <a:gd name="T61" fmla="*/ 4 h 120"/>
              <a:gd name="T62" fmla="*/ 55 w 124"/>
              <a:gd name="T63" fmla="*/ 11 h 120"/>
              <a:gd name="T64" fmla="*/ 88 w 124"/>
              <a:gd name="T65" fmla="*/ 4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4" h="120">
                <a:moveTo>
                  <a:pt x="60" y="23"/>
                </a:moveTo>
                <a:cubicBezTo>
                  <a:pt x="76" y="39"/>
                  <a:pt x="76" y="39"/>
                  <a:pt x="76" y="39"/>
                </a:cubicBezTo>
                <a:cubicBezTo>
                  <a:pt x="84" y="48"/>
                  <a:pt x="84" y="48"/>
                  <a:pt x="84" y="48"/>
                </a:cubicBezTo>
                <a:cubicBezTo>
                  <a:pt x="50" y="82"/>
                  <a:pt x="50" y="82"/>
                  <a:pt x="50" y="82"/>
                </a:cubicBezTo>
                <a:cubicBezTo>
                  <a:pt x="42" y="84"/>
                  <a:pt x="40" y="80"/>
                  <a:pt x="42" y="73"/>
                </a:cubicBezTo>
                <a:cubicBezTo>
                  <a:pt x="33" y="72"/>
                  <a:pt x="27" y="68"/>
                  <a:pt x="26" y="59"/>
                </a:cubicBezTo>
                <a:cubicBezTo>
                  <a:pt x="49" y="37"/>
                  <a:pt x="49" y="37"/>
                  <a:pt x="49" y="37"/>
                </a:cubicBezTo>
                <a:cubicBezTo>
                  <a:pt x="47" y="35"/>
                  <a:pt x="47" y="35"/>
                  <a:pt x="47" y="35"/>
                </a:cubicBezTo>
                <a:cubicBezTo>
                  <a:pt x="23" y="58"/>
                  <a:pt x="23" y="58"/>
                  <a:pt x="23" y="58"/>
                </a:cubicBezTo>
                <a:cubicBezTo>
                  <a:pt x="17" y="58"/>
                  <a:pt x="16" y="54"/>
                  <a:pt x="17" y="48"/>
                </a:cubicBezTo>
                <a:cubicBezTo>
                  <a:pt x="28" y="37"/>
                  <a:pt x="39" y="26"/>
                  <a:pt x="51" y="14"/>
                </a:cubicBezTo>
                <a:cubicBezTo>
                  <a:pt x="60" y="23"/>
                  <a:pt x="60" y="23"/>
                  <a:pt x="60" y="23"/>
                </a:cubicBezTo>
                <a:close/>
                <a:moveTo>
                  <a:pt x="14" y="100"/>
                </a:moveTo>
                <a:cubicBezTo>
                  <a:pt x="14" y="103"/>
                  <a:pt x="14" y="103"/>
                  <a:pt x="14" y="103"/>
                </a:cubicBezTo>
                <a:cubicBezTo>
                  <a:pt x="37" y="99"/>
                  <a:pt x="99" y="90"/>
                  <a:pt x="105" y="93"/>
                </a:cubicBezTo>
                <a:cubicBezTo>
                  <a:pt x="124" y="102"/>
                  <a:pt x="57" y="120"/>
                  <a:pt x="57" y="120"/>
                </a:cubicBezTo>
                <a:cubicBezTo>
                  <a:pt x="53" y="110"/>
                  <a:pt x="53" y="110"/>
                  <a:pt x="53" y="110"/>
                </a:cubicBezTo>
                <a:cubicBezTo>
                  <a:pt x="53" y="110"/>
                  <a:pt x="79" y="105"/>
                  <a:pt x="71" y="101"/>
                </a:cubicBezTo>
                <a:cubicBezTo>
                  <a:pt x="48" y="106"/>
                  <a:pt x="25" y="113"/>
                  <a:pt x="2" y="116"/>
                </a:cubicBezTo>
                <a:cubicBezTo>
                  <a:pt x="0" y="100"/>
                  <a:pt x="0" y="100"/>
                  <a:pt x="0" y="100"/>
                </a:cubicBezTo>
                <a:cubicBezTo>
                  <a:pt x="14" y="100"/>
                  <a:pt x="14" y="100"/>
                  <a:pt x="14" y="100"/>
                </a:cubicBezTo>
                <a:close/>
                <a:moveTo>
                  <a:pt x="11" y="69"/>
                </a:moveTo>
                <a:cubicBezTo>
                  <a:pt x="7" y="87"/>
                  <a:pt x="7" y="87"/>
                  <a:pt x="7" y="87"/>
                </a:cubicBezTo>
                <a:cubicBezTo>
                  <a:pt x="14" y="94"/>
                  <a:pt x="14" y="94"/>
                  <a:pt x="14" y="94"/>
                </a:cubicBezTo>
                <a:cubicBezTo>
                  <a:pt x="32" y="90"/>
                  <a:pt x="32" y="90"/>
                  <a:pt x="32" y="90"/>
                </a:cubicBezTo>
                <a:cubicBezTo>
                  <a:pt x="11" y="69"/>
                  <a:pt x="11" y="69"/>
                  <a:pt x="11" y="69"/>
                </a:cubicBezTo>
                <a:close/>
                <a:moveTo>
                  <a:pt x="88" y="44"/>
                </a:moveTo>
                <a:cubicBezTo>
                  <a:pt x="95" y="37"/>
                  <a:pt x="95" y="37"/>
                  <a:pt x="95" y="37"/>
                </a:cubicBezTo>
                <a:cubicBezTo>
                  <a:pt x="99" y="33"/>
                  <a:pt x="99" y="27"/>
                  <a:pt x="95" y="23"/>
                </a:cubicBezTo>
                <a:cubicBezTo>
                  <a:pt x="75" y="4"/>
                  <a:pt x="75" y="4"/>
                  <a:pt x="75" y="4"/>
                </a:cubicBezTo>
                <a:cubicBezTo>
                  <a:pt x="71" y="0"/>
                  <a:pt x="65" y="0"/>
                  <a:pt x="61" y="4"/>
                </a:cubicBezTo>
                <a:cubicBezTo>
                  <a:pt x="55" y="11"/>
                  <a:pt x="55" y="11"/>
                  <a:pt x="55" y="11"/>
                </a:cubicBezTo>
                <a:lnTo>
                  <a:pt x="88" y="44"/>
                </a:ln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Tree>
  </p:cSld>
  <p:clrMapOvr>
    <a:masterClrMapping/>
  </p:clrMapOvr>
  <p:transition spd="slow" advTm="5769"/>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Picture 3"/>
          <p:cNvPicPr>
            <a:picLocks noChangeAspect="1" noChangeArrowheads="1"/>
          </p:cNvPicPr>
          <p:nvPr/>
        </p:nvPicPr>
        <p:blipFill>
          <a:blip r:embed="rId1"/>
          <a:srcRect/>
          <a:stretch>
            <a:fillRect/>
          </a:stretch>
        </p:blipFill>
        <p:spPr bwMode="auto">
          <a:xfrm>
            <a:off x="1745" y="-30466"/>
            <a:ext cx="9139240" cy="5204289"/>
          </a:xfrm>
          <a:prstGeom prst="rect">
            <a:avLst/>
          </a:prstGeom>
          <a:noFill/>
          <a:ln w="9525">
            <a:noFill/>
            <a:miter lim="800000"/>
            <a:headEnd/>
            <a:tailEnd/>
          </a:ln>
        </p:spPr>
      </p:pic>
      <p:sp>
        <p:nvSpPr>
          <p:cNvPr id="158723" name="Rectangle 3"/>
          <p:cNvSpPr>
            <a:spLocks noChangeArrowheads="1"/>
          </p:cNvSpPr>
          <p:nvPr/>
        </p:nvSpPr>
        <p:spPr bwMode="auto">
          <a:xfrm>
            <a:off x="289568" y="525780"/>
            <a:ext cx="8564864" cy="4092575"/>
          </a:xfrm>
          <a:prstGeom prst="rect">
            <a:avLst/>
          </a:prstGeom>
          <a:noFill/>
          <a:ln w="9525">
            <a:noFill/>
            <a:miter lim="800000"/>
          </a:ln>
        </p:spPr>
        <p:txBody>
          <a:bodyPr lIns="68530" tIns="34264" rIns="68530" bIns="34264">
            <a:spAutoFit/>
          </a:bodyPr>
          <a:lstStyle/>
          <a:p>
            <a:pPr indent="635000" algn="just">
              <a:spcBef>
                <a:spcPts val="0"/>
              </a:spcBef>
              <a:extLst>
                <a:ext uri="{35155182-B16C-46BC-9424-99874614C6A1}">
                  <wpsdc:indentchars xmlns:wpsdc="http://www.wps.cn/officeDocument/2017/drawingmlCustomData" val="200" checksum="3913960871"/>
                </a:ext>
              </a:extLst>
            </a:pPr>
            <a:r>
              <a:rPr lang="zh-CN" altLang="en-US" sz="2400" spc="100">
                <a:solidFill>
                  <a:schemeClr val="bg2">
                    <a:lumMod val="40000"/>
                    <a:lumOff val="60000"/>
                  </a:schemeClr>
                </a:solidFill>
                <a:uFillTx/>
                <a:latin typeface="微软雅黑" panose="020B0503020204020204" pitchFamily="34" charset="-122"/>
                <a:ea typeface="微软雅黑" panose="020B0503020204020204" pitchFamily="34" charset="-122"/>
              </a:rPr>
              <a:t>尊重生命、关爱生命、珍惜生命是社会进步的重要标志。安全生产监管工作为党分忧，为民造福，是一项神圣、崇高的工作，任务艰巨，使命光荣！祝各位同行在积极推进安全生产工作中做出成绩、成就事业！</a:t>
            </a:r>
            <a:endParaRPr lang="zh-CN" altLang="en-US" sz="2400" spc="100">
              <a:solidFill>
                <a:schemeClr val="bg2">
                  <a:lumMod val="40000"/>
                  <a:lumOff val="60000"/>
                </a:schemeClr>
              </a:solidFill>
              <a:uFillTx/>
              <a:latin typeface="微软雅黑" panose="020B0503020204020204" pitchFamily="34" charset="-122"/>
              <a:ea typeface="微软雅黑" panose="020B0503020204020204" pitchFamily="34" charset="-122"/>
            </a:endParaRPr>
          </a:p>
          <a:p>
            <a:pPr indent="635000" algn="just">
              <a:spcBef>
                <a:spcPts val="0"/>
              </a:spcBef>
              <a:extLst>
                <a:ext uri="{35155182-B16C-46BC-9424-99874614C6A1}">
                  <wpsdc:indentchars xmlns:wpsdc="http://www.wps.cn/officeDocument/2017/drawingmlCustomData" val="200" checksum="3913960871"/>
                </a:ext>
              </a:extLst>
            </a:pPr>
            <a:endParaRPr lang="zh-CN" altLang="en-US" sz="2400" spc="100">
              <a:solidFill>
                <a:schemeClr val="bg2">
                  <a:lumMod val="40000"/>
                  <a:lumOff val="60000"/>
                </a:schemeClr>
              </a:solidFill>
              <a:uFillTx/>
              <a:latin typeface="微软雅黑" panose="020B0503020204020204" pitchFamily="34" charset="-122"/>
              <a:ea typeface="微软雅黑" panose="020B0503020204020204" pitchFamily="34" charset="-122"/>
            </a:endParaRPr>
          </a:p>
          <a:p>
            <a:pPr indent="635000" algn="just">
              <a:spcBef>
                <a:spcPts val="0"/>
              </a:spcBef>
              <a:extLst>
                <a:ext uri="{35155182-B16C-46BC-9424-99874614C6A1}">
                  <wpsdc:indentchars xmlns:wpsdc="http://www.wps.cn/officeDocument/2017/drawingmlCustomData" val="200" checksum="3913960871"/>
                </a:ext>
              </a:extLst>
            </a:pPr>
            <a:endParaRPr lang="zh-CN" altLang="en-US" sz="2400" spc="100">
              <a:solidFill>
                <a:schemeClr val="bg2">
                  <a:lumMod val="40000"/>
                  <a:lumOff val="60000"/>
                </a:schemeClr>
              </a:solidFill>
              <a:uFillTx/>
              <a:latin typeface="微软雅黑" panose="020B0503020204020204" pitchFamily="34" charset="-122"/>
              <a:ea typeface="微软雅黑" panose="020B0503020204020204" pitchFamily="34" charset="-122"/>
            </a:endParaRPr>
          </a:p>
          <a:p>
            <a:pPr indent="635000" algn="just">
              <a:spcBef>
                <a:spcPts val="0"/>
              </a:spcBef>
              <a:extLst>
                <a:ext uri="{35155182-B16C-46BC-9424-99874614C6A1}">
                  <wpsdc:indentchars xmlns:wpsdc="http://www.wps.cn/officeDocument/2017/drawingmlCustomData" val="200" checksum="3913960871"/>
                </a:ext>
              </a:extLst>
            </a:pPr>
            <a:endParaRPr lang="zh-CN" altLang="en-US" sz="2400" spc="100">
              <a:solidFill>
                <a:schemeClr val="bg2">
                  <a:lumMod val="40000"/>
                  <a:lumOff val="60000"/>
                </a:schemeClr>
              </a:solidFill>
              <a:uFillTx/>
              <a:latin typeface="微软雅黑" panose="020B0503020204020204" pitchFamily="34" charset="-122"/>
              <a:ea typeface="微软雅黑" panose="020B0503020204020204" pitchFamily="34" charset="-122"/>
            </a:endParaRPr>
          </a:p>
          <a:p>
            <a:pPr>
              <a:spcBef>
                <a:spcPct val="50000"/>
              </a:spcBef>
            </a:pPr>
            <a:r>
              <a:rPr lang="zh-CN" altLang="en-US" sz="2400">
                <a:solidFill>
                  <a:srgbClr val="FF9900"/>
                </a:solidFill>
                <a:ea typeface="华文行楷" panose="02010800040101010101" pitchFamily="2" charset="-122"/>
              </a:rPr>
              <a:t>    </a:t>
            </a:r>
            <a:endParaRPr lang="zh-CN" altLang="en-US" sz="2400">
              <a:solidFill>
                <a:srgbClr val="FF9900"/>
              </a:solidFill>
              <a:ea typeface="华文行楷" panose="02010800040101010101" pitchFamily="2" charset="-122"/>
            </a:endParaRPr>
          </a:p>
          <a:p>
            <a:pPr algn="ctr" eaLnBrk="0" hangingPunct="0">
              <a:spcBef>
                <a:spcPct val="20000"/>
              </a:spcBef>
              <a:buClr>
                <a:schemeClr val="tx1"/>
              </a:buClr>
              <a:buSzPct val="75000"/>
              <a:buFont typeface="Wingdings" panose="05000000000000000000" pitchFamily="2" charset="2"/>
              <a:buNone/>
            </a:pPr>
            <a:r>
              <a:rPr lang="zh-CN" altLang="en-US" sz="4800" b="1">
                <a:solidFill>
                  <a:schemeClr val="tx2"/>
                </a:solidFill>
                <a:latin typeface="微软雅黑" panose="020B0503020204020204" pitchFamily="34" charset="-122"/>
                <a:ea typeface="微软雅黑" panose="020B0503020204020204" pitchFamily="34" charset="-122"/>
              </a:rPr>
              <a:t>谢谢大家！</a:t>
            </a:r>
            <a:endParaRPr lang="zh-CN" altLang="en-US" sz="4800" b="1">
              <a:solidFill>
                <a:schemeClr val="tx2"/>
              </a:solidFill>
              <a:latin typeface="微软雅黑" panose="020B0503020204020204" pitchFamily="34" charset="-122"/>
              <a:ea typeface="微软雅黑" panose="020B0503020204020204" pitchFamily="34" charset="-122"/>
            </a:endParaRPr>
          </a:p>
        </p:txBody>
      </p:sp>
    </p:spTree>
  </p:cSld>
  <p:clrMapOvr>
    <a:masterClrMapping/>
  </p:clrMapOvr>
  <p:transition spd="slow" advTm="5769"/>
  <p:timing>
    <p:tnLst>
      <p:par>
        <p:cTn id="1" dur="indefinite" restart="never" nodeType="tmRoot"/>
      </p:par>
    </p:tnLst>
  </p:timing>
</p:sld>
</file>

<file path=ppt/tags/tag1.xml><?xml version="1.0" encoding="utf-8"?>
<p:tagLst xmlns:p="http://schemas.openxmlformats.org/presentationml/2006/main">
  <p:tag name="MH" val="20150715221728"/>
  <p:tag name="MH_LIBRARY" val="CONTENTS"/>
  <p:tag name="MH_TYPE" val="NUMBER"/>
  <p:tag name="ID" val="553516"/>
  <p:tag name="MH_ORDER" val="1"/>
</p:tagLst>
</file>

<file path=ppt/tags/tag2.xml><?xml version="1.0" encoding="utf-8"?>
<p:tagLst xmlns:p="http://schemas.openxmlformats.org/presentationml/2006/main">
  <p:tag name="MH" val="20150715221728"/>
  <p:tag name="MH_LIBRARY" val="CONTENTS"/>
  <p:tag name="MH_TYPE" val="NUMBER"/>
  <p:tag name="ID" val="553516"/>
  <p:tag name="MH_ORDER" val="1"/>
</p:tagLst>
</file>

<file path=ppt/tags/tag3.xml><?xml version="1.0" encoding="utf-8"?>
<p:tagLst xmlns:p="http://schemas.openxmlformats.org/presentationml/2006/main">
  <p:tag name="MH" val="20150715221728"/>
  <p:tag name="MH_LIBRARY" val="CONTENTS"/>
  <p:tag name="MH_TYPE" val="NUMBER"/>
  <p:tag name="ID" val="553516"/>
  <p:tag name="MH_ORDER" val="1"/>
</p:tagLst>
</file>

<file path=ppt/tags/tag4.xml><?xml version="1.0" encoding="utf-8"?>
<p:tagLst xmlns:p="http://schemas.openxmlformats.org/presentationml/2006/main">
  <p:tag name="MH" val="20150715221728"/>
  <p:tag name="MH_LIBRARY" val="CONTENTS"/>
  <p:tag name="MH_TYPE" val="NUMBER"/>
  <p:tag name="ID" val="553516"/>
  <p:tag name="MH_ORDER" val="1"/>
</p:tagLst>
</file>

<file path=ppt/tags/tag5.xml><?xml version="1.0" encoding="utf-8"?>
<p:tagLst xmlns:p="http://schemas.openxmlformats.org/presentationml/2006/main">
  <p:tag name="MH" val="20150715221728"/>
  <p:tag name="MH_LIBRARY" val="CONTENTS"/>
  <p:tag name="MH_TYPE" val="NUMBER"/>
  <p:tag name="ID" val="553516"/>
  <p:tag name="MH_ORDER" val="1"/>
</p:tagLst>
</file>

<file path=ppt/tags/tag6.xml><?xml version="1.0" encoding="utf-8"?>
<p:tagLst xmlns:p="http://schemas.openxmlformats.org/presentationml/2006/main">
  <p:tag name="MH" val="20150715221728"/>
  <p:tag name="MH_LIBRARY" val="CONTENTS"/>
  <p:tag name="MH_TYPE" val="NUMBER"/>
  <p:tag name="ID" val="553516"/>
  <p:tag name="MH_ORDER" val="1"/>
</p:tagLst>
</file>

<file path=ppt/tags/tag7.xml><?xml version="1.0" encoding="utf-8"?>
<p:tagLst xmlns:p="http://schemas.openxmlformats.org/presentationml/2006/main">
  <p:tag name="MH" val="20150715221728"/>
  <p:tag name="MH_LIBRARY" val="CONTENTS"/>
  <p:tag name="MH_TYPE" val="NUMBER"/>
  <p:tag name="ID" val="553516"/>
  <p:tag name="MH_ORDER" val="1"/>
</p:tagLst>
</file>

<file path=ppt/tags/tag8.xml><?xml version="1.0" encoding="utf-8"?>
<p:tagLst xmlns:p="http://schemas.openxmlformats.org/presentationml/2006/main">
  <p:tag name="MH" val="20150715221728"/>
  <p:tag name="MH_LIBRARY" val="CONTENTS"/>
  <p:tag name="MH_TYPE" val="NUMBER"/>
  <p:tag name="ID" val="553516"/>
  <p:tag name="MH_ORDER" val="1"/>
</p:tagLst>
</file>

<file path=ppt/tags/tag9.xml><?xml version="1.0" encoding="utf-8"?>
<p:tagLst xmlns:p="http://schemas.openxmlformats.org/presentationml/2006/main">
  <p:tag name="MH" val="20150715221728"/>
  <p:tag name="MH_LIBRARY" val="CONTENTS"/>
  <p:tag name="MH_TYPE" val="NUMBER"/>
  <p:tag name="ID" val="553516"/>
  <p:tag name="MH_ORDER" val="1"/>
</p:tagLst>
</file>

<file path=ppt/tags/tag10.xml><?xml version="1.0" encoding="utf-8"?>
<p:tagLst xmlns:p="http://schemas.openxmlformats.org/presentationml/2006/main">
  <p:tag name="MH" val="20150715221728"/>
  <p:tag name="MH_LIBRARY" val="CONTENTS"/>
  <p:tag name="MH_TYPE" val="NUMBER"/>
  <p:tag name="ID" val="553516"/>
  <p:tag name="MH_ORDER" val="1"/>
</p:tagLst>
</file>

<file path=ppt/tags/tag11.xml><?xml version="1.0" encoding="utf-8"?>
<p:tagLst xmlns:p="http://schemas.openxmlformats.org/presentationml/2006/main">
  <p:tag name="MH" val="20150715221728"/>
  <p:tag name="MH_LIBRARY" val="CONTENTS"/>
  <p:tag name="MH_TYPE" val="NUMBER"/>
  <p:tag name="ID" val="553516"/>
  <p:tag name="MH_ORDER" val="1"/>
</p:tagLst>
</file>

<file path=ppt/tags/tag12.xml><?xml version="1.0" encoding="utf-8"?>
<p:tagLst xmlns:p="http://schemas.openxmlformats.org/presentationml/2006/main">
  <p:tag name="MH" val="20150715221728"/>
  <p:tag name="MH_LIBRARY" val="CONTENTS"/>
  <p:tag name="MH_TYPE" val="NUMBER"/>
  <p:tag name="ID" val="553516"/>
  <p:tag name="MH_ORDER" val="1"/>
</p:tagLst>
</file>

<file path=ppt/tags/tag13.xml><?xml version="1.0" encoding="utf-8"?>
<p:tagLst xmlns:p="http://schemas.openxmlformats.org/presentationml/2006/main">
  <p:tag name="MH" val="20150715221728"/>
  <p:tag name="MH_LIBRARY" val="CONTENTS"/>
  <p:tag name="MH_TYPE" val="NUMBER"/>
  <p:tag name="ID" val="553516"/>
  <p:tag name="MH_ORDER" val="1"/>
</p:tagLst>
</file>

<file path=ppt/tags/tag14.xml><?xml version="1.0" encoding="utf-8"?>
<p:tagLst xmlns:p="http://schemas.openxmlformats.org/presentationml/2006/main">
  <p:tag name="MH" val="20150715221728"/>
  <p:tag name="MH_LIBRARY" val="CONTENTS"/>
  <p:tag name="MH_TYPE" val="NUMBER"/>
  <p:tag name="ID" val="553516"/>
  <p:tag name="MH_ORDER" val="1"/>
</p:tagLst>
</file>

<file path=ppt/tags/tag15.xml><?xml version="1.0" encoding="utf-8"?>
<p:tagLst xmlns:p="http://schemas.openxmlformats.org/presentationml/2006/main">
  <p:tag name="MH" val="20150715221728"/>
  <p:tag name="MH_LIBRARY" val="CONTENTS"/>
  <p:tag name="MH_TYPE" val="NUMBER"/>
  <p:tag name="ID" val="553516"/>
  <p:tag name="MH_ORDER" val="1"/>
</p:tagLst>
</file>

<file path=ppt/tags/tag16.xml><?xml version="1.0" encoding="utf-8"?>
<p:tagLst xmlns:p="http://schemas.openxmlformats.org/presentationml/2006/main">
  <p:tag name="MH" val="20150715221728"/>
  <p:tag name="MH_LIBRARY" val="CONTENTS"/>
  <p:tag name="MH_TYPE" val="NUMBER"/>
  <p:tag name="ID" val="553516"/>
  <p:tag name="MH_ORDER" val="1"/>
</p:tagLst>
</file>

<file path=ppt/tags/tag17.xml><?xml version="1.0" encoding="utf-8"?>
<p:tagLst xmlns:p="http://schemas.openxmlformats.org/presentationml/2006/main">
  <p:tag name="MH" val="20150715221728"/>
  <p:tag name="MH_LIBRARY" val="CONTENTS"/>
  <p:tag name="MH_TYPE" val="NUMBER"/>
  <p:tag name="ID" val="553516"/>
  <p:tag name="MH_ORDER" val="1"/>
</p:tagLst>
</file>

<file path=ppt/tags/tag18.xml><?xml version="1.0" encoding="utf-8"?>
<p:tagLst xmlns:p="http://schemas.openxmlformats.org/presentationml/2006/main">
  <p:tag name="MH" val="20150715221728"/>
  <p:tag name="MH_LIBRARY" val="CONTENTS"/>
  <p:tag name="MH_TYPE" val="NUMBER"/>
  <p:tag name="ID" val="553516"/>
  <p:tag name="MH_ORDER" val="1"/>
</p:tagLst>
</file>

<file path=ppt/tags/tag19.xml><?xml version="1.0" encoding="utf-8"?>
<p:tagLst xmlns:p="http://schemas.openxmlformats.org/presentationml/2006/main">
  <p:tag name="MH" val="20150715221728"/>
  <p:tag name="MH_LIBRARY" val="CONTENTS"/>
  <p:tag name="MH_TYPE" val="NUMBER"/>
  <p:tag name="ID" val="553516"/>
  <p:tag name="MH_ORDER" val="1"/>
</p:tagLst>
</file>

<file path=ppt/tags/tag20.xml><?xml version="1.0" encoding="utf-8"?>
<p:tagLst xmlns:p="http://schemas.openxmlformats.org/presentationml/2006/main">
  <p:tag name="MH" val="20150715221728"/>
  <p:tag name="MH_LIBRARY" val="CONTENTS"/>
  <p:tag name="MH_TYPE" val="NUMBER"/>
  <p:tag name="ID" val="553516"/>
  <p:tag name="MH_ORDER" val="1"/>
</p:tagLst>
</file>

<file path=ppt/tags/tag21.xml><?xml version="1.0" encoding="utf-8"?>
<p:tagLst xmlns:p="http://schemas.openxmlformats.org/presentationml/2006/main">
  <p:tag name="MH" val="20150715221728"/>
  <p:tag name="MH_LIBRARY" val="CONTENTS"/>
  <p:tag name="MH_TYPE" val="NUMBER"/>
  <p:tag name="ID" val="553516"/>
  <p:tag name="MH_ORDER" val="1"/>
</p:tagLst>
</file>

<file path=ppt/tags/tag22.xml><?xml version="1.0" encoding="utf-8"?>
<p:tagLst xmlns:p="http://schemas.openxmlformats.org/presentationml/2006/main">
  <p:tag name="MH" val="20150715221728"/>
  <p:tag name="MH_LIBRARY" val="CONTENTS"/>
  <p:tag name="MH_TYPE" val="NUMBER"/>
  <p:tag name="ID" val="553516"/>
  <p:tag name="MH_ORDER" val="1"/>
</p:tagLst>
</file>

<file path=ppt/tags/tag23.xml><?xml version="1.0" encoding="utf-8"?>
<p:tagLst xmlns:p="http://schemas.openxmlformats.org/presentationml/2006/main">
  <p:tag name="MH" val="20150715221728"/>
  <p:tag name="MH_LIBRARY" val="CONTENTS"/>
  <p:tag name="MH_TYPE" val="NUMBER"/>
  <p:tag name="ID" val="553516"/>
  <p:tag name="MH_ORDER" val="1"/>
</p:tagLst>
</file>

<file path=ppt/tags/tag24.xml><?xml version="1.0" encoding="utf-8"?>
<p:tagLst xmlns:p="http://schemas.openxmlformats.org/presentationml/2006/main">
  <p:tag name="MH" val="20150715221728"/>
  <p:tag name="MH_LIBRARY" val="CONTENTS"/>
  <p:tag name="MH_TYPE" val="NUMBER"/>
  <p:tag name="ID" val="553516"/>
  <p:tag name="MH_ORDER" val="1"/>
</p:tagLst>
</file>

<file path=ppt/tags/tag25.xml><?xml version="1.0" encoding="utf-8"?>
<p:tagLst xmlns:p="http://schemas.openxmlformats.org/presentationml/2006/main">
  <p:tag name="MH" val="20150715221728"/>
  <p:tag name="MH_LIBRARY" val="CONTENTS"/>
  <p:tag name="MH_TYPE" val="NUMBER"/>
  <p:tag name="ID" val="553516"/>
  <p:tag name="MH_ORDER" val="1"/>
</p:tagLst>
</file>

<file path=ppt/tags/tag26.xml><?xml version="1.0" encoding="utf-8"?>
<p:tagLst xmlns:p="http://schemas.openxmlformats.org/presentationml/2006/main">
  <p:tag name="MH" val="20150715221728"/>
  <p:tag name="MH_LIBRARY" val="CONTENTS"/>
  <p:tag name="MH_TYPE" val="NUMBER"/>
  <p:tag name="ID" val="553516"/>
  <p:tag name="MH_ORDER" val="1"/>
</p:tagLst>
</file>

<file path=ppt/tags/tag27.xml><?xml version="1.0" encoding="utf-8"?>
<p:tagLst xmlns:p="http://schemas.openxmlformats.org/presentationml/2006/main">
  <p:tag name="MH" val="20150715221728"/>
  <p:tag name="MH_LIBRARY" val="CONTENTS"/>
  <p:tag name="MH_TYPE" val="NUMBER"/>
  <p:tag name="ID" val="553516"/>
  <p:tag name="MH_ORDER" val="1"/>
</p:tagLst>
</file>

<file path=ppt/tags/tag28.xml><?xml version="1.0" encoding="utf-8"?>
<p:tagLst xmlns:p="http://schemas.openxmlformats.org/presentationml/2006/main">
  <p:tag name="MH" val="20150715221728"/>
  <p:tag name="MH_LIBRARY" val="CONTENTS"/>
  <p:tag name="MH_TYPE" val="NUMBER"/>
  <p:tag name="ID" val="553516"/>
  <p:tag name="MH_ORDER" val="1"/>
</p:tagLst>
</file>

<file path=ppt/tags/tag29.xml><?xml version="1.0" encoding="utf-8"?>
<p:tagLst xmlns:p="http://schemas.openxmlformats.org/presentationml/2006/main">
  <p:tag name="MH" val="20150715221728"/>
  <p:tag name="MH_LIBRARY" val="CONTENTS"/>
  <p:tag name="MH_TYPE" val="NUMBER"/>
  <p:tag name="ID" val="553516"/>
  <p:tag name="MH_ORDER" val="1"/>
</p:tagLst>
</file>

<file path=ppt/tags/tag30.xml><?xml version="1.0" encoding="utf-8"?>
<p:tagLst xmlns:p="http://schemas.openxmlformats.org/presentationml/2006/main">
  <p:tag name="MH" val="20150715221728"/>
  <p:tag name="MH_LIBRARY" val="CONTENTS"/>
  <p:tag name="MH_TYPE" val="NUMBER"/>
  <p:tag name="ID" val="553516"/>
  <p:tag name="MH_ORDER" val="1"/>
</p:tagLst>
</file>

<file path=ppt/tags/tag31.xml><?xml version="1.0" encoding="utf-8"?>
<p:tagLst xmlns:p="http://schemas.openxmlformats.org/presentationml/2006/main">
  <p:tag name="MH" val="20150715221728"/>
  <p:tag name="MH_LIBRARY" val="CONTENTS"/>
  <p:tag name="MH_TYPE" val="NUMBER"/>
  <p:tag name="ID" val="553516"/>
  <p:tag name="MH_ORDER" val="1"/>
</p:tagLst>
</file>

<file path=ppt/tags/tag32.xml><?xml version="1.0" encoding="utf-8"?>
<p:tagLst xmlns:p="http://schemas.openxmlformats.org/presentationml/2006/main">
  <p:tag name="MH" val="20150715221728"/>
  <p:tag name="MH_LIBRARY" val="CONTENTS"/>
  <p:tag name="MH_TYPE" val="NUMBER"/>
  <p:tag name="ID" val="553516"/>
  <p:tag name="MH_ORDER" val="1"/>
</p:tagLst>
</file>

<file path=ppt/tags/tag33.xml><?xml version="1.0" encoding="utf-8"?>
<p:tagLst xmlns:p="http://schemas.openxmlformats.org/presentationml/2006/main">
  <p:tag name="MH" val="20150715221728"/>
  <p:tag name="MH_LIBRARY" val="CONTENTS"/>
  <p:tag name="MH_TYPE" val="NUMBER"/>
  <p:tag name="ID" val="553516"/>
  <p:tag name="MH_ORDER" val="1"/>
</p:tagLst>
</file>

<file path=ppt/tags/tag34.xml><?xml version="1.0" encoding="utf-8"?>
<p:tagLst xmlns:p="http://schemas.openxmlformats.org/presentationml/2006/main">
  <p:tag name="MH" val="20150715221728"/>
  <p:tag name="MH_LIBRARY" val="CONTENTS"/>
  <p:tag name="MH_TYPE" val="NUMBER"/>
  <p:tag name="ID" val="553516"/>
  <p:tag name="MH_ORDER" val="1"/>
</p:tagLst>
</file>

<file path=ppt/tags/tag35.xml><?xml version="1.0" encoding="utf-8"?>
<p:tagLst xmlns:p="http://schemas.openxmlformats.org/presentationml/2006/main">
  <p:tag name="MH" val="20150715221728"/>
  <p:tag name="MH_LIBRARY" val="CONTENTS"/>
  <p:tag name="MH_TYPE" val="NUMBER"/>
  <p:tag name="ID" val="553516"/>
  <p:tag name="MH_ORDER" val="1"/>
</p:tagLst>
</file>

<file path=ppt/tags/tag36.xml><?xml version="1.0" encoding="utf-8"?>
<p:tagLst xmlns:p="http://schemas.openxmlformats.org/presentationml/2006/main">
  <p:tag name="MH" val="20150715221728"/>
  <p:tag name="MH_LIBRARY" val="CONTENTS"/>
  <p:tag name="MH_TYPE" val="NUMBER"/>
  <p:tag name="ID" val="553516"/>
  <p:tag name="MH_ORDER" val="1"/>
</p:tagLst>
</file>

<file path=ppt/tags/tag37.xml><?xml version="1.0" encoding="utf-8"?>
<p:tagLst xmlns:p="http://schemas.openxmlformats.org/presentationml/2006/main">
  <p:tag name="MH" val="20150715221728"/>
  <p:tag name="MH_LIBRARY" val="CONTENTS"/>
  <p:tag name="MH_TYPE" val="NUMBER"/>
  <p:tag name="ID" val="553516"/>
  <p:tag name="MH_ORDER" val="1"/>
</p:tagLst>
</file>

<file path=ppt/tags/tag38.xml><?xml version="1.0" encoding="utf-8"?>
<p:tagLst xmlns:p="http://schemas.openxmlformats.org/presentationml/2006/main">
  <p:tag name="MH" val="20150715221728"/>
  <p:tag name="MH_LIBRARY" val="CONTENTS"/>
  <p:tag name="MH_TYPE" val="NUMBER"/>
  <p:tag name="ID" val="553516"/>
  <p:tag name="MH_ORDER" val="1"/>
</p:tagLst>
</file>

<file path=ppt/tags/tag39.xml><?xml version="1.0" encoding="utf-8"?>
<p:tagLst xmlns:p="http://schemas.openxmlformats.org/presentationml/2006/main">
  <p:tag name="MH" val="20150715221728"/>
  <p:tag name="MH_LIBRARY" val="CONTENTS"/>
  <p:tag name="MH_TYPE" val="NUMBER"/>
  <p:tag name="ID" val="553516"/>
  <p:tag name="MH_ORDER" val="1"/>
</p:tagLst>
</file>

<file path=ppt/tags/tag40.xml><?xml version="1.0" encoding="utf-8"?>
<p:tagLst xmlns:p="http://schemas.openxmlformats.org/presentationml/2006/main">
  <p:tag name="MH" val="20150715221728"/>
  <p:tag name="MH_LIBRARY" val="CONTENTS"/>
  <p:tag name="MH_TYPE" val="NUMBER"/>
  <p:tag name="ID" val="553516"/>
  <p:tag name="MH_ORDER" val="1"/>
</p:tagLst>
</file>

<file path=ppt/tags/tag41.xml><?xml version="1.0" encoding="utf-8"?>
<p:tagLst xmlns:p="http://schemas.openxmlformats.org/presentationml/2006/main">
  <p:tag name="MH" val="20150715221728"/>
  <p:tag name="MH_LIBRARY" val="CONTENTS"/>
  <p:tag name="MH_TYPE" val="NUMBER"/>
  <p:tag name="ID" val="553516"/>
  <p:tag name="MH_ORDER" val="1"/>
</p:tagLst>
</file>

<file path=ppt/tags/tag42.xml><?xml version="1.0" encoding="utf-8"?>
<p:tagLst xmlns:p="http://schemas.openxmlformats.org/presentationml/2006/main">
  <p:tag name="MH" val="20150715221728"/>
  <p:tag name="MH_LIBRARY" val="CONTENTS"/>
  <p:tag name="MH_TYPE" val="NUMBER"/>
  <p:tag name="ID" val="553516"/>
  <p:tag name="MH_ORDER" val="1"/>
</p:tagLst>
</file>

<file path=ppt/tags/tag43.xml><?xml version="1.0" encoding="utf-8"?>
<p:tagLst xmlns:p="http://schemas.openxmlformats.org/presentationml/2006/main">
  <p:tag name="MH" val="20150715221728"/>
  <p:tag name="MH_LIBRARY" val="CONTENTS"/>
  <p:tag name="MH_TYPE" val="NUMBER"/>
  <p:tag name="ID" val="553516"/>
  <p:tag name="MH_ORDER" val="1"/>
</p:tagLst>
</file>

<file path=ppt/tags/tag44.xml><?xml version="1.0" encoding="utf-8"?>
<p:tagLst xmlns:p="http://schemas.openxmlformats.org/presentationml/2006/main">
  <p:tag name="MH" val="20150715221728"/>
  <p:tag name="MH_LIBRARY" val="CONTENTS"/>
  <p:tag name="MH_TYPE" val="NUMBER"/>
  <p:tag name="ID" val="553516"/>
  <p:tag name="MH_ORDER" val="1"/>
</p:tagLst>
</file>

<file path=ppt/tags/tag45.xml><?xml version="1.0" encoding="utf-8"?>
<p:tagLst xmlns:p="http://schemas.openxmlformats.org/presentationml/2006/main">
  <p:tag name="MH" val="20150715221728"/>
  <p:tag name="MH_LIBRARY" val="CONTENTS"/>
  <p:tag name="MH_TYPE" val="NUMBER"/>
  <p:tag name="ID" val="553516"/>
  <p:tag name="MH_ORDER" val="1"/>
</p:tagLst>
</file>

<file path=ppt/tags/tag46.xml><?xml version="1.0" encoding="utf-8"?>
<p:tagLst xmlns:p="http://schemas.openxmlformats.org/presentationml/2006/main">
  <p:tag name="MH" val="20150715221728"/>
  <p:tag name="MH_LIBRARY" val="CONTENTS"/>
  <p:tag name="MH_TYPE" val="NUMBER"/>
  <p:tag name="ID" val="553516"/>
  <p:tag name="MH_ORDER" val="1"/>
</p:tagLst>
</file>

<file path=ppt/tags/tag47.xml><?xml version="1.0" encoding="utf-8"?>
<p:tagLst xmlns:p="http://schemas.openxmlformats.org/presentationml/2006/main">
  <p:tag name="MH" val="20150715221728"/>
  <p:tag name="MH_LIBRARY" val="CONTENTS"/>
  <p:tag name="MH_TYPE" val="NUMBER"/>
  <p:tag name="ID" val="553516"/>
  <p:tag name="MH_ORDER" val="1"/>
</p:tagLst>
</file>

<file path=ppt/tags/tag48.xml><?xml version="1.0" encoding="utf-8"?>
<p:tagLst xmlns:p="http://schemas.openxmlformats.org/presentationml/2006/main">
  <p:tag name="MH" val="20150715221728"/>
  <p:tag name="MH_LIBRARY" val="CONTENTS"/>
  <p:tag name="MH_TYPE" val="NUMBER"/>
  <p:tag name="ID" val="553516"/>
  <p:tag name="MH_ORDER" val="1"/>
</p:tagLst>
</file>

<file path=ppt/tags/tag49.xml><?xml version="1.0" encoding="utf-8"?>
<p:tagLst xmlns:p="http://schemas.openxmlformats.org/presentationml/2006/main">
  <p:tag name="MH" val="20150715221728"/>
  <p:tag name="MH_LIBRARY" val="CONTENTS"/>
  <p:tag name="MH_TYPE" val="NUMBER"/>
  <p:tag name="ID" val="553516"/>
  <p:tag name="MH_ORDER" val="1"/>
</p:tagLst>
</file>

<file path=ppt/tags/tag50.xml><?xml version="1.0" encoding="utf-8"?>
<p:tagLst xmlns:p="http://schemas.openxmlformats.org/presentationml/2006/main">
  <p:tag name="MH" val="20150715221728"/>
  <p:tag name="MH_LIBRARY" val="CONTENTS"/>
  <p:tag name="MH_TYPE" val="NUMBER"/>
  <p:tag name="ID" val="553516"/>
  <p:tag name="MH_ORDER" val="1"/>
</p:tagLst>
</file>

<file path=ppt/tags/tag51.xml><?xml version="1.0" encoding="utf-8"?>
<p:tagLst xmlns:p="http://schemas.openxmlformats.org/presentationml/2006/main">
  <p:tag name="MH" val="20150715221728"/>
  <p:tag name="MH_LIBRARY" val="CONTENTS"/>
  <p:tag name="MH_TYPE" val="NUMBER"/>
  <p:tag name="ID" val="553516"/>
  <p:tag name="MH_ORDER" val="1"/>
</p:tagLst>
</file>

<file path=ppt/tags/tag52.xml><?xml version="1.0" encoding="utf-8"?>
<p:tagLst xmlns:p="http://schemas.openxmlformats.org/presentationml/2006/main">
  <p:tag name="MH" val="20150715221728"/>
  <p:tag name="MH_LIBRARY" val="CONTENTS"/>
  <p:tag name="MH_TYPE" val="NUMBER"/>
  <p:tag name="ID" val="553516"/>
  <p:tag name="MH_ORDER" val="1"/>
</p:tagLst>
</file>

<file path=ppt/tags/tag53.xml><?xml version="1.0" encoding="utf-8"?>
<p:tagLst xmlns:p="http://schemas.openxmlformats.org/presentationml/2006/main">
  <p:tag name="MH" val="20150715221728"/>
  <p:tag name="MH_LIBRARY" val="CONTENTS"/>
  <p:tag name="MH_TYPE" val="NUMBER"/>
  <p:tag name="ID" val="553516"/>
  <p:tag name="MH_ORDER" val="1"/>
</p:tagLst>
</file>

<file path=ppt/tags/tag54.xml><?xml version="1.0" encoding="utf-8"?>
<p:tagLst xmlns:p="http://schemas.openxmlformats.org/presentationml/2006/main">
  <p:tag name="MH" val="20150715221728"/>
  <p:tag name="MH_LIBRARY" val="CONTENTS"/>
  <p:tag name="MH_TYPE" val="NUMBER"/>
  <p:tag name="ID" val="553516"/>
  <p:tag name="MH_ORDER" val="1"/>
</p:tagLst>
</file>

<file path=ppt/tags/tag55.xml><?xml version="1.0" encoding="utf-8"?>
<p:tagLst xmlns:p="http://schemas.openxmlformats.org/presentationml/2006/main">
  <p:tag name="MH" val="20150715221728"/>
  <p:tag name="MH_LIBRARY" val="CONTENTS"/>
  <p:tag name="MH_TYPE" val="NUMBER"/>
  <p:tag name="ID" val="553516"/>
  <p:tag name="MH_ORDER" val="1"/>
</p:tagLst>
</file>

<file path=ppt/tags/tag56.xml><?xml version="1.0" encoding="utf-8"?>
<p:tagLst xmlns:p="http://schemas.openxmlformats.org/presentationml/2006/main">
  <p:tag name="MH" val="20150715221728"/>
  <p:tag name="MH_LIBRARY" val="CONTENTS"/>
  <p:tag name="MH_TYPE" val="NUMBER"/>
  <p:tag name="ID" val="553516"/>
  <p:tag name="MH_ORDER" val="1"/>
</p:tagLst>
</file>

<file path=ppt/tags/tag57.xml><?xml version="1.0" encoding="utf-8"?>
<p:tagLst xmlns:p="http://schemas.openxmlformats.org/presentationml/2006/main">
  <p:tag name="MH" val="20150715221728"/>
  <p:tag name="MH_LIBRARY" val="CONTENTS"/>
  <p:tag name="MH_TYPE" val="NUMBER"/>
  <p:tag name="ID" val="553516"/>
  <p:tag name="MH_ORDER" val="1"/>
</p:tagLst>
</file>

<file path=ppt/tags/tag58.xml><?xml version="1.0" encoding="utf-8"?>
<p:tagLst xmlns:p="http://schemas.openxmlformats.org/presentationml/2006/main">
  <p:tag name="MH" val="20150715221728"/>
  <p:tag name="MH_LIBRARY" val="CONTENTS"/>
  <p:tag name="MH_TYPE" val="NUMBER"/>
  <p:tag name="ID" val="553516"/>
  <p:tag name="MH_ORDER" val="1"/>
</p:tagLst>
</file>

<file path=ppt/tags/tag59.xml><?xml version="1.0" encoding="utf-8"?>
<p:tagLst xmlns:p="http://schemas.openxmlformats.org/presentationml/2006/main">
  <p:tag name="MH" val="20150715221728"/>
  <p:tag name="MH_LIBRARY" val="CONTENTS"/>
  <p:tag name="MH_TYPE" val="NUMBER"/>
  <p:tag name="ID" val="553516"/>
  <p:tag name="MH_ORDER" val="1"/>
</p:tagLst>
</file>

<file path=ppt/tags/tag60.xml><?xml version="1.0" encoding="utf-8"?>
<p:tagLst xmlns:p="http://schemas.openxmlformats.org/presentationml/2006/main">
  <p:tag name="MH" val="20150715221728"/>
  <p:tag name="MH_LIBRARY" val="CONTENTS"/>
  <p:tag name="MH_TYPE" val="NUMBER"/>
  <p:tag name="ID" val="553516"/>
  <p:tag name="MH_ORDER" val="1"/>
</p:tagLst>
</file>

<file path=ppt/tags/tag61.xml><?xml version="1.0" encoding="utf-8"?>
<p:tagLst xmlns:p="http://schemas.openxmlformats.org/presentationml/2006/main">
  <p:tag name="MH" val="20150715221728"/>
  <p:tag name="MH_LIBRARY" val="CONTENTS"/>
  <p:tag name="MH_TYPE" val="NUMBER"/>
  <p:tag name="ID" val="553516"/>
  <p:tag name="MH_ORDER" val="1"/>
</p:tagLst>
</file>

<file path=ppt/tags/tag62.xml><?xml version="1.0" encoding="utf-8"?>
<p:tagLst xmlns:p="http://schemas.openxmlformats.org/presentationml/2006/main">
  <p:tag name="MH" val="20150715221728"/>
  <p:tag name="MH_LIBRARY" val="CONTENTS"/>
  <p:tag name="MH_TYPE" val="NUMBER"/>
  <p:tag name="ID" val="553516"/>
  <p:tag name="MH_ORDER" val="1"/>
</p:tagLst>
</file>

<file path=ppt/tags/tag63.xml><?xml version="1.0" encoding="utf-8"?>
<p:tagLst xmlns:p="http://schemas.openxmlformats.org/presentationml/2006/main">
  <p:tag name="MH" val="20150715221728"/>
  <p:tag name="MH_LIBRARY" val="CONTENTS"/>
  <p:tag name="MH_TYPE" val="NUMBER"/>
  <p:tag name="ID" val="553516"/>
  <p:tag name="MH_ORDER" val="1"/>
</p:tagLst>
</file>

<file path=ppt/tags/tag64.xml><?xml version="1.0" encoding="utf-8"?>
<p:tagLst xmlns:p="http://schemas.openxmlformats.org/presentationml/2006/main">
  <p:tag name="MH" val="20150715221728"/>
  <p:tag name="MH_LIBRARY" val="CONTENTS"/>
  <p:tag name="MH_TYPE" val="NUMBER"/>
  <p:tag name="ID" val="553516"/>
  <p:tag name="MH_ORDER" val="1"/>
</p:tagLst>
</file>

<file path=ppt/tags/tag65.xml><?xml version="1.0" encoding="utf-8"?>
<p:tagLst xmlns:p="http://schemas.openxmlformats.org/presentationml/2006/main">
  <p:tag name="MH" val="20150715221728"/>
  <p:tag name="MH_LIBRARY" val="CONTENTS"/>
  <p:tag name="MH_TYPE" val="NUMBER"/>
  <p:tag name="ID" val="553516"/>
  <p:tag name="MH_ORDER" val="1"/>
</p:tagLst>
</file>

<file path=ppt/tags/tag66.xml><?xml version="1.0" encoding="utf-8"?>
<p:tagLst xmlns:p="http://schemas.openxmlformats.org/presentationml/2006/main">
  <p:tag name="MH" val="20150715221728"/>
  <p:tag name="MH_LIBRARY" val="CONTENTS"/>
  <p:tag name="MH_TYPE" val="NUMBER"/>
  <p:tag name="ID" val="553516"/>
  <p:tag name="MH_ORDER" val="1"/>
</p:tagLst>
</file>

<file path=ppt/tags/tag67.xml><?xml version="1.0" encoding="utf-8"?>
<p:tagLst xmlns:p="http://schemas.openxmlformats.org/presentationml/2006/main">
  <p:tag name="MH" val="20150715221728"/>
  <p:tag name="MH_LIBRARY" val="CONTENTS"/>
  <p:tag name="MH_TYPE" val="NUMBER"/>
  <p:tag name="ID" val="553516"/>
  <p:tag name="MH_ORDER" val="1"/>
</p:tagLst>
</file>

<file path=ppt/tags/tag68.xml><?xml version="1.0" encoding="utf-8"?>
<p:tagLst xmlns:p="http://schemas.openxmlformats.org/presentationml/2006/main">
  <p:tag name="MH" val="20150715221728"/>
  <p:tag name="MH_LIBRARY" val="CONTENTS"/>
  <p:tag name="MH_TYPE" val="NUMBER"/>
  <p:tag name="ID" val="553516"/>
  <p:tag name="MH_ORDER" val="1"/>
</p:tagLst>
</file>

<file path=ppt/tags/tag69.xml><?xml version="1.0" encoding="utf-8"?>
<p:tagLst xmlns:p="http://schemas.openxmlformats.org/presentationml/2006/main">
  <p:tag name="MH" val="20150715221728"/>
  <p:tag name="MH_LIBRARY" val="CONTENTS"/>
  <p:tag name="MH_TYPE" val="NUMBER"/>
  <p:tag name="ID" val="553516"/>
  <p:tag name="MH_ORDER" val="1"/>
</p:tagLst>
</file>

<file path=ppt/tags/tag70.xml><?xml version="1.0" encoding="utf-8"?>
<p:tagLst xmlns:p="http://schemas.openxmlformats.org/presentationml/2006/main">
  <p:tag name="MH" val="20150715221728"/>
  <p:tag name="MH_LIBRARY" val="CONTENTS"/>
  <p:tag name="MH_TYPE" val="NUMBER"/>
  <p:tag name="ID" val="553516"/>
  <p:tag name="MH_ORDER" val="1"/>
</p:tagLst>
</file>

<file path=ppt/tags/tag71.xml><?xml version="1.0" encoding="utf-8"?>
<p:tagLst xmlns:p="http://schemas.openxmlformats.org/presentationml/2006/main">
  <p:tag name="MH" val="20150715221728"/>
  <p:tag name="MH_LIBRARY" val="CONTENTS"/>
  <p:tag name="MH_TYPE" val="NUMBER"/>
  <p:tag name="ID" val="553516"/>
  <p:tag name="MH_ORDER" val="1"/>
</p:tagLst>
</file>

<file path=ppt/tags/tag72.xml><?xml version="1.0" encoding="utf-8"?>
<p:tagLst xmlns:p="http://schemas.openxmlformats.org/presentationml/2006/main">
  <p:tag name="MH" val="20150715221728"/>
  <p:tag name="MH_LIBRARY" val="CONTENTS"/>
  <p:tag name="MH_TYPE" val="NUMBER"/>
  <p:tag name="ID" val="553516"/>
  <p:tag name="MH_ORDER" val="1"/>
</p:tagLst>
</file>

<file path=ppt/tags/tag73.xml><?xml version="1.0" encoding="utf-8"?>
<p:tagLst xmlns:p="http://schemas.openxmlformats.org/presentationml/2006/main">
  <p:tag name="MH" val="20150715221728"/>
  <p:tag name="MH_LIBRARY" val="CONTENTS"/>
  <p:tag name="MH_TYPE" val="NUMBER"/>
  <p:tag name="ID" val="553516"/>
  <p:tag name="MH_ORDER" val="1"/>
</p:tagLst>
</file>

<file path=ppt/tags/tag74.xml><?xml version="1.0" encoding="utf-8"?>
<p:tagLst xmlns:p="http://schemas.openxmlformats.org/presentationml/2006/main">
  <p:tag name="MH" val="20150715221728"/>
  <p:tag name="MH_LIBRARY" val="CONTENTS"/>
  <p:tag name="MH_TYPE" val="NUMBER"/>
  <p:tag name="ID" val="553516"/>
  <p:tag name="MH_ORDER" val="1"/>
</p:tagLst>
</file>

<file path=ppt/tags/tag75.xml><?xml version="1.0" encoding="utf-8"?>
<p:tagLst xmlns:p="http://schemas.openxmlformats.org/presentationml/2006/main">
  <p:tag name="MH" val="20150715221728"/>
  <p:tag name="MH_LIBRARY" val="CONTENTS"/>
  <p:tag name="MH_TYPE" val="NUMBER"/>
  <p:tag name="ID" val="553516"/>
  <p:tag name="MH_ORDER" val="1"/>
</p:tagLst>
</file>

<file path=ppt/tags/tag76.xml><?xml version="1.0" encoding="utf-8"?>
<p:tagLst xmlns:p="http://schemas.openxmlformats.org/presentationml/2006/main">
  <p:tag name="MH" val="20150715221728"/>
  <p:tag name="MH_LIBRARY" val="CONTENTS"/>
  <p:tag name="MH_TYPE" val="NUMBER"/>
  <p:tag name="ID" val="553516"/>
  <p:tag name="MH_ORDER" val="1"/>
</p:tagLst>
</file>

<file path=ppt/tags/tag77.xml><?xml version="1.0" encoding="utf-8"?>
<p:tagLst xmlns:p="http://schemas.openxmlformats.org/presentationml/2006/main">
  <p:tag name="MH" val="20150715221728"/>
  <p:tag name="MH_LIBRARY" val="CONTENTS"/>
  <p:tag name="MH_TYPE" val="NUMBER"/>
  <p:tag name="ID" val="553516"/>
  <p:tag name="MH_ORDER" val="1"/>
</p:tagLst>
</file>

<file path=ppt/tags/tag78.xml><?xml version="1.0" encoding="utf-8"?>
<p:tagLst xmlns:p="http://schemas.openxmlformats.org/presentationml/2006/main">
  <p:tag name="MH" val="20150715221728"/>
  <p:tag name="MH_LIBRARY" val="CONTENTS"/>
  <p:tag name="MH_TYPE" val="NUMBER"/>
  <p:tag name="ID" val="553516"/>
  <p:tag name="MH_ORDER" val="1"/>
</p:tagLst>
</file>

<file path=ppt/tags/tag79.xml><?xml version="1.0" encoding="utf-8"?>
<p:tagLst xmlns:p="http://schemas.openxmlformats.org/presentationml/2006/main">
  <p:tag name="MH" val="20150715221728"/>
  <p:tag name="MH_LIBRARY" val="CONTENTS"/>
  <p:tag name="MH_TYPE" val="NUMBER"/>
  <p:tag name="ID" val="553516"/>
  <p:tag name="MH_ORDER" val="1"/>
</p:tagLst>
</file>

<file path=ppt/tags/tag80.xml><?xml version="1.0" encoding="utf-8"?>
<p:tagLst xmlns:p="http://schemas.openxmlformats.org/presentationml/2006/main">
  <p:tag name="MH" val="20150715221728"/>
  <p:tag name="MH_LIBRARY" val="CONTENTS"/>
  <p:tag name="MH_TYPE" val="NUMBER"/>
  <p:tag name="ID" val="553516"/>
  <p:tag name="MH_ORDER" val="1"/>
</p:tagLst>
</file>

<file path=ppt/tags/tag81.xml><?xml version="1.0" encoding="utf-8"?>
<p:tagLst xmlns:p="http://schemas.openxmlformats.org/presentationml/2006/main">
  <p:tag name="MH" val="20150715221728"/>
  <p:tag name="MH_LIBRARY" val="CONTENTS"/>
  <p:tag name="MH_TYPE" val="NUMBER"/>
  <p:tag name="ID" val="553516"/>
  <p:tag name="MH_ORDER" val="1"/>
</p:tagLst>
</file>

<file path=ppt/tags/tag82.xml><?xml version="1.0" encoding="utf-8"?>
<p:tagLst xmlns:p="http://schemas.openxmlformats.org/presentationml/2006/main">
  <p:tag name="MH" val="20150715221728"/>
  <p:tag name="MH_LIBRARY" val="CONTENTS"/>
  <p:tag name="MH_TYPE" val="NUMBER"/>
  <p:tag name="ID" val="553516"/>
  <p:tag name="MH_ORDER" val="1"/>
</p:tagLst>
</file>

<file path=ppt/tags/tag83.xml><?xml version="1.0" encoding="utf-8"?>
<p:tagLst xmlns:p="http://schemas.openxmlformats.org/presentationml/2006/main">
  <p:tag name="MH" val="20150715221728"/>
  <p:tag name="MH_LIBRARY" val="CONTENTS"/>
  <p:tag name="MH_TYPE" val="NUMBER"/>
  <p:tag name="ID" val="553516"/>
  <p:tag name="MH_ORDER" val="1"/>
</p:tagLst>
</file>

<file path=ppt/tags/tag84.xml><?xml version="1.0" encoding="utf-8"?>
<p:tagLst xmlns:p="http://schemas.openxmlformats.org/presentationml/2006/main">
  <p:tag name="MH" val="20150715221728"/>
  <p:tag name="MH_LIBRARY" val="CONTENTS"/>
  <p:tag name="MH_TYPE" val="NUMBER"/>
  <p:tag name="ID" val="553516"/>
  <p:tag name="MH_ORDER" val="1"/>
</p:tagLst>
</file>

<file path=ppt/tags/tag85.xml><?xml version="1.0" encoding="utf-8"?>
<p:tagLst xmlns:p="http://schemas.openxmlformats.org/presentationml/2006/main">
  <p:tag name="MH" val="20150715221728"/>
  <p:tag name="MH_LIBRARY" val="CONTENTS"/>
  <p:tag name="MH_TYPE" val="NUMBER"/>
  <p:tag name="ID" val="553516"/>
  <p:tag name="MH_ORDER" val="1"/>
</p:tagLst>
</file>

<file path=ppt/tags/tag86.xml><?xml version="1.0" encoding="utf-8"?>
<p:tagLst xmlns:p="http://schemas.openxmlformats.org/presentationml/2006/main">
  <p:tag name="MH" val="20150715221728"/>
  <p:tag name="MH_LIBRARY" val="CONTENTS"/>
  <p:tag name="MH_TYPE" val="NUMBER"/>
  <p:tag name="ID" val="553516"/>
  <p:tag name="MH_ORDER" val="1"/>
</p:tagLst>
</file>

<file path=ppt/tags/tag87.xml><?xml version="1.0" encoding="utf-8"?>
<p:tagLst xmlns:p="http://schemas.openxmlformats.org/presentationml/2006/main">
  <p:tag name="MH" val="20150715221728"/>
  <p:tag name="MH_LIBRARY" val="CONTENTS"/>
  <p:tag name="MH_TYPE" val="NUMBER"/>
  <p:tag name="ID" val="553516"/>
  <p:tag name="MH_ORDER" val="1"/>
</p:tagLst>
</file>

<file path=ppt/tags/tag88.xml><?xml version="1.0" encoding="utf-8"?>
<p:tagLst xmlns:p="http://schemas.openxmlformats.org/presentationml/2006/main">
  <p:tag name="MH" val="20150715221728"/>
  <p:tag name="MH_LIBRARY" val="CONTENTS"/>
  <p:tag name="MH_TYPE" val="NUMBER"/>
  <p:tag name="ID" val="553516"/>
  <p:tag name="MH_ORDER" val="1"/>
</p:tagLst>
</file>

<file path=ppt/tags/tag89.xml><?xml version="1.0" encoding="utf-8"?>
<p:tagLst xmlns:p="http://schemas.openxmlformats.org/presentationml/2006/main">
  <p:tag name="MH" val="20150715221728"/>
  <p:tag name="MH_LIBRARY" val="CONTENTS"/>
  <p:tag name="MH_TYPE" val="NUMBER"/>
  <p:tag name="ID" val="553516"/>
  <p:tag name="MH_ORDER" val="1"/>
</p:tagLst>
</file>

<file path=ppt/tags/tag90.xml><?xml version="1.0" encoding="utf-8"?>
<p:tagLst xmlns:p="http://schemas.openxmlformats.org/presentationml/2006/main">
  <p:tag name="MH" val="20150715221728"/>
  <p:tag name="MH_LIBRARY" val="CONTENTS"/>
  <p:tag name="MH_TYPE" val="NUMBER"/>
  <p:tag name="ID" val="553516"/>
  <p:tag name="MH_ORDER" val="1"/>
</p:tagLst>
</file>

<file path=ppt/tags/tag91.xml><?xml version="1.0" encoding="utf-8"?>
<p:tagLst xmlns:p="http://schemas.openxmlformats.org/presentationml/2006/main">
  <p:tag name="MH" val="20150715221728"/>
  <p:tag name="MH_LIBRARY" val="CONTENTS"/>
  <p:tag name="MH_TYPE" val="NUMBER"/>
  <p:tag name="ID" val="553516"/>
  <p:tag name="MH_ORDER" val="1"/>
</p:tagLst>
</file>

<file path=ppt/tags/tag92.xml><?xml version="1.0" encoding="utf-8"?>
<p:tagLst xmlns:p="http://schemas.openxmlformats.org/presentationml/2006/main">
  <p:tag name="MH" val="20150715221728"/>
  <p:tag name="MH_LIBRARY" val="CONTENTS"/>
  <p:tag name="MH_TYPE" val="NUMBER"/>
  <p:tag name="ID" val="553516"/>
  <p:tag name="MH_ORDER" val="1"/>
</p:tagLst>
</file>

<file path=ppt/tags/tag93.xml><?xml version="1.0" encoding="utf-8"?>
<p:tagLst xmlns:p="http://schemas.openxmlformats.org/presentationml/2006/main">
  <p:tag name="MH" val="20150715221728"/>
  <p:tag name="MH_LIBRARY" val="CONTENTS"/>
  <p:tag name="MH_TYPE" val="NUMBER"/>
  <p:tag name="ID" val="553516"/>
  <p:tag name="MH_ORDER" val="1"/>
</p:tagLst>
</file>

<file path=ppt/tags/tag94.xml><?xml version="1.0" encoding="utf-8"?>
<p:tagLst xmlns:p="http://schemas.openxmlformats.org/presentationml/2006/main">
  <p:tag name="MH" val="20150715221728"/>
  <p:tag name="MH_LIBRARY" val="CONTENTS"/>
  <p:tag name="MH_TYPE" val="NUMBER"/>
  <p:tag name="ID" val="553516"/>
  <p:tag name="MH_ORDER" val="1"/>
</p:tagLst>
</file>

<file path=ppt/tags/tag95.xml><?xml version="1.0" encoding="utf-8"?>
<p:tagLst xmlns:p="http://schemas.openxmlformats.org/presentationml/2006/main">
  <p:tag name="MH" val="20150715221728"/>
  <p:tag name="MH_LIBRARY" val="CONTENTS"/>
  <p:tag name="MH_TYPE" val="NUMBER"/>
  <p:tag name="ID" val="553516"/>
  <p:tag name="MH_ORDER" val="1"/>
</p:tagLst>
</file>

<file path=ppt/tags/tag96.xml><?xml version="1.0" encoding="utf-8"?>
<p:tagLst xmlns:p="http://schemas.openxmlformats.org/presentationml/2006/main">
  <p:tag name="MH" val="20150715221728"/>
  <p:tag name="MH_LIBRARY" val="CONTENTS"/>
  <p:tag name="MH_TYPE" val="NUMBER"/>
  <p:tag name="ID" val="553516"/>
  <p:tag name="MH_ORDER" val="1"/>
</p:tagLst>
</file>

<file path=ppt/tags/tag97.xml><?xml version="1.0" encoding="utf-8"?>
<p:tagLst xmlns:p="http://schemas.openxmlformats.org/presentationml/2006/main">
  <p:tag name="MH" val="20150715221728"/>
  <p:tag name="MH_LIBRARY" val="CONTENTS"/>
  <p:tag name="MH_TYPE" val="NUMBER"/>
  <p:tag name="ID" val="553516"/>
  <p:tag name="MH_ORDER" val="1"/>
</p:tagLst>
</file>

<file path=ppt/tags/tag98.xml><?xml version="1.0" encoding="utf-8"?>
<p:tagLst xmlns:p="http://schemas.openxmlformats.org/presentationml/2006/main">
  <p:tag name="MH" val="20150715221728"/>
  <p:tag name="MH_LIBRARY" val="CONTENTS"/>
  <p:tag name="MH_TYPE" val="NUMBER"/>
  <p:tag name="ID" val="553516"/>
  <p:tag name="MH_ORDER" val="1"/>
</p:tagLst>
</file>

<file path=ppt/tags/tag99.xml><?xml version="1.0" encoding="utf-8"?>
<p:tagLst xmlns:p="http://schemas.openxmlformats.org/presentationml/2006/main">
  <p:tag name="MH" val="20150715221728"/>
  <p:tag name="MH_LIBRARY" val="CONTENTS"/>
  <p:tag name="MH_TYPE" val="NUMBER"/>
  <p:tag name="ID" val="553516"/>
  <p:tag name="MH_ORDER" val="1"/>
</p:tagLst>
</file>

<file path=ppt/tags/tag100.xml><?xml version="1.0" encoding="utf-8"?>
<p:tagLst xmlns:p="http://schemas.openxmlformats.org/presentationml/2006/main">
  <p:tag name="MH" val="20150715221728"/>
  <p:tag name="MH_LIBRARY" val="CONTENTS"/>
  <p:tag name="MH_TYPE" val="NUMBER"/>
  <p:tag name="ID" val="553516"/>
  <p:tag name="MH_ORDER" val="1"/>
</p:tagLst>
</file>

<file path=ppt/tags/tag101.xml><?xml version="1.0" encoding="utf-8"?>
<p:tagLst xmlns:p="http://schemas.openxmlformats.org/presentationml/2006/main">
  <p:tag name="MH" val="20150715221728"/>
  <p:tag name="MH_LIBRARY" val="CONTENTS"/>
  <p:tag name="MH_TYPE" val="NUMBER"/>
  <p:tag name="ID" val="553516"/>
  <p:tag name="MH_ORDER" val="1"/>
</p:tagLst>
</file>

<file path=ppt/tags/tag102.xml><?xml version="1.0" encoding="utf-8"?>
<p:tagLst xmlns:p="http://schemas.openxmlformats.org/presentationml/2006/main">
  <p:tag name="MH" val="20150715221728"/>
  <p:tag name="MH_LIBRARY" val="CONTENTS"/>
  <p:tag name="MH_TYPE" val="NUMBER"/>
  <p:tag name="ID" val="553516"/>
  <p:tag name="MH_ORDER" val="1"/>
</p:tagLst>
</file>

<file path=ppt/tags/tag103.xml><?xml version="1.0" encoding="utf-8"?>
<p:tagLst xmlns:p="http://schemas.openxmlformats.org/presentationml/2006/main">
  <p:tag name="MH" val="20150715221728"/>
  <p:tag name="MH_LIBRARY" val="CONTENTS"/>
  <p:tag name="MH_TYPE" val="NUMBER"/>
  <p:tag name="ID" val="553516"/>
  <p:tag name="MH_ORDER" val="1"/>
</p:tagLst>
</file>

<file path=ppt/tags/tag104.xml><?xml version="1.0" encoding="utf-8"?>
<p:tagLst xmlns:p="http://schemas.openxmlformats.org/presentationml/2006/main">
  <p:tag name="MH" val="20150715221728"/>
  <p:tag name="MH_LIBRARY" val="CONTENTS"/>
  <p:tag name="MH_TYPE" val="NUMBER"/>
  <p:tag name="ID" val="553516"/>
  <p:tag name="MH_ORDER" val="1"/>
</p:tagLst>
</file>

<file path=ppt/tags/tag105.xml><?xml version="1.0" encoding="utf-8"?>
<p:tagLst xmlns:p="http://schemas.openxmlformats.org/presentationml/2006/main">
  <p:tag name="MH" val="20150715221728"/>
  <p:tag name="MH_LIBRARY" val="CONTENTS"/>
  <p:tag name="MH_TYPE" val="NUMBER"/>
  <p:tag name="ID" val="553516"/>
  <p:tag name="MH_ORDER" val="1"/>
</p:tagLst>
</file>

<file path=ppt/tags/tag106.xml><?xml version="1.0" encoding="utf-8"?>
<p:tagLst xmlns:p="http://schemas.openxmlformats.org/presentationml/2006/main">
  <p:tag name="MH" val="20150715221728"/>
  <p:tag name="MH_LIBRARY" val="CONTENTS"/>
  <p:tag name="MH_TYPE" val="NUMBER"/>
  <p:tag name="ID" val="553516"/>
  <p:tag name="MH_ORDER" val="1"/>
</p:tagLst>
</file>

<file path=ppt/tags/tag107.xml><?xml version="1.0" encoding="utf-8"?>
<p:tagLst xmlns:p="http://schemas.openxmlformats.org/presentationml/2006/main">
  <p:tag name="MH" val="20150715221728"/>
  <p:tag name="MH_LIBRARY" val="CONTENTS"/>
  <p:tag name="MH_TYPE" val="NUMBER"/>
  <p:tag name="ID" val="553516"/>
  <p:tag name="MH_ORDER" val="1"/>
</p:tagLst>
</file>

<file path=ppt/tags/tag108.xml><?xml version="1.0" encoding="utf-8"?>
<p:tagLst xmlns:p="http://schemas.openxmlformats.org/presentationml/2006/main">
  <p:tag name="MH" val="20150715221728"/>
  <p:tag name="MH_LIBRARY" val="CONTENTS"/>
  <p:tag name="MH_TYPE" val="NUMBER"/>
  <p:tag name="ID" val="553516"/>
  <p:tag name="MH_ORDER" val="1"/>
</p:tagLst>
</file>

<file path=ppt/tags/tag109.xml><?xml version="1.0" encoding="utf-8"?>
<p:tagLst xmlns:p="http://schemas.openxmlformats.org/presentationml/2006/main">
  <p:tag name="MH" val="20150715221728"/>
  <p:tag name="MH_LIBRARY" val="CONTENTS"/>
  <p:tag name="MH_TYPE" val="NUMBER"/>
  <p:tag name="ID" val="553516"/>
  <p:tag name="MH_ORDER" val="1"/>
</p:tagLst>
</file>

<file path=ppt/tags/tag110.xml><?xml version="1.0" encoding="utf-8"?>
<p:tagLst xmlns:p="http://schemas.openxmlformats.org/presentationml/2006/main">
  <p:tag name="MH" val="20150715221728"/>
  <p:tag name="MH_LIBRARY" val="CONTENTS"/>
  <p:tag name="MH_TYPE" val="NUMBER"/>
  <p:tag name="ID" val="553516"/>
  <p:tag name="MH_ORDER" val="1"/>
</p:tagLst>
</file>

<file path=ppt/tags/tag111.xml><?xml version="1.0" encoding="utf-8"?>
<p:tagLst xmlns:p="http://schemas.openxmlformats.org/presentationml/2006/main">
  <p:tag name="MH" val="20150715221728"/>
  <p:tag name="MH_LIBRARY" val="CONTENTS"/>
  <p:tag name="MH_TYPE" val="NUMBER"/>
  <p:tag name="ID" val="553516"/>
  <p:tag name="MH_ORDER" val="1"/>
</p:tagLst>
</file>

<file path=ppt/tags/tag112.xml><?xml version="1.0" encoding="utf-8"?>
<p:tagLst xmlns:p="http://schemas.openxmlformats.org/presentationml/2006/main">
  <p:tag name="MH" val="20150715221728"/>
  <p:tag name="MH_LIBRARY" val="CONTENTS"/>
  <p:tag name="MH_TYPE" val="NUMBER"/>
  <p:tag name="ID" val="553516"/>
  <p:tag name="MH_ORDER" val="1"/>
</p:tagLst>
</file>

<file path=ppt/tags/tag113.xml><?xml version="1.0" encoding="utf-8"?>
<p:tagLst xmlns:p="http://schemas.openxmlformats.org/presentationml/2006/main">
  <p:tag name="MH" val="20150715221728"/>
  <p:tag name="MH_LIBRARY" val="CONTENTS"/>
  <p:tag name="MH_TYPE" val="NUMBER"/>
  <p:tag name="ID" val="553516"/>
  <p:tag name="MH_ORDER" val="1"/>
</p:tagLst>
</file>

<file path=ppt/tags/tag114.xml><?xml version="1.0" encoding="utf-8"?>
<p:tagLst xmlns:p="http://schemas.openxmlformats.org/presentationml/2006/main">
  <p:tag name="MH" val="20150715221728"/>
  <p:tag name="MH_LIBRARY" val="CONTENTS"/>
  <p:tag name="MH_TYPE" val="NUMBER"/>
  <p:tag name="ID" val="553516"/>
  <p:tag name="MH_ORDER" val="1"/>
</p:tagLst>
</file>

<file path=ppt/tags/tag115.xml><?xml version="1.0" encoding="utf-8"?>
<p:tagLst xmlns:p="http://schemas.openxmlformats.org/presentationml/2006/main">
  <p:tag name="MH" val="20150715221728"/>
  <p:tag name="MH_LIBRARY" val="CONTENTS"/>
  <p:tag name="MH_TYPE" val="NUMBER"/>
  <p:tag name="ID" val="553516"/>
  <p:tag name="MH_ORDER" val="1"/>
</p:tagLst>
</file>

<file path=ppt/tags/tag116.xml><?xml version="1.0" encoding="utf-8"?>
<p:tagLst xmlns:p="http://schemas.openxmlformats.org/presentationml/2006/main">
  <p:tag name="MH" val="20150715221728"/>
  <p:tag name="MH_LIBRARY" val="CONTENTS"/>
  <p:tag name="MH_TYPE" val="NUMBER"/>
  <p:tag name="ID" val="553516"/>
  <p:tag name="MH_ORDER" val="1"/>
</p:tagLst>
</file>

<file path=ppt/tags/tag117.xml><?xml version="1.0" encoding="utf-8"?>
<p:tagLst xmlns:p="http://schemas.openxmlformats.org/presentationml/2006/main">
  <p:tag name="MH" val="20150715221728"/>
  <p:tag name="MH_LIBRARY" val="CONTENTS"/>
  <p:tag name="MH_TYPE" val="NUMBER"/>
  <p:tag name="ID" val="553516"/>
  <p:tag name="MH_ORDER" val="1"/>
</p:tagLst>
</file>

<file path=ppt/tags/tag118.xml><?xml version="1.0" encoding="utf-8"?>
<p:tagLst xmlns:p="http://schemas.openxmlformats.org/presentationml/2006/main">
  <p:tag name="MH" val="20150715221728"/>
  <p:tag name="MH_LIBRARY" val="CONTENTS"/>
  <p:tag name="MH_TYPE" val="NUMBER"/>
  <p:tag name="ID" val="553516"/>
  <p:tag name="MH_ORDER" val="1"/>
</p:tagLst>
</file>

<file path=ppt/tags/tag119.xml><?xml version="1.0" encoding="utf-8"?>
<p:tagLst xmlns:p="http://schemas.openxmlformats.org/presentationml/2006/main">
  <p:tag name="MH" val="20150715221728"/>
  <p:tag name="MH_LIBRARY" val="CONTENTS"/>
  <p:tag name="MH_TYPE" val="NUMBER"/>
  <p:tag name="ID" val="553516"/>
  <p:tag name="MH_ORDER" val="1"/>
</p:tagLst>
</file>

<file path=ppt/tags/tag120.xml><?xml version="1.0" encoding="utf-8"?>
<p:tagLst xmlns:p="http://schemas.openxmlformats.org/presentationml/2006/main">
  <p:tag name="MH" val="20150715221728"/>
  <p:tag name="MH_LIBRARY" val="CONTENTS"/>
  <p:tag name="MH_TYPE" val="NUMBER"/>
  <p:tag name="ID" val="553516"/>
  <p:tag name="MH_ORDER" val="1"/>
</p:tagLst>
</file>

<file path=ppt/tags/tag121.xml><?xml version="1.0" encoding="utf-8"?>
<p:tagLst xmlns:p="http://schemas.openxmlformats.org/presentationml/2006/main">
  <p:tag name="MH" val="20150715221728"/>
  <p:tag name="MH_LIBRARY" val="CONTENTS"/>
  <p:tag name="MH_TYPE" val="NUMBER"/>
  <p:tag name="ID" val="553516"/>
  <p:tag name="MH_ORDER" val="1"/>
</p:tagLst>
</file>

<file path=ppt/tags/tag122.xml><?xml version="1.0" encoding="utf-8"?>
<p:tagLst xmlns:p="http://schemas.openxmlformats.org/presentationml/2006/main">
  <p:tag name="MH" val="20150715221728"/>
  <p:tag name="MH_LIBRARY" val="CONTENTS"/>
  <p:tag name="MH_TYPE" val="NUMBER"/>
  <p:tag name="ID" val="553516"/>
  <p:tag name="MH_ORDER" val="1"/>
</p:tagLst>
</file>

<file path=ppt/tags/tag123.xml><?xml version="1.0" encoding="utf-8"?>
<p:tagLst xmlns:p="http://schemas.openxmlformats.org/presentationml/2006/main">
  <p:tag name="MH" val="20150715221728"/>
  <p:tag name="MH_LIBRARY" val="CONTENTS"/>
  <p:tag name="MH_TYPE" val="NUMBER"/>
  <p:tag name="ID" val="553516"/>
  <p:tag name="MH_ORDER" val="1"/>
</p:tagLst>
</file>

<file path=ppt/tags/tag124.xml><?xml version="1.0" encoding="utf-8"?>
<p:tagLst xmlns:p="http://schemas.openxmlformats.org/presentationml/2006/main">
  <p:tag name="MH" val="20150715221728"/>
  <p:tag name="MH_LIBRARY" val="CONTENTS"/>
  <p:tag name="MH_TYPE" val="NUMBER"/>
  <p:tag name="ID" val="553516"/>
  <p:tag name="MH_ORDER" val="1"/>
</p:tagLst>
</file>

<file path=ppt/tags/tag125.xml><?xml version="1.0" encoding="utf-8"?>
<p:tagLst xmlns:p="http://schemas.openxmlformats.org/presentationml/2006/main">
  <p:tag name="MH" val="20150715221728"/>
  <p:tag name="MH_LIBRARY" val="CONTENTS"/>
  <p:tag name="MH_TYPE" val="NUMBER"/>
  <p:tag name="ID" val="553516"/>
  <p:tag name="MH_ORDER" val="1"/>
</p:tagLst>
</file>

<file path=ppt/tags/tag126.xml><?xml version="1.0" encoding="utf-8"?>
<p:tagLst xmlns:p="http://schemas.openxmlformats.org/presentationml/2006/main">
  <p:tag name="MH" val="20150715221728"/>
  <p:tag name="MH_LIBRARY" val="CONTENTS"/>
  <p:tag name="MH_TYPE" val="NUMBER"/>
  <p:tag name="ID" val="553516"/>
  <p:tag name="MH_ORDER" val="1"/>
</p:tagLst>
</file>

<file path=ppt/tags/tag127.xml><?xml version="1.0" encoding="utf-8"?>
<p:tagLst xmlns:p="http://schemas.openxmlformats.org/presentationml/2006/main">
  <p:tag name="MH" val="20150715221728"/>
  <p:tag name="MH_LIBRARY" val="CONTENTS"/>
  <p:tag name="MH_TYPE" val="NUMBER"/>
  <p:tag name="ID" val="553516"/>
  <p:tag name="MH_ORDER" val="1"/>
</p:tagLst>
</file>

<file path=ppt/tags/tag128.xml><?xml version="1.0" encoding="utf-8"?>
<p:tagLst xmlns:p="http://schemas.openxmlformats.org/presentationml/2006/main">
  <p:tag name="MH" val="20150715221728"/>
  <p:tag name="MH_LIBRARY" val="CONTENTS"/>
  <p:tag name="MH_TYPE" val="NUMBER"/>
  <p:tag name="ID" val="553516"/>
  <p:tag name="MH_ORDER" val="1"/>
</p:tagLst>
</file>

<file path=ppt/tags/tag129.xml><?xml version="1.0" encoding="utf-8"?>
<p:tagLst xmlns:p="http://schemas.openxmlformats.org/presentationml/2006/main">
  <p:tag name="MH" val="20150715221728"/>
  <p:tag name="MH_LIBRARY" val="CONTENTS"/>
  <p:tag name="MH_TYPE" val="NUMBER"/>
  <p:tag name="ID" val="553516"/>
  <p:tag name="MH_ORDER" val="1"/>
</p:tagLst>
</file>

<file path=ppt/tags/tag130.xml><?xml version="1.0" encoding="utf-8"?>
<p:tagLst xmlns:p="http://schemas.openxmlformats.org/presentationml/2006/main">
  <p:tag name="MH" val="20150715221728"/>
  <p:tag name="MH_LIBRARY" val="CONTENTS"/>
  <p:tag name="MH_TYPE" val="NUMBER"/>
  <p:tag name="ID" val="553516"/>
  <p:tag name="MH_ORDER" val="1"/>
</p:tagLst>
</file>

<file path=ppt/tags/tag131.xml><?xml version="1.0" encoding="utf-8"?>
<p:tagLst xmlns:p="http://schemas.openxmlformats.org/presentationml/2006/main">
  <p:tag name="MH" val="20150715221728"/>
  <p:tag name="MH_LIBRARY" val="CONTENTS"/>
  <p:tag name="MH_TYPE" val="NUMBER"/>
  <p:tag name="ID" val="553516"/>
  <p:tag name="MH_ORDER" val="1"/>
</p:tagLst>
</file>

<file path=ppt/tags/tag132.xml><?xml version="1.0" encoding="utf-8"?>
<p:tagLst xmlns:p="http://schemas.openxmlformats.org/presentationml/2006/main">
  <p:tag name="MH" val="20150715221728"/>
  <p:tag name="MH_LIBRARY" val="CONTENTS"/>
  <p:tag name="MH_TYPE" val="NUMBER"/>
  <p:tag name="ID" val="553516"/>
  <p:tag name="MH_ORDER" val="1"/>
</p:tagLst>
</file>

<file path=ppt/tags/tag133.xml><?xml version="1.0" encoding="utf-8"?>
<p:tagLst xmlns:p="http://schemas.openxmlformats.org/presentationml/2006/main">
  <p:tag name="MH" val="20150715221728"/>
  <p:tag name="MH_LIBRARY" val="CONTENTS"/>
  <p:tag name="MH_TYPE" val="NUMBER"/>
  <p:tag name="ID" val="553516"/>
  <p:tag name="MH_ORDER" val="1"/>
</p:tagLst>
</file>

<file path=ppt/tags/tag134.xml><?xml version="1.0" encoding="utf-8"?>
<p:tagLst xmlns:p="http://schemas.openxmlformats.org/presentationml/2006/main">
  <p:tag name="MH" val="20150715221728"/>
  <p:tag name="MH_LIBRARY" val="CONTENTS"/>
  <p:tag name="MH_TYPE" val="NUMBER"/>
  <p:tag name="ID" val="553516"/>
  <p:tag name="MH_ORDER" val="1"/>
</p:tagLst>
</file>

<file path=ppt/tags/tag135.xml><?xml version="1.0" encoding="utf-8"?>
<p:tagLst xmlns:p="http://schemas.openxmlformats.org/presentationml/2006/main">
  <p:tag name="COMMONDATA" val="eyJoZGlkIjoiM2EyZmE5MDcyMDdkMDAwNzA2MzVhMTEyNTRiODVlYzAifQ=="/>
</p:tagLst>
</file>

<file path=ppt/theme/theme1.xml><?xml version="1.0" encoding="utf-8"?>
<a:theme xmlns:a="http://schemas.openxmlformats.org/drawingml/2006/main" name="2_默认设计模板">
  <a:themeElements>
    <a:clrScheme name="自定义 1">
      <a:dk1>
        <a:srgbClr val="424554"/>
      </a:dk1>
      <a:lt1>
        <a:srgbClr val="44A6BA"/>
      </a:lt1>
      <a:dk2>
        <a:srgbClr val="E34B07"/>
      </a:dk2>
      <a:lt2>
        <a:srgbClr val="605958"/>
      </a:lt2>
      <a:accent1>
        <a:srgbClr val="F38D16"/>
      </a:accent1>
      <a:accent2>
        <a:srgbClr val="F3F4F6"/>
      </a:accent2>
      <a:accent3>
        <a:srgbClr val="42494D"/>
      </a:accent3>
      <a:accent4>
        <a:srgbClr val="424554"/>
      </a:accent4>
      <a:accent5>
        <a:srgbClr val="44A6BA"/>
      </a:accent5>
      <a:accent6>
        <a:srgbClr val="E34B07"/>
      </a:accent6>
      <a:hlink>
        <a:srgbClr val="F38D16"/>
      </a:hlink>
      <a:folHlink>
        <a:srgbClr val="605958"/>
      </a:folHlink>
    </a:clrScheme>
    <a:fontScheme name="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默认设计模板">
  <a:themeElements>
    <a:clrScheme name="默认设计模板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fontScheme name="默认设计模板">
      <a:majorFont>
        <a:latin typeface="Times New Roman"/>
        <a:ea typeface="宋体"/>
        <a:cs typeface=""/>
      </a:majorFont>
      <a:minorFont>
        <a:latin typeface="Times New Roman"/>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ltGray">
        <a:gradFill rotWithShape="1">
          <a:gsLst>
            <a:gs pos="0">
              <a:srgbClr val="0099CC"/>
            </a:gs>
            <a:gs pos="100000">
              <a:srgbClr val="003399">
                <a:alpha val="0"/>
              </a:srgbClr>
            </a:gs>
          </a:gsLst>
          <a:lin ang="0" scaled="1"/>
        </a:gradFill>
        <a:ln>
          <a:noFill/>
        </a:ln>
      </a:spPr>
      <a:bodyPr wrap="none" anchor="ctr"/>
      <a:lstStyle>
        <a:defPPr>
          <a:defRPr sz="3200" b="1" dirty="0">
            <a:solidFill>
              <a:schemeClr val="tx2"/>
            </a:solidFill>
            <a:latin typeface="华文新魏" panose="02010800040101010101" pitchFamily="2" charset="-122"/>
            <a:ea typeface="华文新魏" panose="02010800040101010101" pitchFamily="2" charset="-122"/>
            <a:sym typeface="Wingdings" panose="05000000000000000000" pitchFamily="2" charset="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1" lang="zh-CN" altLang="en-US" sz="24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defRPr>
        </a:defPPr>
      </a:lstStyle>
    </a:lnDef>
  </a:objectDefaults>
  <a:extraClrSchemeLst>
    <a:extraClrScheme>
      <a:clrScheme name="默认设计模板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默认设计模板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默认设计模板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默认设计模板">
  <a:themeElements>
    <a:clrScheme name="自定义 1">
      <a:dk1>
        <a:srgbClr val="424554"/>
      </a:dk1>
      <a:lt1>
        <a:srgbClr val="44A6BA"/>
      </a:lt1>
      <a:dk2>
        <a:srgbClr val="E34B07"/>
      </a:dk2>
      <a:lt2>
        <a:srgbClr val="605958"/>
      </a:lt2>
      <a:accent1>
        <a:srgbClr val="F38D16"/>
      </a:accent1>
      <a:accent2>
        <a:srgbClr val="F3F4F6"/>
      </a:accent2>
      <a:accent3>
        <a:srgbClr val="42494D"/>
      </a:accent3>
      <a:accent4>
        <a:srgbClr val="424554"/>
      </a:accent4>
      <a:accent5>
        <a:srgbClr val="44A6BA"/>
      </a:accent5>
      <a:accent6>
        <a:srgbClr val="E34B07"/>
      </a:accent6>
      <a:hlink>
        <a:srgbClr val="F38D16"/>
      </a:hlink>
      <a:folHlink>
        <a:srgbClr val="605958"/>
      </a:folHlink>
    </a:clrScheme>
    <a:fontScheme name="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27747</Words>
  <Application>WPS 演示</Application>
  <PresentationFormat>全屏显示(16:9)</PresentationFormat>
  <Paragraphs>2333</Paragraphs>
  <Slides>141</Slides>
  <Notes>140</Notes>
  <HiddenSlides>0</HiddenSlides>
  <MMClips>0</MMClips>
  <ScaleCrop>false</ScaleCrop>
  <HeadingPairs>
    <vt:vector size="8" baseType="variant">
      <vt:variant>
        <vt:lpstr>已用的字体</vt:lpstr>
      </vt:variant>
      <vt:variant>
        <vt:i4>21</vt:i4>
      </vt:variant>
      <vt:variant>
        <vt:lpstr>主题</vt:lpstr>
      </vt:variant>
      <vt:variant>
        <vt:i4>3</vt:i4>
      </vt:variant>
      <vt:variant>
        <vt:lpstr>嵌入 OLE 服务器</vt:lpstr>
      </vt:variant>
      <vt:variant>
        <vt:i4>1</vt:i4>
      </vt:variant>
      <vt:variant>
        <vt:lpstr>幻灯片标题</vt:lpstr>
      </vt:variant>
      <vt:variant>
        <vt:i4>141</vt:i4>
      </vt:variant>
    </vt:vector>
  </HeadingPairs>
  <TitlesOfParts>
    <vt:vector size="166" baseType="lpstr">
      <vt:lpstr>Arial</vt:lpstr>
      <vt:lpstr>宋体</vt:lpstr>
      <vt:lpstr>Wingdings</vt:lpstr>
      <vt:lpstr>微软雅黑</vt:lpstr>
      <vt:lpstr>仿宋_GB2312</vt:lpstr>
      <vt:lpstr>仿宋</vt:lpstr>
      <vt:lpstr>华文新魏</vt:lpstr>
      <vt:lpstr>Times New Roman</vt:lpstr>
      <vt:lpstr>黑体</vt:lpstr>
      <vt:lpstr>华文中宋</vt:lpstr>
      <vt:lpstr>Calibri</vt:lpstr>
      <vt:lpstr>Wingdings</vt:lpstr>
      <vt:lpstr>Arial Unicode MS</vt:lpstr>
      <vt:lpstr>Wingdings 2</vt:lpstr>
      <vt:lpstr>楷体_GB2312</vt:lpstr>
      <vt:lpstr>新宋体</vt:lpstr>
      <vt:lpstr>Times New Roman</vt:lpstr>
      <vt:lpstr>Arial</vt:lpstr>
      <vt:lpstr>Cambria</vt:lpstr>
      <vt:lpstr>Trebuchet MS</vt:lpstr>
      <vt:lpstr>华文行楷</vt:lpstr>
      <vt:lpstr>2_默认设计模板</vt:lpstr>
      <vt:lpstr>1_默认设计模板</vt:lpstr>
      <vt:lpstr>3_默认设计模板</vt:lpstr>
      <vt:lpstr>Excel.Sheet.8</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枫格</cp:lastModifiedBy>
  <cp:revision>1</cp:revision>
  <dcterms:created xsi:type="dcterms:W3CDTF">2022-07-08T00:51:07Z</dcterms:created>
  <dcterms:modified xsi:type="dcterms:W3CDTF">2022-07-08T00:51:07Z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2052-11.1.0.11753</vt:lpwstr>
  </property>
  <property fmtid="{D5CDD505-2E9C-101B-9397-08002B2CF9AE}" pid="3" name="ICV">
    <vt:lpwstr>3F513A066E53423986F9DB2681648942</vt:lpwstr>
  </property>
</Properties>
</file>