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4"/>
  </p:handoutMasterIdLst>
  <p:sldIdLst>
    <p:sldId id="964" r:id="rId3"/>
    <p:sldId id="1660" r:id="rId5"/>
    <p:sldId id="1387" r:id="rId6"/>
    <p:sldId id="1284" r:id="rId7"/>
    <p:sldId id="1646" r:id="rId8"/>
    <p:sldId id="1647" r:id="rId9"/>
    <p:sldId id="1648" r:id="rId10"/>
    <p:sldId id="1649" r:id="rId11"/>
    <p:sldId id="1650" r:id="rId12"/>
    <p:sldId id="1651" r:id="rId13"/>
    <p:sldId id="1652" r:id="rId14"/>
    <p:sldId id="1653" r:id="rId15"/>
    <p:sldId id="1654" r:id="rId16"/>
    <p:sldId id="1395" r:id="rId17"/>
    <p:sldId id="1656" r:id="rId18"/>
    <p:sldId id="1657" r:id="rId19"/>
    <p:sldId id="1703" r:id="rId20"/>
    <p:sldId id="1704" r:id="rId21"/>
    <p:sldId id="1712" r:id="rId22"/>
    <p:sldId id="1713" r:id="rId23"/>
    <p:sldId id="1714" r:id="rId24"/>
    <p:sldId id="1705" r:id="rId25"/>
    <p:sldId id="1706" r:id="rId26"/>
    <p:sldId id="1707" r:id="rId27"/>
    <p:sldId id="1708" r:id="rId28"/>
    <p:sldId id="1709" r:id="rId29"/>
    <p:sldId id="1710" r:id="rId30"/>
    <p:sldId id="1711" r:id="rId31"/>
    <p:sldId id="1715" r:id="rId32"/>
    <p:sldId id="1716" r:id="rId33"/>
    <p:sldId id="1717" r:id="rId34"/>
    <p:sldId id="1718" r:id="rId35"/>
    <p:sldId id="1719" r:id="rId36"/>
    <p:sldId id="1720" r:id="rId37"/>
    <p:sldId id="1721" r:id="rId38"/>
    <p:sldId id="1722" r:id="rId39"/>
    <p:sldId id="1723" r:id="rId40"/>
    <p:sldId id="1724" r:id="rId41"/>
    <p:sldId id="1725" r:id="rId42"/>
    <p:sldId id="1365" r:id="rId43"/>
  </p:sldIdLst>
  <p:sldSz cx="12196445" cy="6858000"/>
  <p:notesSz cx="6858000" cy="9144000"/>
  <p:custDataLst>
    <p:tags r:id="rId48"/>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232"/>
    <a:srgbClr val="F6F6F6"/>
    <a:srgbClr val="E8380E"/>
    <a:srgbClr val="B92C0B"/>
    <a:srgbClr val="5E5E5E"/>
    <a:srgbClr val="565656"/>
    <a:srgbClr val="A41C22"/>
    <a:srgbClr val="DB3139"/>
    <a:srgbClr val="B71F26"/>
    <a:srgbClr val="D224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370" autoAdjust="0"/>
  </p:normalViewPr>
  <p:slideViewPr>
    <p:cSldViewPr snapToObjects="1">
      <p:cViewPr varScale="1">
        <p:scale>
          <a:sx n="115" d="100"/>
          <a:sy n="115" d="100"/>
        </p:scale>
        <p:origin x="37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208"/>
    </p:cViewPr>
  </p:sorterViewPr>
  <p:notesViewPr>
    <p:cSldViewPr snapToObjects="1">
      <p:cViewPr varScale="1">
        <p:scale>
          <a:sx n="69" d="100"/>
          <a:sy n="69" d="100"/>
        </p:scale>
        <p:origin x="-2838" y="-90"/>
      </p:cViewPr>
      <p:guideLst>
        <p:guide orient="horz" pos="2777"/>
        <p:guide pos="218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tags" Target="tags/tag9.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、应当严格遵守“先通风、再检测、后作业”的原则。</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（检测的时间不得早于作业开始前</a:t>
            </a:r>
            <a:r>
              <a:rPr lang="en-US" altLang="zh-CN" sz="1200" kern="1200" dirty="0">
                <a:solidFill>
                  <a:schemeClr val="tx1"/>
                </a:solidFill>
                <a:effectLst/>
                <a:latin typeface="+mn-lt"/>
                <a:ea typeface="+mn-ea"/>
                <a:cs typeface="+mn-cs"/>
              </a:rPr>
              <a:t>30</a:t>
            </a:r>
            <a:r>
              <a:rPr lang="zh-CN" altLang="zh-CN" sz="1200" kern="1200" dirty="0">
                <a:solidFill>
                  <a:schemeClr val="tx1"/>
                </a:solidFill>
                <a:effectLst/>
                <a:latin typeface="+mn-lt"/>
                <a:ea typeface="+mn-ea"/>
                <a:cs typeface="+mn-cs"/>
              </a:rPr>
              <a:t>分钟。）</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（有限空间内盛装或者残留的物料对作业存在危害时，作业人员应当在作业前对物料进行清洗、清空或者置换）</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（作业中断超过</a:t>
            </a:r>
            <a:r>
              <a:rPr lang="en-US" altLang="zh-CN" sz="1200" kern="1200" dirty="0">
                <a:solidFill>
                  <a:schemeClr val="tx1"/>
                </a:solidFill>
                <a:effectLst/>
                <a:latin typeface="+mn-lt"/>
                <a:ea typeface="+mn-ea"/>
                <a:cs typeface="+mn-cs"/>
              </a:rPr>
              <a:t>30</a:t>
            </a:r>
            <a:r>
              <a:rPr lang="zh-CN" altLang="zh-CN" sz="1200" kern="1200" dirty="0">
                <a:solidFill>
                  <a:schemeClr val="tx1"/>
                </a:solidFill>
                <a:effectLst/>
                <a:latin typeface="+mn-lt"/>
                <a:ea typeface="+mn-ea"/>
                <a:cs typeface="+mn-cs"/>
              </a:rPr>
              <a:t>分钟，作业人员再次进入有限空间作业前，应当重新通风、检测合格后方可进入）</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（作业场所存在可燃性气体、粉尘的，其电气设施设备及照明灯具的防爆安全要求）</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6" Type="http://schemas.openxmlformats.org/officeDocument/2006/relationships/image" Target="../media/image15.png"/><Relationship Id="rId15" Type="http://schemas.openxmlformats.org/officeDocument/2006/relationships/image" Target="../media/image14.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accent2"/>
        </a:solidFill>
        <a:effectLst/>
      </p:bgPr>
    </p:bg>
    <p:spTree>
      <p:nvGrpSpPr>
        <p:cNvPr id="1" name=""/>
        <p:cNvGrpSpPr/>
        <p:nvPr/>
      </p:nvGrpSpPr>
      <p:grpSpPr>
        <a:xfrm>
          <a:off x="0" y="0"/>
          <a:ext cx="0" cy="0"/>
          <a:chOff x="0" y="0"/>
          <a:chExt cx="0" cy="0"/>
        </a:xfrm>
      </p:grpSpPr>
      <p:sp>
        <p:nvSpPr>
          <p:cNvPr id="2" name="矩形 1"/>
          <p:cNvSpPr/>
          <p:nvPr userDrawn="1"/>
        </p:nvSpPr>
        <p:spPr bwMode="auto">
          <a:xfrm>
            <a:off x="0" y="-1"/>
            <a:ext cx="1383632" cy="577517"/>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8" name="矩形 17"/>
          <p:cNvSpPr/>
          <p:nvPr userDrawn="1"/>
        </p:nvSpPr>
        <p:spPr bwMode="auto">
          <a:xfrm>
            <a:off x="1383632" y="-1"/>
            <a:ext cx="10813131" cy="577517"/>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 name="等腰三角形 2"/>
          <p:cNvSpPr/>
          <p:nvPr userDrawn="1"/>
        </p:nvSpPr>
        <p:spPr bwMode="auto">
          <a:xfrm rot="5400000">
            <a:off x="1316577" y="203669"/>
            <a:ext cx="279452" cy="145341"/>
          </a:xfrm>
          <a:prstGeom prst="triangl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cxnSp>
        <p:nvCxnSpPr>
          <p:cNvPr id="5" name="直接连接符 4"/>
          <p:cNvCxnSpPr/>
          <p:nvPr userDrawn="1"/>
        </p:nvCxnSpPr>
        <p:spPr bwMode="auto">
          <a:xfrm>
            <a:off x="11379464" y="66146"/>
            <a:ext cx="0" cy="471327"/>
          </a:xfrm>
          <a:prstGeom prst="line">
            <a:avLst/>
          </a:prstGeom>
          <a:solidFill>
            <a:schemeClr val="accent1"/>
          </a:solidFill>
          <a:ln w="9525" cap="flat" cmpd="sng" algn="ctr">
            <a:solidFill>
              <a:schemeClr val="accent1">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11"/>
          <p:cNvSpPr txBox="1"/>
          <p:nvPr userDrawn="1"/>
        </p:nvSpPr>
        <p:spPr>
          <a:xfrm>
            <a:off x="11554175" y="110804"/>
            <a:ext cx="523120" cy="307777"/>
          </a:xfrm>
          <a:prstGeom prst="rect">
            <a:avLst/>
          </a:prstGeom>
          <a:noFill/>
        </p:spPr>
        <p:txBody>
          <a:bodyPr wrap="square" rtlCol="0">
            <a:spAutoFit/>
          </a:bodyPr>
          <a:lstStyle/>
          <a:p>
            <a:pPr algn="ctr"/>
            <a:fld id="{A8D629F8-11E1-4F49-82F6-0EEED36D1DAD}" type="slidenum">
              <a:rPr lang="zh-CN" altLang="en-US" sz="1400" smtClean="0">
                <a:solidFill>
                  <a:srgbClr val="F8F8F8"/>
                </a:solidFill>
                <a:latin typeface="+mn-ea"/>
                <a:ea typeface="+mn-ea"/>
              </a:rPr>
            </a:fld>
            <a:endParaRPr lang="zh-CN" altLang="en-US" sz="1600" dirty="0">
              <a:solidFill>
                <a:srgbClr val="F8F8F8"/>
              </a:solidFill>
              <a:latin typeface="+mn-ea"/>
              <a:ea typeface="+mn-e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chemeClr val="tx1"/>
                </a:solidFill>
              </a:defRPr>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963613" y="2906713"/>
            <a:ext cx="10366375" cy="1500187"/>
          </a:xfrm>
        </p:spPr>
        <p:txBody>
          <a:bodyPr anchor="b"/>
          <a:lstStyle>
            <a:lvl1pPr marL="0" indent="0">
              <a:buNone/>
              <a:defRPr sz="20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zh-CN" altLang="en-US"/>
          </a:p>
        </p:txBody>
      </p:sp>
      <p:sp>
        <p:nvSpPr>
          <p:cNvPr id="4" name="文本占位符 3"/>
          <p:cNvSpPr>
            <a:spLocks noGrp="1"/>
          </p:cNvSpPr>
          <p:nvPr>
            <p:ph type="body" sz="half" idx="2" hasCustomPrompt="1"/>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论安 安全智库2">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09600" y="908050"/>
            <a:ext cx="8081963" cy="5218113"/>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email"/>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email"/>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email"/>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email"/>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email"/>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email"/>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email"/>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email"/>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email"/>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email"/>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email"/>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email"/>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5" cstate="email"/>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6" cstate="email"/>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cxnSp>
        <p:nvCxnSpPr>
          <p:cNvPr id="4" name="直接连接符 3"/>
          <p:cNvCxnSpPr/>
          <p:nvPr userDrawn="1"/>
        </p:nvCxnSpPr>
        <p:spPr bwMode="auto">
          <a:xfrm>
            <a:off x="794759" y="627765"/>
            <a:ext cx="8732013" cy="0"/>
          </a:xfrm>
          <a:prstGeom prst="line">
            <a:avLst/>
          </a:prstGeom>
          <a:solidFill>
            <a:schemeClr val="accent1"/>
          </a:solidFill>
          <a:ln w="9525"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Freeform 5"/>
          <p:cNvSpPr/>
          <p:nvPr userDrawn="1"/>
        </p:nvSpPr>
        <p:spPr bwMode="auto">
          <a:xfrm>
            <a:off x="10631119" y="195484"/>
            <a:ext cx="1235075" cy="442913"/>
          </a:xfrm>
          <a:custGeom>
            <a:avLst/>
            <a:gdLst>
              <a:gd name="T0" fmla="*/ 201 w 1654"/>
              <a:gd name="T1" fmla="*/ 0 h 554"/>
              <a:gd name="T2" fmla="*/ 1654 w 1654"/>
              <a:gd name="T3" fmla="*/ 0 h 554"/>
              <a:gd name="T4" fmla="*/ 1453 w 1654"/>
              <a:gd name="T5" fmla="*/ 554 h 554"/>
              <a:gd name="T6" fmla="*/ 0 w 1654"/>
              <a:gd name="T7" fmla="*/ 554 h 554"/>
              <a:gd name="T8" fmla="*/ 201 w 1654"/>
              <a:gd name="T9" fmla="*/ 0 h 554"/>
            </a:gdLst>
            <a:ahLst/>
            <a:cxnLst>
              <a:cxn ang="0">
                <a:pos x="T0" y="T1"/>
              </a:cxn>
              <a:cxn ang="0">
                <a:pos x="T2" y="T3"/>
              </a:cxn>
              <a:cxn ang="0">
                <a:pos x="T4" y="T5"/>
              </a:cxn>
              <a:cxn ang="0">
                <a:pos x="T6" y="T7"/>
              </a:cxn>
              <a:cxn ang="0">
                <a:pos x="T8" y="T9"/>
              </a:cxn>
            </a:cxnLst>
            <a:rect l="0" t="0" r="r" b="b"/>
            <a:pathLst>
              <a:path w="1654" h="554">
                <a:moveTo>
                  <a:pt x="201" y="0"/>
                </a:moveTo>
                <a:lnTo>
                  <a:pt x="1654" y="0"/>
                </a:lnTo>
                <a:lnTo>
                  <a:pt x="1453" y="554"/>
                </a:lnTo>
                <a:lnTo>
                  <a:pt x="0" y="554"/>
                </a:lnTo>
                <a:lnTo>
                  <a:pt x="201"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 name="Freeform 16"/>
          <p:cNvSpPr/>
          <p:nvPr userDrawn="1"/>
        </p:nvSpPr>
        <p:spPr bwMode="auto">
          <a:xfrm>
            <a:off x="10292982" y="195484"/>
            <a:ext cx="427038" cy="442913"/>
          </a:xfrm>
          <a:custGeom>
            <a:avLst/>
            <a:gdLst>
              <a:gd name="T0" fmla="*/ 202 w 571"/>
              <a:gd name="T1" fmla="*/ 0 h 554"/>
              <a:gd name="T2" fmla="*/ 571 w 571"/>
              <a:gd name="T3" fmla="*/ 0 h 554"/>
              <a:gd name="T4" fmla="*/ 369 w 571"/>
              <a:gd name="T5" fmla="*/ 554 h 554"/>
              <a:gd name="T6" fmla="*/ 0 w 571"/>
              <a:gd name="T7" fmla="*/ 554 h 554"/>
              <a:gd name="T8" fmla="*/ 202 w 571"/>
              <a:gd name="T9" fmla="*/ 0 h 554"/>
            </a:gdLst>
            <a:ahLst/>
            <a:cxnLst>
              <a:cxn ang="0">
                <a:pos x="T0" y="T1"/>
              </a:cxn>
              <a:cxn ang="0">
                <a:pos x="T2" y="T3"/>
              </a:cxn>
              <a:cxn ang="0">
                <a:pos x="T4" y="T5"/>
              </a:cxn>
              <a:cxn ang="0">
                <a:pos x="T6" y="T7"/>
              </a:cxn>
              <a:cxn ang="0">
                <a:pos x="T8" y="T9"/>
              </a:cxn>
            </a:cxnLst>
            <a:rect l="0" t="0" r="r" b="b"/>
            <a:pathLst>
              <a:path w="571" h="554">
                <a:moveTo>
                  <a:pt x="202" y="0"/>
                </a:moveTo>
                <a:lnTo>
                  <a:pt x="571" y="0"/>
                </a:lnTo>
                <a:lnTo>
                  <a:pt x="369" y="554"/>
                </a:lnTo>
                <a:lnTo>
                  <a:pt x="0" y="554"/>
                </a:lnTo>
                <a:lnTo>
                  <a:pt x="202"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 name="Freeform 17"/>
          <p:cNvSpPr/>
          <p:nvPr userDrawn="1"/>
        </p:nvSpPr>
        <p:spPr bwMode="auto">
          <a:xfrm>
            <a:off x="9958019" y="195484"/>
            <a:ext cx="427038" cy="442913"/>
          </a:xfrm>
          <a:custGeom>
            <a:avLst/>
            <a:gdLst>
              <a:gd name="T0" fmla="*/ 202 w 571"/>
              <a:gd name="T1" fmla="*/ 0 h 554"/>
              <a:gd name="T2" fmla="*/ 571 w 571"/>
              <a:gd name="T3" fmla="*/ 0 h 554"/>
              <a:gd name="T4" fmla="*/ 369 w 571"/>
              <a:gd name="T5" fmla="*/ 554 h 554"/>
              <a:gd name="T6" fmla="*/ 0 w 571"/>
              <a:gd name="T7" fmla="*/ 554 h 554"/>
              <a:gd name="T8" fmla="*/ 202 w 571"/>
              <a:gd name="T9" fmla="*/ 0 h 554"/>
            </a:gdLst>
            <a:ahLst/>
            <a:cxnLst>
              <a:cxn ang="0">
                <a:pos x="T0" y="T1"/>
              </a:cxn>
              <a:cxn ang="0">
                <a:pos x="T2" y="T3"/>
              </a:cxn>
              <a:cxn ang="0">
                <a:pos x="T4" y="T5"/>
              </a:cxn>
              <a:cxn ang="0">
                <a:pos x="T6" y="T7"/>
              </a:cxn>
              <a:cxn ang="0">
                <a:pos x="T8" y="T9"/>
              </a:cxn>
            </a:cxnLst>
            <a:rect l="0" t="0" r="r" b="b"/>
            <a:pathLst>
              <a:path w="571" h="554">
                <a:moveTo>
                  <a:pt x="202" y="0"/>
                </a:moveTo>
                <a:lnTo>
                  <a:pt x="571" y="0"/>
                </a:lnTo>
                <a:lnTo>
                  <a:pt x="369" y="554"/>
                </a:lnTo>
                <a:lnTo>
                  <a:pt x="0" y="554"/>
                </a:lnTo>
                <a:lnTo>
                  <a:pt x="202"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 name="Freeform 18"/>
          <p:cNvSpPr/>
          <p:nvPr userDrawn="1"/>
        </p:nvSpPr>
        <p:spPr bwMode="auto">
          <a:xfrm>
            <a:off x="9619882" y="195484"/>
            <a:ext cx="427038" cy="442913"/>
          </a:xfrm>
          <a:custGeom>
            <a:avLst/>
            <a:gdLst>
              <a:gd name="T0" fmla="*/ 202 w 571"/>
              <a:gd name="T1" fmla="*/ 0 h 554"/>
              <a:gd name="T2" fmla="*/ 571 w 571"/>
              <a:gd name="T3" fmla="*/ 0 h 554"/>
              <a:gd name="T4" fmla="*/ 369 w 571"/>
              <a:gd name="T5" fmla="*/ 554 h 554"/>
              <a:gd name="T6" fmla="*/ 0 w 571"/>
              <a:gd name="T7" fmla="*/ 554 h 554"/>
              <a:gd name="T8" fmla="*/ 202 w 571"/>
              <a:gd name="T9" fmla="*/ 0 h 554"/>
            </a:gdLst>
            <a:ahLst/>
            <a:cxnLst>
              <a:cxn ang="0">
                <a:pos x="T0" y="T1"/>
              </a:cxn>
              <a:cxn ang="0">
                <a:pos x="T2" y="T3"/>
              </a:cxn>
              <a:cxn ang="0">
                <a:pos x="T4" y="T5"/>
              </a:cxn>
              <a:cxn ang="0">
                <a:pos x="T6" y="T7"/>
              </a:cxn>
              <a:cxn ang="0">
                <a:pos x="T8" y="T9"/>
              </a:cxn>
            </a:cxnLst>
            <a:rect l="0" t="0" r="r" b="b"/>
            <a:pathLst>
              <a:path w="571" h="554">
                <a:moveTo>
                  <a:pt x="202" y="0"/>
                </a:moveTo>
                <a:lnTo>
                  <a:pt x="571" y="0"/>
                </a:lnTo>
                <a:lnTo>
                  <a:pt x="369" y="554"/>
                </a:lnTo>
                <a:lnTo>
                  <a:pt x="0" y="554"/>
                </a:lnTo>
                <a:lnTo>
                  <a:pt x="202"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 name="文本框 8"/>
          <p:cNvSpPr txBox="1"/>
          <p:nvPr userDrawn="1"/>
        </p:nvSpPr>
        <p:spPr>
          <a:xfrm>
            <a:off x="11002434" y="218008"/>
            <a:ext cx="492444" cy="369332"/>
          </a:xfrm>
          <a:prstGeom prst="rect">
            <a:avLst/>
          </a:prstGeom>
          <a:noFill/>
        </p:spPr>
        <p:txBody>
          <a:bodyPr wrap="none" rtlCol="0">
            <a:spAutoFit/>
          </a:bodyPr>
          <a:lstStyle/>
          <a:p>
            <a:pPr algn="ctr"/>
            <a:fld id="{D8D532AE-1218-4540-83FB-2A8BCE0E4579}" type="slidenum">
              <a:rPr lang="zh-CN" altLang="en-US" smtClean="0">
                <a:solidFill>
                  <a:schemeClr val="accent2"/>
                </a:solidFill>
                <a:latin typeface="+mj-ea"/>
                <a:ea typeface="+mj-ea"/>
              </a:rPr>
            </a:fld>
            <a:endParaRPr lang="zh-CN" altLang="en-US" dirty="0">
              <a:solidFill>
                <a:schemeClr val="accent2"/>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标题和表格">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59273" y="429381"/>
            <a:ext cx="10975726" cy="542774"/>
          </a:xfrm>
        </p:spPr>
        <p:txBody>
          <a:bodyPr/>
          <a:lstStyle/>
          <a:p>
            <a:pPr fontAlgn="base"/>
            <a:r>
              <a:rPr lang="zh-CN" altLang="en-US" strike="noStrike" noProof="1" smtClean="0"/>
              <a:t>单击此处编辑母版标题样式</a:t>
            </a:r>
            <a:endParaRPr lang="zh-CN" altLang="en-US" strike="noStrike" noProof="1"/>
          </a:p>
        </p:txBody>
      </p:sp>
      <p:sp>
        <p:nvSpPr>
          <p:cNvPr id="3" name="表格占位符 2"/>
          <p:cNvSpPr>
            <a:spLocks noGrp="1"/>
          </p:cNvSpPr>
          <p:nvPr>
            <p:ph type="tbl" idx="1"/>
          </p:nvPr>
        </p:nvSpPr>
        <p:spPr>
          <a:xfrm>
            <a:off x="559273" y="1307798"/>
            <a:ext cx="10975726" cy="4525130"/>
          </a:xfrm>
        </p:spPr>
        <p:txBody>
          <a:bodyPr vert="horz" wrap="square" lIns="102870" tIns="51435" rIns="102870" bIns="51435" numCol="1" anchor="t" anchorCtr="0" compatLnSpc="1"/>
          <a:lstStyle/>
          <a:p>
            <a:pPr marL="386080" marR="0" lvl="0" indent="-386080" algn="l" defTabSz="1028700" rtl="0" eaLnBrk="0" fontAlgn="base" latinLnBrk="0" hangingPunct="0">
              <a:lnSpc>
                <a:spcPct val="100000"/>
              </a:lnSpc>
              <a:spcBef>
                <a:spcPct val="20000"/>
              </a:spcBef>
              <a:spcAft>
                <a:spcPct val="0"/>
              </a:spcAft>
              <a:buClrTx/>
              <a:buSzTx/>
              <a:buFont typeface="Arial" panose="020B0604020202020204" pitchFamily="34" charset="0"/>
              <a:buChar char="•"/>
              <a:defRPr/>
            </a:pPr>
            <a:endParaRPr kumimoji="0" lang="zh-CN" altLang="en-US" sz="3600" b="0" i="0" u="none" strike="noStrike" kern="0" cap="none" spc="0" normalizeH="0" baseline="0" noProof="0" smtClean="0">
              <a:ln>
                <a:noFill/>
              </a:ln>
              <a:solidFill>
                <a:schemeClr val="tx1"/>
              </a:solidFill>
              <a:effectLst/>
              <a:uLnTx/>
              <a:uFillTx/>
              <a:latin typeface="+mn-lt"/>
              <a:ea typeface="宋体" panose="02010600030101010101" pitchFamily="2" charset="-122"/>
              <a:cs typeface="+mn-cs"/>
              <a:sym typeface="Calibri" panose="020F0502020204030204" pitchFamily="34" charset="0"/>
            </a:endParaRPr>
          </a:p>
        </p:txBody>
      </p:sp>
      <p:sp>
        <p:nvSpPr>
          <p:cNvPr id="8" name="页脚占位符 3"/>
          <p:cNvSpPr>
            <a:spLocks noGrp="1"/>
          </p:cNvSpPr>
          <p:nvPr>
            <p:ph type="ftr" sz="quarter" idx="3"/>
          </p:nvPr>
        </p:nvSpPr>
        <p:spPr bwMode="auto">
          <a:xfrm>
            <a:off x="4167657" y="6356048"/>
            <a:ext cx="3861132" cy="365881"/>
          </a:xfrm>
          <a:prstGeom prst="rect">
            <a:avLst/>
          </a:prstGeom>
          <a:noFill/>
          <a:ln w="9525">
            <a:noFill/>
            <a:miter lim="800000"/>
          </a:ln>
        </p:spPr>
        <p:txBody>
          <a:bodyPr vert="horz" wrap="square" lIns="102870" tIns="51435" rIns="102870" bIns="51435" numCol="1" anchor="ctr" anchorCtr="0" compatLnSpc="1"/>
          <a:lstStyle>
            <a:lvl1pPr>
              <a:defRPr/>
            </a:lvl1pPr>
          </a:lstStyle>
          <a:p>
            <a:pPr marL="0" marR="0" lvl="0" indent="0" algn="ctr" defTabSz="10287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sym typeface="Calibri" panose="020F0502020204030204" pitchFamily="34" charset="0"/>
            </a:endParaRPr>
          </a:p>
        </p:txBody>
      </p:sp>
      <p:sp>
        <p:nvSpPr>
          <p:cNvPr id="9" name="灯片编号占位符 4"/>
          <p:cNvSpPr>
            <a:spLocks noGrp="1"/>
          </p:cNvSpPr>
          <p:nvPr>
            <p:ph type="sldNum" sz="quarter" idx="4"/>
          </p:nvPr>
        </p:nvSpPr>
        <p:spPr bwMode="auto">
          <a:xfrm>
            <a:off x="8740427" y="6356048"/>
            <a:ext cx="2846554" cy="365881"/>
          </a:xfrm>
          <a:prstGeom prst="rect">
            <a:avLst/>
          </a:prstGeom>
          <a:noFill/>
          <a:ln w="9525">
            <a:noFill/>
            <a:miter lim="800000"/>
          </a:ln>
        </p:spPr>
        <p:txBody>
          <a:bodyPr vert="horz" wrap="square" lIns="102870" tIns="51435" rIns="102870" bIns="51435" numCol="1" anchor="ctr" anchorCtr="0" compatLnSpc="1"/>
          <a:lstStyle>
            <a:lvl1pPr>
              <a:defRPr dirty="0"/>
            </a:lvl1pPr>
          </a:lstStyle>
          <a:p>
            <a:pPr marL="0" marR="0" lvl="0" indent="0" algn="r" defTabSz="1028700" rtl="0" eaLnBrk="1" fontAlgn="base" latinLnBrk="0" hangingPunct="1">
              <a:lnSpc>
                <a:spcPct val="100000"/>
              </a:lnSpc>
              <a:spcBef>
                <a:spcPct val="0"/>
              </a:spcBef>
              <a:spcAft>
                <a:spcPct val="0"/>
              </a:spcAft>
              <a:buClrTx/>
              <a:buSzTx/>
              <a:buFont typeface="Arial" panose="020B0604020202020204" pitchFamily="34" charset="0"/>
              <a:buNone/>
              <a:defRPr/>
            </a:pPr>
            <a:fld id="{D2CF9CB7-01E2-4456-8ECC-7CF2DE0CC395}" type="slidenum">
              <a:rPr kumimoji="0" lang="zh-CN" altLang="en-US" sz="1400" b="0" i="0" u="none" strike="noStrike" kern="1200" cap="none" spc="0" normalizeH="0" baseline="0" noProof="1">
                <a:ln>
                  <a:noFill/>
                </a:ln>
                <a:solidFill>
                  <a:srgbClr val="898989"/>
                </a:solidFill>
                <a:effectLst/>
                <a:uLnTx/>
                <a:uFillTx/>
                <a:latin typeface="Calibri" panose="020F0502020204030204" pitchFamily="34" charset="0"/>
                <a:ea typeface="MS PGothic" panose="020B0600070205080204" pitchFamily="34" charset="-128"/>
                <a:cs typeface="+mn-ea"/>
                <a:sym typeface="Calibri" panose="020F0502020204030204" pitchFamily="34" charset="0"/>
              </a:rPr>
            </a:fld>
            <a:endParaRPr kumimoji="0" lang="zh-CN" altLang="en-US" sz="1400" b="0" i="0" u="none" strike="noStrike" kern="1200" cap="none" spc="0" normalizeH="0" baseline="0" noProof="1">
              <a:ln>
                <a:noFill/>
              </a:ln>
              <a:solidFill>
                <a:srgbClr val="898989"/>
              </a:solidFill>
              <a:effectLst/>
              <a:uLnTx/>
              <a:uFillTx/>
              <a:latin typeface="Calibri" panose="020F0502020204030204" pitchFamily="34" charset="0"/>
              <a:ea typeface="MS PGothic" panose="020B0600070205080204" pitchFamily="34" charset="-128"/>
              <a:cs typeface="+mn-ea"/>
              <a:sym typeface="Calibri" panose="020F050202020403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标题，文本与两项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9823" y="274638"/>
            <a:ext cx="10976801" cy="1143000"/>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sz="half" idx="1"/>
          </p:nvPr>
        </p:nvSpPr>
        <p:spPr>
          <a:xfrm>
            <a:off x="609823" y="1600201"/>
            <a:ext cx="5386763"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quarter" idx="2"/>
          </p:nvPr>
        </p:nvSpPr>
        <p:spPr>
          <a:xfrm>
            <a:off x="6199859" y="1600200"/>
            <a:ext cx="5386763" cy="21859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内容占位符 4"/>
          <p:cNvSpPr>
            <a:spLocks noGrp="1"/>
          </p:cNvSpPr>
          <p:nvPr>
            <p:ph sz="quarter" idx="3"/>
          </p:nvPr>
        </p:nvSpPr>
        <p:spPr>
          <a:xfrm>
            <a:off x="6199859" y="3938589"/>
            <a:ext cx="5386763" cy="218757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8" name="日期占位符 5"/>
          <p:cNvSpPr>
            <a:spLocks noGrp="1"/>
          </p:cNvSpPr>
          <p:nvPr>
            <p:ph type="dt" sz="half" idx="12"/>
          </p:nvPr>
        </p:nvSpPr>
        <p:spPr>
          <a:xfrm>
            <a:off x="609464" y="6357560"/>
            <a:ext cx="2846554" cy="364370"/>
          </a:xfrm>
          <a:prstGeom prst="rect">
            <a:avLst/>
          </a:prstGeom>
        </p:spPr>
        <p:txBody>
          <a:bodyPr lIns="102870" tIns="51435" rIns="102870" bIns="51435"/>
          <a:lstStyle>
            <a:lvl1pPr eaLnBrk="0" hangingPunct="0">
              <a:buFont typeface="Arial" panose="020B0604020202020204" pitchFamily="34" charset="0"/>
              <a:buNone/>
              <a:defRPr>
                <a:ea typeface="宋体" panose="02010600030101010101" pitchFamily="2" charset="-122"/>
              </a:defRPr>
            </a:lvl1pPr>
          </a:lstStyle>
          <a:p>
            <a:pPr marL="0" marR="0" lvl="0" indent="0" algn="l" defTabSz="1028700" rtl="0" eaLnBrk="0" fontAlgn="base" latinLnBrk="0" hangingPunct="0">
              <a:lnSpc>
                <a:spcPct val="100000"/>
              </a:lnSpc>
              <a:spcBef>
                <a:spcPct val="0"/>
              </a:spcBef>
              <a:spcAft>
                <a:spcPct val="0"/>
              </a:spcAft>
              <a:buClrTx/>
              <a:buSzTx/>
              <a:buFont typeface="Arial" panose="020B0604020202020204" pitchFamily="34" charset="0"/>
              <a:buNone/>
              <a:defRPr/>
            </a:pPr>
            <a:fld id="{8556839C-177B-497A-83A7-E4C4DCE828ED}" type="datetime1">
              <a:rPr kumimoji="0" lang="en-US" sz="20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fld>
            <a:endParaRPr kumimoji="0" lang="en-US" altLang="en-US" sz="2000" b="0" i="0" u="none" strike="noStrike" kern="12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9" name="页脚占位符 6"/>
          <p:cNvSpPr>
            <a:spLocks noGrp="1"/>
          </p:cNvSpPr>
          <p:nvPr>
            <p:ph type="ftr" sz="quarter" idx="13"/>
          </p:nvPr>
        </p:nvSpPr>
        <p:spPr bwMode="auto">
          <a:xfrm>
            <a:off x="4167657" y="6357560"/>
            <a:ext cx="3861132" cy="364370"/>
          </a:xfrm>
          <a:prstGeom prst="rect">
            <a:avLst/>
          </a:prstGeom>
          <a:noFill/>
          <a:ln w="9525">
            <a:noFill/>
            <a:miter lim="800000"/>
          </a:ln>
        </p:spPr>
        <p:txBody>
          <a:bodyPr vert="horz" wrap="square" lIns="102870" tIns="51435" rIns="102870" bIns="51435" numCol="1" anchor="ctr" anchorCtr="0" compatLnSpc="1"/>
          <a:lstStyle>
            <a:lvl1pPr>
              <a:defRPr/>
            </a:lvl1pPr>
          </a:lstStyle>
          <a:p>
            <a:pPr marL="0" marR="0" lvl="0" indent="0" algn="ctr" defTabSz="10287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sym typeface="Calibri" panose="020F0502020204030204" pitchFamily="34" charset="0"/>
            </a:endParaRPr>
          </a:p>
        </p:txBody>
      </p:sp>
      <p:sp>
        <p:nvSpPr>
          <p:cNvPr id="10" name="灯片编号占位符 7"/>
          <p:cNvSpPr>
            <a:spLocks noGrp="1"/>
          </p:cNvSpPr>
          <p:nvPr>
            <p:ph type="sldNum" sz="quarter" idx="4"/>
          </p:nvPr>
        </p:nvSpPr>
        <p:spPr bwMode="auto">
          <a:xfrm>
            <a:off x="8740427" y="6357560"/>
            <a:ext cx="2846554" cy="364370"/>
          </a:xfrm>
          <a:prstGeom prst="rect">
            <a:avLst/>
          </a:prstGeom>
          <a:noFill/>
          <a:ln w="9525">
            <a:noFill/>
            <a:miter lim="800000"/>
          </a:ln>
        </p:spPr>
        <p:txBody>
          <a:bodyPr vert="horz" wrap="square" lIns="102870" tIns="51435" rIns="102870" bIns="51435" numCol="1" anchor="ctr" anchorCtr="0" compatLnSpc="1"/>
          <a:lstStyle>
            <a:lvl1pPr>
              <a:defRPr dirty="0"/>
            </a:lvl1pPr>
          </a:lstStyle>
          <a:p>
            <a:pPr marL="0" marR="0" lvl="0" indent="0" algn="r" defTabSz="1028700" rtl="0" eaLnBrk="1" fontAlgn="base" latinLnBrk="0" hangingPunct="1">
              <a:lnSpc>
                <a:spcPct val="100000"/>
              </a:lnSpc>
              <a:spcBef>
                <a:spcPct val="0"/>
              </a:spcBef>
              <a:spcAft>
                <a:spcPct val="0"/>
              </a:spcAft>
              <a:buClrTx/>
              <a:buSzTx/>
              <a:buFont typeface="Arial" panose="020B0604020202020204" pitchFamily="34" charset="0"/>
              <a:buNone/>
              <a:defRPr/>
            </a:pPr>
            <a:fld id="{4F80FA46-A499-4C12-AD06-4655008BA53E}" type="slidenum">
              <a:rPr kumimoji="0" lang="zh-CN" altLang="en-US" sz="1400" b="0" i="0" u="none" strike="noStrike" kern="1200" cap="none" spc="0" normalizeH="0" baseline="0" noProof="1">
                <a:ln>
                  <a:noFill/>
                </a:ln>
                <a:solidFill>
                  <a:srgbClr val="898989"/>
                </a:solidFill>
                <a:effectLst/>
                <a:uLnTx/>
                <a:uFillTx/>
                <a:latin typeface="Calibri" panose="020F0502020204030204" pitchFamily="34" charset="0"/>
                <a:ea typeface="MS PGothic" panose="020B0600070205080204" pitchFamily="34" charset="-128"/>
                <a:cs typeface="+mn-ea"/>
                <a:sym typeface="Calibri" panose="020F0502020204030204" pitchFamily="34" charset="0"/>
              </a:rPr>
            </a:fld>
            <a:endParaRPr kumimoji="0" lang="zh-CN" altLang="en-US" sz="1400" b="0" i="0" u="none" strike="noStrike" kern="1200" cap="none" spc="0" normalizeH="0" baseline="0" noProof="1">
              <a:ln>
                <a:noFill/>
              </a:ln>
              <a:solidFill>
                <a:srgbClr val="898989"/>
              </a:solidFill>
              <a:effectLst/>
              <a:uLnTx/>
              <a:uFillTx/>
              <a:latin typeface="Calibri" panose="020F0502020204030204" pitchFamily="34" charset="0"/>
              <a:ea typeface="MS PGothic" panose="020B0600070205080204" pitchFamily="34" charset="-128"/>
              <a:cs typeface="+mn-ea"/>
              <a:sym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6F6F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rtl="0" eaLnBrk="1" fontAlgn="base" hangingPunct="1">
        <a:spcBef>
          <a:spcPct val="0"/>
        </a:spcBef>
        <a:spcAft>
          <a:spcPct val="0"/>
        </a:spcAft>
        <a:defRPr sz="2400">
          <a:solidFill>
            <a:schemeClr val="accent1"/>
          </a:solidFill>
          <a:latin typeface="+mj-lt"/>
          <a:ea typeface="+mj-ea"/>
          <a:cs typeface="+mj-cs"/>
        </a:defRPr>
      </a:lvl1pPr>
      <a:lvl2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eaLnBrk="1" fontAlgn="base" hangingPunct="1">
        <a:spcBef>
          <a:spcPct val="20000"/>
        </a:spcBef>
        <a:spcAft>
          <a:spcPct val="0"/>
        </a:spcAft>
        <a:buChar char="•"/>
        <a:defRPr sz="2000">
          <a:solidFill>
            <a:schemeClr val="accent1"/>
          </a:solidFill>
          <a:latin typeface="+mn-lt"/>
          <a:ea typeface="+mn-ea"/>
          <a:cs typeface="+mn-cs"/>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image" Target="../media/image31.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32.png"/><Relationship Id="rId1" Type="http://schemas.openxmlformats.org/officeDocument/2006/relationships/tags" Target="../tags/tag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image" Target="../media/image33.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31" name="文本框 30"/>
          <p:cNvSpPr txBox="1"/>
          <p:nvPr/>
        </p:nvSpPr>
        <p:spPr>
          <a:xfrm>
            <a:off x="5233670" y="2420620"/>
            <a:ext cx="7248525" cy="2861310"/>
          </a:xfrm>
          <a:prstGeom prst="rect">
            <a:avLst/>
          </a:prstGeom>
          <a:noFill/>
        </p:spPr>
        <p:txBody>
          <a:bodyPr wrap="square" rtlCol="0">
            <a:spAutoFit/>
          </a:bodyPr>
          <a:lstStyle/>
          <a:p>
            <a:pPr algn="ctr" eaLnBrk="1" latinLnBrk="0" hangingPunct="1">
              <a:lnSpc>
                <a:spcPct val="150000"/>
              </a:lnSpc>
            </a:pPr>
            <a:r>
              <a:rPr sz="6000" b="1">
                <a:solidFill>
                  <a:schemeClr val="accent2"/>
                </a:solidFill>
                <a:latin typeface="微软雅黑" panose="020B0503020204020204" pitchFamily="34" charset="-122"/>
                <a:ea typeface="微软雅黑" panose="020B0503020204020204" pitchFamily="34" charset="-122"/>
              </a:rPr>
              <a:t>有限空间生产安全</a:t>
            </a:r>
            <a:endParaRPr sz="6000" b="1">
              <a:solidFill>
                <a:schemeClr val="accent2"/>
              </a:solidFill>
              <a:latin typeface="微软雅黑" panose="020B0503020204020204" pitchFamily="34" charset="-122"/>
              <a:ea typeface="微软雅黑" panose="020B0503020204020204" pitchFamily="34" charset="-122"/>
            </a:endParaRPr>
          </a:p>
          <a:p>
            <a:pPr algn="ctr" eaLnBrk="1" latinLnBrk="0" hangingPunct="1">
              <a:lnSpc>
                <a:spcPct val="150000"/>
              </a:lnSpc>
            </a:pPr>
            <a:r>
              <a:rPr sz="6000" b="1">
                <a:solidFill>
                  <a:schemeClr val="accent2"/>
                </a:solidFill>
                <a:latin typeface="微软雅黑" panose="020B0503020204020204" pitchFamily="34" charset="-122"/>
                <a:ea typeface="微软雅黑" panose="020B0503020204020204" pitchFamily="34" charset="-122"/>
              </a:rPr>
              <a:t>事故典型案例</a:t>
            </a:r>
            <a:r>
              <a:rPr lang="zh-CN" sz="6000" b="1">
                <a:solidFill>
                  <a:schemeClr val="accent2"/>
                </a:solidFill>
                <a:latin typeface="微软雅黑" panose="020B0503020204020204" pitchFamily="34" charset="-122"/>
                <a:ea typeface="微软雅黑" panose="020B0503020204020204" pitchFamily="34" charset="-122"/>
              </a:rPr>
              <a:t>警示</a:t>
            </a:r>
            <a:endParaRPr lang="zh-CN" sz="6000" b="1">
              <a:solidFill>
                <a:schemeClr val="accent2"/>
              </a:solidFill>
              <a:latin typeface="微软雅黑" panose="020B0503020204020204" pitchFamily="34" charset="-122"/>
              <a:ea typeface="微软雅黑" panose="020B0503020204020204" pitchFamily="34" charset="-122"/>
            </a:endParaRPr>
          </a:p>
        </p:txBody>
      </p:sp>
      <p:sp>
        <p:nvSpPr>
          <p:cNvPr id="2" name="Rectangle 4"/>
          <p:cNvSpPr txBox="1">
            <a:spLocks noChangeArrowheads="1"/>
          </p:cNvSpPr>
          <p:nvPr/>
        </p:nvSpPr>
        <p:spPr bwMode="auto">
          <a:xfrm>
            <a:off x="3722370" y="6165215"/>
            <a:ext cx="8225155" cy="342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sz="2400" dirty="0" smtClean="0">
                <a:solidFill>
                  <a:schemeClr val="accent1"/>
                </a:solidFill>
                <a:latin typeface="微软雅黑" panose="020B0503020204020204" pitchFamily="34" charset="-122"/>
                <a:ea typeface="微软雅黑" panose="020B0503020204020204" pitchFamily="34" charset="-122"/>
              </a:rPr>
              <a:t>根据</a:t>
            </a:r>
            <a:r>
              <a:rPr lang="zh-CN" sz="2400" dirty="0">
                <a:solidFill>
                  <a:schemeClr val="accent1"/>
                </a:solidFill>
                <a:latin typeface="微软雅黑" panose="020B0503020204020204" pitchFamily="34" charset="-122"/>
                <a:ea typeface="微软雅黑" panose="020B0503020204020204" pitchFamily="34" charset="-122"/>
              </a:rPr>
              <a:t>应急管理部</a:t>
            </a:r>
            <a:r>
              <a:rPr lang="en-US" altLang="zh-CN" sz="2400" dirty="0">
                <a:solidFill>
                  <a:schemeClr val="accent1"/>
                </a:solidFill>
                <a:latin typeface="微软雅黑" panose="020B0503020204020204" pitchFamily="34" charset="-122"/>
                <a:ea typeface="微软雅黑" panose="020B0503020204020204" pitchFamily="34" charset="-122"/>
              </a:rPr>
              <a:t>2021</a:t>
            </a:r>
            <a:r>
              <a:rPr lang="zh-CN" altLang="en-US" sz="2400" dirty="0">
                <a:solidFill>
                  <a:schemeClr val="accent1"/>
                </a:solidFill>
                <a:latin typeface="微软雅黑" panose="020B0503020204020204" pitchFamily="34" charset="-122"/>
                <a:ea typeface="微软雅黑" panose="020B0503020204020204" pitchFamily="34" charset="-122"/>
              </a:rPr>
              <a:t>年</a:t>
            </a:r>
            <a:r>
              <a:rPr lang="en-US" altLang="zh-CN" sz="2400" dirty="0">
                <a:solidFill>
                  <a:schemeClr val="accent1"/>
                </a:solidFill>
                <a:latin typeface="微软雅黑" panose="020B0503020204020204" pitchFamily="34" charset="-122"/>
                <a:ea typeface="微软雅黑" panose="020B0503020204020204" pitchFamily="34" charset="-122"/>
              </a:rPr>
              <a:t>8</a:t>
            </a:r>
            <a:r>
              <a:rPr lang="zh-CN" altLang="en-US" sz="2400" dirty="0">
                <a:solidFill>
                  <a:schemeClr val="accent1"/>
                </a:solidFill>
                <a:latin typeface="微软雅黑" panose="020B0503020204020204" pitchFamily="34" charset="-122"/>
                <a:ea typeface="微软雅黑" panose="020B0503020204020204" pitchFamily="34" charset="-122"/>
              </a:rPr>
              <a:t>月</a:t>
            </a:r>
            <a:r>
              <a:rPr lang="zh-CN" sz="2400" dirty="0">
                <a:solidFill>
                  <a:schemeClr val="accent1"/>
                </a:solidFill>
                <a:latin typeface="微软雅黑" panose="020B0503020204020204" pitchFamily="34" charset="-122"/>
                <a:ea typeface="微软雅黑" panose="020B0503020204020204" pitchFamily="34" charset="-122"/>
              </a:rPr>
              <a:t>最新通报</a:t>
            </a:r>
            <a:r>
              <a:rPr lang="zh-CN" altLang="en-US" sz="2400" dirty="0">
                <a:solidFill>
                  <a:schemeClr val="accent1"/>
                </a:solidFill>
                <a:latin typeface="微软雅黑" panose="020B0503020204020204" pitchFamily="34" charset="-122"/>
                <a:ea typeface="微软雅黑" panose="020B0503020204020204" pitchFamily="34" charset="-122"/>
              </a:rPr>
              <a:t>整理</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5327">
        <p:blinds dir="vert"/>
      </p:transition>
    </mc:Choice>
    <mc:Fallback>
      <p:transition spd="slow" advTm="5327">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3085" y="980440"/>
            <a:ext cx="11213465" cy="783590"/>
          </a:xfrm>
          <a:prstGeom prst="rect">
            <a:avLst/>
          </a:prstGeom>
          <a:solidFill>
            <a:srgbClr val="FFFF00"/>
          </a:solidFill>
        </p:spPr>
        <p:txBody>
          <a:bodyPr wrap="square" rtlCol="0">
            <a:spAutoFit/>
          </a:bodyPr>
          <a:lstStyle/>
          <a:p>
            <a:pPr algn="ctr" eaLnBrk="1" latinLnBrk="0" hangingPunct="1">
              <a:lnSpc>
                <a:spcPct val="150000"/>
              </a:lnSpc>
            </a:pPr>
            <a:r>
              <a:rPr lang="zh-CN" altLang="en-US" sz="3000" b="1">
                <a:latin typeface="微软雅黑" panose="020B0503020204020204" pitchFamily="34" charset="-122"/>
                <a:ea typeface="微软雅黑" panose="020B0503020204020204" pitchFamily="34" charset="-122"/>
              </a:rPr>
              <a:t>应急管理部公布一批工贸行业有限空间生产安全事故典型案例</a:t>
            </a:r>
            <a:endParaRPr lang="zh-CN" altLang="en-US" sz="3000" b="1">
              <a:latin typeface="微软雅黑" panose="020B0503020204020204" pitchFamily="34" charset="-122"/>
              <a:ea typeface="微软雅黑" panose="020B0503020204020204" pitchFamily="34" charset="-122"/>
            </a:endParaRPr>
          </a:p>
        </p:txBody>
      </p:sp>
      <p:sp>
        <p:nvSpPr>
          <p:cNvPr id="4" name="文本框 3"/>
          <p:cNvSpPr txBox="1"/>
          <p:nvPr/>
        </p:nvSpPr>
        <p:spPr>
          <a:xfrm>
            <a:off x="540385" y="1988820"/>
            <a:ext cx="11226165" cy="4661535"/>
          </a:xfrm>
          <a:prstGeom prst="rect">
            <a:avLst/>
          </a:prstGeom>
          <a:noFill/>
        </p:spPr>
        <p:txBody>
          <a:bodyPr wrap="square" rtlCol="0">
            <a:spAutoFit/>
          </a:bodyPr>
          <a:lstStyle/>
          <a:p>
            <a:pPr indent="457200" algn="l" eaLnBrk="1" latinLnBrk="0" hangingPunct="1">
              <a:lnSpc>
                <a:spcPct val="150000"/>
              </a:lnSpc>
            </a:pP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据统计，</a:t>
            </a:r>
            <a:r>
              <a:rPr lang="zh-CN" altLang="en-US"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2016年1月1日至</a:t>
            </a:r>
            <a:r>
              <a:rPr lang="en-US" altLang="zh-CN"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年7月15日，工贸行业共发生有限空间较大事故66起，共造成248人死亡</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。其中，2017年、2018年间超过当年工贸行业较大事故起数的50%。</a:t>
            </a:r>
            <a:r>
              <a:rPr lang="en-US" altLang="zh-CN"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以来，工贸行业已发生6起有限空间较大事故，共造成26人死亡，</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特别是四川省连续发生了两起死亡6人以上的有限空间中毒事故。</a:t>
            </a:r>
            <a:endParaRPr lang="zh-CN" altLang="en-US"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这些事故暴露出一些企业对有限空间中毒亡人风险认识不清，不落实“</a:t>
            </a:r>
            <a:r>
              <a:rPr lang="zh-CN" altLang="en-US"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先通风、再检测、后作业</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”的要求，安全培训不到位、防护装备不齐全等问题。</a:t>
            </a:r>
            <a:endParaRPr lang="zh-CN" altLang="en-US"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lang="zh-CN" altLang="en-US"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为落实习近平总书记“一厂出事故，万厂受教育”的重要指示要求</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，应急管理部现对外公布5起2020年以来发生的工贸行业有限空间生产安全事故典型案例，</a:t>
            </a:r>
            <a:r>
              <a:rPr lang="zh-CN" altLang="en-US"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这5起事故共造成23人死亡，2人受伤。</a:t>
            </a:r>
            <a:endParaRPr lang="zh-CN" altLang="en-US"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1633855" y="-99695"/>
            <a:ext cx="9587230" cy="645160"/>
          </a:xfrm>
          <a:prstGeom prst="rect">
            <a:avLst/>
          </a:prstGeom>
          <a:noFill/>
        </p:spPr>
        <p:txBody>
          <a:bodyPr wrap="square" rtlCol="0">
            <a:spAutoFit/>
          </a:bodyPr>
          <a:lstStyle>
            <a:defPPr>
              <a:defRPr lang="zh-CN"/>
            </a:defPPr>
            <a:lvl1pPr algn="ctr">
              <a:defRPr sz="2800" b="1">
                <a:latin typeface="+mj-ea"/>
                <a:ea typeface="+mj-ea"/>
              </a:defRPr>
            </a:lvl1pPr>
          </a:lstStyle>
          <a:p>
            <a:pPr algn="ctr" eaLnBrk="1" latinLnBrk="0" hangingPunct="1">
              <a:lnSpc>
                <a:spcPct val="150000"/>
              </a:lnSpc>
            </a:pPr>
            <a:r>
              <a:rPr lang="zh-CN" altLang="en-US" sz="2400">
                <a:solidFill>
                  <a:schemeClr val="accent2"/>
                </a:solidFill>
                <a:latin typeface="微软雅黑" panose="020B0503020204020204" pitchFamily="34" charset="-122"/>
                <a:ea typeface="微软雅黑" panose="020B0503020204020204" pitchFamily="34" charset="-122"/>
                <a:sym typeface="+mn-ea"/>
              </a:rPr>
              <a:t>应急管理部公布一批工贸行业有限空间生产安全事故典型案例</a:t>
            </a:r>
            <a:endParaRPr lang="zh-CN" altLang="en-US" sz="2400">
              <a:solidFill>
                <a:schemeClr val="accent2"/>
              </a:solidFill>
              <a:latin typeface="微软雅黑" panose="020B0503020204020204" pitchFamily="34" charset="-122"/>
              <a:ea typeface="微软雅黑" panose="020B0503020204020204" pitchFamily="34" charset="-122"/>
              <a:cs typeface="+mn-ea"/>
              <a:sym typeface="+mn-ea"/>
            </a:endParaRPr>
          </a:p>
        </p:txBody>
      </p:sp>
      <p:sp>
        <p:nvSpPr>
          <p:cNvPr id="8" name="文本框 7"/>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重要通知</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email"/>
          <a:stretch>
            <a:fillRect/>
          </a:stretch>
        </p:blipFill>
        <p:spPr>
          <a:xfrm>
            <a:off x="1853" y="0"/>
            <a:ext cx="12193057" cy="3596952"/>
          </a:xfrm>
          <a:prstGeom prst="rect">
            <a:avLst/>
          </a:prstGeom>
        </p:spPr>
      </p:pic>
      <p:sp>
        <p:nvSpPr>
          <p:cNvPr id="20" name="矩形 19"/>
          <p:cNvSpPr/>
          <p:nvPr/>
        </p:nvSpPr>
        <p:spPr bwMode="auto">
          <a:xfrm>
            <a:off x="1659437" y="1916832"/>
            <a:ext cx="8925144" cy="3672408"/>
          </a:xfrm>
          <a:prstGeom prst="rect">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eaLnBrk="0" hangingPunct="0"/>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21" name="文本框 19"/>
          <p:cNvSpPr txBox="1">
            <a:spLocks noChangeArrowheads="1"/>
          </p:cNvSpPr>
          <p:nvPr>
            <p:custDataLst>
              <p:tags r:id="rId2"/>
            </p:custDataLst>
          </p:nvPr>
        </p:nvSpPr>
        <p:spPr bwMode="auto">
          <a:xfrm>
            <a:off x="4286186" y="2348658"/>
            <a:ext cx="5886747" cy="7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sz="5400" b="1">
                <a:solidFill>
                  <a:schemeClr val="accent2"/>
                </a:solidFill>
                <a:latin typeface="微软雅黑" panose="020B0503020204020204" pitchFamily="34" charset="-122"/>
                <a:ea typeface="微软雅黑" panose="020B0503020204020204" pitchFamily="34" charset="-122"/>
              </a:rPr>
              <a:t>五起典型事故案例</a:t>
            </a:r>
            <a:endParaRPr lang="zh-CN" sz="5400" b="1">
              <a:solidFill>
                <a:schemeClr val="accent2"/>
              </a:solidFill>
              <a:latin typeface="微软雅黑" panose="020B0503020204020204" pitchFamily="34" charset="-122"/>
              <a:ea typeface="微软雅黑" panose="020B0503020204020204" pitchFamily="34" charset="-122"/>
            </a:endParaRPr>
          </a:p>
        </p:txBody>
      </p:sp>
      <p:sp>
        <p:nvSpPr>
          <p:cNvPr id="23" name="Freeform 21"/>
          <p:cNvSpPr>
            <a:spLocks noEditPoints="1"/>
          </p:cNvSpPr>
          <p:nvPr/>
        </p:nvSpPr>
        <p:spPr bwMode="auto">
          <a:xfrm>
            <a:off x="4286448" y="4101383"/>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24" name="Freeform 21"/>
          <p:cNvSpPr>
            <a:spLocks noEditPoints="1"/>
          </p:cNvSpPr>
          <p:nvPr/>
        </p:nvSpPr>
        <p:spPr bwMode="auto">
          <a:xfrm>
            <a:off x="7858157" y="4101383"/>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25" name="Freeform 21"/>
          <p:cNvSpPr>
            <a:spLocks noEditPoints="1"/>
          </p:cNvSpPr>
          <p:nvPr/>
        </p:nvSpPr>
        <p:spPr bwMode="auto">
          <a:xfrm>
            <a:off x="4286448" y="4501062"/>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26" name="Freeform 21"/>
          <p:cNvSpPr>
            <a:spLocks noEditPoints="1"/>
          </p:cNvSpPr>
          <p:nvPr/>
        </p:nvSpPr>
        <p:spPr bwMode="auto">
          <a:xfrm>
            <a:off x="7858112" y="4501062"/>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27" name="TextBox 9"/>
          <p:cNvSpPr txBox="1"/>
          <p:nvPr/>
        </p:nvSpPr>
        <p:spPr>
          <a:xfrm>
            <a:off x="4505966" y="4027130"/>
            <a:ext cx="3834929" cy="33718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污水沟作业</a:t>
            </a:r>
            <a:endParaRPr lang="zh-CN" altLang="en-US" sz="1600" dirty="0"/>
          </a:p>
        </p:txBody>
      </p:sp>
      <p:sp>
        <p:nvSpPr>
          <p:cNvPr id="28" name="TextBox 10"/>
          <p:cNvSpPr txBox="1"/>
          <p:nvPr/>
        </p:nvSpPr>
        <p:spPr>
          <a:xfrm>
            <a:off x="4505966" y="4436696"/>
            <a:ext cx="3183991" cy="33718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一氧化碳中毒</a:t>
            </a:r>
            <a:endParaRPr lang="zh-CN" altLang="en-US" sz="1600" dirty="0"/>
          </a:p>
        </p:txBody>
      </p:sp>
      <p:sp>
        <p:nvSpPr>
          <p:cNvPr id="29" name="TextBox 13"/>
          <p:cNvSpPr txBox="1"/>
          <p:nvPr/>
        </p:nvSpPr>
        <p:spPr>
          <a:xfrm>
            <a:off x="8053430" y="4027130"/>
            <a:ext cx="2005484" cy="33718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硫化氢中毒</a:t>
            </a:r>
            <a:endParaRPr lang="zh-CN" altLang="en-US" sz="1600" dirty="0"/>
          </a:p>
        </p:txBody>
      </p:sp>
      <p:sp>
        <p:nvSpPr>
          <p:cNvPr id="30" name="TextBox 14"/>
          <p:cNvSpPr txBox="1"/>
          <p:nvPr/>
        </p:nvSpPr>
        <p:spPr>
          <a:xfrm>
            <a:off x="8053430" y="4432886"/>
            <a:ext cx="1855640" cy="33718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二氧化硫中毒</a:t>
            </a:r>
            <a:endParaRPr lang="zh-CN" altLang="en-US" sz="1600" dirty="0"/>
          </a:p>
        </p:txBody>
      </p:sp>
      <p:sp>
        <p:nvSpPr>
          <p:cNvPr id="63" name="文本框 62"/>
          <p:cNvSpPr txBox="1"/>
          <p:nvPr/>
        </p:nvSpPr>
        <p:spPr>
          <a:xfrm>
            <a:off x="2745780" y="2383402"/>
            <a:ext cx="995785" cy="264687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600" i="0" u="none" strike="noStrike" kern="1200" cap="none" spc="0" normalizeH="0" baseline="0" noProof="0">
                <a:ln>
                  <a:noFill/>
                </a:ln>
                <a:solidFill>
                  <a:srgbClr val="FFFFFF"/>
                </a:solidFill>
                <a:effectLst/>
                <a:uLnTx/>
                <a:uFillTx/>
                <a:latin typeface="Impact" panose="020B0806030902050204" pitchFamily="34" charset="0"/>
                <a:ea typeface="微软雅黑 Light" panose="020B0502040204020203" pitchFamily="34" charset="-122"/>
                <a:cs typeface="+mn-cs"/>
              </a:rPr>
              <a:t>1</a:t>
            </a:r>
            <a:endParaRPr kumimoji="0" lang="zh-CN" altLang="en-US" sz="16600" i="0" u="none" strike="noStrike" kern="1200" cap="none" spc="0" normalizeH="0" baseline="0" noProof="0" dirty="0">
              <a:ln>
                <a:noFill/>
              </a:ln>
              <a:solidFill>
                <a:srgbClr val="FFFFFF"/>
              </a:solidFill>
              <a:effectLst/>
              <a:uLnTx/>
              <a:uFillTx/>
              <a:latin typeface="Impact" panose="020B0806030902050204" pitchFamily="34" charset="0"/>
              <a:ea typeface="微软雅黑 Light" panose="020B0502040204020203" pitchFamily="34" charset="-122"/>
              <a:cs typeface="+mn-cs"/>
            </a:endParaRPr>
          </a:p>
        </p:txBody>
      </p:sp>
      <p:cxnSp>
        <p:nvCxnSpPr>
          <p:cNvPr id="64" name="直接连接符 63"/>
          <p:cNvCxnSpPr/>
          <p:nvPr/>
        </p:nvCxnSpPr>
        <p:spPr bwMode="auto">
          <a:xfrm>
            <a:off x="3950139" y="2254102"/>
            <a:ext cx="0" cy="290309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TextBox 9"/>
          <p:cNvSpPr txBox="1"/>
          <p:nvPr/>
        </p:nvSpPr>
        <p:spPr>
          <a:xfrm>
            <a:off x="1659178" y="4167737"/>
            <a:ext cx="1032637" cy="46166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rPr>
              <a:t>PART</a:t>
            </a:r>
            <a:endParaRPr kumimoji="0" lang="zh-CN" altLang="en-US" sz="24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
        <p:nvSpPr>
          <p:cNvPr id="3" name="Freeform 21"/>
          <p:cNvSpPr>
            <a:spLocks noEditPoints="1"/>
          </p:cNvSpPr>
          <p:nvPr/>
        </p:nvSpPr>
        <p:spPr bwMode="auto">
          <a:xfrm>
            <a:off x="4286237" y="49004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4" name="TextBox 14"/>
          <p:cNvSpPr txBox="1"/>
          <p:nvPr/>
        </p:nvSpPr>
        <p:spPr>
          <a:xfrm>
            <a:off x="4505685" y="4858336"/>
            <a:ext cx="1855640" cy="33718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坠落跌落</a:t>
            </a:r>
            <a:endParaRPr lang="zh-CN" altLang="en-US" sz="1600" dirty="0"/>
          </a:p>
        </p:txBody>
      </p:sp>
      <p:sp>
        <p:nvSpPr>
          <p:cNvPr id="5" name="Freeform 21"/>
          <p:cNvSpPr>
            <a:spLocks noEditPoints="1"/>
          </p:cNvSpPr>
          <p:nvPr/>
        </p:nvSpPr>
        <p:spPr bwMode="auto">
          <a:xfrm>
            <a:off x="7858112" y="49004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6" name="TextBox 14"/>
          <p:cNvSpPr txBox="1"/>
          <p:nvPr/>
        </p:nvSpPr>
        <p:spPr>
          <a:xfrm>
            <a:off x="8042000" y="4838016"/>
            <a:ext cx="1855640" cy="33718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中毒窒息</a:t>
            </a:r>
            <a:endParaRPr lang="zh-CN" altLang="en-US" sz="1600" dirty="0"/>
          </a:p>
        </p:txBody>
      </p:sp>
      <p:sp>
        <p:nvSpPr>
          <p:cNvPr id="7" name="文本框 6"/>
          <p:cNvSpPr txBox="1"/>
          <p:nvPr/>
        </p:nvSpPr>
        <p:spPr>
          <a:xfrm>
            <a:off x="5090160" y="3213100"/>
            <a:ext cx="4145280" cy="460375"/>
          </a:xfrm>
          <a:prstGeom prst="rect">
            <a:avLst/>
          </a:prstGeom>
          <a:noFill/>
        </p:spPr>
        <p:txBody>
          <a:bodyPr wrap="none" rtlCol="0">
            <a:spAutoFit/>
          </a:bodyPr>
          <a:lstStyle/>
          <a:p>
            <a:pPr algn="l"/>
            <a:r>
              <a:rPr lang="zh-CN" sz="2400" b="1">
                <a:solidFill>
                  <a:schemeClr val="accent2"/>
                </a:solidFill>
                <a:latin typeface="微软雅黑" panose="020B0503020204020204" pitchFamily="34" charset="-122"/>
                <a:ea typeface="微软雅黑" panose="020B0503020204020204" pitchFamily="34" charset="-122"/>
                <a:sym typeface="+mn-ea"/>
              </a:rPr>
              <a:t>应急管理部最新公布，关键词</a:t>
            </a:r>
            <a:endParaRPr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111">
        <p15:prstTrans prst="pageCurlDouble"/>
      </p:transition>
    </mc:Choice>
    <mc:Fallback>
      <p:transition spd="slow" advTm="4111">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587230" cy="46037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altLang="zh-CN"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01 </a:t>
            </a:r>
            <a:r>
              <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湖北随州正大有限公司“4·23”较大中毒和窒息事故</a:t>
            </a:r>
            <a:endParaRPr 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事故警示</a:t>
            </a:r>
            <a:endParaRPr lang="zh-CN" sz="2000" b="1">
              <a:latin typeface="微软雅黑" panose="020B0503020204020204" pitchFamily="34" charset="-122"/>
              <a:ea typeface="微软雅黑" panose="020B0503020204020204" pitchFamily="34" charset="-122"/>
            </a:endParaRPr>
          </a:p>
        </p:txBody>
      </p:sp>
      <p:sp>
        <p:nvSpPr>
          <p:cNvPr id="35" name="矩形 15"/>
          <p:cNvSpPr>
            <a:spLocks noChangeArrowheads="1"/>
          </p:cNvSpPr>
          <p:nvPr/>
        </p:nvSpPr>
        <p:spPr bwMode="auto">
          <a:xfrm>
            <a:off x="842010" y="5229225"/>
            <a:ext cx="10923270" cy="1256665"/>
          </a:xfrm>
          <a:prstGeom prst="rect">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6" name="等腰三角形 16"/>
          <p:cNvSpPr>
            <a:spLocks noChangeArrowheads="1"/>
          </p:cNvSpPr>
          <p:nvPr/>
        </p:nvSpPr>
        <p:spPr bwMode="auto">
          <a:xfrm>
            <a:off x="1670497" y="4869177"/>
            <a:ext cx="504825" cy="360362"/>
          </a:xfrm>
          <a:prstGeom prst="triangle">
            <a:avLst>
              <a:gd name="adj" fmla="val 50000"/>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7" name="矩形 17"/>
          <p:cNvSpPr>
            <a:spLocks noChangeArrowheads="1"/>
          </p:cNvSpPr>
          <p:nvPr/>
        </p:nvSpPr>
        <p:spPr bwMode="auto">
          <a:xfrm>
            <a:off x="1023277" y="5256835"/>
            <a:ext cx="10335455" cy="1476375"/>
          </a:xfrm>
          <a:prstGeom prst="rect">
            <a:avLst/>
          </a:prstGeom>
          <a:noFill/>
          <a:ln w="9525">
            <a:noFill/>
            <a:miter lim="800000"/>
          </a:ln>
        </p:spPr>
        <p:txBody>
          <a:bodyPr wrap="square">
            <a:spAutoFit/>
          </a:bodyPr>
          <a:lstStyle/>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rPr>
              <a:t>事故发生的主要原因是进入污水沟作业的两人和参与施救的一人，吸入污水沟内硫化氢、氰化氢等高浓度混合型有毒有害气体，导致急性中毒死亡。</a:t>
            </a:r>
            <a:endParaRPr lang="zh-CN" altLang="en-US" sz="2000" b="1">
              <a:solidFill>
                <a:schemeClr val="accent2"/>
              </a:solidFill>
              <a:latin typeface="微软雅黑" panose="020B0503020204020204" pitchFamily="34" charset="-122"/>
              <a:ea typeface="微软雅黑" panose="020B0503020204020204" pitchFamily="34" charset="-122"/>
            </a:endParaRPr>
          </a:p>
          <a:p>
            <a:pPr eaLnBrk="0" hangingPunct="0">
              <a:lnSpc>
                <a:spcPct val="150000"/>
              </a:lnSpc>
            </a:pPr>
            <a:endParaRPr lang="zh-CN" altLang="en-US" sz="2000" b="1">
              <a:solidFill>
                <a:schemeClr val="accent2"/>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842645" y="1724660"/>
            <a:ext cx="5099685" cy="2306955"/>
          </a:xfrm>
          <a:prstGeom prst="rect">
            <a:avLst/>
          </a:prstGeom>
          <a:noFill/>
        </p:spPr>
        <p:txBody>
          <a:bodyPr wrap="square" rtlCol="0">
            <a:spAutoFit/>
          </a:bodyPr>
          <a:lstStyle/>
          <a:p>
            <a:pPr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2020年4月23日15时许，湖北省随州市高新区正大有限公司羽毛粉车间在清理污水沟时发生一起较大中毒和窒息事故，</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造成3人死亡</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841375" y="980440"/>
            <a:ext cx="10897870" cy="521970"/>
          </a:xfrm>
          <a:prstGeom prst="rect">
            <a:avLst/>
          </a:prstGeom>
          <a:solidFill>
            <a:schemeClr val="tx1"/>
          </a:solidFill>
        </p:spPr>
        <p:txBody>
          <a:bodyPr wrap="square" rtlCol="0">
            <a:spAutoFit/>
          </a:bodyPr>
          <a:lstStyle/>
          <a:p>
            <a:pPr algn="ctr"/>
            <a:r>
              <a:rPr lang="zh-CN" altLang="en-US"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湖北随州正大有限公司“4·23”较大中毒和窒息事故</a:t>
            </a:r>
            <a:endParaRPr lang="zh-CN" altLang="en-US"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pic>
        <p:nvPicPr>
          <p:cNvPr id="3" name="图片 2"/>
          <p:cNvPicPr/>
          <p:nvPr/>
        </p:nvPicPr>
        <p:blipFill>
          <a:blip r:embed="rId1"/>
          <a:stretch>
            <a:fillRect/>
          </a:stretch>
        </p:blipFill>
        <p:spPr>
          <a:xfrm>
            <a:off x="6242050" y="1852930"/>
            <a:ext cx="5488940" cy="3025775"/>
          </a:xfrm>
          <a:prstGeom prst="rect">
            <a:avLst/>
          </a:prstGeom>
          <a:noFill/>
          <a:ln w="9525">
            <a:noFill/>
          </a:ln>
        </p:spPr>
      </p:pic>
    </p:spTree>
  </p:cSld>
  <p:clrMapOvr>
    <a:masterClrMapping/>
  </p:clrMapOvr>
  <p:transition spd="slow" advTm="6122">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284970" cy="46037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altLang="zh-CN"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01 </a:t>
            </a:r>
            <a:r>
              <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湖北随州正大有限公司“4·23”较大中毒和窒息事故</a:t>
            </a:r>
            <a:endPar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事故教训</a:t>
            </a:r>
            <a:endParaRPr lang="zh-CN" sz="2000" b="1">
              <a:latin typeface="微软雅黑" panose="020B0503020204020204" pitchFamily="34" charset="-122"/>
              <a:ea typeface="微软雅黑" panose="020B0503020204020204" pitchFamily="34" charset="-122"/>
            </a:endParaRPr>
          </a:p>
        </p:txBody>
      </p:sp>
      <p:sp>
        <p:nvSpPr>
          <p:cNvPr id="4" name="文本框 3"/>
          <p:cNvSpPr txBox="1"/>
          <p:nvPr/>
        </p:nvSpPr>
        <p:spPr>
          <a:xfrm>
            <a:off x="4946015" y="1124585"/>
            <a:ext cx="2759710"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事故主要教训</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656080" y="2564765"/>
            <a:ext cx="8884285" cy="2861310"/>
          </a:xfrm>
          <a:prstGeom prst="rect">
            <a:avLst/>
          </a:prstGeom>
          <a:noFill/>
        </p:spPr>
        <p:txBody>
          <a:bodyPr wrap="square" rtlCol="0">
            <a:spAutoFit/>
          </a:bodyPr>
          <a:lstStyle/>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湖北正大有限公司违反有关安全规定，将有限空间作业项目发包给不具备安全生产条件的个人。进入污水沟开展清理作业的人员未履行作业审批手续，未按照“</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先通风、再检测、后作业</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”要求，</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在未检测有毒气体浓度、未佩戴有毒气体防护用品、无监护人员的情况下，违规进入污水沟内作业。</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advTm="6122">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587230" cy="46037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altLang="zh-CN"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02 </a:t>
            </a:r>
            <a:r>
              <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河南焦作悯农面制品有限公司“7·18”较大中毒和窒息事故</a:t>
            </a:r>
            <a:endPar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事故警示</a:t>
            </a:r>
            <a:endParaRPr lang="zh-CN" sz="2000" b="1">
              <a:latin typeface="微软雅黑" panose="020B0503020204020204" pitchFamily="34" charset="-122"/>
              <a:ea typeface="微软雅黑" panose="020B0503020204020204" pitchFamily="34" charset="-122"/>
            </a:endParaRPr>
          </a:p>
        </p:txBody>
      </p:sp>
      <p:sp>
        <p:nvSpPr>
          <p:cNvPr id="35" name="矩形 15"/>
          <p:cNvSpPr>
            <a:spLocks noChangeArrowheads="1"/>
          </p:cNvSpPr>
          <p:nvPr/>
        </p:nvSpPr>
        <p:spPr bwMode="auto">
          <a:xfrm>
            <a:off x="842010" y="5229225"/>
            <a:ext cx="10923270" cy="1256665"/>
          </a:xfrm>
          <a:prstGeom prst="rect">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6" name="等腰三角形 16"/>
          <p:cNvSpPr>
            <a:spLocks noChangeArrowheads="1"/>
          </p:cNvSpPr>
          <p:nvPr/>
        </p:nvSpPr>
        <p:spPr bwMode="auto">
          <a:xfrm>
            <a:off x="1670497" y="4869177"/>
            <a:ext cx="504825" cy="360362"/>
          </a:xfrm>
          <a:prstGeom prst="triangle">
            <a:avLst>
              <a:gd name="adj" fmla="val 50000"/>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7" name="矩形 17"/>
          <p:cNvSpPr>
            <a:spLocks noChangeArrowheads="1"/>
          </p:cNvSpPr>
          <p:nvPr/>
        </p:nvSpPr>
        <p:spPr bwMode="auto">
          <a:xfrm>
            <a:off x="1023277" y="5256835"/>
            <a:ext cx="10335455" cy="1014730"/>
          </a:xfrm>
          <a:prstGeom prst="rect">
            <a:avLst/>
          </a:prstGeom>
          <a:noFill/>
          <a:ln w="9525">
            <a:noFill/>
            <a:miter lim="800000"/>
          </a:ln>
        </p:spPr>
        <p:txBody>
          <a:bodyPr wrap="square">
            <a:spAutoFit/>
          </a:bodyPr>
          <a:lstStyle/>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rPr>
              <a:t>事故发生的主要原因是焦作悯农面制品有限公司1名员工作业时不慎坠入物料罐，吸入二氧化硫或硫化氢中毒死亡，其他5名员工救援处置不当，也中毒死亡。</a:t>
            </a:r>
            <a:endParaRPr lang="zh-CN" altLang="en-US" sz="2000" b="1">
              <a:solidFill>
                <a:schemeClr val="accent2"/>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842010" y="1844675"/>
            <a:ext cx="5099685" cy="1753235"/>
          </a:xfrm>
          <a:prstGeom prst="rect">
            <a:avLst/>
          </a:prstGeom>
          <a:noFill/>
        </p:spPr>
        <p:txBody>
          <a:bodyPr wrap="square" rtlCol="0">
            <a:spAutoFit/>
          </a:bodyPr>
          <a:lstStyle/>
          <a:p>
            <a:pPr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2020年7月18日18时许，河南省焦作市悯农面制品有限公司发生一起较大中毒和窒息事故，</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造成6人死亡。</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841375" y="980440"/>
            <a:ext cx="10897870" cy="521970"/>
          </a:xfrm>
          <a:prstGeom prst="rect">
            <a:avLst/>
          </a:prstGeom>
          <a:solidFill>
            <a:schemeClr val="tx1"/>
          </a:solidFill>
        </p:spPr>
        <p:txBody>
          <a:bodyPr wrap="square" rtlCol="0">
            <a:spAutoFit/>
          </a:bodyPr>
          <a:lstStyle/>
          <a:p>
            <a:pPr algn="ctr"/>
            <a:r>
              <a:rPr lang="zh-CN" altLang="en-US"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河南焦作悯农面制品有限公司“7·18”较大中毒和窒息事故</a:t>
            </a:r>
            <a:endParaRPr lang="zh-CN" altLang="en-US"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pic>
        <p:nvPicPr>
          <p:cNvPr id="4" name="图片 3" descr="222"/>
          <p:cNvPicPr>
            <a:picLocks noChangeAspect="1"/>
          </p:cNvPicPr>
          <p:nvPr/>
        </p:nvPicPr>
        <p:blipFill>
          <a:blip r:embed="rId1"/>
          <a:stretch>
            <a:fillRect/>
          </a:stretch>
        </p:blipFill>
        <p:spPr>
          <a:xfrm>
            <a:off x="6786245" y="1917065"/>
            <a:ext cx="4953000" cy="2762250"/>
          </a:xfrm>
          <a:prstGeom prst="rect">
            <a:avLst/>
          </a:prstGeom>
        </p:spPr>
      </p:pic>
    </p:spTree>
  </p:cSld>
  <p:clrMapOvr>
    <a:masterClrMapping/>
  </p:clrMapOvr>
  <p:transition spd="slow" advTm="6122">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284970" cy="46037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altLang="zh-CN"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02 </a:t>
            </a:r>
            <a:r>
              <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河南焦作悯农面制品有限公司“7·18”较大中毒和窒息事故</a:t>
            </a:r>
            <a:endPar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事故教训</a:t>
            </a:r>
            <a:endParaRPr lang="zh-CN" sz="2000" b="1">
              <a:latin typeface="微软雅黑" panose="020B0503020204020204" pitchFamily="34" charset="-122"/>
              <a:ea typeface="微软雅黑" panose="020B0503020204020204" pitchFamily="34" charset="-122"/>
            </a:endParaRPr>
          </a:p>
        </p:txBody>
      </p:sp>
      <p:sp>
        <p:nvSpPr>
          <p:cNvPr id="4" name="文本框 3"/>
          <p:cNvSpPr txBox="1"/>
          <p:nvPr/>
        </p:nvSpPr>
        <p:spPr>
          <a:xfrm>
            <a:off x="4946015" y="1124585"/>
            <a:ext cx="2759710"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事故主要教训</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656080" y="2564765"/>
            <a:ext cx="8884285" cy="2306955"/>
          </a:xfrm>
          <a:prstGeom prst="rect">
            <a:avLst/>
          </a:prstGeom>
          <a:noFill/>
        </p:spPr>
        <p:txBody>
          <a:bodyPr wrap="square" rtlCol="0">
            <a:spAutoFit/>
          </a:bodyPr>
          <a:lstStyle/>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焦作悯农公司安全管理制度操作规程不完善，有限空间管理制度缺失；未组织开展风险辨识管控和隐患排查治理，现场安全管理混乱；安全教育培训不到位，从业人员安全意识淡薄，应急处置能力差。</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advTm="6122">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587230" cy="82994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altLang="zh-CN"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03 </a:t>
            </a:r>
            <a:r>
              <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江西赣州西江吉利石灰厂“8·31”较大中毒和窒息事故</a:t>
            </a:r>
            <a:endPar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a:p>
            <a:pPr algn="ctr"/>
            <a:endPar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事故警示</a:t>
            </a:r>
            <a:endParaRPr lang="zh-CN" sz="2000" b="1">
              <a:latin typeface="微软雅黑" panose="020B0503020204020204" pitchFamily="34" charset="-122"/>
              <a:ea typeface="微软雅黑" panose="020B0503020204020204" pitchFamily="34" charset="-122"/>
            </a:endParaRPr>
          </a:p>
        </p:txBody>
      </p:sp>
      <p:sp>
        <p:nvSpPr>
          <p:cNvPr id="35" name="矩形 15"/>
          <p:cNvSpPr>
            <a:spLocks noChangeArrowheads="1"/>
          </p:cNvSpPr>
          <p:nvPr/>
        </p:nvSpPr>
        <p:spPr bwMode="auto">
          <a:xfrm>
            <a:off x="842010" y="5229225"/>
            <a:ext cx="10923270" cy="1256665"/>
          </a:xfrm>
          <a:prstGeom prst="rect">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6" name="等腰三角形 16"/>
          <p:cNvSpPr>
            <a:spLocks noChangeArrowheads="1"/>
          </p:cNvSpPr>
          <p:nvPr/>
        </p:nvSpPr>
        <p:spPr bwMode="auto">
          <a:xfrm>
            <a:off x="1670497" y="4869177"/>
            <a:ext cx="504825" cy="360362"/>
          </a:xfrm>
          <a:prstGeom prst="triangle">
            <a:avLst>
              <a:gd name="adj" fmla="val 50000"/>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7" name="矩形 17"/>
          <p:cNvSpPr>
            <a:spLocks noChangeArrowheads="1"/>
          </p:cNvSpPr>
          <p:nvPr/>
        </p:nvSpPr>
        <p:spPr bwMode="auto">
          <a:xfrm>
            <a:off x="1023277" y="5256835"/>
            <a:ext cx="10335455" cy="1014730"/>
          </a:xfrm>
          <a:prstGeom prst="rect">
            <a:avLst/>
          </a:prstGeom>
          <a:noFill/>
          <a:ln w="9525">
            <a:noFill/>
            <a:miter lim="800000"/>
          </a:ln>
        </p:spPr>
        <p:txBody>
          <a:bodyPr wrap="square">
            <a:spAutoFit/>
          </a:bodyPr>
          <a:lstStyle/>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rPr>
              <a:t>事故发生的主要原因是石灰窑烟气中含有大量一氧化碳，作业人员在无安全防护用品的情况下，进入一氧化碳超限的窑顶区域作业中毒死亡。</a:t>
            </a:r>
            <a:endParaRPr lang="zh-CN" altLang="en-US" sz="2000" b="1">
              <a:solidFill>
                <a:schemeClr val="accent2"/>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842010" y="1844675"/>
            <a:ext cx="5099685" cy="2306955"/>
          </a:xfrm>
          <a:prstGeom prst="rect">
            <a:avLst/>
          </a:prstGeom>
          <a:noFill/>
        </p:spPr>
        <p:txBody>
          <a:bodyPr wrap="square" rtlCol="0">
            <a:spAutoFit/>
          </a:bodyPr>
          <a:lstStyle/>
          <a:p>
            <a:pPr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2020年8月31日凌晨3时许，江西省赣州市会昌县西江吉利石灰厂发生一起较大中毒和窒息事故，</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造成3人死亡、1人受伤。</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841375" y="980440"/>
            <a:ext cx="10897870" cy="521970"/>
          </a:xfrm>
          <a:prstGeom prst="rect">
            <a:avLst/>
          </a:prstGeom>
          <a:solidFill>
            <a:schemeClr val="tx1"/>
          </a:solidFill>
        </p:spPr>
        <p:txBody>
          <a:bodyPr wrap="square" rtlCol="0">
            <a:spAutoFit/>
          </a:bodyPr>
          <a:lstStyle/>
          <a:p>
            <a:pPr algn="ctr"/>
            <a:r>
              <a:rPr lang="zh-CN" altLang="en-US"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江西赣州西江吉利石灰厂“8·31”较大中毒和窒息事故</a:t>
            </a:r>
            <a:endParaRPr lang="zh-CN" altLang="en-US"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pic>
        <p:nvPicPr>
          <p:cNvPr id="3" name="图片 2" descr="222"/>
          <p:cNvPicPr>
            <a:picLocks noChangeAspect="1"/>
          </p:cNvPicPr>
          <p:nvPr/>
        </p:nvPicPr>
        <p:blipFill>
          <a:blip r:embed="rId1"/>
          <a:stretch>
            <a:fillRect/>
          </a:stretch>
        </p:blipFill>
        <p:spPr>
          <a:xfrm>
            <a:off x="6024245" y="1535430"/>
            <a:ext cx="5715000" cy="3543300"/>
          </a:xfrm>
          <a:prstGeom prst="rect">
            <a:avLst/>
          </a:prstGeom>
        </p:spPr>
      </p:pic>
    </p:spTree>
  </p:cSld>
  <p:clrMapOvr>
    <a:masterClrMapping/>
  </p:clrMapOvr>
  <p:transition spd="slow" advTm="6122">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284970" cy="82994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altLang="zh-CN"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03 </a:t>
            </a:r>
            <a:r>
              <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江西赣州西江吉利石灰厂“8·31”较大中毒和窒息事故</a:t>
            </a:r>
            <a:endPar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a:p>
            <a:pPr algn="ctr"/>
            <a:endPar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事故教训</a:t>
            </a:r>
            <a:endParaRPr lang="zh-CN" sz="2000" b="1">
              <a:latin typeface="微软雅黑" panose="020B0503020204020204" pitchFamily="34" charset="-122"/>
              <a:ea typeface="微软雅黑" panose="020B0503020204020204" pitchFamily="34" charset="-122"/>
            </a:endParaRPr>
          </a:p>
        </p:txBody>
      </p:sp>
      <p:sp>
        <p:nvSpPr>
          <p:cNvPr id="4" name="文本框 3"/>
          <p:cNvSpPr txBox="1"/>
          <p:nvPr/>
        </p:nvSpPr>
        <p:spPr>
          <a:xfrm>
            <a:off x="4946015" y="1124585"/>
            <a:ext cx="2759710"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事故主要教训</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656080" y="2564765"/>
            <a:ext cx="8884285" cy="2306955"/>
          </a:xfrm>
          <a:prstGeom prst="rect">
            <a:avLst/>
          </a:prstGeom>
          <a:noFill/>
        </p:spPr>
        <p:txBody>
          <a:bodyPr wrap="square" rtlCol="0">
            <a:spAutoFit/>
          </a:bodyPr>
          <a:lstStyle/>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该公司生产工艺存在缺陷，安全管理混乱，未对石灰窑进行风险分析辨识，</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加料操作人员长时间暴露在含有一氧化碳的窑烟自然扩散区域</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，在从业人员屡屡发生窑烟中毒的情况下，没有采取安全措施进行防范，继续违规作业。</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advTm="6122">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587230" cy="82994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altLang="zh-CN"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04 </a:t>
            </a:r>
            <a:r>
              <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福建三明立丰再生纸厂“3·28”较大中毒和窒息事故</a:t>
            </a:r>
            <a:endPar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a:p>
            <a:pPr algn="ctr"/>
            <a:endPar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事故警示</a:t>
            </a:r>
            <a:endParaRPr lang="zh-CN" sz="2000" b="1">
              <a:latin typeface="微软雅黑" panose="020B0503020204020204" pitchFamily="34" charset="-122"/>
              <a:ea typeface="微软雅黑" panose="020B0503020204020204" pitchFamily="34" charset="-122"/>
            </a:endParaRPr>
          </a:p>
        </p:txBody>
      </p:sp>
      <p:sp>
        <p:nvSpPr>
          <p:cNvPr id="35" name="矩形 15"/>
          <p:cNvSpPr>
            <a:spLocks noChangeArrowheads="1"/>
          </p:cNvSpPr>
          <p:nvPr/>
        </p:nvSpPr>
        <p:spPr bwMode="auto">
          <a:xfrm>
            <a:off x="842010" y="5229225"/>
            <a:ext cx="10923270" cy="1504315"/>
          </a:xfrm>
          <a:prstGeom prst="rect">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6" name="等腰三角形 16"/>
          <p:cNvSpPr>
            <a:spLocks noChangeArrowheads="1"/>
          </p:cNvSpPr>
          <p:nvPr/>
        </p:nvSpPr>
        <p:spPr bwMode="auto">
          <a:xfrm>
            <a:off x="1670497" y="4869177"/>
            <a:ext cx="504825" cy="360362"/>
          </a:xfrm>
          <a:prstGeom prst="triangle">
            <a:avLst>
              <a:gd name="adj" fmla="val 50000"/>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7" name="矩形 17"/>
          <p:cNvSpPr>
            <a:spLocks noChangeArrowheads="1"/>
          </p:cNvSpPr>
          <p:nvPr/>
        </p:nvSpPr>
        <p:spPr bwMode="auto">
          <a:xfrm>
            <a:off x="1023277" y="5256835"/>
            <a:ext cx="10335455" cy="1476375"/>
          </a:xfrm>
          <a:prstGeom prst="rect">
            <a:avLst/>
          </a:prstGeom>
          <a:noFill/>
          <a:ln w="9525">
            <a:noFill/>
            <a:miter lim="800000"/>
          </a:ln>
        </p:spPr>
        <p:txBody>
          <a:bodyPr wrap="square">
            <a:spAutoFit/>
          </a:bodyPr>
          <a:lstStyle/>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rPr>
              <a:t>事故发生的主要原因是立丰纸厂第三生产线承包人违反环保部门停产要求，擅自安排人员进行清理作业，1名员工在清理作业时未按照“先通风、再检测、后作业”要求，进入沉淀池作业中毒，3名施救人员未穿戴好防护用品进行施救，造成事故扩大。</a:t>
            </a:r>
            <a:endParaRPr lang="zh-CN" altLang="en-US" sz="2000" b="1">
              <a:solidFill>
                <a:schemeClr val="accent2"/>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842010" y="1844675"/>
            <a:ext cx="5099685" cy="2306955"/>
          </a:xfrm>
          <a:prstGeom prst="rect">
            <a:avLst/>
          </a:prstGeom>
          <a:noFill/>
        </p:spPr>
        <p:txBody>
          <a:bodyPr wrap="square" rtlCol="0">
            <a:spAutoFit/>
          </a:bodyPr>
          <a:lstStyle/>
          <a:p>
            <a:pPr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2021年3月28日17时许，福建省三明市尤溪县立丰再生纸厂在进行白水收集沉淀池清洗作业时发生一起较大中毒和窒息事故，</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造成4人死亡。</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841375" y="980440"/>
            <a:ext cx="10897870" cy="521970"/>
          </a:xfrm>
          <a:prstGeom prst="rect">
            <a:avLst/>
          </a:prstGeom>
          <a:solidFill>
            <a:schemeClr val="tx1"/>
          </a:solidFill>
        </p:spPr>
        <p:txBody>
          <a:bodyPr wrap="square" rtlCol="0">
            <a:spAutoFit/>
          </a:bodyPr>
          <a:lstStyle/>
          <a:p>
            <a:pPr algn="ctr"/>
            <a:r>
              <a:rPr lang="zh-CN" altLang="en-US"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福建三明立丰再生纸厂“3·28”较大中毒和窒息事故</a:t>
            </a:r>
            <a:endParaRPr lang="zh-CN" altLang="en-US"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pic>
        <p:nvPicPr>
          <p:cNvPr id="101" name="图片 100"/>
          <p:cNvPicPr/>
          <p:nvPr/>
        </p:nvPicPr>
        <p:blipFill>
          <a:blip r:embed="rId1"/>
          <a:stretch>
            <a:fillRect/>
          </a:stretch>
        </p:blipFill>
        <p:spPr>
          <a:xfrm>
            <a:off x="5953760" y="1700530"/>
            <a:ext cx="5696585" cy="3284855"/>
          </a:xfrm>
          <a:prstGeom prst="rect">
            <a:avLst/>
          </a:prstGeom>
          <a:noFill/>
          <a:ln w="9525">
            <a:noFill/>
          </a:ln>
        </p:spPr>
      </p:pic>
    </p:spTree>
  </p:cSld>
  <p:clrMapOvr>
    <a:masterClrMapping/>
  </p:clrMapOvr>
  <p:transition spd="slow" advTm="6122">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284970" cy="82994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altLang="zh-CN"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04 </a:t>
            </a:r>
            <a:r>
              <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福建三明立丰再生纸厂“3·28”较大中毒和窒息事故</a:t>
            </a:r>
            <a:endPar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a:p>
            <a:pPr algn="ctr"/>
            <a:endPar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事故教训</a:t>
            </a:r>
            <a:endParaRPr lang="zh-CN" sz="2000" b="1">
              <a:latin typeface="微软雅黑" panose="020B0503020204020204" pitchFamily="34" charset="-122"/>
              <a:ea typeface="微软雅黑" panose="020B0503020204020204" pitchFamily="34" charset="-122"/>
            </a:endParaRPr>
          </a:p>
        </p:txBody>
      </p:sp>
      <p:sp>
        <p:nvSpPr>
          <p:cNvPr id="4" name="文本框 3"/>
          <p:cNvSpPr txBox="1"/>
          <p:nvPr/>
        </p:nvSpPr>
        <p:spPr>
          <a:xfrm>
            <a:off x="4946015" y="1124585"/>
            <a:ext cx="2759710"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事故主要教训</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656080" y="2564765"/>
            <a:ext cx="8884285" cy="1753235"/>
          </a:xfrm>
          <a:prstGeom prst="rect">
            <a:avLst/>
          </a:prstGeom>
          <a:noFill/>
        </p:spPr>
        <p:txBody>
          <a:bodyPr wrap="square" rtlCol="0">
            <a:spAutoFit/>
          </a:bodyPr>
          <a:lstStyle/>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企业安全生产管理混乱，有限空间安全防范措施落实不到位，未落实</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《工贸企业有限空间作业安全管理与监督暂行规定》</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，未有效开展有限空间辨识，建立台账，未制定作业方案。</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advTm="6122">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587230" cy="82994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05 </a:t>
            </a:r>
            <a:r>
              <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四川宜宾福荣笋类食品厂“5·24”较大中毒和窒息事故</a:t>
            </a:r>
            <a:endPar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a:p>
            <a:pPr algn="ctr"/>
            <a:endPar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事故警示</a:t>
            </a:r>
            <a:endParaRPr lang="zh-CN" sz="2000" b="1">
              <a:latin typeface="微软雅黑" panose="020B0503020204020204" pitchFamily="34" charset="-122"/>
              <a:ea typeface="微软雅黑" panose="020B0503020204020204" pitchFamily="34" charset="-122"/>
            </a:endParaRPr>
          </a:p>
        </p:txBody>
      </p:sp>
      <p:sp>
        <p:nvSpPr>
          <p:cNvPr id="35" name="矩形 15"/>
          <p:cNvSpPr>
            <a:spLocks noChangeArrowheads="1"/>
          </p:cNvSpPr>
          <p:nvPr/>
        </p:nvSpPr>
        <p:spPr bwMode="auto">
          <a:xfrm>
            <a:off x="769620" y="4436745"/>
            <a:ext cx="10923270" cy="2209165"/>
          </a:xfrm>
          <a:prstGeom prst="rect">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6" name="等腰三角形 16"/>
          <p:cNvSpPr>
            <a:spLocks noChangeArrowheads="1"/>
          </p:cNvSpPr>
          <p:nvPr/>
        </p:nvSpPr>
        <p:spPr bwMode="auto">
          <a:xfrm>
            <a:off x="1598107" y="4076697"/>
            <a:ext cx="504825" cy="360362"/>
          </a:xfrm>
          <a:prstGeom prst="triangle">
            <a:avLst>
              <a:gd name="adj" fmla="val 50000"/>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7" name="矩形 17"/>
          <p:cNvSpPr>
            <a:spLocks noChangeArrowheads="1"/>
          </p:cNvSpPr>
          <p:nvPr/>
        </p:nvSpPr>
        <p:spPr bwMode="auto">
          <a:xfrm>
            <a:off x="950887" y="4464355"/>
            <a:ext cx="10335455" cy="1938020"/>
          </a:xfrm>
          <a:prstGeom prst="rect">
            <a:avLst/>
          </a:prstGeom>
          <a:noFill/>
          <a:ln w="9525">
            <a:noFill/>
            <a:miter lim="800000"/>
          </a:ln>
        </p:spPr>
        <p:txBody>
          <a:bodyPr wrap="square">
            <a:spAutoFit/>
          </a:bodyPr>
          <a:lstStyle/>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rPr>
              <a:t>事故发生的主要原因是福荣笋类食品厂废水处理间好氧池曝气风机发生故障，企业未停止使用污水处理相应的设施。曝气风机重新启动，高浓度硫化氢等有毒有害气体逸出扩散，作业及先期施救员在未采取任何安全防护措施的情况下进入废水处理间，吸入硫化氢等有毒有害气体中毒死亡。</a:t>
            </a:r>
            <a:endParaRPr lang="zh-CN" altLang="en-US" sz="2000" b="1">
              <a:solidFill>
                <a:schemeClr val="accent2"/>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842010" y="1844675"/>
            <a:ext cx="5099685" cy="2306955"/>
          </a:xfrm>
          <a:prstGeom prst="rect">
            <a:avLst/>
          </a:prstGeom>
          <a:noFill/>
        </p:spPr>
        <p:txBody>
          <a:bodyPr wrap="square" rtlCol="0">
            <a:spAutoFit/>
          </a:bodyPr>
          <a:lstStyle/>
          <a:p>
            <a:pPr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2021年5月24日16时许，四川省宜宾市长宁县福荣笋类食品厂发生一起较大中毒和窒息事故，</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造成7人死亡、1人受伤。</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841375" y="980440"/>
            <a:ext cx="10897870" cy="521970"/>
          </a:xfrm>
          <a:prstGeom prst="rect">
            <a:avLst/>
          </a:prstGeom>
          <a:solidFill>
            <a:schemeClr val="tx1"/>
          </a:solidFill>
        </p:spPr>
        <p:txBody>
          <a:bodyPr wrap="square" rtlCol="0">
            <a:spAutoFit/>
          </a:bodyPr>
          <a:lstStyle/>
          <a:p>
            <a:pPr algn="ctr"/>
            <a:r>
              <a:rPr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四川宜宾福荣笋类食品厂“5·24”较大中毒和窒息事故</a:t>
            </a:r>
            <a:endParaRPr lang="zh-CN" altLang="en-US" sz="2800" b="1">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pic>
        <p:nvPicPr>
          <p:cNvPr id="103" name="图片 102"/>
          <p:cNvPicPr/>
          <p:nvPr/>
        </p:nvPicPr>
        <p:blipFill>
          <a:blip r:embed="rId1"/>
          <a:stretch>
            <a:fillRect/>
          </a:stretch>
        </p:blipFill>
        <p:spPr>
          <a:xfrm>
            <a:off x="6457950" y="1708150"/>
            <a:ext cx="5234305" cy="2590165"/>
          </a:xfrm>
          <a:prstGeom prst="rect">
            <a:avLst/>
          </a:prstGeom>
          <a:noFill/>
          <a:ln w="9525">
            <a:noFill/>
          </a:ln>
        </p:spPr>
      </p:pic>
    </p:spTree>
  </p:cSld>
  <p:clrMapOvr>
    <a:masterClrMapping/>
  </p:clrMapOvr>
  <p:transition spd="slow" advTm="6122">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284970" cy="82994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05 </a:t>
            </a:r>
            <a:r>
              <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四川宜宾福荣笋类食品厂“5·24”较大中毒和窒息事故</a:t>
            </a:r>
            <a:endPar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a:p>
            <a:pPr algn="ctr"/>
            <a:endPar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事故教训</a:t>
            </a:r>
            <a:endParaRPr lang="zh-CN" sz="2000" b="1">
              <a:latin typeface="微软雅黑" panose="020B0503020204020204" pitchFamily="34" charset="-122"/>
              <a:ea typeface="微软雅黑" panose="020B0503020204020204" pitchFamily="34" charset="-122"/>
            </a:endParaRPr>
          </a:p>
        </p:txBody>
      </p:sp>
      <p:sp>
        <p:nvSpPr>
          <p:cNvPr id="4" name="文本框 3"/>
          <p:cNvSpPr txBox="1"/>
          <p:nvPr/>
        </p:nvSpPr>
        <p:spPr>
          <a:xfrm>
            <a:off x="4946015" y="1124585"/>
            <a:ext cx="2759710"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事故主要教训</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81330" y="2204720"/>
            <a:ext cx="11032490" cy="4523105"/>
          </a:xfrm>
          <a:prstGeom prst="rect">
            <a:avLst/>
          </a:prstGeom>
          <a:noFill/>
        </p:spPr>
        <p:txBody>
          <a:bodyPr wrap="square" rtlCol="0">
            <a:spAutoFit/>
          </a:bodyPr>
          <a:lstStyle/>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企业违法组织生产。2021年5月4日，废水处理间曝气风机和废水提升泵无法正常运行、处于停机状态后，</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企业未按照《四川省环境保护条例》向生态环境部门报告并停止运行相应的生产设施，仍然继续违法组织生产。</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企业有限空间作业安全管理严重缺位，未辨识出废水处理过程中可能产生硫化等有毒有害气体的风险，</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未执行有限空间作业审批以及“先通风、再检测、后作业”有关规定要求。</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企业未制定生产安全事故应急救援预案，未组织开展应急救援培训、演练，缺少有毒有害气体检测报警仪等必要的防护用品。</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advTm="6122">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email"/>
          <a:stretch>
            <a:fillRect/>
          </a:stretch>
        </p:blipFill>
        <p:spPr>
          <a:xfrm>
            <a:off x="1853" y="0"/>
            <a:ext cx="12193057" cy="3596952"/>
          </a:xfrm>
          <a:prstGeom prst="rect">
            <a:avLst/>
          </a:prstGeom>
        </p:spPr>
      </p:pic>
      <p:sp>
        <p:nvSpPr>
          <p:cNvPr id="20" name="矩形 19"/>
          <p:cNvSpPr/>
          <p:nvPr/>
        </p:nvSpPr>
        <p:spPr bwMode="auto">
          <a:xfrm>
            <a:off x="1659437" y="1916832"/>
            <a:ext cx="8925144" cy="3672408"/>
          </a:xfrm>
          <a:prstGeom prst="rect">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eaLnBrk="0" hangingPunct="0"/>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21" name="文本框 19"/>
          <p:cNvSpPr txBox="1">
            <a:spLocks noChangeArrowheads="1"/>
          </p:cNvSpPr>
          <p:nvPr>
            <p:custDataLst>
              <p:tags r:id="rId2"/>
            </p:custDataLst>
          </p:nvPr>
        </p:nvSpPr>
        <p:spPr bwMode="auto">
          <a:xfrm>
            <a:off x="4297616" y="3500548"/>
            <a:ext cx="5886747" cy="7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sz="6000" b="1">
                <a:solidFill>
                  <a:schemeClr val="accent2"/>
                </a:solidFill>
                <a:latin typeface="微软雅黑" panose="020B0503020204020204" pitchFamily="34" charset="-122"/>
                <a:ea typeface="微软雅黑" panose="020B0503020204020204" pitchFamily="34" charset="-122"/>
              </a:rPr>
              <a:t>应急管理部要求</a:t>
            </a:r>
            <a:endParaRPr lang="zh-CN" altLang="en-US" sz="6000" b="1">
              <a:solidFill>
                <a:schemeClr val="accent2"/>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2623278" y="2383402"/>
            <a:ext cx="1240790" cy="264604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600" i="0" u="none" strike="noStrike" kern="1200" cap="none" spc="0" normalizeH="0" baseline="0" noProof="0">
                <a:ln>
                  <a:noFill/>
                </a:ln>
                <a:solidFill>
                  <a:srgbClr val="FFFFFF"/>
                </a:solidFill>
                <a:effectLst/>
                <a:uLnTx/>
                <a:uFillTx/>
                <a:latin typeface="Impact" panose="020B0806030902050204" pitchFamily="34" charset="0"/>
                <a:ea typeface="微软雅黑 Light" panose="020B0502040204020203" pitchFamily="34" charset="-122"/>
                <a:cs typeface="+mn-cs"/>
              </a:rPr>
              <a:t>2</a:t>
            </a:r>
            <a:endParaRPr kumimoji="0" lang="zh-CN" altLang="en-US" sz="16600" i="0" u="none" strike="noStrike" kern="1200" cap="none" spc="0" normalizeH="0" baseline="0" noProof="0" dirty="0">
              <a:ln>
                <a:noFill/>
              </a:ln>
              <a:solidFill>
                <a:srgbClr val="FFFFFF"/>
              </a:solidFill>
              <a:effectLst/>
              <a:uLnTx/>
              <a:uFillTx/>
              <a:latin typeface="Impact" panose="020B0806030902050204" pitchFamily="34" charset="0"/>
              <a:ea typeface="微软雅黑 Light" panose="020B0502040204020203" pitchFamily="34" charset="-122"/>
              <a:cs typeface="+mn-cs"/>
            </a:endParaRPr>
          </a:p>
        </p:txBody>
      </p:sp>
      <p:cxnSp>
        <p:nvCxnSpPr>
          <p:cNvPr id="64" name="直接连接符 63"/>
          <p:cNvCxnSpPr/>
          <p:nvPr/>
        </p:nvCxnSpPr>
        <p:spPr bwMode="auto">
          <a:xfrm>
            <a:off x="3950139" y="2254102"/>
            <a:ext cx="0" cy="290309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TextBox 9"/>
          <p:cNvSpPr txBox="1"/>
          <p:nvPr/>
        </p:nvSpPr>
        <p:spPr>
          <a:xfrm>
            <a:off x="1659178" y="4167737"/>
            <a:ext cx="1032637" cy="46166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rPr>
              <a:t>PART</a:t>
            </a:r>
            <a:endParaRPr kumimoji="0" lang="zh-CN" altLang="en-US" sz="24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111">
        <p15:prstTrans prst="pageCurlDouble"/>
      </p:transition>
    </mc:Choice>
    <mc:Fallback>
      <p:transition spd="slow" advTm="4111">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9060" y="836930"/>
            <a:ext cx="12097385" cy="737235"/>
          </a:xfrm>
          <a:prstGeom prst="rect">
            <a:avLst/>
          </a:prstGeom>
          <a:solidFill>
            <a:srgbClr val="FFFF00"/>
          </a:solidFill>
        </p:spPr>
        <p:txBody>
          <a:bodyPr wrap="square" rtlCol="0">
            <a:spAutoFit/>
          </a:bodyPr>
          <a:lstStyle/>
          <a:p>
            <a:pPr algn="ctr" eaLnBrk="1" latinLnBrk="0" hangingPunct="1">
              <a:lnSpc>
                <a:spcPct val="150000"/>
              </a:lnSpc>
            </a:pPr>
            <a:r>
              <a:rPr lang="zh-CN" altLang="en-US" sz="2800" b="1">
                <a:latin typeface="微软雅黑" panose="020B0503020204020204" pitchFamily="34" charset="-122"/>
                <a:ea typeface="微软雅黑" panose="020B0503020204020204" pitchFamily="34" charset="-122"/>
              </a:rPr>
              <a:t>应急管理部提醒：当前正值夏季高温时节</a:t>
            </a: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有限空间作业安全风险明显加大</a:t>
            </a:r>
            <a:endParaRPr lang="zh-CN" altLang="en-US" sz="2800" b="1">
              <a:latin typeface="微软雅黑" panose="020B0503020204020204" pitchFamily="34" charset="-122"/>
              <a:ea typeface="微软雅黑" panose="020B0503020204020204" pitchFamily="34" charset="-122"/>
            </a:endParaRPr>
          </a:p>
        </p:txBody>
      </p:sp>
      <p:sp>
        <p:nvSpPr>
          <p:cNvPr id="4" name="文本框 3"/>
          <p:cNvSpPr txBox="1"/>
          <p:nvPr/>
        </p:nvSpPr>
        <p:spPr>
          <a:xfrm>
            <a:off x="99060" y="1772920"/>
            <a:ext cx="12006580" cy="4799965"/>
          </a:xfrm>
          <a:prstGeom prst="rect">
            <a:avLst/>
          </a:prstGeom>
          <a:noFill/>
        </p:spPr>
        <p:txBody>
          <a:bodyPr wrap="square" rtlCol="0">
            <a:spAutoFit/>
          </a:bodyPr>
          <a:lstStyle/>
          <a:p>
            <a:pPr indent="457200" algn="l" eaLnBrk="1" latinLnBrk="0" hangingPunct="1">
              <a:lnSpc>
                <a:spcPct val="150000"/>
              </a:lnSpc>
            </a:pPr>
            <a:r>
              <a:rPr sz="2800" b="1">
                <a:latin typeface="微软雅黑" panose="020B0503020204020204" pitchFamily="34" charset="-122"/>
                <a:ea typeface="微软雅黑" panose="020B0503020204020204" pitchFamily="34" charset="-122"/>
                <a:cs typeface="微软雅黑" panose="020B0503020204020204" pitchFamily="34" charset="-122"/>
              </a:rPr>
              <a:t>应急管理部要求：</a:t>
            </a:r>
            <a:endParaRPr sz="28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endParaRPr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en-US"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lang="en-US" sz="2200" b="1">
                <a:latin typeface="微软雅黑" panose="020B0503020204020204" pitchFamily="34" charset="-122"/>
                <a:ea typeface="微软雅黑" panose="020B0503020204020204" pitchFamily="34" charset="-122"/>
                <a:cs typeface="微软雅黑" panose="020B0503020204020204" pitchFamily="34" charset="-122"/>
              </a:rPr>
              <a:t>  </a:t>
            </a:r>
            <a:r>
              <a:rPr sz="2200" b="1">
                <a:latin typeface="微软雅黑" panose="020B0503020204020204" pitchFamily="34" charset="-122"/>
                <a:ea typeface="微软雅黑" panose="020B0503020204020204" pitchFamily="34" charset="-122"/>
                <a:cs typeface="微软雅黑" panose="020B0503020204020204" pitchFamily="34" charset="-122"/>
              </a:rPr>
              <a:t> 各地区要组织对涉及工业污水处理系统等有限空间作业的工贸企业深入排查，突出酱腌菜食品加工、造纸、皮革制造等重点企业，对这类重点企业开展指导服务和执法行动。</a:t>
            </a:r>
            <a:endParaRPr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en-US"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 </a:t>
            </a:r>
            <a:r>
              <a:rPr lang="en-US" sz="2200" b="1">
                <a:latin typeface="微软雅黑" panose="020B0503020204020204" pitchFamily="34" charset="-122"/>
                <a:ea typeface="微软雅黑" panose="020B0503020204020204" pitchFamily="34" charset="-122"/>
                <a:cs typeface="微软雅黑" panose="020B0503020204020204" pitchFamily="34" charset="-122"/>
              </a:rPr>
              <a:t> </a:t>
            </a:r>
            <a:r>
              <a:rPr sz="2200" b="1">
                <a:latin typeface="微软雅黑" panose="020B0503020204020204" pitchFamily="34" charset="-122"/>
                <a:ea typeface="微软雅黑" panose="020B0503020204020204" pitchFamily="34" charset="-122"/>
                <a:cs typeface="微软雅黑" panose="020B0503020204020204" pitchFamily="34" charset="-122"/>
              </a:rPr>
              <a:t> 要通过宣传教育指导和依法处罚，让企业负责人、安全管理人员和员工充分认识和了解到有限空间作业的安全风险，提高企业作业人员的安全意识。</a:t>
            </a:r>
            <a:endParaRPr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en-US"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lang="en-US" sz="2200" b="1">
                <a:latin typeface="微软雅黑" panose="020B0503020204020204" pitchFamily="34" charset="-122"/>
                <a:ea typeface="微软雅黑" panose="020B0503020204020204" pitchFamily="34" charset="-122"/>
                <a:cs typeface="微软雅黑" panose="020B0503020204020204" pitchFamily="34" charset="-122"/>
              </a:rPr>
              <a:t>  </a:t>
            </a:r>
            <a:r>
              <a:rPr sz="2200" b="1">
                <a:latin typeface="微软雅黑" panose="020B0503020204020204" pitchFamily="34" charset="-122"/>
                <a:ea typeface="微软雅黑" panose="020B0503020204020204" pitchFamily="34" charset="-122"/>
                <a:cs typeface="微软雅黑" panose="020B0503020204020204" pitchFamily="34" charset="-122"/>
              </a:rPr>
              <a:t> 要指导企业对有限空间进行辨识，确定有限空间的数量、位置以及危险有害因素等基本情况，建立有限空间管理台账，在有限空间作业场所设置明显的安全警示标志，对承包单位的有限空间作业统一协调、管理。</a:t>
            </a:r>
            <a:endParaRPr sz="22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1633855" y="-99695"/>
            <a:ext cx="9587230" cy="645160"/>
          </a:xfrm>
          <a:prstGeom prst="rect">
            <a:avLst/>
          </a:prstGeom>
          <a:noFill/>
        </p:spPr>
        <p:txBody>
          <a:bodyPr wrap="square" rtlCol="0">
            <a:spAutoFit/>
          </a:bodyPr>
          <a:lstStyle>
            <a:defPPr>
              <a:defRPr lang="zh-CN"/>
            </a:defPPr>
            <a:lvl1pPr algn="ctr">
              <a:defRPr sz="2800" b="1">
                <a:latin typeface="+mj-ea"/>
                <a:ea typeface="+mj-ea"/>
              </a:defRPr>
            </a:lvl1pPr>
          </a:lstStyle>
          <a:p>
            <a:pPr algn="ctr" eaLnBrk="1" latinLnBrk="0" hangingPunct="1">
              <a:lnSpc>
                <a:spcPct val="150000"/>
              </a:lnSpc>
            </a:pPr>
            <a:r>
              <a:rPr lang="zh-CN" altLang="en-US" sz="2400">
                <a:solidFill>
                  <a:schemeClr val="accent2"/>
                </a:solidFill>
                <a:latin typeface="微软雅黑" panose="020B0503020204020204" pitchFamily="34" charset="-122"/>
                <a:ea typeface="微软雅黑" panose="020B0503020204020204" pitchFamily="34" charset="-122"/>
                <a:sym typeface="+mn-ea"/>
              </a:rPr>
              <a:t>应急管理部有关要求</a:t>
            </a:r>
            <a:endParaRPr lang="zh-CN" altLang="en-US" sz="2400">
              <a:solidFill>
                <a:schemeClr val="accent2"/>
              </a:solidFill>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重要提醒</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9060" y="836930"/>
            <a:ext cx="12097385" cy="737235"/>
          </a:xfrm>
          <a:prstGeom prst="rect">
            <a:avLst/>
          </a:prstGeom>
          <a:solidFill>
            <a:srgbClr val="FFFF00"/>
          </a:solidFill>
        </p:spPr>
        <p:txBody>
          <a:bodyPr wrap="square" rtlCol="0">
            <a:spAutoFit/>
          </a:bodyPr>
          <a:lstStyle/>
          <a:p>
            <a:pPr algn="ctr" eaLnBrk="1" latinLnBrk="0" hangingPunct="1">
              <a:lnSpc>
                <a:spcPct val="150000"/>
              </a:lnSpc>
            </a:pPr>
            <a:r>
              <a:rPr lang="zh-CN" altLang="en-US" sz="2800" b="1">
                <a:latin typeface="微软雅黑" panose="020B0503020204020204" pitchFamily="34" charset="-122"/>
                <a:ea typeface="微软雅黑" panose="020B0503020204020204" pitchFamily="34" charset="-122"/>
              </a:rPr>
              <a:t>应急管理部提醒：当前正值夏季高温时节</a:t>
            </a: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有限空间作业安全风险明显加大</a:t>
            </a:r>
            <a:endParaRPr lang="zh-CN" altLang="en-US" sz="2800" b="1">
              <a:latin typeface="微软雅黑" panose="020B0503020204020204" pitchFamily="34" charset="-122"/>
              <a:ea typeface="微软雅黑" panose="020B0503020204020204" pitchFamily="34" charset="-122"/>
            </a:endParaRPr>
          </a:p>
        </p:txBody>
      </p:sp>
      <p:sp>
        <p:nvSpPr>
          <p:cNvPr id="4" name="文本框 3"/>
          <p:cNvSpPr txBox="1"/>
          <p:nvPr/>
        </p:nvSpPr>
        <p:spPr>
          <a:xfrm>
            <a:off x="121285" y="1772920"/>
            <a:ext cx="12096115" cy="3784600"/>
          </a:xfrm>
          <a:prstGeom prst="rect">
            <a:avLst/>
          </a:prstGeom>
          <a:noFill/>
        </p:spPr>
        <p:txBody>
          <a:bodyPr wrap="square" rtlCol="0">
            <a:spAutoFit/>
          </a:bodyPr>
          <a:lstStyle/>
          <a:p>
            <a:pPr indent="457200" algn="l" eaLnBrk="1" latinLnBrk="0" hangingPunct="1">
              <a:lnSpc>
                <a:spcPct val="150000"/>
              </a:lnSpc>
            </a:pPr>
            <a:r>
              <a:rPr sz="2800" b="1">
                <a:latin typeface="微软雅黑" panose="020B0503020204020204" pitchFamily="34" charset="-122"/>
                <a:ea typeface="微软雅黑" panose="020B0503020204020204" pitchFamily="34" charset="-122"/>
                <a:cs typeface="微软雅黑" panose="020B0503020204020204" pitchFamily="34" charset="-122"/>
                <a:sym typeface="+mn-ea"/>
              </a:rPr>
              <a:t>应急管理部要求：</a:t>
            </a:r>
            <a:endParaRPr sz="2800" b="1">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457200" algn="l" eaLnBrk="1" latinLnBrk="0" hangingPunct="1">
              <a:lnSpc>
                <a:spcPct val="150000"/>
              </a:lnSpc>
            </a:pPr>
            <a:endParaRPr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en-US"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lang="en-US" sz="2200" b="1">
                <a:latin typeface="微软雅黑" panose="020B0503020204020204" pitchFamily="34" charset="-122"/>
                <a:ea typeface="微软雅黑" panose="020B0503020204020204" pitchFamily="34" charset="-122"/>
                <a:cs typeface="微软雅黑" panose="020B0503020204020204" pitchFamily="34" charset="-122"/>
              </a:rPr>
              <a:t>  </a:t>
            </a:r>
            <a:r>
              <a:rPr sz="2200" b="1">
                <a:latin typeface="微软雅黑" panose="020B0503020204020204" pitchFamily="34" charset="-122"/>
                <a:ea typeface="微软雅黑" panose="020B0503020204020204" pitchFamily="34" charset="-122"/>
                <a:cs typeface="微软雅黑" panose="020B0503020204020204" pitchFamily="34" charset="-122"/>
              </a:rPr>
              <a:t>要督促企业配齐全身式安全带、三脚架、安全绳、通风设备、与作业环境危险有害因素相适应的检测报警仪器、正压式呼吸器等防护装备。</a:t>
            </a:r>
            <a:endParaRPr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en-US"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a:t>
            </a:r>
            <a:r>
              <a:rPr lang="en-US" sz="2200" b="1">
                <a:latin typeface="微软雅黑" panose="020B0503020204020204" pitchFamily="34" charset="-122"/>
                <a:ea typeface="微软雅黑" panose="020B0503020204020204" pitchFamily="34" charset="-122"/>
                <a:cs typeface="微软雅黑" panose="020B0503020204020204" pitchFamily="34" charset="-122"/>
              </a:rPr>
              <a:t>  </a:t>
            </a:r>
            <a:r>
              <a:rPr sz="2200" b="1">
                <a:latin typeface="微软雅黑" panose="020B0503020204020204" pitchFamily="34" charset="-122"/>
                <a:ea typeface="微软雅黑" panose="020B0503020204020204" pitchFamily="34" charset="-122"/>
                <a:cs typeface="微软雅黑" panose="020B0503020204020204" pitchFamily="34" charset="-122"/>
              </a:rPr>
              <a:t>要督促企业严格落实作业审批制度，加强现场监护，遵守有限空间“先通风、再检测、后作业”要求。</a:t>
            </a:r>
            <a:endParaRPr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en-US" sz="2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lang="en-US" sz="2200" b="1">
                <a:latin typeface="微软雅黑" panose="020B0503020204020204" pitchFamily="34" charset="-122"/>
                <a:ea typeface="微软雅黑" panose="020B0503020204020204" pitchFamily="34" charset="-122"/>
                <a:cs typeface="微软雅黑" panose="020B0503020204020204" pitchFamily="34" charset="-122"/>
              </a:rPr>
              <a:t>  </a:t>
            </a:r>
            <a:r>
              <a:rPr sz="2200" b="1">
                <a:latin typeface="微软雅黑" panose="020B0503020204020204" pitchFamily="34" charset="-122"/>
                <a:ea typeface="微软雅黑" panose="020B0503020204020204" pitchFamily="34" charset="-122"/>
                <a:cs typeface="微软雅黑" panose="020B0503020204020204" pitchFamily="34" charset="-122"/>
              </a:rPr>
              <a:t>对屡教不改者，必须对企业以及主要负责人严格处罚。</a:t>
            </a:r>
            <a:endParaRPr sz="22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1633855" y="-99695"/>
            <a:ext cx="9587230" cy="645160"/>
          </a:xfrm>
          <a:prstGeom prst="rect">
            <a:avLst/>
          </a:prstGeom>
          <a:noFill/>
        </p:spPr>
        <p:txBody>
          <a:bodyPr wrap="square" rtlCol="0">
            <a:spAutoFit/>
          </a:bodyPr>
          <a:lstStyle>
            <a:defPPr>
              <a:defRPr lang="zh-CN"/>
            </a:defPPr>
            <a:lvl1pPr algn="ctr">
              <a:defRPr sz="2800" b="1">
                <a:latin typeface="+mj-ea"/>
                <a:ea typeface="+mj-ea"/>
              </a:defRPr>
            </a:lvl1pPr>
          </a:lstStyle>
          <a:p>
            <a:pPr algn="ctr" eaLnBrk="1" latinLnBrk="0" hangingPunct="1">
              <a:lnSpc>
                <a:spcPct val="150000"/>
              </a:lnSpc>
            </a:pPr>
            <a:r>
              <a:rPr lang="zh-CN" altLang="en-US" sz="2400">
                <a:solidFill>
                  <a:schemeClr val="accent2"/>
                </a:solidFill>
                <a:latin typeface="微软雅黑" panose="020B0503020204020204" pitchFamily="34" charset="-122"/>
                <a:ea typeface="微软雅黑" panose="020B0503020204020204" pitchFamily="34" charset="-122"/>
                <a:sym typeface="+mn-ea"/>
              </a:rPr>
              <a:t>应急管理部有关要求</a:t>
            </a:r>
            <a:endParaRPr lang="zh-CN" altLang="en-US" sz="2400">
              <a:solidFill>
                <a:schemeClr val="accent2"/>
              </a:solidFill>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重要提醒</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email"/>
          <a:stretch>
            <a:fillRect/>
          </a:stretch>
        </p:blipFill>
        <p:spPr>
          <a:xfrm>
            <a:off x="1853" y="0"/>
            <a:ext cx="12193057" cy="3596952"/>
          </a:xfrm>
          <a:prstGeom prst="rect">
            <a:avLst/>
          </a:prstGeom>
        </p:spPr>
      </p:pic>
      <p:sp>
        <p:nvSpPr>
          <p:cNvPr id="20" name="矩形 19"/>
          <p:cNvSpPr/>
          <p:nvPr/>
        </p:nvSpPr>
        <p:spPr bwMode="auto">
          <a:xfrm>
            <a:off x="1659437" y="1916832"/>
            <a:ext cx="8925144" cy="3672408"/>
          </a:xfrm>
          <a:prstGeom prst="rect">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eaLnBrk="0" hangingPunct="0"/>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21" name="文本框 19"/>
          <p:cNvSpPr txBox="1">
            <a:spLocks noChangeArrowheads="1"/>
          </p:cNvSpPr>
          <p:nvPr>
            <p:custDataLst>
              <p:tags r:id="rId2"/>
            </p:custDataLst>
          </p:nvPr>
        </p:nvSpPr>
        <p:spPr bwMode="auto">
          <a:xfrm>
            <a:off x="4082415" y="3501390"/>
            <a:ext cx="656463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sz="6000" b="1">
                <a:solidFill>
                  <a:schemeClr val="accent2"/>
                </a:solidFill>
                <a:latin typeface="微软雅黑" panose="020B0503020204020204" pitchFamily="34" charset="-122"/>
                <a:ea typeface="微软雅黑" panose="020B0503020204020204" pitchFamily="34" charset="-122"/>
              </a:rPr>
              <a:t>有限空间作业概述</a:t>
            </a:r>
            <a:endParaRPr lang="zh-CN" altLang="en-US" sz="6000" b="1">
              <a:solidFill>
                <a:schemeClr val="accent2"/>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2593116" y="2383402"/>
            <a:ext cx="1301115" cy="264604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600" i="0" u="none" strike="noStrike" kern="1200" cap="none" spc="0" normalizeH="0" baseline="0" noProof="0">
                <a:ln>
                  <a:noFill/>
                </a:ln>
                <a:solidFill>
                  <a:srgbClr val="FFFFFF"/>
                </a:solidFill>
                <a:effectLst/>
                <a:uLnTx/>
                <a:uFillTx/>
                <a:latin typeface="Impact" panose="020B0806030902050204" pitchFamily="34" charset="0"/>
                <a:ea typeface="微软雅黑 Light" panose="020B0502040204020203" pitchFamily="34" charset="-122"/>
                <a:cs typeface="+mn-cs"/>
              </a:rPr>
              <a:t>3</a:t>
            </a:r>
            <a:endParaRPr kumimoji="0" lang="zh-CN" altLang="en-US" sz="16600" i="0" u="none" strike="noStrike" kern="1200" cap="none" spc="0" normalizeH="0" baseline="0" noProof="0" dirty="0">
              <a:ln>
                <a:noFill/>
              </a:ln>
              <a:solidFill>
                <a:srgbClr val="FFFFFF"/>
              </a:solidFill>
              <a:effectLst/>
              <a:uLnTx/>
              <a:uFillTx/>
              <a:latin typeface="Impact" panose="020B0806030902050204" pitchFamily="34" charset="0"/>
              <a:ea typeface="微软雅黑 Light" panose="020B0502040204020203" pitchFamily="34" charset="-122"/>
              <a:cs typeface="+mn-cs"/>
            </a:endParaRPr>
          </a:p>
        </p:txBody>
      </p:sp>
      <p:cxnSp>
        <p:nvCxnSpPr>
          <p:cNvPr id="64" name="直接连接符 63"/>
          <p:cNvCxnSpPr/>
          <p:nvPr/>
        </p:nvCxnSpPr>
        <p:spPr bwMode="auto">
          <a:xfrm>
            <a:off x="3950139" y="2254102"/>
            <a:ext cx="0" cy="290309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TextBox 9"/>
          <p:cNvSpPr txBox="1"/>
          <p:nvPr/>
        </p:nvSpPr>
        <p:spPr>
          <a:xfrm>
            <a:off x="1659178" y="4167737"/>
            <a:ext cx="1032637" cy="46166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rPr>
              <a:t>PART</a:t>
            </a:r>
            <a:endParaRPr kumimoji="0" lang="zh-CN" altLang="en-US" sz="24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111">
        <p15:prstTrans prst="pageCurlDouble"/>
      </p:transition>
    </mc:Choice>
    <mc:Fallback>
      <p:transition spd="slow" advTm="4111">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49755" y="116840"/>
            <a:ext cx="6837680" cy="398780"/>
          </a:xfrm>
          <a:prstGeom prst="rect">
            <a:avLst/>
          </a:prstGeom>
        </p:spPr>
        <p:txBody>
          <a:bodyPr wrap="square">
            <a:spAutoFit/>
          </a:bodyPr>
          <a:lstStyle/>
          <a:p>
            <a:pP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什么是有限空间？有限空间的定义、分类和特点</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nvSpPr>
        <p:spPr>
          <a:xfrm>
            <a:off x="-635" y="1858010"/>
            <a:ext cx="6486525" cy="2306955"/>
          </a:xfrm>
          <a:prstGeom prst="rect">
            <a:avLst/>
          </a:prstGeom>
        </p:spPr>
        <p:txBody>
          <a:bodyPr wrap="square">
            <a:spAutoFit/>
          </a:bodyPr>
          <a:lstStyle/>
          <a:p>
            <a:pPr algn="just">
              <a:lnSpc>
                <a:spcPct val="150000"/>
              </a:lnSpc>
            </a:pPr>
            <a:r>
              <a:rPr lang="en-US" altLang="zh-CN" sz="2400" kern="0" dirty="0">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rPr>
              <a:t>         </a:t>
            </a:r>
            <a:r>
              <a:rPr lang="zh-CN" altLang="zh-CN" sz="2400" kern="0" dirty="0">
                <a:solidFill>
                  <a:schemeClr val="tx1"/>
                </a:solidFill>
                <a:latin typeface="微软雅黑" panose="020B0503020204020204" pitchFamily="34" charset="-122"/>
                <a:ea typeface="微软雅黑" panose="020B0503020204020204" pitchFamily="34" charset="-122"/>
                <a:cs typeface="宋体" panose="02010600030101010101" pitchFamily="2" charset="-122"/>
              </a:rPr>
              <a:t>有</a:t>
            </a:r>
            <a:r>
              <a:rPr lang="zh-CN" altLang="zh-CN" sz="2400" kern="0" dirty="0">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rPr>
              <a:t>限空间是指</a:t>
            </a:r>
            <a:r>
              <a:rPr lang="zh-CN" altLang="zh-CN" sz="2400" kern="0" dirty="0">
                <a:solidFill>
                  <a:schemeClr val="tx1"/>
                </a:solidFill>
                <a:latin typeface="微软雅黑" panose="020B0503020204020204" pitchFamily="34" charset="-122"/>
                <a:ea typeface="微软雅黑" panose="020B0503020204020204" pitchFamily="34" charset="-122"/>
                <a:cs typeface="宋体" panose="02010600030101010101" pitchFamily="2" charset="-122"/>
              </a:rPr>
              <a:t>封闭</a:t>
            </a:r>
            <a:r>
              <a:rPr lang="zh-CN" altLang="zh-CN" sz="2400" kern="0" dirty="0">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rPr>
              <a:t>或者</a:t>
            </a:r>
            <a:r>
              <a:rPr lang="zh-CN" altLang="zh-CN" sz="2400" kern="0" dirty="0">
                <a:solidFill>
                  <a:schemeClr val="tx1"/>
                </a:solidFill>
                <a:latin typeface="微软雅黑" panose="020B0503020204020204" pitchFamily="34" charset="-122"/>
                <a:ea typeface="微软雅黑" panose="020B0503020204020204" pitchFamily="34" charset="-122"/>
                <a:cs typeface="宋体" panose="02010600030101010101" pitchFamily="2" charset="-122"/>
              </a:rPr>
              <a:t>部分封闭</a:t>
            </a:r>
            <a:r>
              <a:rPr lang="zh-CN" altLang="zh-CN" sz="2400" kern="0" dirty="0">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rPr>
              <a:t>，与外界相对隔离，出入口较为狭窄，作业人员不能长时间在内工作，自然通风不良，</a:t>
            </a:r>
            <a:r>
              <a:rPr lang="zh-CN" altLang="zh-CN" sz="2400" b="1"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易造成有毒有害、易燃易爆物质积聚或者氧含量不足的空间。</a:t>
            </a:r>
            <a:endParaRPr lang="zh-CN" altLang="zh-CN" sz="2400" b="1"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3" name="文本框 2"/>
          <p:cNvSpPr txBox="1"/>
          <p:nvPr/>
        </p:nvSpPr>
        <p:spPr>
          <a:xfrm>
            <a:off x="4305300" y="1124585"/>
            <a:ext cx="3400425"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有限空间的定义</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
        <p:nvSpPr>
          <p:cNvPr id="35" name="矩形 15"/>
          <p:cNvSpPr>
            <a:spLocks noChangeArrowheads="1"/>
          </p:cNvSpPr>
          <p:nvPr/>
        </p:nvSpPr>
        <p:spPr bwMode="auto">
          <a:xfrm>
            <a:off x="167640" y="4435475"/>
            <a:ext cx="6315075" cy="2346325"/>
          </a:xfrm>
          <a:prstGeom prst="rect">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6" name="等腰三角形 16"/>
          <p:cNvSpPr>
            <a:spLocks noChangeArrowheads="1"/>
          </p:cNvSpPr>
          <p:nvPr/>
        </p:nvSpPr>
        <p:spPr bwMode="auto">
          <a:xfrm>
            <a:off x="1670497" y="4869177"/>
            <a:ext cx="504825" cy="360362"/>
          </a:xfrm>
          <a:prstGeom prst="triangle">
            <a:avLst>
              <a:gd name="adj" fmla="val 50000"/>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37" name="矩形 17"/>
          <p:cNvSpPr>
            <a:spLocks noChangeArrowheads="1"/>
          </p:cNvSpPr>
          <p:nvPr/>
        </p:nvSpPr>
        <p:spPr bwMode="auto">
          <a:xfrm>
            <a:off x="265722" y="4509440"/>
            <a:ext cx="10335455" cy="1938020"/>
          </a:xfrm>
          <a:prstGeom prst="rect">
            <a:avLst/>
          </a:prstGeom>
          <a:noFill/>
          <a:ln w="9525">
            <a:noFill/>
            <a:miter lim="800000"/>
          </a:ln>
        </p:spPr>
        <p:txBody>
          <a:bodyPr wrap="square">
            <a:spAutoFit/>
          </a:bodyPr>
          <a:lstStyle/>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rPr>
              <a:t>定义为有限空间需同时满足以下三个条件，缺一不可：</a:t>
            </a:r>
            <a:endParaRPr lang="zh-CN" altLang="en-US" sz="2000" b="1">
              <a:solidFill>
                <a:schemeClr val="accent2"/>
              </a:solidFill>
              <a:latin typeface="微软雅黑" panose="020B0503020204020204" pitchFamily="34" charset="-122"/>
              <a:ea typeface="微软雅黑" panose="020B0503020204020204" pitchFamily="34" charset="-122"/>
            </a:endParaRPr>
          </a:p>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rPr>
              <a:t>1. 体积足够大，人能够完全进入；</a:t>
            </a:r>
            <a:endParaRPr lang="zh-CN" altLang="en-US" sz="2000" b="1">
              <a:solidFill>
                <a:schemeClr val="accent2"/>
              </a:solidFill>
              <a:latin typeface="微软雅黑" panose="020B0503020204020204" pitchFamily="34" charset="-122"/>
              <a:ea typeface="微软雅黑" panose="020B0503020204020204" pitchFamily="34" charset="-122"/>
            </a:endParaRPr>
          </a:p>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rPr>
              <a:t>2. 进出口有限或者受到限制；</a:t>
            </a:r>
            <a:endParaRPr lang="zh-CN" altLang="en-US" sz="2000" b="1">
              <a:solidFill>
                <a:schemeClr val="accent2"/>
              </a:solidFill>
              <a:latin typeface="微软雅黑" panose="020B0503020204020204" pitchFamily="34" charset="-122"/>
              <a:ea typeface="微软雅黑" panose="020B0503020204020204" pitchFamily="34" charset="-122"/>
            </a:endParaRPr>
          </a:p>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rPr>
              <a:t>3. 不是设计为长时间占用空间。</a:t>
            </a:r>
            <a:endParaRPr lang="zh-CN" altLang="en-US" sz="2000" b="1">
              <a:solidFill>
                <a:schemeClr val="accent2"/>
              </a:solidFill>
              <a:latin typeface="微软雅黑" panose="020B0503020204020204" pitchFamily="34" charset="-122"/>
              <a:ea typeface="微软雅黑" panose="020B0503020204020204" pitchFamily="34" charset="-122"/>
            </a:endParaRPr>
          </a:p>
        </p:txBody>
      </p:sp>
      <p:pic>
        <p:nvPicPr>
          <p:cNvPr id="100" name="图片 99"/>
          <p:cNvPicPr/>
          <p:nvPr/>
        </p:nvPicPr>
        <p:blipFill>
          <a:blip r:embed="rId1"/>
          <a:stretch>
            <a:fillRect/>
          </a:stretch>
        </p:blipFill>
        <p:spPr>
          <a:xfrm>
            <a:off x="6962775" y="3429000"/>
            <a:ext cx="5194300" cy="3352165"/>
          </a:xfrm>
          <a:prstGeom prst="rect">
            <a:avLst/>
          </a:prstGeom>
          <a:noFill/>
          <a:ln w="9525">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事故教训</a:t>
            </a:r>
            <a:endParaRPr lang="zh-CN" sz="2000" b="1">
              <a:latin typeface="微软雅黑" panose="020B0503020204020204" pitchFamily="34" charset="-122"/>
              <a:ea typeface="微软雅黑" panose="020B0503020204020204" pitchFamily="34" charset="-122"/>
            </a:endParaRPr>
          </a:p>
        </p:txBody>
      </p:sp>
      <p:sp>
        <p:nvSpPr>
          <p:cNvPr id="9" name="文本框 8"/>
          <p:cNvSpPr txBox="1"/>
          <p:nvPr/>
        </p:nvSpPr>
        <p:spPr>
          <a:xfrm>
            <a:off x="842010" y="2132965"/>
            <a:ext cx="10710545" cy="3969385"/>
          </a:xfrm>
          <a:prstGeom prst="rect">
            <a:avLst/>
          </a:prstGeom>
          <a:noFill/>
        </p:spPr>
        <p:txBody>
          <a:bodyPr wrap="square" rtlCol="0">
            <a:spAutoFit/>
          </a:bodyPr>
          <a:lstStyle/>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一、通风不良，容易造成有毒、易燃气体的积聚和缺氧等；此特点是造成有限空间死亡事故的主要原因，有毒有害气体中又以硫化氢为常见；所以在进入有限空间前首先必须保证该空间内有足够的无害的空气。</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二、对于某些有限空间，内部构造的复杂也是导致事故的原因之一。</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三、内部固有风险产生危害时，人员不便于逃离或救援的，是其主要危害机理。</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四、机械运转部件之间的空间不属于有限空间</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3983355" y="1124585"/>
            <a:ext cx="4229735"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有限空间的主要特点</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
        <p:nvSpPr>
          <p:cNvPr id="5" name="矩形 4"/>
          <p:cNvSpPr/>
          <p:nvPr/>
        </p:nvSpPr>
        <p:spPr>
          <a:xfrm>
            <a:off x="1849755" y="116840"/>
            <a:ext cx="6837680" cy="398780"/>
          </a:xfrm>
          <a:prstGeom prst="rect">
            <a:avLst/>
          </a:prstGeom>
        </p:spPr>
        <p:txBody>
          <a:bodyPr wrap="square">
            <a:spAutoFit/>
          </a:bodyPr>
          <a:lstStyle/>
          <a:p>
            <a:pP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什么是有限空间？有限空间的定义、分类和特点</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slow" advTm="6122">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事故教训</a:t>
            </a:r>
            <a:endParaRPr lang="zh-CN" sz="2000" b="1">
              <a:latin typeface="微软雅黑" panose="020B0503020204020204" pitchFamily="34" charset="-122"/>
              <a:ea typeface="微软雅黑" panose="020B0503020204020204" pitchFamily="34" charset="-122"/>
            </a:endParaRPr>
          </a:p>
        </p:txBody>
      </p:sp>
      <p:sp>
        <p:nvSpPr>
          <p:cNvPr id="9" name="文本框 8"/>
          <p:cNvSpPr txBox="1"/>
          <p:nvPr/>
        </p:nvSpPr>
        <p:spPr>
          <a:xfrm>
            <a:off x="842010" y="2132965"/>
            <a:ext cx="10710545" cy="3415030"/>
          </a:xfrm>
          <a:prstGeom prst="rect">
            <a:avLst/>
          </a:prstGeom>
          <a:noFill/>
        </p:spPr>
        <p:txBody>
          <a:bodyPr wrap="square" rtlCol="0">
            <a:spAutoFit/>
          </a:bodyPr>
          <a:lstStyle/>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1.作业人员对有限空间概念的陌生，以致于根本无法认清相应空间存在的危害性，这是有限空间事故高发生率的根本原因；</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2.监护、救援人员相关知识的匮乏是导致相应事故的高死亡人数的主要原因，经常发生一人在有限空间内作业发生意外，多名救援人员的进行营救时的死亡事故；</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5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3.适用救援设备的缺失也是导致相应作业人员高死亡率的原因。</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3983355" y="1124585"/>
            <a:ext cx="4229735"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有限空间的事故特点</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
        <p:nvSpPr>
          <p:cNvPr id="4" name="矩形 3"/>
          <p:cNvSpPr/>
          <p:nvPr/>
        </p:nvSpPr>
        <p:spPr>
          <a:xfrm>
            <a:off x="1849755" y="116840"/>
            <a:ext cx="6837680" cy="398780"/>
          </a:xfrm>
          <a:prstGeom prst="rect">
            <a:avLst/>
          </a:prstGeom>
        </p:spPr>
        <p:txBody>
          <a:bodyPr wrap="square">
            <a:spAutoFit/>
          </a:bodyPr>
          <a:lstStyle/>
          <a:p>
            <a:pP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什么是有限空间？有限空间的定义、分类和特点</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slow" advTm="6122">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05280" y="66675"/>
            <a:ext cx="9284970" cy="460375"/>
          </a:xfrm>
          <a:prstGeom prst="rect">
            <a:avLst/>
          </a:prstGeom>
          <a:noFill/>
        </p:spPr>
        <p:txBody>
          <a:bodyPr wrap="square" rtlCol="0">
            <a:spAutoFit/>
          </a:bodyPr>
          <a:lstStyle>
            <a:defPPr>
              <a:defRPr lang="zh-CN"/>
            </a:defPPr>
            <a:lvl1pPr algn="ctr">
              <a:defRPr sz="2800" b="1">
                <a:latin typeface="+mj-ea"/>
                <a:ea typeface="+mj-ea"/>
              </a:defRPr>
            </a:lvl1pPr>
          </a:lstStyle>
          <a:p>
            <a:pPr algn="ctr"/>
            <a:r>
              <a:rPr lang="en-US" altLang="zh-CN"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01 </a:t>
            </a:r>
            <a:r>
              <a:rPr lang="zh-CN" altLang="en-US"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rPr>
              <a:t>湖北随州正大有限公司“4·23”较大中毒和窒息事故</a:t>
            </a:r>
            <a:endParaRPr sz="2400">
              <a:solidFill>
                <a:schemeClr val="accent2"/>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sz="2000" b="1">
                <a:latin typeface="微软雅黑" panose="020B0503020204020204" pitchFamily="34" charset="-122"/>
                <a:ea typeface="微软雅黑" panose="020B0503020204020204" pitchFamily="34" charset="-122"/>
              </a:rPr>
              <a:t>事故教训</a:t>
            </a:r>
            <a:endParaRPr lang="zh-CN" sz="2000" b="1">
              <a:latin typeface="微软雅黑" panose="020B0503020204020204" pitchFamily="34" charset="-122"/>
              <a:ea typeface="微软雅黑" panose="020B0503020204020204" pitchFamily="34" charset="-122"/>
            </a:endParaRPr>
          </a:p>
        </p:txBody>
      </p:sp>
      <p:sp>
        <p:nvSpPr>
          <p:cNvPr id="9" name="文本框 8"/>
          <p:cNvSpPr txBox="1"/>
          <p:nvPr/>
        </p:nvSpPr>
        <p:spPr>
          <a:xfrm>
            <a:off x="121285" y="1988820"/>
            <a:ext cx="12141200" cy="4492625"/>
          </a:xfrm>
          <a:prstGeom prst="rect">
            <a:avLst/>
          </a:prstGeom>
          <a:noFill/>
        </p:spPr>
        <p:txBody>
          <a:bodyPr wrap="square" rtlCol="0">
            <a:spAutoFit/>
          </a:bodyPr>
          <a:lstStyle/>
          <a:p>
            <a:pPr indent="457200" algn="l" eaLnBrk="1" latinLnBrk="0" hangingPunct="1">
              <a:lnSpc>
                <a:spcPct val="100000"/>
              </a:lnSpc>
            </a:pPr>
            <a:r>
              <a:rPr lang="en-US" altLang="zh-CN" sz="2200" b="1">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、有限空间作业应当严格遵守“</a:t>
            </a:r>
            <a:r>
              <a:rPr lang="zh-CN" altLang="en-US" sz="22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先通风、再检测、后作业</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”的原则。检测指标包括氧浓度、易燃易爆物质（可燃性气体、爆炸性粉尘）浓度、有毒有害气体浓度。</a:t>
            </a:r>
            <a:r>
              <a:rPr lang="zh-CN" altLang="en-US" sz="22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检测应当符合相关国家标准或者行业标准的规定。</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未经通风和检测合格，任何人员不得进入有限空间作业。检测的时间不得早于作业开始前30分钟。</a:t>
            </a:r>
            <a:endParaRPr lang="zh-CN" altLang="en-US"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00000"/>
              </a:lnSpc>
            </a:pPr>
            <a:r>
              <a:rPr lang="en-US" altLang="zh-CN" sz="2200" b="1">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、检测人员进行检测时，应当记录检测的时间、地点、气体种类、浓度等信息。</a:t>
            </a:r>
            <a:r>
              <a:rPr lang="zh-CN" altLang="en-US" sz="22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检测记录经检测人员签字后存档。</a:t>
            </a:r>
            <a:endParaRPr lang="zh-CN" altLang="en-US" sz="22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00000"/>
              </a:lnSpc>
            </a:pPr>
            <a:r>
              <a:rPr lang="en-US" altLang="zh-CN" sz="2200" b="1">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、有限空间内盛装或者残留的物料对作业存在危害时，作业人员应当在作业前对物料进行清洗、清空或者置换。经检测，有限空间的危险有害因素符合</a:t>
            </a:r>
            <a:r>
              <a:rPr lang="zh-CN" altLang="en-US" sz="22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《工作场所有害因素职业接触限值第一部分化学有害因素》（GBZ2.1）</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的要求后，方可进入有限空间作业。</a:t>
            </a:r>
            <a:endParaRPr lang="zh-CN" altLang="en-US"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00000"/>
              </a:lnSpc>
            </a:pPr>
            <a:r>
              <a:rPr lang="en-US" altLang="zh-CN" sz="2200" b="1">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、在有限空间作业过程中，企业应当采取通风措施，保持空气流通，禁止采用纯氧通风换气。</a:t>
            </a:r>
            <a:endParaRPr lang="zh-CN" altLang="en-US" sz="2200" b="1">
              <a:latin typeface="微软雅黑" panose="020B0503020204020204" pitchFamily="34" charset="-122"/>
              <a:ea typeface="微软雅黑" panose="020B0503020204020204" pitchFamily="34" charset="-122"/>
              <a:cs typeface="微软雅黑" panose="020B0503020204020204" pitchFamily="34" charset="-122"/>
            </a:endParaRPr>
          </a:p>
          <a:p>
            <a:pPr indent="457200" algn="l" eaLnBrk="1" latinLnBrk="0" hangingPunct="1">
              <a:lnSpc>
                <a:spcPct val="100000"/>
              </a:lnSpc>
            </a:pPr>
            <a:r>
              <a:rPr lang="en-US" altLang="zh-CN" sz="2200" b="1">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rPr>
              <a:t>、在有限空间作业过程中，企业应当对作业场所中的危险有害因素进行定时检测或者连续监测。作业中断超过30分钟，作业人员再次进入有限空间作业前，应当重新通风、检测合格后方可进入。</a:t>
            </a:r>
            <a:endParaRPr lang="zh-CN" altLang="en-US" sz="22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3983355" y="1124585"/>
            <a:ext cx="4229735"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有限空间的管理重点</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6122">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617462" y="2073632"/>
            <a:ext cx="1839311" cy="107205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2"/>
                </a:solidFill>
                <a:latin typeface="微软雅黑" panose="020B0503020204020204" pitchFamily="34" charset="-122"/>
                <a:ea typeface="微软雅黑" panose="020B0503020204020204" pitchFamily="34" charset="-122"/>
              </a:rPr>
              <a:t>密闭设备</a:t>
            </a:r>
            <a:endParaRPr lang="zh-CN" altLang="en-US" sz="2800" b="1" dirty="0">
              <a:solidFill>
                <a:schemeClr val="accent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612207" y="3534572"/>
            <a:ext cx="1839311" cy="10720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b="1" dirty="0">
                <a:latin typeface="微软雅黑" panose="020B0503020204020204" pitchFamily="34" charset="-122"/>
                <a:ea typeface="微软雅黑" panose="020B0503020204020204" pitchFamily="34" charset="-122"/>
              </a:rPr>
              <a:t>地下有限空间</a:t>
            </a:r>
            <a:endParaRPr lang="zh-CN" altLang="en-US" sz="2800" b="1" dirty="0">
              <a:latin typeface="微软雅黑" panose="020B0503020204020204" pitchFamily="34" charset="-122"/>
              <a:ea typeface="微软雅黑" panose="020B0503020204020204" pitchFamily="34" charset="-122"/>
            </a:endParaRPr>
          </a:p>
        </p:txBody>
      </p:sp>
      <p:sp>
        <p:nvSpPr>
          <p:cNvPr id="13" name="圆角矩形 12"/>
          <p:cNvSpPr/>
          <p:nvPr/>
        </p:nvSpPr>
        <p:spPr>
          <a:xfrm>
            <a:off x="606951" y="5090101"/>
            <a:ext cx="1839311" cy="107205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b="1" dirty="0">
                <a:solidFill>
                  <a:schemeClr val="accent2"/>
                </a:solidFill>
                <a:latin typeface="微软雅黑" panose="020B0503020204020204" pitchFamily="34" charset="-122"/>
                <a:ea typeface="微软雅黑" panose="020B0503020204020204" pitchFamily="34" charset="-122"/>
              </a:rPr>
              <a:t>地上有限空间</a:t>
            </a:r>
            <a:endParaRPr lang="zh-CN" altLang="zh-CN" sz="2800" b="1" dirty="0">
              <a:solidFill>
                <a:schemeClr val="accent2"/>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2908718" y="2084142"/>
            <a:ext cx="8008882" cy="107205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如船舱、贮罐、车载槽罐、反应塔（釜）、冷藏箱、压力容器、管道、烟道、锅炉等；</a:t>
            </a:r>
            <a:r>
              <a:rPr lang="en-US" altLang="zh-CN" sz="20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zh-CN" sz="20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圆角矩形 16"/>
          <p:cNvSpPr/>
          <p:nvPr/>
        </p:nvSpPr>
        <p:spPr>
          <a:xfrm>
            <a:off x="2887698" y="3545080"/>
            <a:ext cx="8008882" cy="10720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如地下管道、地下室、地下仓库、地下工程、暗沟、隧道、涵洞、地坑、废井、地窖、污水池（井）、沼气池、化粪池、下水道等；</a:t>
            </a:r>
            <a:r>
              <a:rPr lang="en-US" altLang="zh-CN" b="1" kern="0" dirty="0">
                <a:solidFill>
                  <a:srgbClr val="3E3E3E"/>
                </a:solidFill>
                <a:latin typeface="Calibri" panose="020F0502020204030204" pitchFamily="34" charset="0"/>
                <a:ea typeface="微软雅黑" panose="020B0503020204020204" pitchFamily="34" charset="-122"/>
                <a:cs typeface="宋体" panose="02010600030101010101" pitchFamily="2" charset="-122"/>
              </a:rPr>
              <a:t> </a:t>
            </a:r>
            <a:endParaRPr lang="zh-CN" altLang="en-US" b="1" dirty="0"/>
          </a:p>
        </p:txBody>
      </p:sp>
      <p:sp>
        <p:nvSpPr>
          <p:cNvPr id="19" name="圆角矩形 18"/>
          <p:cNvSpPr/>
          <p:nvPr/>
        </p:nvSpPr>
        <p:spPr>
          <a:xfrm>
            <a:off x="2929740" y="5084845"/>
            <a:ext cx="8008882" cy="107205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如储藏室、酒糟池、发酵池、垃圾站、温室、冷库、粮仓、料仓等；</a:t>
            </a:r>
            <a:endParaRPr lang="zh-CN" altLang="zh-CN" sz="20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3" name="矩形 2"/>
          <p:cNvSpPr/>
          <p:nvPr/>
        </p:nvSpPr>
        <p:spPr>
          <a:xfrm>
            <a:off x="1849755" y="116840"/>
            <a:ext cx="6837680" cy="398780"/>
          </a:xfrm>
          <a:prstGeom prst="rect">
            <a:avLst/>
          </a:prstGeom>
        </p:spPr>
        <p:txBody>
          <a:bodyPr wrap="square">
            <a:spAutoFit/>
          </a:bodyPr>
          <a:lstStyle/>
          <a:p>
            <a:pP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什么是有限空间？有限空间的定义、分类和特点</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3983355" y="1008380"/>
            <a:ext cx="4229735"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有限空间的分类</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061208" y="116666"/>
            <a:ext cx="23164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有限空间的识别</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a:blip r:embed="rId1"/>
          <a:stretch>
            <a:fillRect/>
          </a:stretch>
        </p:blipFill>
        <p:spPr>
          <a:xfrm>
            <a:off x="841058" y="1124585"/>
            <a:ext cx="4624070" cy="5559425"/>
          </a:xfrm>
          <a:prstGeom prst="rect">
            <a:avLst/>
          </a:prstGeom>
        </p:spPr>
      </p:pic>
      <p:pic>
        <p:nvPicPr>
          <p:cNvPr id="3" name="图片 2"/>
          <p:cNvPicPr>
            <a:picLocks noChangeAspect="1"/>
          </p:cNvPicPr>
          <p:nvPr/>
        </p:nvPicPr>
        <p:blipFill>
          <a:blip r:embed="rId2"/>
          <a:stretch>
            <a:fillRect/>
          </a:stretch>
        </p:blipFill>
        <p:spPr>
          <a:xfrm>
            <a:off x="6176963" y="1342390"/>
            <a:ext cx="4442460" cy="5452745"/>
          </a:xfrm>
          <a:prstGeom prst="rect">
            <a:avLst/>
          </a:prstGeom>
        </p:spPr>
      </p:pic>
      <p:sp>
        <p:nvSpPr>
          <p:cNvPr id="4" name="文本框 3"/>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5" name="文本框 4"/>
          <p:cNvSpPr txBox="1"/>
          <p:nvPr/>
        </p:nvSpPr>
        <p:spPr>
          <a:xfrm>
            <a:off x="3937635" y="620395"/>
            <a:ext cx="4229735"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有限空间的识别</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997706" y="66919"/>
            <a:ext cx="32308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有限空间有哪些危害？</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3" name="Freeform 6"/>
          <p:cNvSpPr/>
          <p:nvPr/>
        </p:nvSpPr>
        <p:spPr bwMode="auto">
          <a:xfrm>
            <a:off x="6650673" y="2868613"/>
            <a:ext cx="1376363" cy="1587500"/>
          </a:xfrm>
          <a:custGeom>
            <a:avLst/>
            <a:gdLst>
              <a:gd name="T0" fmla="*/ 688181 w 2260"/>
              <a:gd name="T1" fmla="*/ 0 h 2610"/>
              <a:gd name="T2" fmla="*/ 1032272 w 2260"/>
              <a:gd name="T3" fmla="*/ 198285 h 2610"/>
              <a:gd name="T4" fmla="*/ 1376363 w 2260"/>
              <a:gd name="T5" fmla="*/ 396571 h 2610"/>
              <a:gd name="T6" fmla="*/ 1376363 w 2260"/>
              <a:gd name="T7" fmla="*/ 793750 h 2610"/>
              <a:gd name="T8" fmla="*/ 1376363 w 2260"/>
              <a:gd name="T9" fmla="*/ 1190321 h 2610"/>
              <a:gd name="T10" fmla="*/ 1032272 w 2260"/>
              <a:gd name="T11" fmla="*/ 1388606 h 2610"/>
              <a:gd name="T12" fmla="*/ 688181 w 2260"/>
              <a:gd name="T13" fmla="*/ 1587500 h 2610"/>
              <a:gd name="T14" fmla="*/ 344091 w 2260"/>
              <a:gd name="T15" fmla="*/ 1388606 h 2610"/>
              <a:gd name="T16" fmla="*/ 0 w 2260"/>
              <a:gd name="T17" fmla="*/ 1190321 h 2610"/>
              <a:gd name="T18" fmla="*/ 0 w 2260"/>
              <a:gd name="T19" fmla="*/ 793750 h 2610"/>
              <a:gd name="T20" fmla="*/ 0 w 2260"/>
              <a:gd name="T21" fmla="*/ 396571 h 2610"/>
              <a:gd name="T22" fmla="*/ 344091 w 2260"/>
              <a:gd name="T23" fmla="*/ 198285 h 2610"/>
              <a:gd name="T24" fmla="*/ 688181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b="1"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4" name="Freeform 7"/>
          <p:cNvSpPr/>
          <p:nvPr/>
        </p:nvSpPr>
        <p:spPr bwMode="auto">
          <a:xfrm>
            <a:off x="3796348" y="2868613"/>
            <a:ext cx="1374775" cy="1587500"/>
          </a:xfrm>
          <a:custGeom>
            <a:avLst/>
            <a:gdLst>
              <a:gd name="T0" fmla="*/ 687388 w 2260"/>
              <a:gd name="T1" fmla="*/ 0 h 2610"/>
              <a:gd name="T2" fmla="*/ 1031081 w 2260"/>
              <a:gd name="T3" fmla="*/ 198285 h 2610"/>
              <a:gd name="T4" fmla="*/ 1374775 w 2260"/>
              <a:gd name="T5" fmla="*/ 396571 h 2610"/>
              <a:gd name="T6" fmla="*/ 1374775 w 2260"/>
              <a:gd name="T7" fmla="*/ 793750 h 2610"/>
              <a:gd name="T8" fmla="*/ 1374775 w 2260"/>
              <a:gd name="T9" fmla="*/ 1190321 h 2610"/>
              <a:gd name="T10" fmla="*/ 1031081 w 2260"/>
              <a:gd name="T11" fmla="*/ 1388606 h 2610"/>
              <a:gd name="T12" fmla="*/ 687388 w 2260"/>
              <a:gd name="T13" fmla="*/ 1587500 h 2610"/>
              <a:gd name="T14" fmla="*/ 343694 w 2260"/>
              <a:gd name="T15" fmla="*/ 1388606 h 2610"/>
              <a:gd name="T16" fmla="*/ 0 w 2260"/>
              <a:gd name="T17" fmla="*/ 1190321 h 2610"/>
              <a:gd name="T18" fmla="*/ 0 w 2260"/>
              <a:gd name="T19" fmla="*/ 793750 h 2610"/>
              <a:gd name="T20" fmla="*/ 0 w 2260"/>
              <a:gd name="T21" fmla="*/ 396571 h 2610"/>
              <a:gd name="T22" fmla="*/ 343694 w 2260"/>
              <a:gd name="T23" fmla="*/ 198285 h 2610"/>
              <a:gd name="T24" fmla="*/ 687388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defRPr/>
            </a:pPr>
            <a:endParaRPr lang="zh-CN" altLang="en-US" sz="2800" b="1">
              <a:solidFill>
                <a:schemeClr val="lt1"/>
              </a:solidFill>
              <a:latin typeface="微软雅黑" panose="020B0503020204020204" pitchFamily="34" charset="-122"/>
              <a:ea typeface="微软雅黑" panose="020B0503020204020204" pitchFamily="34" charset="-122"/>
            </a:endParaRPr>
          </a:p>
        </p:txBody>
      </p:sp>
      <p:sp>
        <p:nvSpPr>
          <p:cNvPr id="65" name="Freeform 8"/>
          <p:cNvSpPr/>
          <p:nvPr/>
        </p:nvSpPr>
        <p:spPr bwMode="auto">
          <a:xfrm>
            <a:off x="4509136" y="1628775"/>
            <a:ext cx="1374775" cy="1589088"/>
          </a:xfrm>
          <a:custGeom>
            <a:avLst/>
            <a:gdLst>
              <a:gd name="T0" fmla="*/ 687388 w 2260"/>
              <a:gd name="T1" fmla="*/ 0 h 2610"/>
              <a:gd name="T2" fmla="*/ 1031081 w 2260"/>
              <a:gd name="T3" fmla="*/ 198484 h 2610"/>
              <a:gd name="T4" fmla="*/ 1374775 w 2260"/>
              <a:gd name="T5" fmla="*/ 396968 h 2610"/>
              <a:gd name="T6" fmla="*/ 1374775 w 2260"/>
              <a:gd name="T7" fmla="*/ 794544 h 2610"/>
              <a:gd name="T8" fmla="*/ 1374775 w 2260"/>
              <a:gd name="T9" fmla="*/ 1191512 h 2610"/>
              <a:gd name="T10" fmla="*/ 1031081 w 2260"/>
              <a:gd name="T11" fmla="*/ 1389995 h 2610"/>
              <a:gd name="T12" fmla="*/ 687388 w 2260"/>
              <a:gd name="T13" fmla="*/ 1589088 h 2610"/>
              <a:gd name="T14" fmla="*/ 343694 w 2260"/>
              <a:gd name="T15" fmla="*/ 1389995 h 2610"/>
              <a:gd name="T16" fmla="*/ 0 w 2260"/>
              <a:gd name="T17" fmla="*/ 1191512 h 2610"/>
              <a:gd name="T18" fmla="*/ 0 w 2260"/>
              <a:gd name="T19" fmla="*/ 794544 h 2610"/>
              <a:gd name="T20" fmla="*/ 0 w 2260"/>
              <a:gd name="T21" fmla="*/ 396968 h 2610"/>
              <a:gd name="T22" fmla="*/ 343694 w 2260"/>
              <a:gd name="T23" fmla="*/ 198484 h 2610"/>
              <a:gd name="T24" fmla="*/ 687388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fontAlgn="auto">
              <a:lnSpc>
                <a:spcPct val="100000"/>
              </a:lnSpc>
              <a:spcBef>
                <a:spcPts val="0"/>
              </a:spcBef>
              <a:spcAft>
                <a:spcPts val="0"/>
              </a:spcAft>
              <a:buClrTx/>
              <a:buSzTx/>
              <a:buFontTx/>
              <a:buNone/>
              <a:defRPr/>
            </a:pPr>
            <a:endParaRPr lang="zh-CN" altLang="en-US" sz="2000" b="1"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6" name="Freeform 9"/>
          <p:cNvSpPr/>
          <p:nvPr/>
        </p:nvSpPr>
        <p:spPr bwMode="auto">
          <a:xfrm>
            <a:off x="5939473" y="1628775"/>
            <a:ext cx="1374775" cy="1589088"/>
          </a:xfrm>
          <a:custGeom>
            <a:avLst/>
            <a:gdLst>
              <a:gd name="T0" fmla="*/ 687388 w 2260"/>
              <a:gd name="T1" fmla="*/ 0 h 2610"/>
              <a:gd name="T2" fmla="*/ 1031081 w 2260"/>
              <a:gd name="T3" fmla="*/ 198484 h 2610"/>
              <a:gd name="T4" fmla="*/ 1374775 w 2260"/>
              <a:gd name="T5" fmla="*/ 396968 h 2610"/>
              <a:gd name="T6" fmla="*/ 1374775 w 2260"/>
              <a:gd name="T7" fmla="*/ 794544 h 2610"/>
              <a:gd name="T8" fmla="*/ 1374775 w 2260"/>
              <a:gd name="T9" fmla="*/ 1191512 h 2610"/>
              <a:gd name="T10" fmla="*/ 1031081 w 2260"/>
              <a:gd name="T11" fmla="*/ 1389995 h 2610"/>
              <a:gd name="T12" fmla="*/ 687388 w 2260"/>
              <a:gd name="T13" fmla="*/ 1589088 h 2610"/>
              <a:gd name="T14" fmla="*/ 343694 w 2260"/>
              <a:gd name="T15" fmla="*/ 1389995 h 2610"/>
              <a:gd name="T16" fmla="*/ 0 w 2260"/>
              <a:gd name="T17" fmla="*/ 1191512 h 2610"/>
              <a:gd name="T18" fmla="*/ 0 w 2260"/>
              <a:gd name="T19" fmla="*/ 794544 h 2610"/>
              <a:gd name="T20" fmla="*/ 0 w 2260"/>
              <a:gd name="T21" fmla="*/ 396968 h 2610"/>
              <a:gd name="T22" fmla="*/ 343694 w 2260"/>
              <a:gd name="T23" fmla="*/ 198484 h 2610"/>
              <a:gd name="T24" fmla="*/ 687388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lt1"/>
              </a:solidFill>
              <a:latin typeface="微软雅黑" panose="020B0503020204020204" pitchFamily="34" charset="-122"/>
              <a:ea typeface="微软雅黑" panose="020B0503020204020204" pitchFamily="34" charset="-122"/>
            </a:endParaRPr>
          </a:p>
        </p:txBody>
      </p:sp>
      <p:sp>
        <p:nvSpPr>
          <p:cNvPr id="67" name="Freeform 10"/>
          <p:cNvSpPr/>
          <p:nvPr/>
        </p:nvSpPr>
        <p:spPr bwMode="auto">
          <a:xfrm>
            <a:off x="4509136" y="4100513"/>
            <a:ext cx="1374775" cy="1589087"/>
          </a:xfrm>
          <a:custGeom>
            <a:avLst/>
            <a:gdLst>
              <a:gd name="T0" fmla="*/ 687388 w 2260"/>
              <a:gd name="T1" fmla="*/ 0 h 2609"/>
              <a:gd name="T2" fmla="*/ 1031081 w 2260"/>
              <a:gd name="T3" fmla="*/ 198560 h 2609"/>
              <a:gd name="T4" fmla="*/ 1374775 w 2260"/>
              <a:gd name="T5" fmla="*/ 397119 h 2609"/>
              <a:gd name="T6" fmla="*/ 1374775 w 2260"/>
              <a:gd name="T7" fmla="*/ 794848 h 2609"/>
              <a:gd name="T8" fmla="*/ 1374775 w 2260"/>
              <a:gd name="T9" fmla="*/ 1191968 h 2609"/>
              <a:gd name="T10" fmla="*/ 1031081 w 2260"/>
              <a:gd name="T11" fmla="*/ 1390527 h 2609"/>
              <a:gd name="T12" fmla="*/ 687388 w 2260"/>
              <a:gd name="T13" fmla="*/ 1589087 h 2609"/>
              <a:gd name="T14" fmla="*/ 343694 w 2260"/>
              <a:gd name="T15" fmla="*/ 1390527 h 2609"/>
              <a:gd name="T16" fmla="*/ 0 w 2260"/>
              <a:gd name="T17" fmla="*/ 1191968 h 2609"/>
              <a:gd name="T18" fmla="*/ 0 w 2260"/>
              <a:gd name="T19" fmla="*/ 794848 h 2609"/>
              <a:gd name="T20" fmla="*/ 0 w 2260"/>
              <a:gd name="T21" fmla="*/ 397119 h 2609"/>
              <a:gd name="T22" fmla="*/ 343694 w 2260"/>
              <a:gd name="T23" fmla="*/ 198560 h 2609"/>
              <a:gd name="T24" fmla="*/ 687388 w 2260"/>
              <a:gd name="T25" fmla="*/ 0 h 26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fontAlgn="auto">
              <a:lnSpc>
                <a:spcPct val="100000"/>
              </a:lnSpc>
              <a:spcBef>
                <a:spcPts val="0"/>
              </a:spcBef>
              <a:spcAft>
                <a:spcPts val="0"/>
              </a:spcAft>
              <a:buClrTx/>
              <a:buSzTx/>
              <a:buFontTx/>
              <a:buNone/>
              <a:defRPr/>
            </a:pPr>
            <a:endParaRPr lang="zh-CN" altLang="en-US" sz="2000" b="1"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8" name="Freeform 11"/>
          <p:cNvSpPr/>
          <p:nvPr/>
        </p:nvSpPr>
        <p:spPr bwMode="auto">
          <a:xfrm>
            <a:off x="5939473" y="4100513"/>
            <a:ext cx="1374775" cy="1589087"/>
          </a:xfrm>
          <a:custGeom>
            <a:avLst/>
            <a:gdLst>
              <a:gd name="T0" fmla="*/ 687388 w 2260"/>
              <a:gd name="T1" fmla="*/ 0 h 2609"/>
              <a:gd name="T2" fmla="*/ 1031081 w 2260"/>
              <a:gd name="T3" fmla="*/ 198560 h 2609"/>
              <a:gd name="T4" fmla="*/ 1374775 w 2260"/>
              <a:gd name="T5" fmla="*/ 397119 h 2609"/>
              <a:gd name="T6" fmla="*/ 1374775 w 2260"/>
              <a:gd name="T7" fmla="*/ 794848 h 2609"/>
              <a:gd name="T8" fmla="*/ 1374775 w 2260"/>
              <a:gd name="T9" fmla="*/ 1191968 h 2609"/>
              <a:gd name="T10" fmla="*/ 1031081 w 2260"/>
              <a:gd name="T11" fmla="*/ 1390527 h 2609"/>
              <a:gd name="T12" fmla="*/ 687388 w 2260"/>
              <a:gd name="T13" fmla="*/ 1589087 h 2609"/>
              <a:gd name="T14" fmla="*/ 343694 w 2260"/>
              <a:gd name="T15" fmla="*/ 1390527 h 2609"/>
              <a:gd name="T16" fmla="*/ 0 w 2260"/>
              <a:gd name="T17" fmla="*/ 1191968 h 2609"/>
              <a:gd name="T18" fmla="*/ 0 w 2260"/>
              <a:gd name="T19" fmla="*/ 794848 h 2609"/>
              <a:gd name="T20" fmla="*/ 0 w 2260"/>
              <a:gd name="T21" fmla="*/ 397119 h 2609"/>
              <a:gd name="T22" fmla="*/ 343694 w 2260"/>
              <a:gd name="T23" fmla="*/ 198560 h 2609"/>
              <a:gd name="T24" fmla="*/ 687388 w 2260"/>
              <a:gd name="T25" fmla="*/ 0 h 26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defRPr/>
            </a:pPr>
            <a:endParaRPr lang="zh-CN" altLang="en-US" sz="2800" b="1">
              <a:solidFill>
                <a:schemeClr val="lt1"/>
              </a:solidFill>
              <a:latin typeface="微软雅黑" panose="020B0503020204020204" pitchFamily="34" charset="-122"/>
              <a:ea typeface="微软雅黑" panose="020B0503020204020204" pitchFamily="34" charset="-122"/>
            </a:endParaRPr>
          </a:p>
        </p:txBody>
      </p:sp>
      <p:sp>
        <p:nvSpPr>
          <p:cNvPr id="75" name="TextBox 19"/>
          <p:cNvSpPr txBox="1">
            <a:spLocks noChangeArrowheads="1"/>
          </p:cNvSpPr>
          <p:nvPr/>
        </p:nvSpPr>
        <p:spPr bwMode="auto">
          <a:xfrm>
            <a:off x="2413778" y="1435101"/>
            <a:ext cx="1997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2400" b="1" dirty="0">
                <a:solidFill>
                  <a:schemeClr val="tx1"/>
                </a:solidFill>
                <a:latin typeface="微软雅黑" panose="020B0503020204020204" pitchFamily="34" charset="-122"/>
              </a:rPr>
              <a:t>电力危害</a:t>
            </a:r>
            <a:endParaRPr lang="zh-CN" altLang="en-US" sz="2400" b="1" dirty="0">
              <a:solidFill>
                <a:schemeClr val="tx1"/>
              </a:solidFill>
              <a:latin typeface="微软雅黑" panose="020B0503020204020204" pitchFamily="34" charset="-122"/>
            </a:endParaRPr>
          </a:p>
        </p:txBody>
      </p:sp>
      <p:sp>
        <p:nvSpPr>
          <p:cNvPr id="77" name="TextBox 21"/>
          <p:cNvSpPr txBox="1">
            <a:spLocks noChangeArrowheads="1"/>
          </p:cNvSpPr>
          <p:nvPr/>
        </p:nvSpPr>
        <p:spPr bwMode="auto">
          <a:xfrm>
            <a:off x="7970634" y="3076489"/>
            <a:ext cx="1997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sz="2400" b="1" dirty="0">
                <a:solidFill>
                  <a:schemeClr val="tx1"/>
                </a:solidFill>
                <a:latin typeface="微软雅黑" panose="020B0503020204020204" pitchFamily="34" charset="-122"/>
              </a:rPr>
              <a:t>交通危害</a:t>
            </a:r>
            <a:endParaRPr lang="zh-CN" altLang="en-US" sz="2400" b="1" dirty="0">
              <a:solidFill>
                <a:schemeClr val="tx1"/>
              </a:solidFill>
              <a:latin typeface="微软雅黑" panose="020B0503020204020204" pitchFamily="34" charset="-122"/>
            </a:endParaRPr>
          </a:p>
        </p:txBody>
      </p:sp>
      <p:sp>
        <p:nvSpPr>
          <p:cNvPr id="78" name="TextBox 22"/>
          <p:cNvSpPr txBox="1">
            <a:spLocks noChangeArrowheads="1"/>
          </p:cNvSpPr>
          <p:nvPr/>
        </p:nvSpPr>
        <p:spPr bwMode="auto">
          <a:xfrm>
            <a:off x="8027495" y="3721014"/>
            <a:ext cx="386254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sz="1800" b="1" dirty="0">
                <a:solidFill>
                  <a:schemeClr val="bg1"/>
                </a:solidFill>
                <a:latin typeface="微软雅黑" panose="020B0503020204020204" pitchFamily="34" charset="-122"/>
              </a:rPr>
              <a:t>密闭空间（沙井）进出点位于行人道或马路上时，工作人员会有被车轮撞倒的可能，其它人士也会有跌下密闭空间的危险。沙井附近需设置适当的围栏。</a:t>
            </a:r>
            <a:endParaRPr lang="zh-CN" altLang="en-US" sz="1800" b="1" dirty="0">
              <a:solidFill>
                <a:schemeClr val="bg1"/>
              </a:solidFill>
              <a:latin typeface="微软雅黑" panose="020B0503020204020204" pitchFamily="34" charset="-122"/>
            </a:endParaRPr>
          </a:p>
        </p:txBody>
      </p:sp>
      <p:sp>
        <p:nvSpPr>
          <p:cNvPr id="79" name="TextBox 23"/>
          <p:cNvSpPr txBox="1">
            <a:spLocks noChangeArrowheads="1"/>
          </p:cNvSpPr>
          <p:nvPr/>
        </p:nvSpPr>
        <p:spPr bwMode="auto">
          <a:xfrm>
            <a:off x="7178414" y="1174751"/>
            <a:ext cx="1997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b="1" dirty="0">
                <a:solidFill>
                  <a:schemeClr val="tx1"/>
                </a:solidFill>
                <a:latin typeface="微软雅黑" panose="020B0503020204020204" pitchFamily="34" charset="-122"/>
              </a:rPr>
              <a:t>燃爆危害</a:t>
            </a:r>
            <a:endParaRPr lang="zh-CN" altLang="en-US" sz="2400" b="1" dirty="0">
              <a:solidFill>
                <a:schemeClr val="tx1"/>
              </a:solidFill>
              <a:latin typeface="微软雅黑" panose="020B0503020204020204" pitchFamily="34" charset="-122"/>
            </a:endParaRPr>
          </a:p>
        </p:txBody>
      </p:sp>
      <p:sp>
        <p:nvSpPr>
          <p:cNvPr id="81" name="TextBox 25"/>
          <p:cNvSpPr txBox="1">
            <a:spLocks noChangeArrowheads="1"/>
          </p:cNvSpPr>
          <p:nvPr/>
        </p:nvSpPr>
        <p:spPr bwMode="auto">
          <a:xfrm>
            <a:off x="7394258" y="5197162"/>
            <a:ext cx="1997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b="1" dirty="0">
                <a:solidFill>
                  <a:schemeClr val="tx1"/>
                </a:solidFill>
                <a:latin typeface="微软雅黑" panose="020B0503020204020204" pitchFamily="34" charset="-122"/>
              </a:rPr>
              <a:t>中毒窒息</a:t>
            </a:r>
            <a:endParaRPr lang="zh-CN" altLang="en-US" sz="2400" b="1" dirty="0">
              <a:solidFill>
                <a:schemeClr val="tx1"/>
              </a:solidFill>
              <a:latin typeface="微软雅黑" panose="020B0503020204020204" pitchFamily="34" charset="-122"/>
            </a:endParaRPr>
          </a:p>
        </p:txBody>
      </p:sp>
      <p:sp>
        <p:nvSpPr>
          <p:cNvPr id="83" name="TextBox 27"/>
          <p:cNvSpPr txBox="1">
            <a:spLocks noChangeArrowheads="1"/>
          </p:cNvSpPr>
          <p:nvPr/>
        </p:nvSpPr>
        <p:spPr bwMode="auto">
          <a:xfrm>
            <a:off x="2282191" y="4869066"/>
            <a:ext cx="1997075" cy="41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3200" b="1" baseline="-25000" dirty="0">
                <a:solidFill>
                  <a:schemeClr val="tx1"/>
                </a:solidFill>
                <a:latin typeface="微软雅黑" panose="020B0503020204020204" pitchFamily="34" charset="-122"/>
              </a:rPr>
              <a:t>机械危害</a:t>
            </a:r>
            <a:endParaRPr lang="zh-CN" altLang="en-US" sz="3200" b="1" baseline="-25000" dirty="0">
              <a:solidFill>
                <a:schemeClr val="tx1"/>
              </a:solidFill>
              <a:latin typeface="微软雅黑" panose="020B0503020204020204" pitchFamily="34" charset="-122"/>
            </a:endParaRPr>
          </a:p>
        </p:txBody>
      </p:sp>
      <p:sp>
        <p:nvSpPr>
          <p:cNvPr id="85" name="TextBox 29"/>
          <p:cNvSpPr txBox="1">
            <a:spLocks noChangeArrowheads="1"/>
          </p:cNvSpPr>
          <p:nvPr/>
        </p:nvSpPr>
        <p:spPr bwMode="auto">
          <a:xfrm>
            <a:off x="1633538" y="3069244"/>
            <a:ext cx="1997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a:spcBef>
                <a:spcPct val="0"/>
              </a:spcBef>
              <a:buNone/>
            </a:pPr>
            <a:r>
              <a:rPr lang="zh-CN" altLang="en-US" sz="2400" b="1" dirty="0">
                <a:solidFill>
                  <a:schemeClr val="tx1"/>
                </a:solidFill>
                <a:latin typeface="微软雅黑" panose="020B0503020204020204" pitchFamily="34" charset="-122"/>
              </a:rPr>
              <a:t>生物危害</a:t>
            </a:r>
            <a:endParaRPr lang="zh-CN" altLang="en-US" sz="2400" b="1" dirty="0">
              <a:solidFill>
                <a:schemeClr val="tx1"/>
              </a:solidFill>
              <a:latin typeface="微软雅黑" panose="020B0503020204020204" pitchFamily="34" charset="-122"/>
            </a:endParaRPr>
          </a:p>
        </p:txBody>
      </p:sp>
      <p:sp>
        <p:nvSpPr>
          <p:cNvPr id="86" name="TextBox 30"/>
          <p:cNvSpPr txBox="1">
            <a:spLocks noChangeArrowheads="1"/>
          </p:cNvSpPr>
          <p:nvPr/>
        </p:nvSpPr>
        <p:spPr bwMode="auto">
          <a:xfrm>
            <a:off x="276861" y="3634394"/>
            <a:ext cx="34083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l">
              <a:spcBef>
                <a:spcPct val="0"/>
              </a:spcBef>
              <a:buNone/>
            </a:pPr>
            <a:r>
              <a:rPr lang="zh-CN" altLang="en-US" sz="1800" b="1" dirty="0">
                <a:solidFill>
                  <a:schemeClr val="bg1"/>
                </a:solidFill>
                <a:latin typeface="微软雅黑" panose="020B0503020204020204" pitchFamily="34" charset="-122"/>
              </a:rPr>
              <a:t>密闭空间内工作可能会感染到各类细菌和病毒，甚至由昆虫、蛇、老鼠等引起的生物性危害，在地下污水渠工作的工人应该穿着覆盖全身的保护衣物；</a:t>
            </a:r>
            <a:endParaRPr lang="zh-CN" altLang="en-US" sz="1800" b="1" dirty="0">
              <a:solidFill>
                <a:schemeClr val="bg1"/>
              </a:solidFill>
              <a:latin typeface="微软雅黑" panose="020B0503020204020204" pitchFamily="34" charset="-122"/>
            </a:endParaRPr>
          </a:p>
        </p:txBody>
      </p:sp>
      <p:sp>
        <p:nvSpPr>
          <p:cNvPr id="87" name="稻壳儿小白白(http://dwz.cn/Wu2UP)"/>
          <p:cNvSpPr>
            <a:spLocks noEditPoints="1"/>
          </p:cNvSpPr>
          <p:nvPr/>
        </p:nvSpPr>
        <p:spPr bwMode="auto">
          <a:xfrm>
            <a:off x="6977366" y="3370004"/>
            <a:ext cx="765725" cy="665968"/>
          </a:xfrm>
          <a:custGeom>
            <a:avLst/>
            <a:gdLst>
              <a:gd name="T0" fmla="*/ 2147483646 w 54"/>
              <a:gd name="T1" fmla="*/ 1365607981 h 48"/>
              <a:gd name="T2" fmla="*/ 2147483646 w 54"/>
              <a:gd name="T3" fmla="*/ 1866334056 h 48"/>
              <a:gd name="T4" fmla="*/ 2147483646 w 54"/>
              <a:gd name="T5" fmla="*/ 1911855222 h 48"/>
              <a:gd name="T6" fmla="*/ 2147483646 w 54"/>
              <a:gd name="T7" fmla="*/ 1911855222 h 48"/>
              <a:gd name="T8" fmla="*/ 2147483646 w 54"/>
              <a:gd name="T9" fmla="*/ 1957376388 h 48"/>
              <a:gd name="T10" fmla="*/ 1976796628 w 54"/>
              <a:gd name="T11" fmla="*/ 2147483646 h 48"/>
              <a:gd name="T12" fmla="*/ 1752159733 w 54"/>
              <a:gd name="T13" fmla="*/ 1957376388 h 48"/>
              <a:gd name="T14" fmla="*/ 1752159733 w 54"/>
              <a:gd name="T15" fmla="*/ 1911855222 h 48"/>
              <a:gd name="T16" fmla="*/ 628981964 w 54"/>
              <a:gd name="T17" fmla="*/ 1911855222 h 48"/>
              <a:gd name="T18" fmla="*/ 628981964 w 54"/>
              <a:gd name="T19" fmla="*/ 1957376388 h 48"/>
              <a:gd name="T20" fmla="*/ 404345069 w 54"/>
              <a:gd name="T21" fmla="*/ 2147483646 h 48"/>
              <a:gd name="T22" fmla="*/ 179708175 w 54"/>
              <a:gd name="T23" fmla="*/ 1957376388 h 48"/>
              <a:gd name="T24" fmla="*/ 179708175 w 54"/>
              <a:gd name="T25" fmla="*/ 1911855222 h 48"/>
              <a:gd name="T26" fmla="*/ 44928719 w 54"/>
              <a:gd name="T27" fmla="*/ 1911855222 h 48"/>
              <a:gd name="T28" fmla="*/ 0 w 54"/>
              <a:gd name="T29" fmla="*/ 1866334056 h 48"/>
              <a:gd name="T30" fmla="*/ 0 w 54"/>
              <a:gd name="T31" fmla="*/ 1365607981 h 48"/>
              <a:gd name="T32" fmla="*/ 269565614 w 54"/>
              <a:gd name="T33" fmla="*/ 1092487734 h 48"/>
              <a:gd name="T34" fmla="*/ 314487631 w 54"/>
              <a:gd name="T35" fmla="*/ 1092487734 h 48"/>
              <a:gd name="T36" fmla="*/ 449273789 w 54"/>
              <a:gd name="T37" fmla="*/ 591761659 h 48"/>
              <a:gd name="T38" fmla="*/ 808690139 w 54"/>
              <a:gd name="T39" fmla="*/ 318641413 h 48"/>
              <a:gd name="T40" fmla="*/ 943469594 w 54"/>
              <a:gd name="T41" fmla="*/ 318641413 h 48"/>
              <a:gd name="T42" fmla="*/ 943469594 w 54"/>
              <a:gd name="T43" fmla="*/ 45521166 h 48"/>
              <a:gd name="T44" fmla="*/ 988398314 w 54"/>
              <a:gd name="T45" fmla="*/ 0 h 48"/>
              <a:gd name="T46" fmla="*/ 1527522839 w 54"/>
              <a:gd name="T47" fmla="*/ 0 h 48"/>
              <a:gd name="T48" fmla="*/ 1572451558 w 54"/>
              <a:gd name="T49" fmla="*/ 45521166 h 48"/>
              <a:gd name="T50" fmla="*/ 1572451558 w 54"/>
              <a:gd name="T51" fmla="*/ 318641413 h 48"/>
              <a:gd name="T52" fmla="*/ 1617380278 w 54"/>
              <a:gd name="T53" fmla="*/ 318641413 h 48"/>
              <a:gd name="T54" fmla="*/ 1976796628 w 54"/>
              <a:gd name="T55" fmla="*/ 591761659 h 48"/>
              <a:gd name="T56" fmla="*/ 2111582786 w 54"/>
              <a:gd name="T57" fmla="*/ 1092487734 h 48"/>
              <a:gd name="T58" fmla="*/ 2147483646 w 54"/>
              <a:gd name="T59" fmla="*/ 1092487734 h 48"/>
              <a:gd name="T60" fmla="*/ 2147483646 w 54"/>
              <a:gd name="T61" fmla="*/ 1365607981 h 48"/>
              <a:gd name="T62" fmla="*/ 584053244 w 54"/>
              <a:gd name="T63" fmla="*/ 1502171478 h 48"/>
              <a:gd name="T64" fmla="*/ 404345069 w 54"/>
              <a:gd name="T65" fmla="*/ 1320086816 h 48"/>
              <a:gd name="T66" fmla="*/ 224636894 w 54"/>
              <a:gd name="T67" fmla="*/ 1502171478 h 48"/>
              <a:gd name="T68" fmla="*/ 404345069 w 54"/>
              <a:gd name="T69" fmla="*/ 1684249394 h 48"/>
              <a:gd name="T70" fmla="*/ 584053244 w 54"/>
              <a:gd name="T71" fmla="*/ 1502171478 h 48"/>
              <a:gd name="T72" fmla="*/ 1797088453 w 54"/>
              <a:gd name="T73" fmla="*/ 1092487734 h 48"/>
              <a:gd name="T74" fmla="*/ 1662308997 w 54"/>
              <a:gd name="T75" fmla="*/ 682803991 h 48"/>
              <a:gd name="T76" fmla="*/ 1617380278 w 54"/>
              <a:gd name="T77" fmla="*/ 637282825 h 48"/>
              <a:gd name="T78" fmla="*/ 808690139 w 54"/>
              <a:gd name="T79" fmla="*/ 637282825 h 48"/>
              <a:gd name="T80" fmla="*/ 763761419 w 54"/>
              <a:gd name="T81" fmla="*/ 682803991 h 48"/>
              <a:gd name="T82" fmla="*/ 628981964 w 54"/>
              <a:gd name="T83" fmla="*/ 1092487734 h 48"/>
              <a:gd name="T84" fmla="*/ 1797088453 w 54"/>
              <a:gd name="T85" fmla="*/ 1092487734 h 48"/>
              <a:gd name="T86" fmla="*/ 2147483646 w 54"/>
              <a:gd name="T87" fmla="*/ 1502171478 h 48"/>
              <a:gd name="T88" fmla="*/ 1976796628 w 54"/>
              <a:gd name="T89" fmla="*/ 1320086816 h 48"/>
              <a:gd name="T90" fmla="*/ 1797088453 w 54"/>
              <a:gd name="T91" fmla="*/ 1502171478 h 48"/>
              <a:gd name="T92" fmla="*/ 1976796628 w 54"/>
              <a:gd name="T93" fmla="*/ 1684249394 h 48"/>
              <a:gd name="T94" fmla="*/ 2147483646 w 54"/>
              <a:gd name="T95" fmla="*/ 1502171478 h 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 h="48">
                <a:moveTo>
                  <a:pt x="54" y="30"/>
                </a:moveTo>
                <a:cubicBezTo>
                  <a:pt x="54" y="41"/>
                  <a:pt x="54" y="41"/>
                  <a:pt x="54" y="41"/>
                </a:cubicBezTo>
                <a:cubicBezTo>
                  <a:pt x="54" y="41"/>
                  <a:pt x="53" y="42"/>
                  <a:pt x="53" y="42"/>
                </a:cubicBezTo>
                <a:cubicBezTo>
                  <a:pt x="49" y="42"/>
                  <a:pt x="49" y="42"/>
                  <a:pt x="49" y="42"/>
                </a:cubicBezTo>
                <a:cubicBezTo>
                  <a:pt x="49" y="43"/>
                  <a:pt x="49" y="43"/>
                  <a:pt x="49" y="43"/>
                </a:cubicBezTo>
                <a:cubicBezTo>
                  <a:pt x="49" y="46"/>
                  <a:pt x="47" y="48"/>
                  <a:pt x="44" y="48"/>
                </a:cubicBezTo>
                <a:cubicBezTo>
                  <a:pt x="41" y="48"/>
                  <a:pt x="39" y="46"/>
                  <a:pt x="39" y="43"/>
                </a:cubicBezTo>
                <a:cubicBezTo>
                  <a:pt x="39" y="42"/>
                  <a:pt x="39" y="42"/>
                  <a:pt x="39" y="42"/>
                </a:cubicBezTo>
                <a:cubicBezTo>
                  <a:pt x="14" y="42"/>
                  <a:pt x="14" y="42"/>
                  <a:pt x="14" y="42"/>
                </a:cubicBezTo>
                <a:cubicBezTo>
                  <a:pt x="14" y="43"/>
                  <a:pt x="14" y="43"/>
                  <a:pt x="14" y="43"/>
                </a:cubicBezTo>
                <a:cubicBezTo>
                  <a:pt x="14" y="46"/>
                  <a:pt x="12" y="48"/>
                  <a:pt x="9" y="48"/>
                </a:cubicBezTo>
                <a:cubicBezTo>
                  <a:pt x="6" y="48"/>
                  <a:pt x="4" y="46"/>
                  <a:pt x="4" y="43"/>
                </a:cubicBezTo>
                <a:cubicBezTo>
                  <a:pt x="4" y="42"/>
                  <a:pt x="4" y="42"/>
                  <a:pt x="4" y="42"/>
                </a:cubicBezTo>
                <a:cubicBezTo>
                  <a:pt x="1" y="42"/>
                  <a:pt x="1" y="42"/>
                  <a:pt x="1" y="42"/>
                </a:cubicBezTo>
                <a:cubicBezTo>
                  <a:pt x="1" y="42"/>
                  <a:pt x="0" y="41"/>
                  <a:pt x="0" y="41"/>
                </a:cubicBezTo>
                <a:cubicBezTo>
                  <a:pt x="0" y="30"/>
                  <a:pt x="0" y="30"/>
                  <a:pt x="0" y="30"/>
                </a:cubicBezTo>
                <a:cubicBezTo>
                  <a:pt x="0" y="27"/>
                  <a:pt x="3" y="24"/>
                  <a:pt x="6" y="24"/>
                </a:cubicBezTo>
                <a:cubicBezTo>
                  <a:pt x="7" y="24"/>
                  <a:pt x="7" y="24"/>
                  <a:pt x="7" y="24"/>
                </a:cubicBezTo>
                <a:cubicBezTo>
                  <a:pt x="10" y="13"/>
                  <a:pt x="10" y="13"/>
                  <a:pt x="10" y="13"/>
                </a:cubicBezTo>
                <a:cubicBezTo>
                  <a:pt x="11" y="10"/>
                  <a:pt x="14" y="7"/>
                  <a:pt x="18" y="7"/>
                </a:cubicBezTo>
                <a:cubicBezTo>
                  <a:pt x="21" y="7"/>
                  <a:pt x="21" y="7"/>
                  <a:pt x="21" y="7"/>
                </a:cubicBezTo>
                <a:cubicBezTo>
                  <a:pt x="21" y="1"/>
                  <a:pt x="21" y="1"/>
                  <a:pt x="21" y="1"/>
                </a:cubicBezTo>
                <a:cubicBezTo>
                  <a:pt x="21" y="1"/>
                  <a:pt x="21" y="0"/>
                  <a:pt x="22" y="0"/>
                </a:cubicBezTo>
                <a:cubicBezTo>
                  <a:pt x="34" y="0"/>
                  <a:pt x="34" y="0"/>
                  <a:pt x="34" y="0"/>
                </a:cubicBezTo>
                <a:cubicBezTo>
                  <a:pt x="34" y="0"/>
                  <a:pt x="35" y="1"/>
                  <a:pt x="35" y="1"/>
                </a:cubicBezTo>
                <a:cubicBezTo>
                  <a:pt x="35" y="7"/>
                  <a:pt x="35" y="7"/>
                  <a:pt x="35" y="7"/>
                </a:cubicBezTo>
                <a:cubicBezTo>
                  <a:pt x="36" y="7"/>
                  <a:pt x="36" y="7"/>
                  <a:pt x="36" y="7"/>
                </a:cubicBezTo>
                <a:cubicBezTo>
                  <a:pt x="40" y="7"/>
                  <a:pt x="43" y="10"/>
                  <a:pt x="44" y="13"/>
                </a:cubicBezTo>
                <a:cubicBezTo>
                  <a:pt x="47" y="24"/>
                  <a:pt x="47" y="24"/>
                  <a:pt x="47" y="24"/>
                </a:cubicBezTo>
                <a:cubicBezTo>
                  <a:pt x="48" y="24"/>
                  <a:pt x="48" y="24"/>
                  <a:pt x="48" y="24"/>
                </a:cubicBezTo>
                <a:cubicBezTo>
                  <a:pt x="51" y="24"/>
                  <a:pt x="54" y="27"/>
                  <a:pt x="54" y="30"/>
                </a:cubicBezTo>
                <a:close/>
                <a:moveTo>
                  <a:pt x="13" y="33"/>
                </a:moveTo>
                <a:cubicBezTo>
                  <a:pt x="13" y="31"/>
                  <a:pt x="11" y="29"/>
                  <a:pt x="9" y="29"/>
                </a:cubicBezTo>
                <a:cubicBezTo>
                  <a:pt x="7" y="29"/>
                  <a:pt x="5" y="31"/>
                  <a:pt x="5" y="33"/>
                </a:cubicBezTo>
                <a:cubicBezTo>
                  <a:pt x="5" y="35"/>
                  <a:pt x="7" y="37"/>
                  <a:pt x="9" y="37"/>
                </a:cubicBezTo>
                <a:cubicBezTo>
                  <a:pt x="11" y="37"/>
                  <a:pt x="13" y="35"/>
                  <a:pt x="13" y="33"/>
                </a:cubicBezTo>
                <a:close/>
                <a:moveTo>
                  <a:pt x="40" y="24"/>
                </a:moveTo>
                <a:cubicBezTo>
                  <a:pt x="37" y="15"/>
                  <a:pt x="37" y="15"/>
                  <a:pt x="37" y="15"/>
                </a:cubicBezTo>
                <a:cubicBezTo>
                  <a:pt x="37" y="15"/>
                  <a:pt x="37" y="14"/>
                  <a:pt x="36" y="14"/>
                </a:cubicBezTo>
                <a:cubicBezTo>
                  <a:pt x="18" y="14"/>
                  <a:pt x="18" y="14"/>
                  <a:pt x="18" y="14"/>
                </a:cubicBezTo>
                <a:cubicBezTo>
                  <a:pt x="17" y="14"/>
                  <a:pt x="17" y="15"/>
                  <a:pt x="17" y="15"/>
                </a:cubicBezTo>
                <a:cubicBezTo>
                  <a:pt x="14" y="24"/>
                  <a:pt x="14" y="24"/>
                  <a:pt x="14" y="24"/>
                </a:cubicBezTo>
                <a:lnTo>
                  <a:pt x="40" y="24"/>
                </a:lnTo>
                <a:close/>
                <a:moveTo>
                  <a:pt x="48" y="33"/>
                </a:moveTo>
                <a:cubicBezTo>
                  <a:pt x="48" y="31"/>
                  <a:pt x="46" y="29"/>
                  <a:pt x="44" y="29"/>
                </a:cubicBezTo>
                <a:cubicBezTo>
                  <a:pt x="42" y="29"/>
                  <a:pt x="40" y="31"/>
                  <a:pt x="40" y="33"/>
                </a:cubicBezTo>
                <a:cubicBezTo>
                  <a:pt x="40" y="35"/>
                  <a:pt x="42" y="37"/>
                  <a:pt x="44" y="37"/>
                </a:cubicBezTo>
                <a:cubicBezTo>
                  <a:pt x="46" y="37"/>
                  <a:pt x="48" y="35"/>
                  <a:pt x="48" y="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p>
        </p:txBody>
      </p:sp>
      <p:pic>
        <p:nvPicPr>
          <p:cNvPr id="89" name="稻壳儿小白白(http://dwz.cn/Wu2UP)"/>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31879" y="4524704"/>
            <a:ext cx="882869" cy="819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5" descr="W:\Open Engagements\Productivity\MS-Unified Communications\#1601 BizProd MOD Team Core Content Work\New Iconography\Words\Draft\061312_Word_Icons\Fire_061312_white-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4805" y="1973109"/>
            <a:ext cx="866400" cy="86468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zhangce\Desktop\poison.png"/>
          <p:cNvPicPr>
            <a:picLocks noChangeAspect="1" noChangeArrowheads="1"/>
          </p:cNvPicPr>
          <p:nvPr/>
        </p:nvPicPr>
        <p:blipFill>
          <a:blip r:embed="rId3" cstate="print"/>
          <a:srcRect/>
          <a:stretch>
            <a:fillRect/>
          </a:stretch>
        </p:blipFill>
        <p:spPr bwMode="auto">
          <a:xfrm>
            <a:off x="6150775" y="4416971"/>
            <a:ext cx="961697" cy="961697"/>
          </a:xfrm>
          <a:prstGeom prst="rect">
            <a:avLst/>
          </a:prstGeom>
          <a:noFill/>
        </p:spPr>
      </p:pic>
      <p:pic>
        <p:nvPicPr>
          <p:cNvPr id="1031" name="Picture 7" descr="C:\Users\zhangce\Desktop\winamp.png"/>
          <p:cNvPicPr>
            <a:picLocks noChangeAspect="1" noChangeArrowheads="1"/>
          </p:cNvPicPr>
          <p:nvPr/>
        </p:nvPicPr>
        <p:blipFill>
          <a:blip r:embed="rId4" cstate="print"/>
          <a:srcRect/>
          <a:stretch>
            <a:fillRect/>
          </a:stretch>
        </p:blipFill>
        <p:spPr bwMode="auto">
          <a:xfrm>
            <a:off x="4716113" y="1989083"/>
            <a:ext cx="898634" cy="898634"/>
          </a:xfrm>
          <a:prstGeom prst="rect">
            <a:avLst/>
          </a:prstGeom>
          <a:noFill/>
        </p:spPr>
      </p:pic>
      <p:pic>
        <p:nvPicPr>
          <p:cNvPr id="1032" name="Picture 8" descr="C:\Users\zhangce\Desktop\mouse33.png"/>
          <p:cNvPicPr>
            <a:picLocks noChangeAspect="1" noChangeArrowheads="1"/>
          </p:cNvPicPr>
          <p:nvPr/>
        </p:nvPicPr>
        <p:blipFill>
          <a:blip r:embed="rId5" cstate="print"/>
          <a:srcRect/>
          <a:stretch>
            <a:fillRect/>
          </a:stretch>
        </p:blipFill>
        <p:spPr bwMode="auto">
          <a:xfrm>
            <a:off x="3801715" y="3076905"/>
            <a:ext cx="1150882" cy="1150882"/>
          </a:xfrm>
          <a:prstGeom prst="rect">
            <a:avLst/>
          </a:prstGeom>
          <a:noFill/>
        </p:spPr>
      </p:pic>
      <p:sp>
        <p:nvSpPr>
          <p:cNvPr id="2" name="矩形 1"/>
          <p:cNvSpPr/>
          <p:nvPr/>
        </p:nvSpPr>
        <p:spPr>
          <a:xfrm>
            <a:off x="7314248" y="5771152"/>
            <a:ext cx="366382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0"/>
              </a:spcBef>
            </a:pPr>
            <a:r>
              <a:rPr lang="zh-CN" altLang="zh-CN" b="1" dirty="0">
                <a:solidFill>
                  <a:schemeClr val="bg1"/>
                </a:solidFill>
                <a:latin typeface="微软雅黑" panose="020B0503020204020204" pitchFamily="34" charset="-122"/>
                <a:ea typeface="微软雅黑" panose="020B0503020204020204" pitchFamily="34" charset="-122"/>
              </a:rPr>
              <a:t>常见的有毒有害气体有硫化氢、一氧化碳、苯、甲苯、二甲苯等</a:t>
            </a:r>
            <a:endParaRPr lang="zh-CN" altLang="zh-CN" b="1"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7541578" y="1628561"/>
            <a:ext cx="4546332"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lvl="2" indent="0" algn="l">
              <a:buNone/>
            </a:pPr>
            <a:r>
              <a:rPr lang="zh-CN" altLang="en-US" b="1" dirty="0">
                <a:solidFill>
                  <a:schemeClr val="bg1"/>
                </a:solidFill>
                <a:latin typeface="微软雅黑" panose="020B0503020204020204" pitchFamily="34" charset="-122"/>
                <a:ea typeface="微软雅黑" panose="020B0503020204020204" pitchFamily="34" charset="-122"/>
              </a:rPr>
              <a:t>当可燃性气体浓度超过最低爆炸限度的10%时；当空气中易燃性粉尘相对集中,从而使可视距离在</a:t>
            </a:r>
            <a:r>
              <a:rPr lang="zh-CN" altLang="en-US" b="1" dirty="0" smtClean="0">
                <a:solidFill>
                  <a:schemeClr val="bg1"/>
                </a:solidFill>
                <a:latin typeface="微软雅黑" panose="020B0503020204020204" pitchFamily="34" charset="-122"/>
                <a:ea typeface="微软雅黑" panose="020B0503020204020204" pitchFamily="34" charset="-122"/>
              </a:rPr>
              <a:t>、1</a:t>
            </a:r>
            <a:r>
              <a:rPr lang="zh-CN" altLang="en-US" b="1" dirty="0">
                <a:solidFill>
                  <a:schemeClr val="bg1"/>
                </a:solidFill>
                <a:latin typeface="微软雅黑" panose="020B0503020204020204" pitchFamily="34" charset="-122"/>
                <a:ea typeface="微软雅黑" panose="020B0503020204020204" pitchFamily="34" charset="-122"/>
              </a:rPr>
              <a:t>.5米以内模糊时；</a:t>
            </a:r>
            <a:endParaRPr lang="zh-CN" altLang="en-US" b="1" dirty="0">
              <a:solidFill>
                <a:schemeClr val="bg1"/>
              </a:solidFill>
              <a:latin typeface="微软雅黑" panose="020B0503020204020204" pitchFamily="34" charset="-122"/>
              <a:ea typeface="微软雅黑" panose="020B0503020204020204" pitchFamily="34" charset="-122"/>
            </a:endParaRPr>
          </a:p>
          <a:p>
            <a:pPr marL="0" lvl="2" indent="0" algn="l">
              <a:buNone/>
            </a:pPr>
            <a:r>
              <a:rPr lang="zh-CN" altLang="en-US" b="1" dirty="0">
                <a:solidFill>
                  <a:schemeClr val="bg1"/>
                </a:solidFill>
                <a:latin typeface="微软雅黑" panose="020B0503020204020204" pitchFamily="34" charset="-122"/>
                <a:ea typeface="微软雅黑" panose="020B0503020204020204" pitchFamily="34" charset="-122"/>
              </a:rPr>
              <a:t>当氧气浓度在23%以上时。</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55308" y="5494020"/>
            <a:ext cx="3456940" cy="922020"/>
          </a:xfrm>
          <a:prstGeom prst="rect">
            <a:avLst/>
          </a:prstGeom>
          <a:noFill/>
        </p:spPr>
        <p:txBody>
          <a:bodyPr wrap="square" rtlCol="0" anchor="t">
            <a:spAutoFit/>
          </a:bodyPr>
          <a:lstStyle/>
          <a:p>
            <a:r>
              <a:rPr lang="zh-CN" altLang="en-US" b="1">
                <a:solidFill>
                  <a:schemeClr val="bg1"/>
                </a:solidFill>
                <a:latin typeface="微软雅黑" panose="020B0503020204020204" pitchFamily="34" charset="-122"/>
                <a:ea typeface="微软雅黑" panose="020B0503020204020204" pitchFamily="34" charset="-122"/>
              </a:rPr>
              <a:t>受限空间内可能有各种机械动力、传动、设备，若处理不当、操作失误等，可能发生机械伤害事故</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467678" y="1905635"/>
            <a:ext cx="3456940" cy="922020"/>
          </a:xfrm>
          <a:prstGeom prst="rect">
            <a:avLst/>
          </a:prstGeom>
          <a:noFill/>
        </p:spPr>
        <p:txBody>
          <a:bodyPr wrap="square" rtlCol="0" anchor="t">
            <a:spAutoFit/>
          </a:bodyPr>
          <a:lstStyle/>
          <a:p>
            <a:r>
              <a:rPr lang="zh-CN" altLang="en-US" b="1">
                <a:solidFill>
                  <a:schemeClr val="bg1"/>
                </a:solidFill>
                <a:latin typeface="微软雅黑" panose="020B0503020204020204" pitchFamily="34" charset="-122"/>
                <a:ea typeface="微软雅黑" panose="020B0503020204020204" pitchFamily="34" charset="-122"/>
              </a:rPr>
              <a:t>受限空间内可能有各种电气设备，若处理不当、操作失误等，可能发生触电事故</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0-#ppt_w/2"/>
                                          </p:val>
                                        </p:tav>
                                        <p:tav tm="100000">
                                          <p:val>
                                            <p:strVal val="#ppt_x"/>
                                          </p:val>
                                        </p:tav>
                                      </p:tavLst>
                                    </p:anim>
                                    <p:anim calcmode="lin" valueType="num">
                                      <p:cBhvr additive="base">
                                        <p:cTn id="8" dur="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1+#ppt_w/2"/>
                                          </p:val>
                                        </p:tav>
                                        <p:tav tm="100000">
                                          <p:val>
                                            <p:strVal val="#ppt_x"/>
                                          </p:val>
                                        </p:tav>
                                      </p:tavLst>
                                    </p:anim>
                                    <p:anim calcmode="lin" valueType="num">
                                      <p:cBhvr additive="base">
                                        <p:cTn id="12" dur="500" fill="hold"/>
                                        <p:tgtEl>
                                          <p:spTgt spid="66"/>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1+#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500" fill="hold"/>
                                        <p:tgtEl>
                                          <p:spTgt spid="68"/>
                                        </p:tgtEl>
                                        <p:attrNameLst>
                                          <p:attrName>ppt_x</p:attrName>
                                        </p:attrNameLst>
                                      </p:cBhvr>
                                      <p:tavLst>
                                        <p:tav tm="0">
                                          <p:val>
                                            <p:strVal val="1+#ppt_w/2"/>
                                          </p:val>
                                        </p:tav>
                                        <p:tav tm="100000">
                                          <p:val>
                                            <p:strVal val="#ppt_x"/>
                                          </p:val>
                                        </p:tav>
                                      </p:tavLst>
                                    </p:anim>
                                    <p:anim calcmode="lin" valueType="num">
                                      <p:cBhvr additive="base">
                                        <p:cTn id="20" dur="500" fill="hold"/>
                                        <p:tgtEl>
                                          <p:spTgt spid="68"/>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0-#ppt_w/2"/>
                                          </p:val>
                                        </p:tav>
                                        <p:tav tm="100000">
                                          <p:val>
                                            <p:strVal val="#ppt_x"/>
                                          </p:val>
                                        </p:tav>
                                      </p:tavLst>
                                    </p:anim>
                                    <p:anim calcmode="lin" valueType="num">
                                      <p:cBhvr additive="base">
                                        <p:cTn id="24" dur="500" fill="hold"/>
                                        <p:tgtEl>
                                          <p:spTgt spid="67"/>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500" fill="hold"/>
                                        <p:tgtEl>
                                          <p:spTgt spid="64"/>
                                        </p:tgtEl>
                                        <p:attrNameLst>
                                          <p:attrName>ppt_x</p:attrName>
                                        </p:attrNameLst>
                                      </p:cBhvr>
                                      <p:tavLst>
                                        <p:tav tm="0">
                                          <p:val>
                                            <p:strVal val="0-#ppt_w/2"/>
                                          </p:val>
                                        </p:tav>
                                        <p:tav tm="100000">
                                          <p:val>
                                            <p:strVal val="#ppt_x"/>
                                          </p:val>
                                        </p:tav>
                                      </p:tavLst>
                                    </p:anim>
                                    <p:anim calcmode="lin" valueType="num">
                                      <p:cBhvr additive="base">
                                        <p:cTn id="28" dur="500" fill="hold"/>
                                        <p:tgtEl>
                                          <p:spTgt spid="64"/>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2" presetClass="entr" presetSubtype="2" fill="hold" grpId="0" nodeType="after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wipe(right)">
                                      <p:cBhvr>
                                        <p:cTn id="32" dur="500"/>
                                        <p:tgtEl>
                                          <p:spTgt spid="75"/>
                                        </p:tgtEl>
                                      </p:cBhvr>
                                    </p:animEffect>
                                  </p:childTnLst>
                                </p:cTn>
                              </p:par>
                            </p:childTnLst>
                          </p:cTn>
                        </p:par>
                        <p:par>
                          <p:cTn id="33" fill="hold">
                            <p:stCondLst>
                              <p:cond delay="1000"/>
                            </p:stCondLst>
                            <p:childTnLst>
                              <p:par>
                                <p:cTn id="34" presetID="22" presetClass="entr" presetSubtype="2" fill="hold" grpId="0" nodeType="after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wipe(right)">
                                      <p:cBhvr>
                                        <p:cTn id="36" dur="500"/>
                                        <p:tgtEl>
                                          <p:spTgt spid="77"/>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wipe(right)">
                                      <p:cBhvr>
                                        <p:cTn id="39" dur="500"/>
                                        <p:tgtEl>
                                          <p:spTgt spid="78"/>
                                        </p:tgtEl>
                                      </p:cBhvr>
                                    </p:animEffect>
                                  </p:childTnLst>
                                </p:cTn>
                              </p:par>
                            </p:childTnLst>
                          </p:cTn>
                        </p:par>
                        <p:par>
                          <p:cTn id="40" fill="hold">
                            <p:stCondLst>
                              <p:cond delay="1500"/>
                            </p:stCondLst>
                            <p:childTnLst>
                              <p:par>
                                <p:cTn id="41" presetID="22" presetClass="entr" presetSubtype="2"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wipe(right)">
                                      <p:cBhvr>
                                        <p:cTn id="43" dur="500"/>
                                        <p:tgtEl>
                                          <p:spTgt spid="79"/>
                                        </p:tgtEl>
                                      </p:cBhvr>
                                    </p:animEffect>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right)">
                                      <p:cBhvr>
                                        <p:cTn id="47" dur="500"/>
                                        <p:tgtEl>
                                          <p:spTgt spid="81"/>
                                        </p:tgtEl>
                                      </p:cBhvr>
                                    </p:animEffect>
                                  </p:childTnLst>
                                </p:cTn>
                              </p:par>
                            </p:childTnLst>
                          </p:cTn>
                        </p:par>
                        <p:par>
                          <p:cTn id="48" fill="hold">
                            <p:stCondLst>
                              <p:cond delay="2500"/>
                            </p:stCondLst>
                            <p:childTnLst>
                              <p:par>
                                <p:cTn id="49" presetID="22" presetClass="entr" presetSubtype="2" fill="hold" grpId="0"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wipe(right)">
                                      <p:cBhvr>
                                        <p:cTn id="51" dur="500"/>
                                        <p:tgtEl>
                                          <p:spTgt spid="83"/>
                                        </p:tgtEl>
                                      </p:cBhvr>
                                    </p:animEffect>
                                  </p:childTnLst>
                                </p:cTn>
                              </p:par>
                            </p:childTnLst>
                          </p:cTn>
                        </p:par>
                        <p:par>
                          <p:cTn id="52" fill="hold">
                            <p:stCondLst>
                              <p:cond delay="3000"/>
                            </p:stCondLst>
                            <p:childTnLst>
                              <p:par>
                                <p:cTn id="53" presetID="22" presetClass="entr" presetSubtype="2"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wipe(right)">
                                      <p:cBhvr>
                                        <p:cTn id="55" dur="500"/>
                                        <p:tgtEl>
                                          <p:spTgt spid="85"/>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86"/>
                                        </p:tgtEl>
                                        <p:attrNameLst>
                                          <p:attrName>style.visibility</p:attrName>
                                        </p:attrNameLst>
                                      </p:cBhvr>
                                      <p:to>
                                        <p:strVal val="visible"/>
                                      </p:to>
                                    </p:set>
                                    <p:animEffect transition="in" filter="wipe(right)">
                                      <p:cBhvr>
                                        <p:cTn id="58"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p:bldP spid="64" grpId="0" bldLvl="0" animBg="1"/>
      <p:bldP spid="65" grpId="0" bldLvl="0" animBg="1"/>
      <p:bldP spid="66" grpId="0" bldLvl="0" animBg="1"/>
      <p:bldP spid="67" grpId="0" bldLvl="0" animBg="1"/>
      <p:bldP spid="68" grpId="0" bldLvl="0" animBg="1"/>
      <p:bldP spid="75" grpId="0" autoUpdateAnimBg="0"/>
      <p:bldP spid="77" grpId="0" autoUpdateAnimBg="0"/>
      <p:bldP spid="78" grpId="0" autoUpdateAnimBg="0"/>
      <p:bldP spid="79" grpId="0" autoUpdateAnimBg="0"/>
      <p:bldP spid="81" grpId="0" autoUpdateAnimBg="0"/>
      <p:bldP spid="83" grpId="0" autoUpdateAnimBg="0"/>
      <p:bldP spid="85" grpId="0" autoUpdateAnimBg="0"/>
      <p:bldP spid="86"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2223" y="780836"/>
            <a:ext cx="12192000" cy="20548"/>
          </a:xfrm>
          <a:prstGeom prst="line">
            <a:avLst/>
          </a:prstGeom>
          <a:ln w="25400">
            <a:noFill/>
          </a:ln>
        </p:spPr>
        <p:style>
          <a:lnRef idx="1">
            <a:schemeClr val="accent1"/>
          </a:lnRef>
          <a:fillRef idx="0">
            <a:schemeClr val="accent1"/>
          </a:fillRef>
          <a:effectRef idx="0">
            <a:schemeClr val="accent1"/>
          </a:effectRef>
          <a:fontRef idx="minor">
            <a:schemeClr val="tx1"/>
          </a:fontRef>
        </p:style>
      </p:cxnSp>
      <p:graphicFrame>
        <p:nvGraphicFramePr>
          <p:cNvPr id="13" name="表格 12"/>
          <p:cNvGraphicFramePr>
            <a:graphicFrameLocks noGrp="1"/>
          </p:cNvGraphicFramePr>
          <p:nvPr>
            <p:custDataLst>
              <p:tags r:id="rId1"/>
            </p:custDataLst>
          </p:nvPr>
        </p:nvGraphicFramePr>
        <p:xfrm>
          <a:off x="554017" y="1149042"/>
          <a:ext cx="10751820" cy="5518785"/>
        </p:xfrm>
        <a:graphic>
          <a:graphicData uri="http://schemas.openxmlformats.org/drawingml/2006/table">
            <a:tbl>
              <a:tblPr firstRow="1" firstCol="1" bandRow="1">
                <a:effectLst>
                  <a:outerShdw blurRad="50800" dist="38100" dir="5400000" algn="t" rotWithShape="0">
                    <a:prstClr val="black">
                      <a:alpha val="40000"/>
                    </a:prstClr>
                  </a:outerShdw>
                </a:effectLst>
              </a:tblPr>
              <a:tblGrid>
                <a:gridCol w="2070735"/>
                <a:gridCol w="3879850"/>
                <a:gridCol w="4801235"/>
              </a:tblGrid>
              <a:tr h="474980">
                <a:tc>
                  <a:txBody>
                    <a:bodyPr/>
                    <a:lstStyle/>
                    <a:p>
                      <a:pPr algn="ctr">
                        <a:lnSpc>
                          <a:spcPct val="100000"/>
                        </a:lnSpc>
                        <a:spcAft>
                          <a:spcPts val="0"/>
                        </a:spcAft>
                      </a:pPr>
                      <a:r>
                        <a:rPr lang="zh-CN" sz="1800" b="1" kern="100" dirty="0">
                          <a:solidFill>
                            <a:schemeClr val="accent2"/>
                          </a:solidFill>
                          <a:effectLst/>
                          <a:latin typeface="微软雅黑" panose="020B0503020204020204" pitchFamily="34" charset="-122"/>
                          <a:ea typeface="微软雅黑" panose="020B0503020204020204" pitchFamily="34" charset="-122"/>
                          <a:cs typeface="Arial" panose="020B0604020202020204" pitchFamily="34" charset="0"/>
                        </a:rPr>
                        <a:t>有限空间种类</a:t>
                      </a:r>
                      <a:endParaRPr lang="zh-CN" sz="1800" b="1" kern="100" dirty="0">
                        <a:solidFill>
                          <a:schemeClr val="accent2"/>
                        </a:solidFill>
                        <a:effectLst/>
                        <a:latin typeface="微软雅黑" panose="020B0503020204020204" pitchFamily="34" charset="-122"/>
                        <a:ea typeface="微软雅黑" panose="020B0503020204020204" pitchFamily="34" charset="-122"/>
                        <a:cs typeface="Arial" panose="020B060402020202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algn="ctr">
                        <a:lnSpc>
                          <a:spcPct val="100000"/>
                        </a:lnSpc>
                        <a:spcAft>
                          <a:spcPts val="0"/>
                        </a:spcAft>
                      </a:pPr>
                      <a:r>
                        <a:rPr lang="zh-CN" sz="1800" b="1" kern="100" dirty="0">
                          <a:solidFill>
                            <a:schemeClr val="accent2"/>
                          </a:solidFill>
                          <a:effectLst/>
                          <a:latin typeface="微软雅黑" panose="020B0503020204020204" pitchFamily="34" charset="-122"/>
                          <a:ea typeface="微软雅黑" panose="020B0503020204020204" pitchFamily="34" charset="-122"/>
                          <a:cs typeface="Arial" panose="020B0604020202020204" pitchFamily="34" charset="0"/>
                        </a:rPr>
                        <a:t>有限空间名称</a:t>
                      </a:r>
                      <a:endParaRPr lang="zh-CN" sz="1800" b="1" kern="100" dirty="0">
                        <a:solidFill>
                          <a:schemeClr val="accent2"/>
                        </a:solidFill>
                        <a:effectLst/>
                        <a:latin typeface="微软雅黑" panose="020B0503020204020204" pitchFamily="34" charset="-122"/>
                        <a:ea typeface="微软雅黑" panose="020B0503020204020204" pitchFamily="34" charset="-122"/>
                        <a:cs typeface="Arial" panose="020B060402020202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algn="ctr">
                        <a:lnSpc>
                          <a:spcPct val="100000"/>
                        </a:lnSpc>
                        <a:spcAft>
                          <a:spcPts val="0"/>
                        </a:spcAft>
                      </a:pPr>
                      <a:r>
                        <a:rPr lang="zh-CN" sz="1800" b="1" kern="100" dirty="0">
                          <a:solidFill>
                            <a:schemeClr val="accent2"/>
                          </a:solidFill>
                          <a:effectLst/>
                          <a:latin typeface="微软雅黑" panose="020B0503020204020204" pitchFamily="34" charset="-122"/>
                          <a:ea typeface="微软雅黑" panose="020B0503020204020204" pitchFamily="34" charset="-122"/>
                          <a:cs typeface="Arial" panose="020B0604020202020204" pitchFamily="34" charset="0"/>
                        </a:rPr>
                        <a:t>主要危害有害因素</a:t>
                      </a:r>
                      <a:endParaRPr lang="zh-CN" sz="1800" b="1" kern="100" dirty="0">
                        <a:solidFill>
                          <a:schemeClr val="accent2"/>
                        </a:solidFill>
                        <a:effectLst/>
                        <a:latin typeface="微软雅黑" panose="020B0503020204020204" pitchFamily="34" charset="-122"/>
                        <a:ea typeface="微软雅黑" panose="020B0503020204020204" pitchFamily="34" charset="-122"/>
                        <a:cs typeface="Arial" panose="020B060402020202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r>
              <a:tr h="763905">
                <a:tc rowSpan="3">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封闭或半封闭设备</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l">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船舱、储罐、车载槽罐、反应塔（釜）、压力容器</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一氧化碳中毒</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挥发性有机溶剂中毒、爆炸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r>
              <a:tr h="338455">
                <a:tc vMerge="1">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冷藏箱、管道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endParaRPr lang="zh-CN" sz="18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r>
              <a:tr h="382270">
                <a:tc vMerge="1">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烟道、锅炉</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一氧化碳中毒</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r>
              <a:tr h="475615">
                <a:tc rowSpan="3">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地下有限空间</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地下室、地下仓库、隧道、地窖</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c>
                  <a:txBody>
                    <a:bodyPr/>
                    <a:lstStyle/>
                    <a:p>
                      <a:pPr algn="ctr">
                        <a:lnSpc>
                          <a:spcPct val="100000"/>
                        </a:lnSpc>
                        <a:spcAft>
                          <a:spcPts val="0"/>
                        </a:spcAft>
                      </a:pPr>
                      <a:r>
                        <a:rPr lang="zh-CN" sz="1800" kern="10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endParaRPr lang="zh-CN" sz="18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r>
              <a:tr h="860425">
                <a:tc vMerge="1">
                  <a:tcPr/>
                </a:tc>
                <a:tc>
                  <a:txBody>
                    <a:bodyPr/>
                    <a:lstStyle/>
                    <a:p>
                      <a:pPr algn="l">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地下工程、地下管道、暗沟、涵洞、地坑、废井、污水池（井）、沼气池、化粪池、下水道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硫化氢中毒</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可燃性气体（</a:t>
                      </a:r>
                      <a:r>
                        <a:rPr lang="en-US" sz="1800" kern="10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CH</a:t>
                      </a:r>
                      <a:r>
                        <a:rPr lang="en-US" sz="1800" kern="100" baseline="-2500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4</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a:t>
                      </a:r>
                      <a:r>
                        <a:rPr lang="en-US" sz="1800" kern="10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CO</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等）爆炸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r>
              <a:tr h="425450">
                <a:tc vMerge="1">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储藏室、温室、冷库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r>
              <a:tr h="573405">
                <a:tc rowSpan="4">
                  <a:txBody>
                    <a:bodyPr/>
                    <a:lstStyle/>
                    <a:p>
                      <a:pPr algn="ctr">
                        <a:lnSpc>
                          <a:spcPct val="100000"/>
                        </a:lnSpc>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地上有限空间</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酒精池、发酵池</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硫化氢中毒</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可燃性气体爆炸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r>
              <a:tr h="404495">
                <a:tc vMerge="1">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垃圾站</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硫化氢中毒</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可燃性气体爆炸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r>
              <a:tr h="425450">
                <a:tc vMerge="1">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粮仓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缺氧窒息、粉尘爆炸、磷化氢中毒</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r>
              <a:tr h="394335">
                <a:tc vMerge="1">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料仓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缺氧窒息、粉尘爆炸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r>
            </a:tbl>
          </a:graphicData>
        </a:graphic>
      </p:graphicFrame>
      <p:sp>
        <p:nvSpPr>
          <p:cNvPr id="9" name="矩形 8"/>
          <p:cNvSpPr/>
          <p:nvPr/>
        </p:nvSpPr>
        <p:spPr>
          <a:xfrm>
            <a:off x="2446491" y="116449"/>
            <a:ext cx="50596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典型有限空间作业危险有害因素分析</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187266" y="1109608"/>
            <a:ext cx="5579581" cy="5301466"/>
            <a:chOff x="6894669" y="1109608"/>
            <a:chExt cx="5157627" cy="5405514"/>
          </a:xfrm>
        </p:grpSpPr>
        <p:sp>
          <p:nvSpPr>
            <p:cNvPr id="22" name="矩形 21"/>
            <p:cNvSpPr/>
            <p:nvPr/>
          </p:nvSpPr>
          <p:spPr>
            <a:xfrm>
              <a:off x="6894669" y="1109608"/>
              <a:ext cx="5157627" cy="5405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 cstate="print"/>
            <a:stretch>
              <a:fillRect/>
            </a:stretch>
          </p:blipFill>
          <p:spPr>
            <a:xfrm>
              <a:off x="10492251" y="1296428"/>
              <a:ext cx="1365440" cy="1977157"/>
            </a:xfrm>
            <a:prstGeom prst="rect">
              <a:avLst/>
            </a:prstGeom>
          </p:spPr>
        </p:pic>
        <p:sp>
          <p:nvSpPr>
            <p:cNvPr id="18" name="文本框 17"/>
            <p:cNvSpPr txBox="1"/>
            <p:nvPr/>
          </p:nvSpPr>
          <p:spPr>
            <a:xfrm>
              <a:off x="6999812" y="1145283"/>
              <a:ext cx="2393879" cy="469410"/>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solidFill>
                    <a:schemeClr val="accent2"/>
                  </a:solidFill>
                  <a:latin typeface="微软雅黑" panose="020B0503020204020204" pitchFamily="34" charset="-122"/>
                  <a:ea typeface="微软雅黑" panose="020B0503020204020204" pitchFamily="34" charset="-122"/>
                </a:rPr>
                <a:t>硫化氢（</a:t>
              </a:r>
              <a:r>
                <a:rPr lang="en-US" altLang="zh-CN" sz="2400" b="1" dirty="0">
                  <a:solidFill>
                    <a:schemeClr val="accent2"/>
                  </a:solidFill>
                  <a:latin typeface="微软雅黑" panose="020B0503020204020204" pitchFamily="34" charset="-122"/>
                  <a:ea typeface="微软雅黑" panose="020B0503020204020204" pitchFamily="34" charset="-122"/>
                </a:rPr>
                <a:t>H</a:t>
              </a:r>
              <a:r>
                <a:rPr lang="en-US" altLang="zh-CN" sz="2400" b="1" baseline="-25000" dirty="0">
                  <a:solidFill>
                    <a:schemeClr val="accent2"/>
                  </a:solidFill>
                  <a:latin typeface="微软雅黑" panose="020B0503020204020204" pitchFamily="34" charset="-122"/>
                  <a:ea typeface="微软雅黑" panose="020B0503020204020204" pitchFamily="34" charset="-122"/>
                </a:rPr>
                <a:t>2</a:t>
              </a:r>
              <a:r>
                <a:rPr lang="en-US" altLang="zh-CN" sz="2400" b="1" dirty="0">
                  <a:solidFill>
                    <a:schemeClr val="accent2"/>
                  </a:solidFill>
                  <a:latin typeface="微软雅黑" panose="020B0503020204020204" pitchFamily="34" charset="-122"/>
                  <a:ea typeface="微软雅黑" panose="020B0503020204020204" pitchFamily="34" charset="-122"/>
                </a:rPr>
                <a:t>S</a:t>
              </a:r>
              <a:r>
                <a:rPr lang="zh-CN" altLang="en-US" sz="2400" b="1" dirty="0">
                  <a:solidFill>
                    <a:schemeClr val="accent2"/>
                  </a:solidFill>
                  <a:latin typeface="微软雅黑" panose="020B0503020204020204" pitchFamily="34" charset="-122"/>
                  <a:ea typeface="微软雅黑" panose="020B0503020204020204" pitchFamily="34" charset="-122"/>
                </a:rPr>
                <a:t>）</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972563" y="1699979"/>
              <a:ext cx="3400035" cy="940116"/>
            </a:xfrm>
            <a:prstGeom prst="rect">
              <a:avLst/>
            </a:prstGeom>
            <a:noFill/>
          </p:spPr>
          <p:txBody>
            <a:bodyPr wrap="square" rtlCol="0">
              <a:spAutoFit/>
            </a:bodyPr>
            <a:lstStyle/>
            <a:p>
              <a:pPr>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由含氮化合物如蛋白质腐败分解产生，咸菜腌制过程中会产生硫化氢。</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894669" y="2538625"/>
              <a:ext cx="5065159" cy="3906142"/>
            </a:xfrm>
            <a:prstGeom prst="rect">
              <a:avLst/>
            </a:prstGeom>
            <a:noFill/>
          </p:spPr>
          <p:txBody>
            <a:bodyPr wrap="square" rtlCol="0">
              <a:spAutoFit/>
            </a:bodyPr>
            <a:lstStyle/>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1</a:t>
              </a:r>
              <a:r>
                <a:rPr lang="zh-CN" altLang="en-US" b="1" dirty="0">
                  <a:solidFill>
                    <a:schemeClr val="accent2"/>
                  </a:solidFill>
                  <a:latin typeface="微软雅黑" panose="020B0503020204020204" pitchFamily="34" charset="-122"/>
                  <a:ea typeface="微软雅黑" panose="020B0503020204020204" pitchFamily="34" charset="-122"/>
                </a:rPr>
                <a:t>）无色、有特色的臭鸡蛋味；</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2</a:t>
              </a:r>
              <a:r>
                <a:rPr lang="zh-CN" altLang="en-US" b="1" dirty="0">
                  <a:solidFill>
                    <a:schemeClr val="accent2"/>
                  </a:solidFill>
                  <a:latin typeface="微软雅黑" panose="020B0503020204020204" pitchFamily="34" charset="-122"/>
                  <a:ea typeface="微软雅黑" panose="020B0503020204020204" pitchFamily="34" charset="-122"/>
                </a:rPr>
                <a:t>）易溶于水、酒精、汽油；</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3</a:t>
              </a:r>
              <a:r>
                <a:rPr lang="zh-CN" altLang="en-US" b="1" dirty="0">
                  <a:solidFill>
                    <a:schemeClr val="accent2"/>
                  </a:solidFill>
                  <a:latin typeface="微软雅黑" panose="020B0503020204020204" pitchFamily="34" charset="-122"/>
                  <a:ea typeface="微软雅黑" panose="020B0503020204020204" pitchFamily="34" charset="-122"/>
                </a:rPr>
                <a:t>）比重比空气大，易积聚在通风不良的城市污水管道、化粪池、污水池、纸浆池以及其他各类发酵池和蔬菜腌制池等低洼处。</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4</a:t>
              </a:r>
              <a:r>
                <a:rPr lang="zh-CN" altLang="en-US" b="1" dirty="0">
                  <a:solidFill>
                    <a:schemeClr val="accent2"/>
                  </a:solidFill>
                  <a:latin typeface="微软雅黑" panose="020B0503020204020204" pitchFamily="34" charset="-122"/>
                  <a:ea typeface="微软雅黑" panose="020B0503020204020204" pitchFamily="34" charset="-122"/>
                </a:rPr>
                <a:t>）易燃，与空气能形成爆炸性混合气体，爆炸极限为</a:t>
              </a:r>
              <a:r>
                <a:rPr lang="en-US" altLang="zh-CN" b="1" dirty="0">
                  <a:solidFill>
                    <a:schemeClr val="accent2"/>
                  </a:solidFill>
                  <a:latin typeface="微软雅黑" panose="020B0503020204020204" pitchFamily="34" charset="-122"/>
                  <a:ea typeface="微软雅黑" panose="020B0503020204020204" pitchFamily="34" charset="-122"/>
                </a:rPr>
                <a:t>4.0%~46.0%</a:t>
              </a:r>
              <a:r>
                <a:rPr lang="zh-CN" altLang="en-US" b="1" dirty="0">
                  <a:solidFill>
                    <a:schemeClr val="accent2"/>
                  </a:solidFill>
                  <a:latin typeface="微软雅黑" panose="020B0503020204020204" pitchFamily="34" charset="-122"/>
                  <a:ea typeface="微软雅黑" panose="020B0503020204020204" pitchFamily="34" charset="-122"/>
                </a:rPr>
                <a:t>；</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5</a:t>
              </a: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H</a:t>
              </a:r>
              <a:r>
                <a:rPr lang="en-US" altLang="zh-CN" b="1" baseline="-25000" dirty="0">
                  <a:solidFill>
                    <a:schemeClr val="accent2"/>
                  </a:solidFill>
                  <a:latin typeface="微软雅黑" panose="020B0503020204020204" pitchFamily="34" charset="-122"/>
                  <a:ea typeface="微软雅黑" panose="020B0503020204020204" pitchFamily="34" charset="-122"/>
                </a:rPr>
                <a:t>2</a:t>
              </a:r>
              <a:r>
                <a:rPr lang="en-US" altLang="zh-CN" b="1" dirty="0">
                  <a:solidFill>
                    <a:schemeClr val="accent2"/>
                  </a:solidFill>
                  <a:latin typeface="微软雅黑" panose="020B0503020204020204" pitchFamily="34" charset="-122"/>
                  <a:ea typeface="微软雅黑" panose="020B0503020204020204" pitchFamily="34" charset="-122"/>
                </a:rPr>
                <a:t>S</a:t>
              </a:r>
              <a:r>
                <a:rPr lang="zh-CN" altLang="en-US" b="1" dirty="0">
                  <a:solidFill>
                    <a:schemeClr val="accent2"/>
                  </a:solidFill>
                  <a:latin typeface="微软雅黑" panose="020B0503020204020204" pitchFamily="34" charset="-122"/>
                  <a:ea typeface="微软雅黑" panose="020B0503020204020204" pitchFamily="34" charset="-122"/>
                </a:rPr>
                <a:t>属窒息性气体，是一种强烈的神经毒物；</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6</a:t>
              </a:r>
              <a:r>
                <a:rPr lang="zh-CN" altLang="en-US" b="1" dirty="0">
                  <a:solidFill>
                    <a:schemeClr val="accent2"/>
                  </a:solidFill>
                  <a:latin typeface="微软雅黑" panose="020B0503020204020204" pitchFamily="34" charset="-122"/>
                  <a:ea typeface="微软雅黑" panose="020B0503020204020204" pitchFamily="34" charset="-122"/>
                </a:rPr>
                <a:t>）在作业环境中的最高容许浓度为</a:t>
              </a:r>
              <a:r>
                <a:rPr lang="en-US" altLang="zh-CN" b="1" dirty="0">
                  <a:solidFill>
                    <a:schemeClr val="accent2"/>
                  </a:solidFill>
                  <a:latin typeface="微软雅黑" panose="020B0503020204020204" pitchFamily="34" charset="-122"/>
                  <a:ea typeface="微软雅黑" panose="020B0503020204020204" pitchFamily="34" charset="-122"/>
                </a:rPr>
                <a:t>10mg/m</a:t>
              </a:r>
              <a:r>
                <a:rPr lang="en-US" altLang="zh-CN" b="1" baseline="30000" dirty="0">
                  <a:solidFill>
                    <a:schemeClr val="accent2"/>
                  </a:solidFill>
                  <a:latin typeface="微软雅黑" panose="020B0503020204020204" pitchFamily="34" charset="-122"/>
                  <a:ea typeface="微软雅黑" panose="020B0503020204020204" pitchFamily="34" charset="-122"/>
                </a:rPr>
                <a:t>3</a:t>
              </a:r>
              <a:r>
                <a:rPr lang="zh-CN" altLang="en-US" b="1" dirty="0">
                  <a:solidFill>
                    <a:schemeClr val="accent2"/>
                  </a:solidFill>
                  <a:latin typeface="微软雅黑" panose="020B0503020204020204" pitchFamily="34" charset="-122"/>
                  <a:ea typeface="微软雅黑" panose="020B0503020204020204" pitchFamily="34" charset="-122"/>
                </a:rPr>
                <a:t>。</a:t>
              </a:r>
              <a:endParaRPr lang="zh-CN" altLang="en-US" b="1" dirty="0">
                <a:solidFill>
                  <a:schemeClr val="accent2"/>
                </a:solidFill>
                <a:latin typeface="微软雅黑" panose="020B0503020204020204" pitchFamily="34" charset="-122"/>
                <a:ea typeface="微软雅黑" panose="020B0503020204020204" pitchFamily="34" charset="-122"/>
              </a:endParaRPr>
            </a:p>
          </p:txBody>
        </p:sp>
      </p:grpSp>
      <p:graphicFrame>
        <p:nvGraphicFramePr>
          <p:cNvPr id="2" name="表格 1"/>
          <p:cNvGraphicFramePr>
            <a:graphicFrameLocks noGrp="1"/>
          </p:cNvGraphicFramePr>
          <p:nvPr>
            <p:custDataLst>
              <p:tags r:id="rId2"/>
            </p:custDataLst>
          </p:nvPr>
        </p:nvGraphicFramePr>
        <p:xfrm>
          <a:off x="916623" y="1102857"/>
          <a:ext cx="5013325" cy="5317327"/>
        </p:xfrm>
        <a:graphic>
          <a:graphicData uri="http://schemas.openxmlformats.org/drawingml/2006/table">
            <a:tbl>
              <a:tblPr firstRow="1" bandRow="1">
                <a:tableStyleId>{5C22544A-7EE6-4342-B048-85BDC9FD1C3A}</a:tableStyleId>
              </a:tblPr>
              <a:tblGrid>
                <a:gridCol w="1170940"/>
                <a:gridCol w="2013585"/>
                <a:gridCol w="1828800"/>
              </a:tblGrid>
              <a:tr h="768377">
                <a:tc>
                  <a:txBody>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浓度（</a:t>
                      </a:r>
                      <a:r>
                        <a:rPr lang="en-US" altLang="zh-CN" sz="1600" dirty="0">
                          <a:solidFill>
                            <a:schemeClr val="accent2"/>
                          </a:solidFill>
                          <a:latin typeface="微软雅黑" panose="020B0503020204020204" pitchFamily="34" charset="-122"/>
                          <a:ea typeface="微软雅黑" panose="020B0503020204020204" pitchFamily="34" charset="-122"/>
                        </a:rPr>
                        <a:t>mg/m</a:t>
                      </a:r>
                      <a:r>
                        <a:rPr lang="en-US" altLang="zh-CN" sz="1600" baseline="30000" dirty="0">
                          <a:solidFill>
                            <a:schemeClr val="accent2"/>
                          </a:solidFill>
                          <a:latin typeface="微软雅黑" panose="020B0503020204020204" pitchFamily="34" charset="-122"/>
                          <a:ea typeface="微软雅黑" panose="020B0503020204020204" pitchFamily="34" charset="-122"/>
                        </a:rPr>
                        <a:t>3</a:t>
                      </a:r>
                      <a:r>
                        <a:rPr lang="en-US" altLang="zh-CN" sz="1600" baseline="0" dirty="0">
                          <a:solidFill>
                            <a:schemeClr val="accent2"/>
                          </a:solidFill>
                          <a:latin typeface="微软雅黑" panose="020B0503020204020204" pitchFamily="34" charset="-122"/>
                          <a:ea typeface="微软雅黑" panose="020B0503020204020204" pitchFamily="34" charset="-122"/>
                        </a:rPr>
                        <a:t>)</a:t>
                      </a:r>
                      <a:endParaRPr lang="en-US" altLang="zh-CN" sz="1600" baseline="0" dirty="0">
                        <a:solidFill>
                          <a:schemeClr val="accent2"/>
                        </a:solidFill>
                        <a:latin typeface="微软雅黑" panose="020B0503020204020204" pitchFamily="34" charset="-122"/>
                        <a:ea typeface="微软雅黑" panose="020B0503020204020204" pitchFamily="34" charset="-122"/>
                      </a:endParaRPr>
                    </a:p>
                  </a:txBody>
                  <a:tcPr anchor="ctr"/>
                </a:tc>
                <a:tc>
                  <a:txBody>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rPr>
                        <a:t>症状</a:t>
                      </a:r>
                      <a:endParaRPr lang="zh-CN" altLang="en-US" sz="2000" dirty="0">
                        <a:solidFill>
                          <a:schemeClr val="accent2"/>
                        </a:solidFill>
                        <a:latin typeface="微软雅黑" panose="020B0503020204020204" pitchFamily="34" charset="-122"/>
                        <a:ea typeface="微软雅黑" panose="020B0503020204020204" pitchFamily="34" charset="-122"/>
                      </a:endParaRPr>
                    </a:p>
                  </a:txBody>
                  <a:tcPr anchor="ctr"/>
                </a:tc>
                <a:tc>
                  <a:txBody>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rPr>
                        <a:t>停留时间</a:t>
                      </a:r>
                      <a:endParaRPr lang="zh-CN" altLang="en-US" sz="2000" dirty="0">
                        <a:solidFill>
                          <a:schemeClr val="accent2"/>
                        </a:solidFill>
                        <a:latin typeface="微软雅黑" panose="020B0503020204020204" pitchFamily="34" charset="-122"/>
                        <a:ea typeface="微软雅黑" panose="020B0503020204020204" pitchFamily="34" charset="-122"/>
                      </a:endParaRPr>
                    </a:p>
                  </a:txBody>
                  <a:tcPr anchor="ctr"/>
                </a:tc>
              </a:tr>
              <a:tr h="696430">
                <a:tc>
                  <a:txBody>
                    <a:bodyPr/>
                    <a:lstStyle/>
                    <a:p>
                      <a:pPr algn="ctr"/>
                      <a:r>
                        <a:rPr lang="en-US" altLang="zh-CN" sz="1600" dirty="0">
                          <a:latin typeface="微软雅黑" panose="020B0503020204020204" pitchFamily="34" charset="-122"/>
                          <a:ea typeface="微软雅黑" panose="020B0503020204020204" pitchFamily="34" charset="-122"/>
                        </a:rPr>
                        <a:t>0.01-0.03</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硫化氢的嗅觉感</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1600" dirty="0">
                        <a:latin typeface="微软雅黑" panose="020B0503020204020204" pitchFamily="34" charset="-122"/>
                        <a:ea typeface="微软雅黑" panose="020B0503020204020204" pitchFamily="34" charset="-122"/>
                      </a:endParaRPr>
                    </a:p>
                  </a:txBody>
                  <a:tcPr anchor="ctr">
                    <a:solidFill>
                      <a:srgbClr val="D1DDEF"/>
                    </a:solidFill>
                  </a:tcPr>
                </a:tc>
              </a:tr>
              <a:tr h="696430">
                <a:tc>
                  <a:txBody>
                    <a:bodyPr/>
                    <a:lstStyle/>
                    <a:p>
                      <a:pPr algn="ctr"/>
                      <a:r>
                        <a:rPr lang="en-US" altLang="zh-CN" sz="1600" dirty="0">
                          <a:latin typeface="微软雅黑" panose="020B0503020204020204" pitchFamily="34" charset="-122"/>
                          <a:ea typeface="微软雅黑" panose="020B0503020204020204" pitchFamily="34" charset="-122"/>
                        </a:rPr>
                        <a:t>10</a:t>
                      </a:r>
                      <a:endParaRPr lang="zh-CN" altLang="en-US" sz="1600" dirty="0">
                        <a:latin typeface="微软雅黑" panose="020B0503020204020204" pitchFamily="34" charset="-122"/>
                        <a:ea typeface="微软雅黑" panose="020B0503020204020204" pitchFamily="34" charset="-122"/>
                      </a:endParaRPr>
                    </a:p>
                  </a:txBody>
                  <a:tcPr anchor="ctr">
                    <a:solidFill>
                      <a:srgbClr val="E9EEF7"/>
                    </a:solidFill>
                  </a:tcPr>
                </a:tc>
                <a:tc>
                  <a:txBody>
                    <a:bodyPr/>
                    <a:lstStyle/>
                    <a:p>
                      <a:pPr algn="ctr"/>
                      <a:r>
                        <a:rPr lang="zh-CN" altLang="en-US" sz="1600" dirty="0">
                          <a:latin typeface="微软雅黑" panose="020B0503020204020204" pitchFamily="34" charset="-122"/>
                          <a:ea typeface="微软雅黑" panose="020B0503020204020204" pitchFamily="34" charset="-122"/>
                        </a:rPr>
                        <a:t>最高容许浓度</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小时</a:t>
                      </a:r>
                      <a:endParaRPr lang="zh-CN" altLang="en-US" sz="1600" dirty="0">
                        <a:latin typeface="微软雅黑" panose="020B0503020204020204" pitchFamily="34" charset="-122"/>
                        <a:ea typeface="微软雅黑" panose="020B0503020204020204" pitchFamily="34" charset="-122"/>
                      </a:endParaRPr>
                    </a:p>
                  </a:txBody>
                  <a:tcPr anchor="ctr"/>
                </a:tc>
              </a:tr>
              <a:tr h="696430">
                <a:tc>
                  <a:txBody>
                    <a:bodyPr/>
                    <a:lstStyle/>
                    <a:p>
                      <a:pPr algn="ctr"/>
                      <a:r>
                        <a:rPr lang="en-US" altLang="zh-CN" sz="1600" dirty="0">
                          <a:latin typeface="微软雅黑" panose="020B0503020204020204" pitchFamily="34" charset="-122"/>
                          <a:ea typeface="微软雅黑" panose="020B0503020204020204" pitchFamily="34" charset="-122"/>
                        </a:rPr>
                        <a:t>70-150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呼吸道及眼部刺激症状</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小时</a:t>
                      </a:r>
                      <a:endParaRPr lang="zh-CN" altLang="en-US" sz="1600" dirty="0">
                        <a:latin typeface="微软雅黑" panose="020B0503020204020204" pitchFamily="34" charset="-122"/>
                        <a:ea typeface="微软雅黑" panose="020B0503020204020204" pitchFamily="34" charset="-122"/>
                      </a:endParaRPr>
                    </a:p>
                  </a:txBody>
                  <a:tcPr anchor="ctr"/>
                </a:tc>
              </a:tr>
              <a:tr h="696430">
                <a:tc>
                  <a:txBody>
                    <a:bodyPr/>
                    <a:lstStyle/>
                    <a:p>
                      <a:pPr algn="ctr"/>
                      <a:r>
                        <a:rPr lang="en-US" altLang="zh-CN" sz="1600" dirty="0">
                          <a:latin typeface="微软雅黑" panose="020B0503020204020204" pitchFamily="34" charset="-122"/>
                          <a:ea typeface="微软雅黑" panose="020B0503020204020204" pitchFamily="34" charset="-122"/>
                        </a:rPr>
                        <a:t>200-300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眼疾性刺激症状、肺水肿</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小时</a:t>
                      </a:r>
                      <a:endParaRPr lang="zh-CN" altLang="en-US" sz="1600" dirty="0">
                        <a:latin typeface="微软雅黑" panose="020B0503020204020204" pitchFamily="34" charset="-122"/>
                        <a:ea typeface="微软雅黑" panose="020B0503020204020204" pitchFamily="34" charset="-122"/>
                      </a:endParaRPr>
                    </a:p>
                  </a:txBody>
                  <a:tcPr anchor="ctr"/>
                </a:tc>
              </a:tr>
              <a:tr h="996045">
                <a:tc>
                  <a:txBody>
                    <a:bodyPr/>
                    <a:lstStyle/>
                    <a:p>
                      <a:pPr algn="ctr"/>
                      <a:r>
                        <a:rPr lang="en-US" altLang="zh-CN" sz="1600" dirty="0">
                          <a:latin typeface="微软雅黑" panose="020B0503020204020204" pitchFamily="34" charset="-122"/>
                          <a:ea typeface="微软雅黑" panose="020B0503020204020204" pitchFamily="34" charset="-122"/>
                        </a:rPr>
                        <a:t>500-760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肺水肿、支气管炎及肺炎、头痛、头晕、步态不稳、恶心、呕吐、甚至死亡</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600" dirty="0">
                          <a:latin typeface="微软雅黑" panose="020B0503020204020204" pitchFamily="34" charset="-122"/>
                          <a:ea typeface="微软雅黑" panose="020B0503020204020204" pitchFamily="34" charset="-122"/>
                        </a:rPr>
                        <a:t>15-60</a:t>
                      </a:r>
                      <a:r>
                        <a:rPr lang="zh-CN" altLang="en-US" sz="1600" dirty="0">
                          <a:latin typeface="微软雅黑" panose="020B0503020204020204" pitchFamily="34" charset="-122"/>
                          <a:ea typeface="微软雅黑" panose="020B0503020204020204" pitchFamily="34" charset="-122"/>
                        </a:rPr>
                        <a:t>分钟</a:t>
                      </a:r>
                      <a:endParaRPr lang="zh-CN" altLang="en-US" sz="1600" dirty="0">
                        <a:latin typeface="微软雅黑" panose="020B0503020204020204" pitchFamily="34" charset="-122"/>
                        <a:ea typeface="微软雅黑" panose="020B0503020204020204" pitchFamily="34" charset="-122"/>
                      </a:endParaRPr>
                    </a:p>
                  </a:txBody>
                  <a:tcPr anchor="ctr"/>
                </a:tc>
              </a:tr>
              <a:tr h="696430">
                <a:tc>
                  <a:txBody>
                    <a:bodyPr/>
                    <a:lstStyle/>
                    <a:p>
                      <a:pPr algn="ct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1000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意识丧失或死亡</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几分钟甚至瞬间死亡（点击样死亡）</a:t>
                      </a:r>
                      <a:endParaRPr lang="zh-CN" altLang="en-US" sz="1600" dirty="0">
                        <a:latin typeface="微软雅黑" panose="020B0503020204020204" pitchFamily="34" charset="-122"/>
                        <a:ea typeface="微软雅黑" panose="020B0503020204020204" pitchFamily="34" charset="-122"/>
                      </a:endParaRPr>
                    </a:p>
                  </a:txBody>
                  <a:tcPr anchor="ctr"/>
                </a:tc>
              </a:tr>
            </a:tbl>
          </a:graphicData>
        </a:graphic>
      </p:graphicFrame>
      <p:sp>
        <p:nvSpPr>
          <p:cNvPr id="3" name="矩形 2"/>
          <p:cNvSpPr/>
          <p:nvPr/>
        </p:nvSpPr>
        <p:spPr>
          <a:xfrm>
            <a:off x="402913" y="1113132"/>
            <a:ext cx="472611" cy="53425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2"/>
                </a:solidFill>
                <a:latin typeface="微软雅黑" panose="020B0503020204020204" pitchFamily="34" charset="-122"/>
                <a:ea typeface="微软雅黑" panose="020B0503020204020204" pitchFamily="34" charset="-122"/>
              </a:rPr>
              <a:t>硫化氢中毒</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23" name="矩形 22"/>
          <p:cNvSpPr/>
          <p:nvPr/>
        </p:nvSpPr>
        <p:spPr>
          <a:xfrm>
            <a:off x="2518246" y="66919"/>
            <a:ext cx="50596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典型有限空间作业危险有害因素分析</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372202" y="1109608"/>
            <a:ext cx="5394646" cy="5346114"/>
            <a:chOff x="6894669" y="1109608"/>
            <a:chExt cx="5157627" cy="5405514"/>
          </a:xfrm>
        </p:grpSpPr>
        <p:sp>
          <p:nvSpPr>
            <p:cNvPr id="22" name="矩形 21"/>
            <p:cNvSpPr/>
            <p:nvPr/>
          </p:nvSpPr>
          <p:spPr>
            <a:xfrm>
              <a:off x="6894669" y="1109608"/>
              <a:ext cx="5157627" cy="5405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928869" y="1341424"/>
              <a:ext cx="2393879" cy="465490"/>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solidFill>
                    <a:schemeClr val="accent2"/>
                  </a:solidFill>
                  <a:latin typeface="微软雅黑" panose="020B0503020204020204" pitchFamily="34" charset="-122"/>
                  <a:ea typeface="微软雅黑" panose="020B0503020204020204" pitchFamily="34" charset="-122"/>
                </a:rPr>
                <a:t>一氧化碳（</a:t>
              </a:r>
              <a:r>
                <a:rPr lang="en-US" altLang="zh-CN" sz="2400" b="1" dirty="0">
                  <a:solidFill>
                    <a:schemeClr val="accent2"/>
                  </a:solidFill>
                  <a:latin typeface="微软雅黑" panose="020B0503020204020204" pitchFamily="34" charset="-122"/>
                  <a:ea typeface="微软雅黑" panose="020B0503020204020204" pitchFamily="34" charset="-122"/>
                </a:rPr>
                <a:t>CO</a:t>
              </a:r>
              <a:r>
                <a:rPr lang="zh-CN" altLang="en-US" sz="2400" b="1" dirty="0">
                  <a:solidFill>
                    <a:schemeClr val="accent2"/>
                  </a:solidFill>
                  <a:latin typeface="微软雅黑" panose="020B0503020204020204" pitchFamily="34" charset="-122"/>
                  <a:ea typeface="微软雅黑" panose="020B0503020204020204" pitchFamily="34" charset="-122"/>
                </a:rPr>
                <a:t>）</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036157" y="2060903"/>
              <a:ext cx="2284637" cy="932264"/>
            </a:xfrm>
            <a:prstGeom prst="rect">
              <a:avLst/>
            </a:prstGeom>
            <a:noFill/>
          </p:spPr>
          <p:txBody>
            <a:bodyPr wrap="square" rtlCol="0">
              <a:spAutoFit/>
            </a:bodyPr>
            <a:lstStyle/>
            <a:p>
              <a:pPr>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有机物分解会产生一氧化碳</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940902" y="3060844"/>
              <a:ext cx="5065159" cy="3452974"/>
            </a:xfrm>
            <a:prstGeom prst="rect">
              <a:avLst/>
            </a:prstGeom>
            <a:noFill/>
          </p:spPr>
          <p:txBody>
            <a:bodyPr wrap="square" rtlCol="0">
              <a:spAutoFit/>
            </a:bodyPr>
            <a:lstStyle/>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1</a:t>
              </a:r>
              <a:r>
                <a:rPr lang="zh-CN" altLang="en-US" b="1" dirty="0">
                  <a:solidFill>
                    <a:schemeClr val="accent2"/>
                  </a:solidFill>
                  <a:latin typeface="微软雅黑" panose="020B0503020204020204" pitchFamily="34" charset="-122"/>
                  <a:ea typeface="微软雅黑" panose="020B0503020204020204" pitchFamily="34" charset="-122"/>
                </a:rPr>
                <a:t>）无色、无臭、无味、无刺激性；</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2</a:t>
              </a:r>
              <a:r>
                <a:rPr lang="zh-CN" altLang="en-US" b="1" dirty="0">
                  <a:solidFill>
                    <a:schemeClr val="accent2"/>
                  </a:solidFill>
                  <a:latin typeface="微软雅黑" panose="020B0503020204020204" pitchFamily="34" charset="-122"/>
                  <a:ea typeface="微软雅黑" panose="020B0503020204020204" pitchFamily="34" charset="-122"/>
                </a:rPr>
                <a:t>）比重比空气小；</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3</a:t>
              </a:r>
              <a:r>
                <a:rPr lang="zh-CN" altLang="en-US" b="1" dirty="0">
                  <a:solidFill>
                    <a:schemeClr val="accent2"/>
                  </a:solidFill>
                  <a:latin typeface="微软雅黑" panose="020B0503020204020204" pitchFamily="34" charset="-122"/>
                  <a:ea typeface="微软雅黑" panose="020B0503020204020204" pitchFamily="34" charset="-122"/>
                </a:rPr>
                <a:t>）难溶于水，溶于乙醇，苯等多种有机溶剂</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4</a:t>
              </a:r>
              <a:r>
                <a:rPr lang="zh-CN" altLang="en-US" b="1" dirty="0">
                  <a:solidFill>
                    <a:schemeClr val="accent2"/>
                  </a:solidFill>
                  <a:latin typeface="微软雅黑" panose="020B0503020204020204" pitchFamily="34" charset="-122"/>
                  <a:ea typeface="微软雅黑" panose="020B0503020204020204" pitchFamily="34" charset="-122"/>
                </a:rPr>
                <a:t>）易燃，与空气混合能形成爆炸性混合气体，爆炸极限为</a:t>
              </a:r>
              <a:r>
                <a:rPr lang="en-US" altLang="zh-CN" b="1" dirty="0">
                  <a:solidFill>
                    <a:schemeClr val="accent2"/>
                  </a:solidFill>
                  <a:latin typeface="微软雅黑" panose="020B0503020204020204" pitchFamily="34" charset="-122"/>
                  <a:ea typeface="微软雅黑" panose="020B0503020204020204" pitchFamily="34" charset="-122"/>
                </a:rPr>
                <a:t>12.5%~74.2%</a:t>
              </a:r>
              <a:r>
                <a:rPr lang="zh-CN" altLang="en-US" b="1" dirty="0">
                  <a:solidFill>
                    <a:schemeClr val="accent2"/>
                  </a:solidFill>
                  <a:latin typeface="微软雅黑" panose="020B0503020204020204" pitchFamily="34" charset="-122"/>
                  <a:ea typeface="微软雅黑" panose="020B0503020204020204" pitchFamily="34" charset="-122"/>
                </a:rPr>
                <a:t>；</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5</a:t>
              </a:r>
              <a:r>
                <a:rPr lang="zh-CN" altLang="en-US" b="1" dirty="0">
                  <a:solidFill>
                    <a:schemeClr val="accent2"/>
                  </a:solidFill>
                  <a:latin typeface="微软雅黑" panose="020B0503020204020204" pitchFamily="34" charset="-122"/>
                  <a:ea typeface="微软雅黑" panose="020B0503020204020204" pitchFamily="34" charset="-122"/>
                </a:rPr>
                <a:t>）有毒，属窒息性气体。进入体内后主要与红细胞的血红蛋白结合，形成碳氧血红蛋白，使红细胞失去携氧能力，而造成组织缺氧。</a:t>
              </a:r>
              <a:endParaRPr lang="zh-CN" altLang="en-US" b="1" dirty="0">
                <a:solidFill>
                  <a:schemeClr val="accent2"/>
                </a:solidFill>
                <a:latin typeface="微软雅黑" panose="020B0503020204020204" pitchFamily="34" charset="-122"/>
                <a:ea typeface="微软雅黑" panose="020B0503020204020204" pitchFamily="34" charset="-122"/>
              </a:endParaRPr>
            </a:p>
          </p:txBody>
        </p:sp>
      </p:grpSp>
      <p:sp>
        <p:nvSpPr>
          <p:cNvPr id="3" name="矩形 2"/>
          <p:cNvSpPr/>
          <p:nvPr/>
        </p:nvSpPr>
        <p:spPr>
          <a:xfrm>
            <a:off x="402913" y="1113132"/>
            <a:ext cx="472611" cy="53425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2"/>
                </a:solidFill>
                <a:latin typeface="微软雅黑" panose="020B0503020204020204" pitchFamily="34" charset="-122"/>
                <a:ea typeface="微软雅黑" panose="020B0503020204020204" pitchFamily="34" charset="-122"/>
              </a:rPr>
              <a:t>一氧化碳中毒</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aphicFrame>
        <p:nvGraphicFramePr>
          <p:cNvPr id="7" name="表格 6"/>
          <p:cNvGraphicFramePr>
            <a:graphicFrameLocks noGrp="1"/>
          </p:cNvGraphicFramePr>
          <p:nvPr>
            <p:custDataLst>
              <p:tags r:id="rId1"/>
            </p:custDataLst>
          </p:nvPr>
        </p:nvGraphicFramePr>
        <p:xfrm>
          <a:off x="938613" y="1109608"/>
          <a:ext cx="5155565" cy="5346112"/>
        </p:xfrm>
        <a:graphic>
          <a:graphicData uri="http://schemas.openxmlformats.org/drawingml/2006/table">
            <a:tbl>
              <a:tblPr firstRow="1" bandRow="1">
                <a:tableStyleId>{5C22544A-7EE6-4342-B048-85BDC9FD1C3A}</a:tableStyleId>
              </a:tblPr>
              <a:tblGrid>
                <a:gridCol w="1334770"/>
                <a:gridCol w="1861185"/>
                <a:gridCol w="1959610"/>
              </a:tblGrid>
              <a:tr h="668264">
                <a:tc>
                  <a:txBody>
                    <a:bodyPr/>
                    <a:lstStyle/>
                    <a:p>
                      <a:pPr algn="ctr">
                        <a:spcAft>
                          <a:spcPts val="0"/>
                        </a:spcAft>
                      </a:pPr>
                      <a:r>
                        <a:rPr lang="zh-CN" sz="1800" b="1" kern="1200" dirty="0">
                          <a:solidFill>
                            <a:schemeClr val="accent2"/>
                          </a:solidFill>
                          <a:effectLst/>
                          <a:latin typeface="微软雅黑" panose="020B0503020204020204" pitchFamily="34" charset="-122"/>
                          <a:ea typeface="微软雅黑" panose="020B0503020204020204" pitchFamily="34" charset="-122"/>
                        </a:rPr>
                        <a:t>浓度（</a:t>
                      </a:r>
                      <a:r>
                        <a:rPr lang="en-US" sz="1800" b="1" kern="1200" dirty="0" err="1">
                          <a:solidFill>
                            <a:schemeClr val="accent2"/>
                          </a:solidFill>
                          <a:effectLst/>
                          <a:latin typeface="微软雅黑" panose="020B0503020204020204" pitchFamily="34" charset="-122"/>
                          <a:ea typeface="微软雅黑" panose="020B0503020204020204" pitchFamily="34" charset="-122"/>
                        </a:rPr>
                        <a:t>ppm</a:t>
                      </a:r>
                      <a:r>
                        <a:rPr lang="en-US" sz="1800" b="1" kern="1200" dirty="0">
                          <a:solidFill>
                            <a:schemeClr val="accent2"/>
                          </a:solidFill>
                          <a:effectLst/>
                          <a:latin typeface="微软雅黑" panose="020B0503020204020204" pitchFamily="34" charset="-122"/>
                          <a:ea typeface="微软雅黑" panose="020B0503020204020204" pitchFamily="34" charset="-122"/>
                        </a:rPr>
                        <a:t>)</a:t>
                      </a:r>
                      <a:endParaRPr lang="en-US" sz="1800" b="1" kern="1200" dirty="0">
                        <a:solidFill>
                          <a:schemeClr val="accent2"/>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800" b="1" kern="1200" dirty="0">
                          <a:solidFill>
                            <a:schemeClr val="accent2"/>
                          </a:solidFill>
                          <a:effectLst/>
                          <a:latin typeface="微软雅黑" panose="020B0503020204020204" pitchFamily="34" charset="-122"/>
                          <a:ea typeface="微软雅黑" panose="020B0503020204020204" pitchFamily="34" charset="-122"/>
                        </a:rPr>
                        <a:t>症状</a:t>
                      </a:r>
                      <a:endParaRPr lang="zh-CN" sz="1800" b="1" kern="1200" dirty="0">
                        <a:solidFill>
                          <a:schemeClr val="accent2"/>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800" b="1" kern="1200" dirty="0">
                          <a:solidFill>
                            <a:schemeClr val="accent2"/>
                          </a:solidFill>
                          <a:effectLst/>
                          <a:latin typeface="微软雅黑" panose="020B0503020204020204" pitchFamily="34" charset="-122"/>
                          <a:ea typeface="微软雅黑" panose="020B0503020204020204" pitchFamily="34" charset="-122"/>
                        </a:rPr>
                        <a:t>停留时间</a:t>
                      </a:r>
                      <a:endParaRPr lang="zh-CN" sz="1800" b="1" kern="1200" dirty="0">
                        <a:solidFill>
                          <a:schemeClr val="accent2"/>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r>
              <a:tr h="668264">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50</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a:effectLst/>
                          <a:latin typeface="微软雅黑" panose="020B0503020204020204" pitchFamily="34" charset="-122"/>
                          <a:ea typeface="微软雅黑" panose="020B0503020204020204" pitchFamily="34" charset="-122"/>
                        </a:rPr>
                        <a:t>最高容许浓度</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8</a:t>
                      </a:r>
                      <a:r>
                        <a:rPr lang="zh-CN" sz="1600" kern="1200" dirty="0">
                          <a:effectLst/>
                          <a:latin typeface="微软雅黑" panose="020B0503020204020204" pitchFamily="34" charset="-122"/>
                          <a:ea typeface="微软雅黑" panose="020B0503020204020204" pitchFamily="34" charset="-122"/>
                        </a:rPr>
                        <a:t>小时</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r>
              <a:tr h="668264">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200</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a:effectLst/>
                          <a:latin typeface="微软雅黑" panose="020B0503020204020204" pitchFamily="34" charset="-122"/>
                          <a:ea typeface="微软雅黑" panose="020B0503020204020204" pitchFamily="34" charset="-122"/>
                        </a:rPr>
                        <a:t>轻度头痛、不适</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3</a:t>
                      </a:r>
                      <a:r>
                        <a:rPr lang="zh-CN" sz="1600" kern="1200" dirty="0">
                          <a:effectLst/>
                          <a:latin typeface="微软雅黑" panose="020B0503020204020204" pitchFamily="34" charset="-122"/>
                          <a:ea typeface="微软雅黑" panose="020B0503020204020204" pitchFamily="34" charset="-122"/>
                        </a:rPr>
                        <a:t>小时</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r>
              <a:tr h="668264">
                <a:tc rowSpan="2">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600</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dirty="0">
                          <a:effectLst/>
                          <a:latin typeface="微软雅黑" panose="020B0503020204020204" pitchFamily="34" charset="-122"/>
                          <a:ea typeface="微软雅黑" panose="020B0503020204020204" pitchFamily="34" charset="-122"/>
                        </a:rPr>
                        <a:t>头痛、不适</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a:effectLst/>
                          <a:latin typeface="微软雅黑" panose="020B0503020204020204" pitchFamily="34" charset="-122"/>
                          <a:ea typeface="微软雅黑" panose="020B0503020204020204" pitchFamily="34" charset="-122"/>
                        </a:rPr>
                        <a:t>1</a:t>
                      </a:r>
                      <a:r>
                        <a:rPr lang="zh-CN" sz="1600" kern="1200">
                          <a:effectLst/>
                          <a:latin typeface="微软雅黑" panose="020B0503020204020204" pitchFamily="34" charset="-122"/>
                          <a:ea typeface="微软雅黑" panose="020B0503020204020204" pitchFamily="34" charset="-122"/>
                        </a:rPr>
                        <a:t>小时</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r>
              <a:tr h="668264">
                <a:tc vMerge="1">
                  <a:tcPr marL="70309" marR="70309" marT="35154" marB="35154" anchor="ctr"/>
                </a:tc>
                <a:tc>
                  <a:txBody>
                    <a:bodyPr/>
                    <a:lstStyle/>
                    <a:p>
                      <a:pPr algn="ctr">
                        <a:spcAft>
                          <a:spcPts val="0"/>
                        </a:spcAft>
                      </a:pPr>
                      <a:r>
                        <a:rPr lang="zh-CN" sz="1600" kern="1200" dirty="0">
                          <a:effectLst/>
                          <a:latin typeface="微软雅黑" panose="020B0503020204020204" pitchFamily="34" charset="-122"/>
                          <a:ea typeface="微软雅黑" panose="020B0503020204020204" pitchFamily="34" charset="-122"/>
                        </a:rPr>
                        <a:t>轻度心悸</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30</a:t>
                      </a:r>
                      <a:r>
                        <a:rPr lang="zh-CN" sz="1600" kern="1200" dirty="0">
                          <a:effectLst/>
                          <a:latin typeface="微软雅黑" panose="020B0503020204020204" pitchFamily="34" charset="-122"/>
                          <a:ea typeface="微软雅黑" panose="020B0503020204020204" pitchFamily="34" charset="-122"/>
                        </a:rPr>
                        <a:t>分钟</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r>
              <a:tr h="668264">
                <a:tc rowSpan="2">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1000~2000</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dirty="0">
                          <a:effectLst/>
                          <a:latin typeface="微软雅黑" panose="020B0503020204020204" pitchFamily="34" charset="-122"/>
                          <a:ea typeface="微软雅黑" panose="020B0503020204020204" pitchFamily="34" charset="-122"/>
                        </a:rPr>
                        <a:t>站立不稳，蹒跚</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1.5</a:t>
                      </a:r>
                      <a:r>
                        <a:rPr lang="zh-CN" sz="1600" kern="1200" dirty="0">
                          <a:effectLst/>
                          <a:latin typeface="微软雅黑" panose="020B0503020204020204" pitchFamily="34" charset="-122"/>
                          <a:ea typeface="微软雅黑" panose="020B0503020204020204" pitchFamily="34" charset="-122"/>
                        </a:rPr>
                        <a:t>小时</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r>
              <a:tr h="668264">
                <a:tc vMerge="1">
                  <a:tcPr marL="70309" marR="70309" marT="35154" marB="35154" anchor="ctr"/>
                </a:tc>
                <a:tc>
                  <a:txBody>
                    <a:bodyPr/>
                    <a:lstStyle/>
                    <a:p>
                      <a:pPr algn="ctr">
                        <a:spcAft>
                          <a:spcPts val="0"/>
                        </a:spcAft>
                      </a:pPr>
                      <a:r>
                        <a:rPr lang="zh-CN" sz="1600" kern="1200">
                          <a:effectLst/>
                          <a:latin typeface="微软雅黑" panose="020B0503020204020204" pitchFamily="34" charset="-122"/>
                          <a:ea typeface="微软雅黑" panose="020B0503020204020204" pitchFamily="34" charset="-122"/>
                        </a:rPr>
                        <a:t>混乱、恶心、头痛</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2</a:t>
                      </a:r>
                      <a:r>
                        <a:rPr lang="zh-CN" sz="1600" kern="1200" dirty="0">
                          <a:effectLst/>
                          <a:latin typeface="微软雅黑" panose="020B0503020204020204" pitchFamily="34" charset="-122"/>
                          <a:ea typeface="微软雅黑" panose="020B0503020204020204" pitchFamily="34" charset="-122"/>
                        </a:rPr>
                        <a:t>小时</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r>
              <a:tr h="668264">
                <a:tc>
                  <a:txBody>
                    <a:bodyPr/>
                    <a:lstStyle/>
                    <a:p>
                      <a:pPr algn="ctr">
                        <a:spcAft>
                          <a:spcPts val="0"/>
                        </a:spcAft>
                      </a:pPr>
                      <a:r>
                        <a:rPr lang="en-US" sz="1600" kern="1200">
                          <a:effectLst/>
                          <a:latin typeface="微软雅黑" panose="020B0503020204020204" pitchFamily="34" charset="-122"/>
                          <a:ea typeface="微软雅黑" panose="020B0503020204020204" pitchFamily="34" charset="-122"/>
                        </a:rPr>
                        <a:t>2000~5000</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dirty="0">
                          <a:effectLst/>
                          <a:latin typeface="微软雅黑" panose="020B0503020204020204" pitchFamily="34" charset="-122"/>
                          <a:ea typeface="微软雅黑" panose="020B0503020204020204" pitchFamily="34" charset="-122"/>
                        </a:rPr>
                        <a:t>昏迷、失去知觉</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30</a:t>
                      </a:r>
                      <a:r>
                        <a:rPr lang="zh-CN" sz="1600" kern="1200" dirty="0">
                          <a:effectLst/>
                          <a:latin typeface="微软雅黑" panose="020B0503020204020204" pitchFamily="34" charset="-122"/>
                          <a:ea typeface="微软雅黑" panose="020B0503020204020204" pitchFamily="34" charset="-122"/>
                        </a:rPr>
                        <a:t>分钟</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r>
            </a:tbl>
          </a:graphicData>
        </a:graphic>
      </p:graphicFrame>
      <p:pic>
        <p:nvPicPr>
          <p:cNvPr id="8" name="图片 7"/>
          <p:cNvPicPr>
            <a:picLocks noChangeAspect="1"/>
          </p:cNvPicPr>
          <p:nvPr/>
        </p:nvPicPr>
        <p:blipFill>
          <a:blip r:embed="rId2" cstate="print"/>
          <a:stretch>
            <a:fillRect/>
          </a:stretch>
        </p:blipFill>
        <p:spPr>
          <a:xfrm>
            <a:off x="9177754" y="1399578"/>
            <a:ext cx="2348793" cy="1651711"/>
          </a:xfrm>
          <a:prstGeom prst="rect">
            <a:avLst/>
          </a:prstGeom>
        </p:spPr>
      </p:pic>
      <p:sp>
        <p:nvSpPr>
          <p:cNvPr id="16" name="矩形 15"/>
          <p:cNvSpPr/>
          <p:nvPr/>
        </p:nvSpPr>
        <p:spPr>
          <a:xfrm>
            <a:off x="2281391" y="117084"/>
            <a:ext cx="50596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典型有限空间作业危险有害因素分析</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45041" y="3533775"/>
            <a:ext cx="5394644" cy="2880055"/>
            <a:chOff x="6894669" y="1109608"/>
            <a:chExt cx="5157627" cy="5449610"/>
          </a:xfrm>
        </p:grpSpPr>
        <p:sp>
          <p:nvSpPr>
            <p:cNvPr id="22" name="矩形 21"/>
            <p:cNvSpPr/>
            <p:nvPr/>
          </p:nvSpPr>
          <p:spPr>
            <a:xfrm>
              <a:off x="6894669" y="1109608"/>
              <a:ext cx="5157627" cy="5405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974089" y="1224491"/>
              <a:ext cx="2393880" cy="871117"/>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solidFill>
                    <a:schemeClr val="accent2"/>
                  </a:solidFill>
                  <a:latin typeface="微软雅黑" panose="020B0503020204020204" pitchFamily="34" charset="-122"/>
                  <a:ea typeface="微软雅黑" panose="020B0503020204020204" pitchFamily="34" charset="-122"/>
                </a:rPr>
                <a:t>甲烷（</a:t>
              </a:r>
              <a:r>
                <a:rPr lang="en-US" altLang="zh-CN" sz="2400" b="1" dirty="0">
                  <a:solidFill>
                    <a:schemeClr val="accent2"/>
                  </a:solidFill>
                  <a:latin typeface="微软雅黑" panose="020B0503020204020204" pitchFamily="34" charset="-122"/>
                  <a:ea typeface="微软雅黑" panose="020B0503020204020204" pitchFamily="34" charset="-122"/>
                </a:rPr>
                <a:t>CH</a:t>
              </a:r>
              <a:r>
                <a:rPr lang="en-US" altLang="zh-CN" sz="2400" b="1" baseline="-25000" dirty="0">
                  <a:solidFill>
                    <a:schemeClr val="accent2"/>
                  </a:solidFill>
                  <a:latin typeface="微软雅黑" panose="020B0503020204020204" pitchFamily="34" charset="-122"/>
                  <a:ea typeface="微软雅黑" panose="020B0503020204020204" pitchFamily="34" charset="-122"/>
                </a:rPr>
                <a:t>4</a:t>
              </a:r>
              <a:r>
                <a:rPr lang="zh-CN" altLang="en-US" sz="2400" b="1" dirty="0">
                  <a:solidFill>
                    <a:schemeClr val="accent2"/>
                  </a:solidFill>
                  <a:latin typeface="微软雅黑" panose="020B0503020204020204" pitchFamily="34" charset="-122"/>
                  <a:ea typeface="微软雅黑" panose="020B0503020204020204" pitchFamily="34" charset="-122"/>
                </a:rPr>
                <a:t>）</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049059" y="1813062"/>
              <a:ext cx="3599596" cy="958829"/>
            </a:xfrm>
            <a:prstGeom prst="rect">
              <a:avLst/>
            </a:prstGeom>
            <a:noFill/>
          </p:spPr>
          <p:txBody>
            <a:bodyPr wrap="square" rtlCol="0">
              <a:spAutoFit/>
            </a:bodyPr>
            <a:lstStyle/>
            <a:p>
              <a:pPr>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天然气、沼气、煤气主要成分</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940902" y="2455958"/>
              <a:ext cx="5065161" cy="4103260"/>
            </a:xfrm>
            <a:prstGeom prst="rect">
              <a:avLst/>
            </a:prstGeom>
            <a:noFill/>
          </p:spPr>
          <p:txBody>
            <a:bodyPr wrap="square" rtlCol="0">
              <a:spAutoFit/>
            </a:bodyPr>
            <a:lstStyle/>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1</a:t>
              </a:r>
              <a:r>
                <a:rPr lang="zh-CN" altLang="en-US" b="1" dirty="0">
                  <a:solidFill>
                    <a:schemeClr val="accent2"/>
                  </a:solidFill>
                  <a:latin typeface="微软雅黑" panose="020B0503020204020204" pitchFamily="34" charset="-122"/>
                  <a:ea typeface="微软雅黑" panose="020B0503020204020204" pitchFamily="34" charset="-122"/>
                </a:rPr>
                <a:t>）在标准状态下是一种无色、无味的气体；</a:t>
              </a:r>
              <a:endParaRPr lang="en-US" altLang="zh-CN" b="1" dirty="0">
                <a:solidFill>
                  <a:schemeClr val="accent2"/>
                </a:solidFill>
                <a:latin typeface="微软雅黑" panose="020B0503020204020204" pitchFamily="34" charset="-122"/>
                <a:ea typeface="微软雅黑" panose="020B0503020204020204" pitchFamily="34" charset="-122"/>
              </a:endParaRPr>
            </a:p>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2</a:t>
              </a:r>
              <a:r>
                <a:rPr lang="zh-CN" altLang="en-US" b="1" dirty="0">
                  <a:solidFill>
                    <a:schemeClr val="accent2"/>
                  </a:solidFill>
                  <a:latin typeface="微软雅黑" panose="020B0503020204020204" pitchFamily="34" charset="-122"/>
                  <a:ea typeface="微软雅黑" panose="020B0503020204020204" pitchFamily="34" charset="-122"/>
                </a:rPr>
                <a:t>）比重比空气小；（</a:t>
              </a:r>
              <a:r>
                <a:rPr lang="en-US" altLang="zh-CN" b="1" dirty="0">
                  <a:solidFill>
                    <a:schemeClr val="accent2"/>
                  </a:solidFill>
                  <a:latin typeface="微软雅黑" panose="020B0503020204020204" pitchFamily="34" charset="-122"/>
                  <a:ea typeface="微软雅黑" panose="020B0503020204020204" pitchFamily="34" charset="-122"/>
                </a:rPr>
                <a:t>3</a:t>
              </a:r>
              <a:r>
                <a:rPr lang="zh-CN" altLang="en-US" b="1" dirty="0">
                  <a:solidFill>
                    <a:schemeClr val="accent2"/>
                  </a:solidFill>
                  <a:latin typeface="微软雅黑" panose="020B0503020204020204" pitchFamily="34" charset="-122"/>
                  <a:ea typeface="微软雅黑" panose="020B0503020204020204" pitchFamily="34" charset="-122"/>
                </a:rPr>
                <a:t>）难溶于水，溶于醇、乙醚；（</a:t>
              </a:r>
              <a:r>
                <a:rPr lang="en-US" altLang="zh-CN" b="1" dirty="0">
                  <a:solidFill>
                    <a:schemeClr val="accent2"/>
                  </a:solidFill>
                  <a:latin typeface="微软雅黑" panose="020B0503020204020204" pitchFamily="34" charset="-122"/>
                  <a:ea typeface="微软雅黑" panose="020B0503020204020204" pitchFamily="34" charset="-122"/>
                </a:rPr>
                <a:t>4</a:t>
              </a:r>
              <a:r>
                <a:rPr lang="zh-CN" altLang="en-US" b="1" dirty="0">
                  <a:solidFill>
                    <a:schemeClr val="accent2"/>
                  </a:solidFill>
                  <a:latin typeface="微软雅黑" panose="020B0503020204020204" pitchFamily="34" charset="-122"/>
                  <a:ea typeface="微软雅黑" panose="020B0503020204020204" pitchFamily="34" charset="-122"/>
                </a:rPr>
                <a:t>）易燃，与空气混合能形成爆炸性混合气体，爆炸极限为</a:t>
              </a:r>
              <a:r>
                <a:rPr lang="en-US" altLang="zh-CN" b="1" dirty="0">
                  <a:solidFill>
                    <a:schemeClr val="accent2"/>
                  </a:solidFill>
                  <a:latin typeface="微软雅黑" panose="020B0503020204020204" pitchFamily="34" charset="-122"/>
                  <a:ea typeface="微软雅黑" panose="020B0503020204020204" pitchFamily="34" charset="-122"/>
                </a:rPr>
                <a:t>5.0%~15.0%</a:t>
              </a:r>
              <a:r>
                <a:rPr lang="zh-CN" altLang="en-US" b="1" dirty="0">
                  <a:solidFill>
                    <a:schemeClr val="accent2"/>
                  </a:solidFill>
                  <a:latin typeface="微软雅黑" panose="020B0503020204020204" pitchFamily="34" charset="-122"/>
                  <a:ea typeface="微软雅黑" panose="020B0503020204020204" pitchFamily="34" charset="-122"/>
                </a:rPr>
                <a:t>；（</a:t>
              </a:r>
              <a:r>
                <a:rPr lang="en-US" altLang="zh-CN" b="1" dirty="0">
                  <a:solidFill>
                    <a:schemeClr val="accent2"/>
                  </a:solidFill>
                  <a:latin typeface="微软雅黑" panose="020B0503020204020204" pitchFamily="34" charset="-122"/>
                  <a:ea typeface="微软雅黑" panose="020B0503020204020204" pitchFamily="34" charset="-122"/>
                </a:rPr>
                <a:t>5</a:t>
              </a:r>
              <a:r>
                <a:rPr lang="zh-CN" altLang="en-US" b="1" dirty="0">
                  <a:solidFill>
                    <a:schemeClr val="accent2"/>
                  </a:solidFill>
                  <a:latin typeface="微软雅黑" panose="020B0503020204020204" pitchFamily="34" charset="-122"/>
                  <a:ea typeface="微软雅黑" panose="020B0503020204020204" pitchFamily="34" charset="-122"/>
                </a:rPr>
                <a:t>）有机物在缺氧的情况下分解会产生甲烷。</a:t>
              </a:r>
              <a:endParaRPr lang="zh-CN" altLang="en-US" b="1" dirty="0">
                <a:solidFill>
                  <a:schemeClr val="accent2"/>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45041" y="1114559"/>
            <a:ext cx="5394648" cy="2214589"/>
            <a:chOff x="6894667" y="1109608"/>
            <a:chExt cx="5157629" cy="2295818"/>
          </a:xfrm>
        </p:grpSpPr>
        <p:sp>
          <p:nvSpPr>
            <p:cNvPr id="14" name="矩形 13"/>
            <p:cNvSpPr/>
            <p:nvPr/>
          </p:nvSpPr>
          <p:spPr>
            <a:xfrm>
              <a:off x="6894669" y="1109608"/>
              <a:ext cx="5157627" cy="2295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959381" y="1163362"/>
              <a:ext cx="2393879" cy="477261"/>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solidFill>
                    <a:schemeClr val="accent2"/>
                  </a:solidFill>
                  <a:latin typeface="微软雅黑" panose="020B0503020204020204" pitchFamily="34" charset="-122"/>
                  <a:ea typeface="微软雅黑" panose="020B0503020204020204" pitchFamily="34" charset="-122"/>
                </a:rPr>
                <a:t>缺氧窒息</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894667" y="1582179"/>
              <a:ext cx="5157627" cy="1817542"/>
            </a:xfrm>
            <a:prstGeom prst="rect">
              <a:avLst/>
            </a:prstGeom>
            <a:noFill/>
          </p:spPr>
          <p:txBody>
            <a:bodyPr wrap="square" rtlCol="0">
              <a:spAutoFit/>
            </a:bodyPr>
            <a:lstStyle/>
            <a:p>
              <a:pPr algn="just">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人正常生活和工作的氧气浓度为</a:t>
              </a:r>
              <a:r>
                <a:rPr lang="en-US" altLang="zh-CN" b="1" dirty="0">
                  <a:solidFill>
                    <a:schemeClr val="accent2"/>
                  </a:solidFill>
                  <a:latin typeface="微软雅黑" panose="020B0503020204020204" pitchFamily="34" charset="-122"/>
                  <a:ea typeface="微软雅黑" panose="020B0503020204020204" pitchFamily="34" charset="-122"/>
                </a:rPr>
                <a:t>19.5%~23.5%</a:t>
              </a:r>
              <a:r>
                <a:rPr lang="zh-CN" altLang="en-US" b="1" dirty="0">
                  <a:solidFill>
                    <a:schemeClr val="accent2"/>
                  </a:solidFill>
                  <a:latin typeface="微软雅黑" panose="020B0503020204020204" pitchFamily="34" charset="-122"/>
                  <a:ea typeface="微软雅黑" panose="020B0503020204020204" pitchFamily="34" charset="-122"/>
                </a:rPr>
                <a:t>。空气中的氧气浓度低于此范围会对人的身体造成不同程度的伤害。长期浓度过低，引起人体组织处于缺氧状态，造成窒息死亡</a:t>
              </a:r>
              <a:endParaRPr lang="zh-CN" altLang="en-US" b="1" dirty="0">
                <a:solidFill>
                  <a:schemeClr val="accent2"/>
                </a:solidFill>
                <a:latin typeface="微软雅黑" panose="020B0503020204020204" pitchFamily="34" charset="-122"/>
                <a:ea typeface="微软雅黑" panose="020B0503020204020204" pitchFamily="34" charset="-122"/>
              </a:endParaRPr>
            </a:p>
          </p:txBody>
        </p:sp>
      </p:grpSp>
      <p:graphicFrame>
        <p:nvGraphicFramePr>
          <p:cNvPr id="10" name="表格 9"/>
          <p:cNvGraphicFramePr>
            <a:graphicFrameLocks noGrp="1"/>
          </p:cNvGraphicFramePr>
          <p:nvPr>
            <p:custDataLst>
              <p:tags r:id="rId1"/>
            </p:custDataLst>
          </p:nvPr>
        </p:nvGraphicFramePr>
        <p:xfrm>
          <a:off x="6390466" y="1114559"/>
          <a:ext cx="5057140" cy="5313726"/>
        </p:xfrm>
        <a:graphic>
          <a:graphicData uri="http://schemas.openxmlformats.org/drawingml/2006/table">
            <a:tbl>
              <a:tblPr firstRow="1" bandRow="1">
                <a:tableStyleId>{5C22544A-7EE6-4342-B048-85BDC9FD1C3A}</a:tableStyleId>
              </a:tblPr>
              <a:tblGrid>
                <a:gridCol w="1800225"/>
                <a:gridCol w="3256915"/>
              </a:tblGrid>
              <a:tr h="641538">
                <a:tc>
                  <a:txBody>
                    <a:bodyPr/>
                    <a:lstStyle/>
                    <a:p>
                      <a:pPr algn="ctr"/>
                      <a:r>
                        <a:rPr lang="zh-CN" altLang="en-US" sz="1800" b="1" dirty="0">
                          <a:solidFill>
                            <a:schemeClr val="accent2"/>
                          </a:solidFill>
                          <a:latin typeface="微软雅黑" panose="020B0503020204020204" pitchFamily="34" charset="-122"/>
                          <a:ea typeface="微软雅黑" panose="020B0503020204020204" pitchFamily="34" charset="-122"/>
                        </a:rPr>
                        <a:t>氧气浓度（</a:t>
                      </a:r>
                      <a:r>
                        <a:rPr lang="en-US" altLang="zh-CN" sz="1800" b="1" dirty="0">
                          <a:solidFill>
                            <a:schemeClr val="accent2"/>
                          </a:solidFill>
                          <a:latin typeface="微软雅黑" panose="020B0503020204020204" pitchFamily="34" charset="-122"/>
                          <a:ea typeface="微软雅黑" panose="020B0503020204020204" pitchFamily="34" charset="-122"/>
                        </a:rPr>
                        <a:t>v/v</a:t>
                      </a:r>
                      <a:r>
                        <a:rPr lang="zh-CN" altLang="en-US" sz="1800" b="1" dirty="0">
                          <a:solidFill>
                            <a:schemeClr val="accent2"/>
                          </a:solidFill>
                          <a:latin typeface="微软雅黑" panose="020B0503020204020204" pitchFamily="34" charset="-122"/>
                          <a:ea typeface="微软雅黑" panose="020B0503020204020204" pitchFamily="34" charset="-122"/>
                        </a:rPr>
                        <a:t>）</a:t>
                      </a:r>
                      <a:endParaRPr lang="zh-CN" altLang="en-US" sz="1800" b="1" dirty="0">
                        <a:solidFill>
                          <a:schemeClr val="accent2"/>
                        </a:solidFill>
                        <a:latin typeface="微软雅黑" panose="020B0503020204020204" pitchFamily="34" charset="-122"/>
                        <a:ea typeface="微软雅黑" panose="020B0503020204020204" pitchFamily="34" charset="-122"/>
                      </a:endParaRPr>
                    </a:p>
                  </a:txBody>
                  <a:tcPr anchor="ctr"/>
                </a:tc>
                <a:tc>
                  <a:txBody>
                    <a:bodyPr/>
                    <a:lstStyle/>
                    <a:p>
                      <a:pPr algn="ctr"/>
                      <a:r>
                        <a:rPr lang="zh-CN" altLang="en-US" sz="1800" dirty="0">
                          <a:solidFill>
                            <a:schemeClr val="accent2"/>
                          </a:solidFill>
                          <a:latin typeface="微软雅黑" panose="020B0503020204020204" pitchFamily="34" charset="-122"/>
                          <a:ea typeface="微软雅黑" panose="020B0503020204020204" pitchFamily="34" charset="-122"/>
                        </a:rPr>
                        <a:t>症状</a:t>
                      </a:r>
                      <a:endParaRPr lang="zh-CN" altLang="en-US" sz="1800" dirty="0">
                        <a:solidFill>
                          <a:schemeClr val="accent2"/>
                        </a:solidFill>
                        <a:latin typeface="微软雅黑" panose="020B0503020204020204" pitchFamily="34" charset="-122"/>
                        <a:ea typeface="微软雅黑" panose="020B0503020204020204" pitchFamily="34" charset="-122"/>
                      </a:endParaRPr>
                    </a:p>
                  </a:txBody>
                  <a:tcPr anchor="ctr"/>
                </a:tc>
              </a:tr>
              <a:tr h="641538">
                <a:tc>
                  <a:txBody>
                    <a:bodyPr/>
                    <a:lstStyle/>
                    <a:p>
                      <a:pPr algn="ctr"/>
                      <a:r>
                        <a:rPr lang="en-US" altLang="zh-CN" sz="1600" dirty="0">
                          <a:latin typeface="微软雅黑" panose="020B0503020204020204" pitchFamily="34" charset="-122"/>
                          <a:ea typeface="微软雅黑" panose="020B0503020204020204" pitchFamily="34" charset="-122"/>
                        </a:rPr>
                        <a:t>19.5~25.5%</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正常氧气浓度，人工作正常</a:t>
                      </a:r>
                      <a:endParaRPr lang="zh-CN" altLang="en-US" sz="1600" dirty="0">
                        <a:latin typeface="微软雅黑" panose="020B0503020204020204" pitchFamily="34" charset="-122"/>
                        <a:ea typeface="微软雅黑" panose="020B0503020204020204" pitchFamily="34" charset="-122"/>
                      </a:endParaRPr>
                    </a:p>
                  </a:txBody>
                  <a:tcPr anchor="ctr"/>
                </a:tc>
              </a:tr>
              <a:tr h="641538">
                <a:tc>
                  <a:txBody>
                    <a:bodyPr/>
                    <a:lstStyle/>
                    <a:p>
                      <a:pPr algn="ctr"/>
                      <a:r>
                        <a:rPr lang="en-US" altLang="zh-CN" sz="1600" dirty="0">
                          <a:latin typeface="微软雅黑" panose="020B0503020204020204" pitchFamily="34" charset="-122"/>
                          <a:ea typeface="微软雅黑" panose="020B0503020204020204" pitchFamily="34" charset="-122"/>
                        </a:rPr>
                        <a:t>15~19%</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工作能力降低、感到费力</a:t>
                      </a:r>
                      <a:endParaRPr lang="zh-CN" altLang="en-US" sz="1600" dirty="0">
                        <a:latin typeface="微软雅黑" panose="020B0503020204020204" pitchFamily="34" charset="-122"/>
                        <a:ea typeface="微软雅黑" panose="020B0503020204020204" pitchFamily="34" charset="-122"/>
                      </a:endParaRPr>
                    </a:p>
                  </a:txBody>
                  <a:tcPr anchor="ctr"/>
                </a:tc>
              </a:tr>
              <a:tr h="641538">
                <a:tc>
                  <a:txBody>
                    <a:bodyPr/>
                    <a:lstStyle/>
                    <a:p>
                      <a:pPr algn="ctr"/>
                      <a:r>
                        <a:rPr lang="en-US" altLang="zh-CN" sz="1600" dirty="0">
                          <a:latin typeface="微软雅黑" panose="020B0503020204020204" pitchFamily="34" charset="-122"/>
                          <a:ea typeface="微软雅黑" panose="020B0503020204020204" pitchFamily="34" charset="-122"/>
                        </a:rPr>
                        <a:t>12~14%</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呼吸急促、脉搏加快、协调能力和感知判断力降低</a:t>
                      </a:r>
                      <a:endParaRPr lang="zh-CN" altLang="en-US" sz="1600" dirty="0">
                        <a:latin typeface="微软雅黑" panose="020B0503020204020204" pitchFamily="34" charset="-122"/>
                        <a:ea typeface="微软雅黑" panose="020B0503020204020204" pitchFamily="34" charset="-122"/>
                      </a:endParaRPr>
                    </a:p>
                  </a:txBody>
                  <a:tcPr anchor="ctr"/>
                </a:tc>
              </a:tr>
              <a:tr h="641538">
                <a:tc>
                  <a:txBody>
                    <a:bodyPr/>
                    <a:lstStyle/>
                    <a:p>
                      <a:pPr algn="ctr"/>
                      <a:r>
                        <a:rPr lang="en-US" altLang="zh-CN" sz="1600" dirty="0">
                          <a:latin typeface="微软雅黑" panose="020B0503020204020204" pitchFamily="34" charset="-122"/>
                          <a:ea typeface="微软雅黑" panose="020B0503020204020204" pitchFamily="34" charset="-122"/>
                        </a:rPr>
                        <a:t>10~12%</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呼吸减弱，嘴唇发青</a:t>
                      </a:r>
                      <a:endParaRPr lang="zh-CN" altLang="en-US" sz="1600" dirty="0">
                        <a:latin typeface="微软雅黑" panose="020B0503020204020204" pitchFamily="34" charset="-122"/>
                        <a:ea typeface="微软雅黑" panose="020B0503020204020204" pitchFamily="34" charset="-122"/>
                      </a:endParaRPr>
                    </a:p>
                  </a:txBody>
                  <a:tcPr anchor="ctr"/>
                </a:tc>
              </a:tr>
              <a:tr h="641538">
                <a:tc>
                  <a:txBody>
                    <a:bodyPr/>
                    <a:lstStyle/>
                    <a:p>
                      <a:pPr algn="ctr"/>
                      <a:r>
                        <a:rPr lang="en-US" altLang="zh-CN" sz="1600" dirty="0">
                          <a:latin typeface="微软雅黑" panose="020B0503020204020204" pitchFamily="34" charset="-122"/>
                          <a:ea typeface="微软雅黑" panose="020B0503020204020204" pitchFamily="34" charset="-122"/>
                        </a:rPr>
                        <a:t>8~10%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神志不清、昏厥、面色土灰、恶心、呕吐</a:t>
                      </a:r>
                      <a:endParaRPr lang="zh-CN" altLang="en-US" sz="1600" dirty="0">
                        <a:latin typeface="微软雅黑" panose="020B0503020204020204" pitchFamily="34" charset="-122"/>
                        <a:ea typeface="微软雅黑" panose="020B0503020204020204" pitchFamily="34" charset="-122"/>
                      </a:endParaRPr>
                    </a:p>
                  </a:txBody>
                  <a:tcPr anchor="ctr"/>
                </a:tc>
              </a:tr>
              <a:tr h="641538">
                <a:tc>
                  <a:txBody>
                    <a:bodyPr/>
                    <a:lstStyle/>
                    <a:p>
                      <a:pPr algn="ctr"/>
                      <a:r>
                        <a:rPr lang="en-US" altLang="zh-CN" sz="1600" dirty="0">
                          <a:latin typeface="微软雅黑" panose="020B0503020204020204" pitchFamily="34" charset="-122"/>
                          <a:ea typeface="微软雅黑" panose="020B0503020204020204" pitchFamily="34" charset="-122"/>
                        </a:rPr>
                        <a:t>6~8%</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超过</a:t>
                      </a:r>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分钟：</a:t>
                      </a:r>
                      <a:r>
                        <a:rPr lang="en-US" altLang="zh-CN" sz="1600" dirty="0">
                          <a:latin typeface="微软雅黑" panose="020B0503020204020204" pitchFamily="34" charset="-122"/>
                          <a:ea typeface="微软雅黑" panose="020B0503020204020204" pitchFamily="34" charset="-122"/>
                        </a:rPr>
                        <a:t>100%</a:t>
                      </a:r>
                      <a:r>
                        <a:rPr lang="zh-CN" altLang="en-US" sz="1600" dirty="0">
                          <a:latin typeface="微软雅黑" panose="020B0503020204020204" pitchFamily="34" charset="-122"/>
                          <a:ea typeface="微软雅黑" panose="020B0503020204020204" pitchFamily="34" charset="-122"/>
                        </a:rPr>
                        <a:t>死亡；</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超过</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分钟：</a:t>
                      </a:r>
                      <a:r>
                        <a:rPr lang="en-US" altLang="zh-CN" sz="1600" dirty="0">
                          <a:latin typeface="微软雅黑" panose="020B0503020204020204" pitchFamily="34" charset="-122"/>
                          <a:ea typeface="微软雅黑" panose="020B0503020204020204" pitchFamily="34" charset="-122"/>
                        </a:rPr>
                        <a:t>50%</a:t>
                      </a:r>
                      <a:r>
                        <a:rPr lang="zh-CN" altLang="en-US" sz="1600" dirty="0">
                          <a:latin typeface="微软雅黑" panose="020B0503020204020204" pitchFamily="34" charset="-122"/>
                          <a:ea typeface="微软雅黑" panose="020B0503020204020204" pitchFamily="34" charset="-122"/>
                        </a:rPr>
                        <a:t>死亡；</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4-5</a:t>
                      </a:r>
                      <a:r>
                        <a:rPr lang="zh-CN" altLang="en-US" sz="1600" dirty="0">
                          <a:latin typeface="微软雅黑" panose="020B0503020204020204" pitchFamily="34" charset="-122"/>
                          <a:ea typeface="微软雅黑" panose="020B0503020204020204" pitchFamily="34" charset="-122"/>
                        </a:rPr>
                        <a:t>分钟</a:t>
                      </a:r>
                      <a:r>
                        <a:rPr lang="zh-CN" altLang="en-US" sz="1600" baseline="0" dirty="0">
                          <a:latin typeface="微软雅黑" panose="020B0503020204020204" pitchFamily="34" charset="-122"/>
                          <a:ea typeface="微软雅黑" panose="020B0503020204020204" pitchFamily="34" charset="-122"/>
                        </a:rPr>
                        <a:t> 有可能恢复</a:t>
                      </a:r>
                      <a:endParaRPr lang="zh-CN" altLang="en-US" sz="1600" dirty="0">
                        <a:latin typeface="微软雅黑" panose="020B0503020204020204" pitchFamily="34" charset="-122"/>
                        <a:ea typeface="微软雅黑" panose="020B0503020204020204" pitchFamily="34" charset="-122"/>
                      </a:endParaRPr>
                    </a:p>
                  </a:txBody>
                  <a:tcPr anchor="ctr"/>
                </a:tc>
              </a:tr>
              <a:tr h="641538">
                <a:tc>
                  <a:txBody>
                    <a:bodyPr/>
                    <a:lstStyle/>
                    <a:p>
                      <a:pPr algn="ctr"/>
                      <a:r>
                        <a:rPr lang="en-US" altLang="zh-CN" sz="1600" dirty="0">
                          <a:latin typeface="微软雅黑" panose="020B0503020204020204" pitchFamily="34" charset="-122"/>
                          <a:ea typeface="微软雅黑" panose="020B0503020204020204" pitchFamily="34" charset="-122"/>
                        </a:rPr>
                        <a:t>4~6%</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停留</a:t>
                      </a:r>
                      <a:r>
                        <a:rPr lang="en-US" altLang="zh-CN" sz="1600" dirty="0">
                          <a:latin typeface="微软雅黑" panose="020B0503020204020204" pitchFamily="34" charset="-122"/>
                          <a:ea typeface="微软雅黑" panose="020B0503020204020204" pitchFamily="34" charset="-122"/>
                        </a:rPr>
                        <a:t>40</a:t>
                      </a:r>
                      <a:r>
                        <a:rPr lang="zh-CN" altLang="en-US" sz="1600" dirty="0">
                          <a:latin typeface="微软雅黑" panose="020B0503020204020204" pitchFamily="34" charset="-122"/>
                          <a:ea typeface="微软雅黑" panose="020B0503020204020204" pitchFamily="34" charset="-122"/>
                        </a:rPr>
                        <a:t>秒后昏晕、抽搐、呼吸停止，死亡</a:t>
                      </a:r>
                      <a:endParaRPr lang="zh-CN" altLang="en-US" sz="1600" dirty="0">
                        <a:latin typeface="微软雅黑" panose="020B0503020204020204" pitchFamily="34" charset="-122"/>
                        <a:ea typeface="微软雅黑" panose="020B0503020204020204" pitchFamily="34" charset="-122"/>
                      </a:endParaRPr>
                    </a:p>
                  </a:txBody>
                  <a:tcPr anchor="ctr"/>
                </a:tc>
              </a:tr>
            </a:tbl>
          </a:graphicData>
        </a:graphic>
      </p:graphicFrame>
      <p:sp>
        <p:nvSpPr>
          <p:cNvPr id="24" name="矩形 23"/>
          <p:cNvSpPr/>
          <p:nvPr/>
        </p:nvSpPr>
        <p:spPr>
          <a:xfrm>
            <a:off x="2209636" y="117084"/>
            <a:ext cx="50596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典型有限空间作业危险有害因素分析</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4"/>
          <p:cNvSpPr/>
          <p:nvPr/>
        </p:nvSpPr>
        <p:spPr bwMode="gray">
          <a:xfrm rot="14230165">
            <a:off x="6051172" y="4319286"/>
            <a:ext cx="1369556"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FFC000"/>
          </a:solidFill>
          <a:ln w="0">
            <a:noFill/>
            <a:prstDash val="solid"/>
            <a:round/>
          </a:ln>
        </p:spPr>
        <p:txBody>
          <a:bodyPr/>
          <a:lstStyle/>
          <a:p>
            <a:pPr>
              <a:defRPr/>
            </a:pPr>
            <a:endParaRPr lang="zh-CN" altLang="en-US">
              <a:solidFill>
                <a:srgbClr val="000000"/>
              </a:solidFill>
            </a:endParaRPr>
          </a:p>
        </p:txBody>
      </p:sp>
      <p:sp>
        <p:nvSpPr>
          <p:cNvPr id="34" name="Freeform 4"/>
          <p:cNvSpPr/>
          <p:nvPr/>
        </p:nvSpPr>
        <p:spPr bwMode="gray">
          <a:xfrm>
            <a:off x="4235112" y="3507422"/>
            <a:ext cx="1447800"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DB6413"/>
          </a:solidFill>
          <a:ln w="0">
            <a:noFill/>
            <a:prstDash val="solid"/>
            <a:round/>
          </a:ln>
        </p:spPr>
        <p:txBody>
          <a:bodyPr/>
          <a:lstStyle/>
          <a:p>
            <a:pPr>
              <a:defRPr/>
            </a:pPr>
            <a:endParaRPr lang="zh-CN" altLang="en-US">
              <a:solidFill>
                <a:srgbClr val="000000"/>
              </a:solidFill>
            </a:endParaRPr>
          </a:p>
        </p:txBody>
      </p:sp>
      <p:sp>
        <p:nvSpPr>
          <p:cNvPr id="35" name="Freeform 5"/>
          <p:cNvSpPr/>
          <p:nvPr/>
        </p:nvSpPr>
        <p:spPr bwMode="gray">
          <a:xfrm rot="7200000">
            <a:off x="5927386" y="2427922"/>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2E648B"/>
          </a:solidFill>
          <a:ln w="0">
            <a:noFill/>
            <a:prstDash val="solid"/>
            <a:round/>
          </a:ln>
        </p:spPr>
        <p:txBody>
          <a:bodyPr/>
          <a:lstStyle/>
          <a:p>
            <a:pPr>
              <a:defRPr/>
            </a:pPr>
            <a:endParaRPr lang="zh-CN" altLang="en-US">
              <a:solidFill>
                <a:srgbClr val="000000"/>
              </a:solidFill>
            </a:endParaRPr>
          </a:p>
        </p:txBody>
      </p:sp>
      <p:grpSp>
        <p:nvGrpSpPr>
          <p:cNvPr id="36" name="Group 6"/>
          <p:cNvGrpSpPr/>
          <p:nvPr/>
        </p:nvGrpSpPr>
        <p:grpSpPr bwMode="auto">
          <a:xfrm>
            <a:off x="4317662" y="2413634"/>
            <a:ext cx="2349500" cy="2066925"/>
            <a:chOff x="1712" y="1389"/>
            <a:chExt cx="1480" cy="1302"/>
          </a:xfrm>
          <a:solidFill>
            <a:schemeClr val="accent1"/>
          </a:solidFill>
        </p:grpSpPr>
        <p:sp>
          <p:nvSpPr>
            <p:cNvPr id="37" name="AutoShape 7"/>
            <p:cNvSpPr>
              <a:spLocks noChangeArrowheads="1"/>
            </p:cNvSpPr>
            <p:nvPr/>
          </p:nvSpPr>
          <p:spPr bwMode="gray">
            <a:xfrm rot="-9000000">
              <a:off x="1712" y="2311"/>
              <a:ext cx="908"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38" name="Freeform 8"/>
            <p:cNvSpPr/>
            <p:nvPr/>
          </p:nvSpPr>
          <p:spPr bwMode="gray">
            <a:xfrm rot="7200000">
              <a:off x="1961" y="1810"/>
              <a:ext cx="948" cy="508"/>
            </a:xfrm>
            <a:custGeom>
              <a:avLst/>
              <a:gdLst>
                <a:gd name="T0" fmla="*/ 9866 w 750"/>
                <a:gd name="T1" fmla="*/ 0 h 378"/>
                <a:gd name="T2" fmla="*/ 0 w 750"/>
                <a:gd name="T3" fmla="*/ 0 h 378"/>
                <a:gd name="T4" fmla="*/ 32 w 750"/>
                <a:gd name="T5" fmla="*/ 5020 h 378"/>
                <a:gd name="T6" fmla="*/ 368 w 750"/>
                <a:gd name="T7" fmla="*/ 9768 h 378"/>
                <a:gd name="T8" fmla="*/ 9866 w 750"/>
                <a:gd name="T9" fmla="*/ 9768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39" name="Freeform 9"/>
            <p:cNvSpPr/>
            <p:nvPr/>
          </p:nvSpPr>
          <p:spPr bwMode="gray">
            <a:xfrm rot="7200000">
              <a:off x="2637" y="1226"/>
              <a:ext cx="392" cy="718"/>
            </a:xfrm>
            <a:custGeom>
              <a:avLst/>
              <a:gdLst>
                <a:gd name="T0" fmla="*/ 38 w 495"/>
                <a:gd name="T1" fmla="*/ 10 h 971"/>
                <a:gd name="T2" fmla="*/ 38 w 495"/>
                <a:gd name="T3" fmla="*/ 35 h 971"/>
                <a:gd name="T4" fmla="*/ 35 w 495"/>
                <a:gd name="T5" fmla="*/ 35 h 971"/>
                <a:gd name="T6" fmla="*/ 33 w 495"/>
                <a:gd name="T7" fmla="*/ 35 h 971"/>
                <a:gd name="T8" fmla="*/ 31 w 495"/>
                <a:gd name="T9" fmla="*/ 33 h 971"/>
                <a:gd name="T10" fmla="*/ 29 w 495"/>
                <a:gd name="T11" fmla="*/ 33 h 971"/>
                <a:gd name="T12" fmla="*/ 25 w 495"/>
                <a:gd name="T13" fmla="*/ 31 h 971"/>
                <a:gd name="T14" fmla="*/ 23 w 495"/>
                <a:gd name="T15" fmla="*/ 29 h 971"/>
                <a:gd name="T16" fmla="*/ 21 w 495"/>
                <a:gd name="T17" fmla="*/ 27 h 971"/>
                <a:gd name="T18" fmla="*/ 17 w 495"/>
                <a:gd name="T19" fmla="*/ 24 h 971"/>
                <a:gd name="T20" fmla="*/ 14 w 495"/>
                <a:gd name="T21" fmla="*/ 20 h 971"/>
                <a:gd name="T22" fmla="*/ 10 w 495"/>
                <a:gd name="T23" fmla="*/ 16 h 971"/>
                <a:gd name="T24" fmla="*/ 8 w 495"/>
                <a:gd name="T25" fmla="*/ 13 h 971"/>
                <a:gd name="T26" fmla="*/ 2 w 495"/>
                <a:gd name="T27" fmla="*/ 7 h 971"/>
                <a:gd name="T28" fmla="*/ 2 w 495"/>
                <a:gd name="T29" fmla="*/ 5 h 971"/>
                <a:gd name="T30" fmla="*/ 0 w 495"/>
                <a:gd name="T31" fmla="*/ 2 h 971"/>
                <a:gd name="T32" fmla="*/ 2 w 495"/>
                <a:gd name="T33" fmla="*/ 0 h 971"/>
                <a:gd name="T34" fmla="*/ 2 w 495"/>
                <a:gd name="T35" fmla="*/ 1 h 971"/>
                <a:gd name="T36" fmla="*/ 2 w 495"/>
                <a:gd name="T37" fmla="*/ 3 h 971"/>
                <a:gd name="T38" fmla="*/ 2 w 495"/>
                <a:gd name="T39" fmla="*/ 4 h 971"/>
                <a:gd name="T40" fmla="*/ 2 w 495"/>
                <a:gd name="T41" fmla="*/ 5 h 971"/>
                <a:gd name="T42" fmla="*/ 2 w 495"/>
                <a:gd name="T43" fmla="*/ 6 h 971"/>
                <a:gd name="T44" fmla="*/ 4 w 495"/>
                <a:gd name="T45" fmla="*/ 7 h 971"/>
                <a:gd name="T46" fmla="*/ 6 w 495"/>
                <a:gd name="T47" fmla="*/ 9 h 971"/>
                <a:gd name="T48" fmla="*/ 10 w 495"/>
                <a:gd name="T49" fmla="*/ 10 h 971"/>
                <a:gd name="T50" fmla="*/ 13 w 495"/>
                <a:gd name="T51" fmla="*/ 10 h 971"/>
                <a:gd name="T52" fmla="*/ 19 w 495"/>
                <a:gd name="T53" fmla="*/ 10 h 971"/>
                <a:gd name="T54" fmla="*/ 38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grpSp>
        <p:nvGrpSpPr>
          <p:cNvPr id="40" name="Group 11"/>
          <p:cNvGrpSpPr/>
          <p:nvPr/>
        </p:nvGrpSpPr>
        <p:grpSpPr bwMode="auto">
          <a:xfrm>
            <a:off x="6126925" y="3345822"/>
            <a:ext cx="2057400" cy="2192338"/>
            <a:chOff x="2854" y="1996"/>
            <a:chExt cx="1296" cy="1381"/>
          </a:xfrm>
          <a:solidFill>
            <a:srgbClr val="FCC818"/>
          </a:solidFill>
        </p:grpSpPr>
        <p:sp>
          <p:nvSpPr>
            <p:cNvPr id="41" name="AutoShape 12"/>
            <p:cNvSpPr>
              <a:spLocks noChangeArrowheads="1"/>
            </p:cNvSpPr>
            <p:nvPr/>
          </p:nvSpPr>
          <p:spPr bwMode="gray">
            <a:xfrm rot="-1800000">
              <a:off x="2854" y="1996"/>
              <a:ext cx="906"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42" name="Freeform 13"/>
            <p:cNvSpPr/>
            <p:nvPr/>
          </p:nvSpPr>
          <p:spPr bwMode="gray">
            <a:xfrm rot="-7200000">
              <a:off x="3102" y="2371"/>
              <a:ext cx="948" cy="507"/>
            </a:xfrm>
            <a:custGeom>
              <a:avLst/>
              <a:gdLst>
                <a:gd name="T0" fmla="*/ 9866 w 750"/>
                <a:gd name="T1" fmla="*/ 0 h 378"/>
                <a:gd name="T2" fmla="*/ 0 w 750"/>
                <a:gd name="T3" fmla="*/ 0 h 378"/>
                <a:gd name="T4" fmla="*/ 32 w 750"/>
                <a:gd name="T5" fmla="*/ 4901 h 378"/>
                <a:gd name="T6" fmla="*/ 368 w 750"/>
                <a:gd name="T7" fmla="*/ 9551 h 378"/>
                <a:gd name="T8" fmla="*/ 9866 w 750"/>
                <a:gd name="T9" fmla="*/ 9551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43" name="Freeform 14"/>
            <p:cNvSpPr/>
            <p:nvPr/>
          </p:nvSpPr>
          <p:spPr bwMode="gray">
            <a:xfrm rot="-7200000">
              <a:off x="3618" y="2845"/>
              <a:ext cx="346" cy="718"/>
            </a:xfrm>
            <a:custGeom>
              <a:avLst/>
              <a:gdLst>
                <a:gd name="T0" fmla="*/ 10 w 495"/>
                <a:gd name="T1" fmla="*/ 10 h 971"/>
                <a:gd name="T2" fmla="*/ 10 w 495"/>
                <a:gd name="T3" fmla="*/ 35 h 971"/>
                <a:gd name="T4" fmla="*/ 9 w 495"/>
                <a:gd name="T5" fmla="*/ 35 h 971"/>
                <a:gd name="T6" fmla="*/ 8 w 495"/>
                <a:gd name="T7" fmla="*/ 35 h 971"/>
                <a:gd name="T8" fmla="*/ 8 w 495"/>
                <a:gd name="T9" fmla="*/ 33 h 971"/>
                <a:gd name="T10" fmla="*/ 7 w 495"/>
                <a:gd name="T11" fmla="*/ 33 h 971"/>
                <a:gd name="T12" fmla="*/ 7 w 495"/>
                <a:gd name="T13" fmla="*/ 31 h 971"/>
                <a:gd name="T14" fmla="*/ 6 w 495"/>
                <a:gd name="T15" fmla="*/ 29 h 971"/>
                <a:gd name="T16" fmla="*/ 5 w 495"/>
                <a:gd name="T17" fmla="*/ 27 h 971"/>
                <a:gd name="T18" fmla="*/ 4 w 495"/>
                <a:gd name="T19" fmla="*/ 24 h 971"/>
                <a:gd name="T20" fmla="*/ 3 w 495"/>
                <a:gd name="T21" fmla="*/ 20 h 971"/>
                <a:gd name="T22" fmla="*/ 2 w 495"/>
                <a:gd name="T23" fmla="*/ 16 h 971"/>
                <a:gd name="T24" fmla="*/ 2 w 495"/>
                <a:gd name="T25" fmla="*/ 13 h 971"/>
                <a:gd name="T26" fmla="*/ 1 w 495"/>
                <a:gd name="T27" fmla="*/ 7 h 971"/>
                <a:gd name="T28" fmla="*/ 1 w 495"/>
                <a:gd name="T29" fmla="*/ 5 h 971"/>
                <a:gd name="T30" fmla="*/ 0 w 495"/>
                <a:gd name="T31" fmla="*/ 2 h 971"/>
                <a:gd name="T32" fmla="*/ 1 w 495"/>
                <a:gd name="T33" fmla="*/ 0 h 971"/>
                <a:gd name="T34" fmla="*/ 1 w 495"/>
                <a:gd name="T35" fmla="*/ 1 h 971"/>
                <a:gd name="T36" fmla="*/ 1 w 495"/>
                <a:gd name="T37" fmla="*/ 3 h 971"/>
                <a:gd name="T38" fmla="*/ 1 w 495"/>
                <a:gd name="T39" fmla="*/ 4 h 971"/>
                <a:gd name="T40" fmla="*/ 1 w 495"/>
                <a:gd name="T41" fmla="*/ 5 h 971"/>
                <a:gd name="T42" fmla="*/ 1 w 495"/>
                <a:gd name="T43" fmla="*/ 6 h 971"/>
                <a:gd name="T44" fmla="*/ 1 w 495"/>
                <a:gd name="T45" fmla="*/ 7 h 971"/>
                <a:gd name="T46" fmla="*/ 1 w 495"/>
                <a:gd name="T47" fmla="*/ 9 h 971"/>
                <a:gd name="T48" fmla="*/ 2 w 495"/>
                <a:gd name="T49" fmla="*/ 10 h 971"/>
                <a:gd name="T50" fmla="*/ 3 w 495"/>
                <a:gd name="T51" fmla="*/ 10 h 971"/>
                <a:gd name="T52" fmla="*/ 5 w 495"/>
                <a:gd name="T53" fmla="*/ 10 h 971"/>
                <a:gd name="T54" fmla="*/ 10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grpSp>
        <p:nvGrpSpPr>
          <p:cNvPr id="44" name="Group 15"/>
          <p:cNvGrpSpPr/>
          <p:nvPr/>
        </p:nvGrpSpPr>
        <p:grpSpPr bwMode="auto">
          <a:xfrm>
            <a:off x="4227174" y="4712334"/>
            <a:ext cx="2493963" cy="1395413"/>
            <a:chOff x="1655" y="2837"/>
            <a:chExt cx="1571" cy="879"/>
          </a:xfrm>
          <a:solidFill>
            <a:schemeClr val="accent2"/>
          </a:solidFill>
        </p:grpSpPr>
        <p:sp>
          <p:nvSpPr>
            <p:cNvPr id="45" name="Freeform 16"/>
            <p:cNvSpPr/>
            <p:nvPr/>
          </p:nvSpPr>
          <p:spPr bwMode="gray">
            <a:xfrm>
              <a:off x="1655" y="2837"/>
              <a:ext cx="366" cy="692"/>
            </a:xfrm>
            <a:custGeom>
              <a:avLst/>
              <a:gdLst>
                <a:gd name="T0" fmla="*/ 18 w 495"/>
                <a:gd name="T1" fmla="*/ 7 h 971"/>
                <a:gd name="T2" fmla="*/ 18 w 495"/>
                <a:gd name="T3" fmla="*/ 24 h 971"/>
                <a:gd name="T4" fmla="*/ 16 w 495"/>
                <a:gd name="T5" fmla="*/ 24 h 971"/>
                <a:gd name="T6" fmla="*/ 16 w 495"/>
                <a:gd name="T7" fmla="*/ 23 h 971"/>
                <a:gd name="T8" fmla="*/ 15 w 495"/>
                <a:gd name="T9" fmla="*/ 22 h 971"/>
                <a:gd name="T10" fmla="*/ 13 w 495"/>
                <a:gd name="T11" fmla="*/ 22 h 971"/>
                <a:gd name="T12" fmla="*/ 12 w 495"/>
                <a:gd name="T13" fmla="*/ 21 h 971"/>
                <a:gd name="T14" fmla="*/ 11 w 495"/>
                <a:gd name="T15" fmla="*/ 19 h 971"/>
                <a:gd name="T16" fmla="*/ 10 w 495"/>
                <a:gd name="T17" fmla="*/ 17 h 971"/>
                <a:gd name="T18" fmla="*/ 8 w 495"/>
                <a:gd name="T19" fmla="*/ 16 h 971"/>
                <a:gd name="T20" fmla="*/ 7 w 495"/>
                <a:gd name="T21" fmla="*/ 14 h 971"/>
                <a:gd name="T22" fmla="*/ 5 w 495"/>
                <a:gd name="T23" fmla="*/ 11 h 971"/>
                <a:gd name="T24" fmla="*/ 4 w 495"/>
                <a:gd name="T25" fmla="*/ 9 h 971"/>
                <a:gd name="T26" fmla="*/ 1 w 495"/>
                <a:gd name="T27" fmla="*/ 5 h 971"/>
                <a:gd name="T28" fmla="*/ 1 w 495"/>
                <a:gd name="T29" fmla="*/ 3 h 971"/>
                <a:gd name="T30" fmla="*/ 0 w 495"/>
                <a:gd name="T31" fmla="*/ 1 h 971"/>
                <a:gd name="T32" fmla="*/ 1 w 495"/>
                <a:gd name="T33" fmla="*/ 0 h 971"/>
                <a:gd name="T34" fmla="*/ 1 w 495"/>
                <a:gd name="T35" fmla="*/ 1 h 971"/>
                <a:gd name="T36" fmla="*/ 1 w 495"/>
                <a:gd name="T37" fmla="*/ 2 h 971"/>
                <a:gd name="T38" fmla="*/ 1 w 495"/>
                <a:gd name="T39" fmla="*/ 3 h 971"/>
                <a:gd name="T40" fmla="*/ 1 w 495"/>
                <a:gd name="T41" fmla="*/ 3 h 971"/>
                <a:gd name="T42" fmla="*/ 1 w 495"/>
                <a:gd name="T43" fmla="*/ 4 h 971"/>
                <a:gd name="T44" fmla="*/ 2 w 495"/>
                <a:gd name="T45" fmla="*/ 5 h 971"/>
                <a:gd name="T46" fmla="*/ 3 w 495"/>
                <a:gd name="T47" fmla="*/ 6 h 971"/>
                <a:gd name="T48" fmla="*/ 4 w 495"/>
                <a:gd name="T49" fmla="*/ 6 h 971"/>
                <a:gd name="T50" fmla="*/ 7 w 495"/>
                <a:gd name="T51" fmla="*/ 7 h 971"/>
                <a:gd name="T52" fmla="*/ 9 w 495"/>
                <a:gd name="T53" fmla="*/ 7 h 971"/>
                <a:gd name="T54" fmla="*/ 18 w 495"/>
                <a:gd name="T55" fmla="*/ 7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8CBF00"/>
                </a:solidFill>
              </a:endParaRPr>
            </a:p>
          </p:txBody>
        </p:sp>
        <p:sp>
          <p:nvSpPr>
            <p:cNvPr id="46" name="AutoShape 17"/>
            <p:cNvSpPr>
              <a:spLocks noChangeArrowheads="1"/>
            </p:cNvSpPr>
            <p:nvPr/>
          </p:nvSpPr>
          <p:spPr bwMode="gray">
            <a:xfrm rot="5400000">
              <a:off x="2589" y="3078"/>
              <a:ext cx="872" cy="403"/>
            </a:xfrm>
            <a:prstGeom prst="triangle">
              <a:avLst>
                <a:gd name="adj" fmla="val 50000"/>
              </a:avLst>
            </a:prstGeom>
            <a:grpFill/>
            <a:ln w="9525" algn="ctr">
              <a:noFill/>
              <a:miter lim="800000"/>
            </a:ln>
          </p:spPr>
          <p:txBody>
            <a:bodyPr wrap="none" anchor="ctr"/>
            <a:lstStyle/>
            <a:p>
              <a:endParaRPr lang="zh-CN" altLang="en-US">
                <a:solidFill>
                  <a:srgbClr val="8CBF00"/>
                </a:solidFill>
              </a:endParaRPr>
            </a:p>
          </p:txBody>
        </p:sp>
        <p:sp>
          <p:nvSpPr>
            <p:cNvPr id="47" name="Freeform 18"/>
            <p:cNvSpPr/>
            <p:nvPr/>
          </p:nvSpPr>
          <p:spPr bwMode="gray">
            <a:xfrm>
              <a:off x="1985" y="3040"/>
              <a:ext cx="1005" cy="489"/>
            </a:xfrm>
            <a:custGeom>
              <a:avLst/>
              <a:gdLst>
                <a:gd name="T0" fmla="*/ 18765 w 750"/>
                <a:gd name="T1" fmla="*/ 0 h 378"/>
                <a:gd name="T2" fmla="*/ 0 w 750"/>
                <a:gd name="T3" fmla="*/ 0 h 378"/>
                <a:gd name="T4" fmla="*/ 51 w 750"/>
                <a:gd name="T5" fmla="*/ 3290 h 378"/>
                <a:gd name="T6" fmla="*/ 702 w 750"/>
                <a:gd name="T7" fmla="*/ 6419 h 378"/>
                <a:gd name="T8" fmla="*/ 18765 w 750"/>
                <a:gd name="T9" fmla="*/ 6419 h 378"/>
                <a:gd name="T10" fmla="*/ 18765 w 750"/>
                <a:gd name="T11" fmla="*/ 0 h 378"/>
                <a:gd name="T12" fmla="*/ 18765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8CBF00"/>
                </a:solidFill>
              </a:endParaRPr>
            </a:p>
          </p:txBody>
        </p:sp>
      </p:grpSp>
      <p:sp>
        <p:nvSpPr>
          <p:cNvPr id="48" name="文本框 17"/>
          <p:cNvSpPr txBox="1"/>
          <p:nvPr/>
        </p:nvSpPr>
        <p:spPr>
          <a:xfrm>
            <a:off x="179070" y="5300980"/>
            <a:ext cx="5641340" cy="1322070"/>
          </a:xfrm>
          <a:prstGeom prst="rect">
            <a:avLst/>
          </a:prstGeom>
          <a:noFill/>
        </p:spPr>
        <p:txBody>
          <a:bodyPr wrap="square" rtlCol="0">
            <a:spAutoFit/>
          </a:bodyPr>
          <a:lstStyle/>
          <a:p>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企业要对有限空间进行识别，确定有限空间的数量、位置以及危险有害因素等基本情况，建立有限空间管理台账并及时更新。长期存在风险的有限空间，需设置醒目的标志、标示。</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49" name="文本框 18"/>
          <p:cNvSpPr txBox="1"/>
          <p:nvPr/>
        </p:nvSpPr>
        <p:spPr>
          <a:xfrm>
            <a:off x="1509060" y="4213341"/>
            <a:ext cx="2556865" cy="663575"/>
          </a:xfrm>
          <a:prstGeom prst="rect">
            <a:avLst/>
          </a:prstGeom>
          <a:noFill/>
        </p:spPr>
        <p:txBody>
          <a:bodyPr wrap="square" rtlCol="0">
            <a:spAutoFit/>
          </a:bodyPr>
          <a:lstStyle/>
          <a:p>
            <a:pPr>
              <a:lnSpc>
                <a:spcPct val="133000"/>
              </a:lnSpc>
              <a:defRPr/>
            </a:pPr>
            <a:r>
              <a:rPr lang="zh-CN" altLang="en-US" sz="2800" b="1" dirty="0">
                <a:solidFill>
                  <a:schemeClr val="bg1"/>
                </a:solidFill>
                <a:latin typeface="微软雅黑" panose="020B0503020204020204" pitchFamily="34" charset="-122"/>
                <a:ea typeface="微软雅黑" panose="020B0503020204020204" pitchFamily="34" charset="-122"/>
                <a:cs typeface="+mn-ea"/>
                <a:sym typeface="+mn-lt"/>
              </a:rPr>
              <a:t>建立作业台账</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2" name="文本框 21"/>
          <p:cNvSpPr txBox="1"/>
          <p:nvPr/>
        </p:nvSpPr>
        <p:spPr>
          <a:xfrm>
            <a:off x="1561465" y="2060575"/>
            <a:ext cx="9115425" cy="398780"/>
          </a:xfrm>
          <a:prstGeom prst="rect">
            <a:avLst/>
          </a:prstGeom>
          <a:noFill/>
        </p:spPr>
        <p:txBody>
          <a:bodyPr wrap="square" rtlCol="0">
            <a:spAutoFit/>
          </a:bodyPr>
          <a:lstStyle/>
          <a:p>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进行有限空间作业前必须严格实行作业审批制度，严禁擅自进入有限空间作业。</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53" name="文本框 22"/>
          <p:cNvSpPr txBox="1"/>
          <p:nvPr/>
        </p:nvSpPr>
        <p:spPr>
          <a:xfrm>
            <a:off x="4808060" y="1484485"/>
            <a:ext cx="2892749" cy="521970"/>
          </a:xfrm>
          <a:prstGeom prst="rect">
            <a:avLst/>
          </a:prstGeom>
          <a:noFill/>
        </p:spPr>
        <p:txBody>
          <a:bodyPr wrap="square"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cs typeface="+mn-ea"/>
                <a:sym typeface="+mn-lt"/>
              </a:rPr>
              <a:t>严格作业审批</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4" name="文本框 21"/>
          <p:cNvSpPr txBox="1"/>
          <p:nvPr/>
        </p:nvSpPr>
        <p:spPr>
          <a:xfrm>
            <a:off x="7957820" y="4138295"/>
            <a:ext cx="4260215" cy="2553335"/>
          </a:xfrm>
          <a:prstGeom prst="rect">
            <a:avLst/>
          </a:prstGeom>
          <a:noFill/>
        </p:spPr>
        <p:txBody>
          <a:bodyPr wrap="square" rtlCol="0">
            <a:spAutoFit/>
          </a:bodyPr>
          <a:lstStyle/>
          <a:p>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有限空间作业的工贸企业应当建立六项安全生产制度和规程。</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a:p>
            <a:r>
              <a:rPr lang="en-US" altLang="zh-CN" sz="2000" b="1" dirty="0">
                <a:solidFill>
                  <a:srgbClr val="3B3B3B"/>
                </a:solidFill>
                <a:latin typeface="微软雅黑" panose="020B0503020204020204" pitchFamily="34" charset="-122"/>
                <a:ea typeface="微软雅黑" panose="020B0503020204020204" pitchFamily="34" charset="-122"/>
                <a:cs typeface="+mn-ea"/>
                <a:sym typeface="+mn-lt"/>
              </a:rPr>
              <a:t>(1)</a:t>
            </a:r>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安全责任制度</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a:p>
            <a:r>
              <a:rPr lang="en-US" altLang="zh-CN" sz="2000" b="1" dirty="0">
                <a:solidFill>
                  <a:srgbClr val="3B3B3B"/>
                </a:solidFill>
                <a:latin typeface="微软雅黑" panose="020B0503020204020204" pitchFamily="34" charset="-122"/>
                <a:ea typeface="微软雅黑" panose="020B0503020204020204" pitchFamily="34" charset="-122"/>
                <a:cs typeface="+mn-ea"/>
                <a:sym typeface="+mn-lt"/>
              </a:rPr>
              <a:t>(2)</a:t>
            </a:r>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应急管理制度</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a:p>
            <a:r>
              <a:rPr lang="en-US" altLang="zh-CN" sz="2000" b="1" dirty="0">
                <a:solidFill>
                  <a:srgbClr val="3B3B3B"/>
                </a:solidFill>
                <a:latin typeface="微软雅黑" panose="020B0503020204020204" pitchFamily="34" charset="-122"/>
                <a:ea typeface="微软雅黑" panose="020B0503020204020204" pitchFamily="34" charset="-122"/>
                <a:cs typeface="+mn-ea"/>
                <a:sym typeface="+mn-lt"/>
              </a:rPr>
              <a:t>(3)</a:t>
            </a:r>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审批制度</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a:p>
            <a:r>
              <a:rPr lang="en-US" altLang="zh-CN" sz="2000" b="1" dirty="0">
                <a:solidFill>
                  <a:srgbClr val="3B3B3B"/>
                </a:solidFill>
                <a:latin typeface="微软雅黑" panose="020B0503020204020204" pitchFamily="34" charset="-122"/>
                <a:ea typeface="微软雅黑" panose="020B0503020204020204" pitchFamily="34" charset="-122"/>
                <a:cs typeface="+mn-ea"/>
                <a:sym typeface="+mn-lt"/>
              </a:rPr>
              <a:t>(4)</a:t>
            </a:r>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安全操作规程</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a:p>
            <a:r>
              <a:rPr lang="en-US" altLang="zh-CN" sz="2000" b="1" dirty="0">
                <a:solidFill>
                  <a:srgbClr val="3B3B3B"/>
                </a:solidFill>
                <a:latin typeface="微软雅黑" panose="020B0503020204020204" pitchFamily="34" charset="-122"/>
                <a:ea typeface="微软雅黑" panose="020B0503020204020204" pitchFamily="34" charset="-122"/>
                <a:cs typeface="+mn-ea"/>
                <a:sym typeface="+mn-lt"/>
              </a:rPr>
              <a:t>(5)</a:t>
            </a:r>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作业现场安全管理制度</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a:p>
            <a:r>
              <a:rPr lang="en-US" altLang="zh-CN" sz="2000" b="1" dirty="0">
                <a:solidFill>
                  <a:srgbClr val="3B3B3B"/>
                </a:solidFill>
                <a:latin typeface="微软雅黑" panose="020B0503020204020204" pitchFamily="34" charset="-122"/>
                <a:ea typeface="微软雅黑" panose="020B0503020204020204" pitchFamily="34" charset="-122"/>
                <a:cs typeface="+mn-ea"/>
                <a:sym typeface="+mn-lt"/>
              </a:rPr>
              <a:t>(6)</a:t>
            </a:r>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相关人员安全培训教育制度</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55" name="文本框 22"/>
          <p:cNvSpPr txBox="1"/>
          <p:nvPr/>
        </p:nvSpPr>
        <p:spPr>
          <a:xfrm>
            <a:off x="8834661" y="3429161"/>
            <a:ext cx="2892749" cy="521970"/>
          </a:xfrm>
          <a:prstGeom prst="rect">
            <a:avLst/>
          </a:prstGeom>
          <a:noFill/>
        </p:spPr>
        <p:txBody>
          <a:bodyPr wrap="square"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cs typeface="+mn-ea"/>
                <a:sym typeface="+mn-lt"/>
              </a:rPr>
              <a:t>建立管理制度</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5" name="矩形 144"/>
          <p:cNvSpPr/>
          <p:nvPr/>
        </p:nvSpPr>
        <p:spPr>
          <a:xfrm>
            <a:off x="1849790" y="117084"/>
            <a:ext cx="38404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企业有限空间的制度化管理</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文本框 2"/>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5" name="文本框 4"/>
          <p:cNvSpPr txBox="1"/>
          <p:nvPr/>
        </p:nvSpPr>
        <p:spPr>
          <a:xfrm>
            <a:off x="3289935" y="908685"/>
            <a:ext cx="5999480" cy="583565"/>
          </a:xfrm>
          <a:prstGeom prst="rect">
            <a:avLst/>
          </a:prstGeom>
          <a:solidFill>
            <a:srgbClr val="C00000"/>
          </a:solidFill>
        </p:spPr>
        <p:txBody>
          <a:bodyPr wrap="square" rtlCol="0">
            <a:spAutoFit/>
          </a:bodyPr>
          <a:lstStyle/>
          <a:p>
            <a:pPr algn="ctr"/>
            <a:r>
              <a:rPr lang="zh-CN" altLang="en-US" sz="3200" b="1">
                <a:solidFill>
                  <a:schemeClr val="accent2"/>
                </a:solidFill>
                <a:latin typeface="微软雅黑" panose="020B0503020204020204" pitchFamily="34" charset="-122"/>
                <a:ea typeface="微软雅黑" panose="020B0503020204020204" pitchFamily="34" charset="-122"/>
              </a:rPr>
              <a:t>有限空间的制度化管理流程</a:t>
            </a:r>
            <a:endParaRPr lang="zh-CN" altLang="en-US" sz="32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47"/>
          <p:cNvGrpSpPr/>
          <p:nvPr/>
        </p:nvGrpSpPr>
        <p:grpSpPr>
          <a:xfrm>
            <a:off x="1528114" y="1196995"/>
            <a:ext cx="4242225" cy="700169"/>
            <a:chOff x="2159496" y="1391204"/>
            <a:chExt cx="5460503" cy="590105"/>
          </a:xfrm>
        </p:grpSpPr>
        <p:sp>
          <p:nvSpPr>
            <p:cNvPr id="20" name="任意多边形 19"/>
            <p:cNvSpPr/>
            <p:nvPr/>
          </p:nvSpPr>
          <p:spPr>
            <a:xfrm>
              <a:off x="2159496" y="1391204"/>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21" name="任意多边形 20"/>
            <p:cNvSpPr/>
            <p:nvPr/>
          </p:nvSpPr>
          <p:spPr>
            <a:xfrm>
              <a:off x="2184896" y="1403904"/>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有限空间作业安全责任制度</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19" name="任意多边形 18"/>
          <p:cNvSpPr/>
          <p:nvPr/>
        </p:nvSpPr>
        <p:spPr>
          <a:xfrm>
            <a:off x="819367" y="1230568"/>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23" name="组合 48"/>
          <p:cNvGrpSpPr/>
          <p:nvPr/>
        </p:nvGrpSpPr>
        <p:grpSpPr>
          <a:xfrm>
            <a:off x="1528114" y="2057362"/>
            <a:ext cx="4242225" cy="700169"/>
            <a:chOff x="2159496" y="2179391"/>
            <a:chExt cx="5460503" cy="590105"/>
          </a:xfrm>
        </p:grpSpPr>
        <p:sp>
          <p:nvSpPr>
            <p:cNvPr id="27" name="任意多边形 26"/>
            <p:cNvSpPr/>
            <p:nvPr/>
          </p:nvSpPr>
          <p:spPr>
            <a:xfrm>
              <a:off x="2159496" y="2179391"/>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a:solidFill>
                  <a:srgbClr val="888888"/>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2184896" y="2192091"/>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有限空间作业审批制度</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26" name="任意多边形 25"/>
          <p:cNvSpPr/>
          <p:nvPr/>
        </p:nvSpPr>
        <p:spPr>
          <a:xfrm>
            <a:off x="819367" y="2090935"/>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2</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30" name="组合 49"/>
          <p:cNvGrpSpPr/>
          <p:nvPr/>
        </p:nvGrpSpPr>
        <p:grpSpPr>
          <a:xfrm>
            <a:off x="1528114" y="2917730"/>
            <a:ext cx="4242225" cy="700168"/>
            <a:chOff x="2159496" y="2967579"/>
            <a:chExt cx="5460503" cy="590104"/>
          </a:xfrm>
        </p:grpSpPr>
        <p:sp>
          <p:nvSpPr>
            <p:cNvPr id="41" name="任意多边形 40"/>
            <p:cNvSpPr/>
            <p:nvPr/>
          </p:nvSpPr>
          <p:spPr>
            <a:xfrm>
              <a:off x="2159496" y="2967579"/>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42" name="任意多边形 41"/>
            <p:cNvSpPr/>
            <p:nvPr/>
          </p:nvSpPr>
          <p:spPr>
            <a:xfrm>
              <a:off x="2184896" y="2980279"/>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有限空间作业现场安全管理制度</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40" name="任意多边形 39"/>
          <p:cNvSpPr/>
          <p:nvPr/>
        </p:nvSpPr>
        <p:spPr>
          <a:xfrm>
            <a:off x="819367" y="2951301"/>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3</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44" name="组合 50"/>
          <p:cNvGrpSpPr/>
          <p:nvPr/>
        </p:nvGrpSpPr>
        <p:grpSpPr>
          <a:xfrm>
            <a:off x="1528114" y="3778096"/>
            <a:ext cx="4242225" cy="700168"/>
            <a:chOff x="2159496" y="3755765"/>
            <a:chExt cx="5460503" cy="590104"/>
          </a:xfrm>
        </p:grpSpPr>
        <p:sp>
          <p:nvSpPr>
            <p:cNvPr id="48" name="任意多边形 47"/>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49" name="任意多边形 48"/>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r>
                <a:rPr lang="zh-CN" altLang="zh-CN" sz="2000" b="1" dirty="0">
                  <a:latin typeface="微软雅黑" panose="020B0503020204020204" pitchFamily="34" charset="-122"/>
                  <a:ea typeface="微软雅黑" panose="020B0503020204020204" pitchFamily="34" charset="-122"/>
                </a:rPr>
                <a:t>人员安全培训教育制度</a:t>
              </a:r>
              <a:endParaRPr lang="zh-CN" altLang="zh-CN" sz="2000" b="1" dirty="0">
                <a:latin typeface="微软雅黑" panose="020B0503020204020204" pitchFamily="34" charset="-122"/>
                <a:ea typeface="微软雅黑" panose="020B0503020204020204" pitchFamily="34" charset="-122"/>
              </a:endParaRPr>
            </a:p>
          </p:txBody>
        </p:sp>
      </p:grpSp>
      <p:sp>
        <p:nvSpPr>
          <p:cNvPr id="47" name="任意多边形 46"/>
          <p:cNvSpPr/>
          <p:nvPr/>
        </p:nvSpPr>
        <p:spPr>
          <a:xfrm>
            <a:off x="819367" y="3811667"/>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4</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51" name="组合 70"/>
          <p:cNvGrpSpPr/>
          <p:nvPr/>
        </p:nvGrpSpPr>
        <p:grpSpPr>
          <a:xfrm>
            <a:off x="1528114" y="4638462"/>
            <a:ext cx="4242225" cy="700168"/>
            <a:chOff x="2159496" y="3755765"/>
            <a:chExt cx="5460503" cy="590104"/>
          </a:xfrm>
        </p:grpSpPr>
        <p:sp>
          <p:nvSpPr>
            <p:cNvPr id="55" name="任意多边形 54"/>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56" name="任意多边形 55"/>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有限空间作业应急管理制度</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54" name="任意多边形 53"/>
          <p:cNvSpPr/>
          <p:nvPr/>
        </p:nvSpPr>
        <p:spPr>
          <a:xfrm>
            <a:off x="819367" y="4672031"/>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5</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93" name="组合 70"/>
          <p:cNvGrpSpPr/>
          <p:nvPr/>
        </p:nvGrpSpPr>
        <p:grpSpPr>
          <a:xfrm>
            <a:off x="1528114" y="5498828"/>
            <a:ext cx="4242225" cy="700168"/>
            <a:chOff x="2159496" y="3755765"/>
            <a:chExt cx="5460503" cy="590104"/>
          </a:xfrm>
        </p:grpSpPr>
        <p:sp>
          <p:nvSpPr>
            <p:cNvPr id="97" name="任意多边形 96"/>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98" name="任意多边形 97"/>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有限空间作业安全操作规程</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96" name="任意多边形 95"/>
          <p:cNvSpPr/>
          <p:nvPr/>
        </p:nvSpPr>
        <p:spPr>
          <a:xfrm>
            <a:off x="819367" y="5532397"/>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6</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36" name="组合 47"/>
          <p:cNvGrpSpPr/>
          <p:nvPr/>
        </p:nvGrpSpPr>
        <p:grpSpPr>
          <a:xfrm>
            <a:off x="7033350" y="1207269"/>
            <a:ext cx="4242225" cy="700169"/>
            <a:chOff x="2159496" y="1391204"/>
            <a:chExt cx="5460503" cy="590105"/>
          </a:xfrm>
        </p:grpSpPr>
        <p:sp>
          <p:nvSpPr>
            <p:cNvPr id="140" name="任意多边形 139"/>
            <p:cNvSpPr/>
            <p:nvPr/>
          </p:nvSpPr>
          <p:spPr>
            <a:xfrm>
              <a:off x="2159496" y="1391204"/>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41" name="任意多边形 140"/>
            <p:cNvSpPr/>
            <p:nvPr/>
          </p:nvSpPr>
          <p:spPr>
            <a:xfrm>
              <a:off x="2184896" y="1403904"/>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有限空间辨识清单</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139" name="任意多边形 138"/>
          <p:cNvSpPr/>
          <p:nvPr/>
        </p:nvSpPr>
        <p:spPr>
          <a:xfrm>
            <a:off x="6324603" y="1240842"/>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7</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30" name="组合 48"/>
          <p:cNvGrpSpPr/>
          <p:nvPr/>
        </p:nvGrpSpPr>
        <p:grpSpPr>
          <a:xfrm>
            <a:off x="7033350" y="2067636"/>
            <a:ext cx="4242225" cy="700169"/>
            <a:chOff x="2159496" y="2179391"/>
            <a:chExt cx="5460503" cy="590105"/>
          </a:xfrm>
        </p:grpSpPr>
        <p:sp>
          <p:nvSpPr>
            <p:cNvPr id="134" name="任意多边形 133"/>
            <p:cNvSpPr/>
            <p:nvPr/>
          </p:nvSpPr>
          <p:spPr>
            <a:xfrm>
              <a:off x="2159496" y="2179391"/>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a:solidFill>
                  <a:srgbClr val="888888"/>
                </a:solidFill>
                <a:latin typeface="微软雅黑" panose="020B0503020204020204" pitchFamily="34" charset="-122"/>
                <a:ea typeface="微软雅黑" panose="020B0503020204020204" pitchFamily="34" charset="-122"/>
              </a:endParaRPr>
            </a:p>
          </p:txBody>
        </p:sp>
        <p:sp>
          <p:nvSpPr>
            <p:cNvPr id="135" name="任意多边形 134"/>
            <p:cNvSpPr/>
            <p:nvPr/>
          </p:nvSpPr>
          <p:spPr>
            <a:xfrm>
              <a:off x="2184896" y="2192091"/>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有限空间管理台账</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133" name="任意多边形 132"/>
          <p:cNvSpPr/>
          <p:nvPr/>
        </p:nvSpPr>
        <p:spPr>
          <a:xfrm>
            <a:off x="6324603" y="2101209"/>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8</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24" name="组合 49"/>
          <p:cNvGrpSpPr/>
          <p:nvPr/>
        </p:nvGrpSpPr>
        <p:grpSpPr>
          <a:xfrm>
            <a:off x="7033350" y="2928004"/>
            <a:ext cx="4242225" cy="700168"/>
            <a:chOff x="2159496" y="2967579"/>
            <a:chExt cx="5460503" cy="590104"/>
          </a:xfrm>
        </p:grpSpPr>
        <p:sp>
          <p:nvSpPr>
            <p:cNvPr id="128" name="任意多边形 127"/>
            <p:cNvSpPr/>
            <p:nvPr/>
          </p:nvSpPr>
          <p:spPr>
            <a:xfrm>
              <a:off x="2159496" y="2967579"/>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29" name="任意多边形 128"/>
            <p:cNvSpPr/>
            <p:nvPr/>
          </p:nvSpPr>
          <p:spPr>
            <a:xfrm>
              <a:off x="2184896" y="2980279"/>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有限空间作业票</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127" name="任意多边形 126"/>
          <p:cNvSpPr/>
          <p:nvPr/>
        </p:nvSpPr>
        <p:spPr>
          <a:xfrm>
            <a:off x="6324603" y="2961575"/>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9</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18" name="组合 50"/>
          <p:cNvGrpSpPr/>
          <p:nvPr/>
        </p:nvGrpSpPr>
        <p:grpSpPr>
          <a:xfrm>
            <a:off x="7033350" y="3788370"/>
            <a:ext cx="4242225" cy="700168"/>
            <a:chOff x="2159496" y="3755765"/>
            <a:chExt cx="5460503" cy="590104"/>
          </a:xfrm>
        </p:grpSpPr>
        <p:sp>
          <p:nvSpPr>
            <p:cNvPr id="122" name="任意多边形 121"/>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23" name="任意多边形 122"/>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安全培训记录</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121" name="任意多边形 120"/>
          <p:cNvSpPr/>
          <p:nvPr/>
        </p:nvSpPr>
        <p:spPr>
          <a:xfrm>
            <a:off x="6324603" y="3821941"/>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10</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12" name="组合 70"/>
          <p:cNvGrpSpPr/>
          <p:nvPr/>
        </p:nvGrpSpPr>
        <p:grpSpPr>
          <a:xfrm>
            <a:off x="7033350" y="4648736"/>
            <a:ext cx="4242225" cy="700168"/>
            <a:chOff x="2159496" y="3755765"/>
            <a:chExt cx="5460503" cy="590104"/>
          </a:xfrm>
        </p:grpSpPr>
        <p:sp>
          <p:nvSpPr>
            <p:cNvPr id="116" name="任意多边形 115"/>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17" name="任意多边形 116"/>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有限空间专项应急预案</a:t>
              </a:r>
              <a:endParaRPr lang="zh-CN" altLang="zh-CN" sz="2000" b="1" dirty="0">
                <a:latin typeface="微软雅黑" panose="020B0503020204020204" pitchFamily="34" charset="-122"/>
                <a:ea typeface="微软雅黑" panose="020B0503020204020204" pitchFamily="34" charset="-122"/>
              </a:endParaRPr>
            </a:p>
          </p:txBody>
        </p:sp>
      </p:grpSp>
      <p:sp>
        <p:nvSpPr>
          <p:cNvPr id="115" name="任意多边形 114"/>
          <p:cNvSpPr/>
          <p:nvPr/>
        </p:nvSpPr>
        <p:spPr>
          <a:xfrm>
            <a:off x="6324603" y="4682305"/>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11</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06" name="组合 70"/>
          <p:cNvGrpSpPr/>
          <p:nvPr/>
        </p:nvGrpSpPr>
        <p:grpSpPr>
          <a:xfrm>
            <a:off x="7033350" y="5509102"/>
            <a:ext cx="4242225" cy="700168"/>
            <a:chOff x="2159496" y="3755765"/>
            <a:chExt cx="5460503" cy="590104"/>
          </a:xfrm>
        </p:grpSpPr>
        <p:sp>
          <p:nvSpPr>
            <p:cNvPr id="110" name="任意多边形 109"/>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11" name="任意多边形 110"/>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sz="2000" b="1" dirty="0">
                  <a:latin typeface="微软雅黑" panose="020B0503020204020204" pitchFamily="34" charset="-122"/>
                  <a:ea typeface="微软雅黑" panose="020B0503020204020204" pitchFamily="34" charset="-122"/>
                </a:rPr>
                <a:t>有限空间应急装备、物资</a:t>
              </a:r>
              <a:endParaRPr lang="zh-CN" altLang="en-US" sz="2000" b="1" kern="0" dirty="0">
                <a:solidFill>
                  <a:srgbClr val="646464"/>
                </a:solidFill>
                <a:latin typeface="微软雅黑" panose="020B0503020204020204" pitchFamily="34" charset="-122"/>
                <a:ea typeface="微软雅黑" panose="020B0503020204020204" pitchFamily="34" charset="-122"/>
              </a:endParaRPr>
            </a:p>
          </p:txBody>
        </p:sp>
      </p:grpSp>
      <p:sp>
        <p:nvSpPr>
          <p:cNvPr id="109" name="任意多边形 108"/>
          <p:cNvSpPr/>
          <p:nvPr/>
        </p:nvSpPr>
        <p:spPr>
          <a:xfrm>
            <a:off x="6324603" y="5542671"/>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12</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145" name="矩形 144"/>
          <p:cNvSpPr/>
          <p:nvPr/>
        </p:nvSpPr>
        <p:spPr>
          <a:xfrm>
            <a:off x="1849790" y="117084"/>
            <a:ext cx="38404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企业有限空间的制度化管理</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文本1"/>
          <p:cNvSpPr>
            <a:spLocks noChangeAspect="1"/>
          </p:cNvSpPr>
          <p:nvPr/>
        </p:nvSpPr>
        <p:spPr>
          <a:xfrm>
            <a:off x="940032" y="983873"/>
            <a:ext cx="10558164" cy="524772"/>
          </a:xfrm>
          <a:prstGeom prst="rect">
            <a:avLst/>
          </a:prstGeom>
          <a:solidFill>
            <a:schemeClr val="accent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zh-CN" altLang="en-US" sz="2400" b="1" kern="0" dirty="0">
                <a:solidFill>
                  <a:srgbClr val="F9F9F9"/>
                </a:solidFill>
                <a:latin typeface="微软雅黑" panose="020B0503020204020204" pitchFamily="34" charset="-122"/>
                <a:ea typeface="微软雅黑" panose="020B0503020204020204" pitchFamily="34" charset="-122"/>
              </a:rPr>
              <a:t>作业安全要求</a:t>
            </a:r>
            <a:endParaRPr lang="zh-CN" altLang="en-US" sz="2400" b="1" kern="0" dirty="0">
              <a:solidFill>
                <a:srgbClr val="F9F9F9"/>
              </a:solidFill>
              <a:latin typeface="微软雅黑" panose="020B0503020204020204" pitchFamily="34" charset="-122"/>
              <a:ea typeface="微软雅黑" panose="020B0503020204020204" pitchFamily="34" charset="-122"/>
            </a:endParaRPr>
          </a:p>
        </p:txBody>
      </p:sp>
      <p:sp>
        <p:nvSpPr>
          <p:cNvPr id="203" name="深色1"/>
          <p:cNvSpPr>
            <a:spLocks noChangeAspect="1" noChangeArrowheads="1"/>
          </p:cNvSpPr>
          <p:nvPr/>
        </p:nvSpPr>
        <p:spPr bwMode="ltGray">
          <a:xfrm>
            <a:off x="655070" y="975922"/>
            <a:ext cx="1021841" cy="520567"/>
          </a:xfrm>
          <a:prstGeom prst="homePlate">
            <a:avLst>
              <a:gd name="adj" fmla="val 25000"/>
            </a:avLst>
          </a:prstGeom>
          <a:solidFill>
            <a:srgbClr val="EB6C15"/>
          </a:solidFill>
          <a:ln w="28575"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pPr>
            <a:endParaRPr lang="zh-CN" altLang="zh-CN" sz="2000" kern="0">
              <a:solidFill>
                <a:srgbClr val="F9F9F9"/>
              </a:solidFill>
              <a:latin typeface="微软雅黑" panose="020B0503020204020204" pitchFamily="34" charset="-122"/>
              <a:ea typeface="微软雅黑" panose="020B0503020204020204" pitchFamily="34" charset="-122"/>
            </a:endParaRPr>
          </a:p>
        </p:txBody>
      </p:sp>
      <p:sp>
        <p:nvSpPr>
          <p:cNvPr id="204" name="文本2"/>
          <p:cNvSpPr>
            <a:spLocks noChangeAspect="1"/>
          </p:cNvSpPr>
          <p:nvPr/>
        </p:nvSpPr>
        <p:spPr>
          <a:xfrm>
            <a:off x="1498358" y="1512576"/>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b="1" dirty="0">
                <a:latin typeface="微软雅黑" panose="020B0503020204020204" pitchFamily="34" charset="-122"/>
                <a:ea typeface="微软雅黑" panose="020B0503020204020204" pitchFamily="34" charset="-122"/>
              </a:rPr>
              <a:t>必须严格实行</a:t>
            </a:r>
            <a:r>
              <a:rPr lang="zh-CN" altLang="zh-CN" b="1" dirty="0">
                <a:solidFill>
                  <a:schemeClr val="bg1"/>
                </a:solidFill>
                <a:latin typeface="微软雅黑" panose="020B0503020204020204" pitchFamily="34" charset="-122"/>
                <a:ea typeface="微软雅黑" panose="020B0503020204020204" pitchFamily="34" charset="-122"/>
              </a:rPr>
              <a:t>作业审批制度</a:t>
            </a:r>
            <a:r>
              <a:rPr lang="zh-CN" altLang="zh-CN" b="1" dirty="0">
                <a:latin typeface="微软雅黑" panose="020B0503020204020204" pitchFamily="34" charset="-122"/>
                <a:ea typeface="微软雅黑" panose="020B0503020204020204" pitchFamily="34" charset="-122"/>
              </a:rPr>
              <a:t>，严禁擅自进入有限空间作业</a:t>
            </a:r>
            <a:endParaRPr lang="zh-CN" altLang="zh-CN" b="1" dirty="0">
              <a:latin typeface="微软雅黑" panose="020B0503020204020204" pitchFamily="34" charset="-122"/>
              <a:ea typeface="微软雅黑" panose="020B0503020204020204" pitchFamily="34" charset="-122"/>
            </a:endParaRPr>
          </a:p>
        </p:txBody>
      </p:sp>
      <p:sp>
        <p:nvSpPr>
          <p:cNvPr id="205" name="深色2"/>
          <p:cNvSpPr>
            <a:spLocks noChangeAspect="1"/>
          </p:cNvSpPr>
          <p:nvPr/>
        </p:nvSpPr>
        <p:spPr>
          <a:xfrm>
            <a:off x="655070" y="1511251"/>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18" name="文本2"/>
          <p:cNvSpPr>
            <a:spLocks noChangeAspect="1"/>
          </p:cNvSpPr>
          <p:nvPr/>
        </p:nvSpPr>
        <p:spPr>
          <a:xfrm>
            <a:off x="1498358" y="2021064"/>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b="1" dirty="0">
                <a:latin typeface="微软雅黑" panose="020B0503020204020204" pitchFamily="34" charset="-122"/>
                <a:ea typeface="微软雅黑" panose="020B0503020204020204" pitchFamily="34" charset="-122"/>
              </a:rPr>
              <a:t>作业前，应当将</a:t>
            </a:r>
            <a:r>
              <a:rPr lang="zh-CN" altLang="zh-CN" b="1" dirty="0">
                <a:solidFill>
                  <a:schemeClr val="bg1"/>
                </a:solidFill>
                <a:latin typeface="微软雅黑" panose="020B0503020204020204" pitchFamily="34" charset="-122"/>
                <a:ea typeface="微软雅黑" panose="020B0503020204020204" pitchFamily="34" charset="-122"/>
              </a:rPr>
              <a:t>有限空间作业方案和作业现场可能存在的危险有害因素</a:t>
            </a:r>
            <a:r>
              <a:rPr lang="zh-CN" altLang="zh-CN" b="1" dirty="0">
                <a:latin typeface="微软雅黑" panose="020B0503020204020204" pitchFamily="34" charset="-122"/>
                <a:ea typeface="微软雅黑" panose="020B0503020204020204" pitchFamily="34" charset="-122"/>
              </a:rPr>
              <a:t>、防控措施告知作业人员</a:t>
            </a:r>
            <a:endParaRPr lang="zh-CN" altLang="zh-CN" b="1" dirty="0">
              <a:latin typeface="微软雅黑" panose="020B0503020204020204" pitchFamily="34" charset="-122"/>
              <a:ea typeface="微软雅黑" panose="020B0503020204020204" pitchFamily="34" charset="-122"/>
            </a:endParaRPr>
          </a:p>
        </p:txBody>
      </p:sp>
      <p:sp>
        <p:nvSpPr>
          <p:cNvPr id="219" name="深色2"/>
          <p:cNvSpPr>
            <a:spLocks noChangeAspect="1"/>
          </p:cNvSpPr>
          <p:nvPr/>
        </p:nvSpPr>
        <p:spPr>
          <a:xfrm>
            <a:off x="655070" y="2019739"/>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2</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0" name="文本2"/>
          <p:cNvSpPr>
            <a:spLocks noChangeAspect="1"/>
          </p:cNvSpPr>
          <p:nvPr/>
        </p:nvSpPr>
        <p:spPr>
          <a:xfrm>
            <a:off x="1498358" y="2528941"/>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b="1" dirty="0">
                <a:latin typeface="微软雅黑" panose="020B0503020204020204" pitchFamily="34" charset="-122"/>
                <a:ea typeface="微软雅黑" panose="020B0503020204020204" pitchFamily="34" charset="-122"/>
              </a:rPr>
              <a:t>采取可靠隔断措施，将可能危及作业安全的设施设备、存在有毒有害物质的空间与作业地点隔开</a:t>
            </a:r>
            <a:endParaRPr lang="zh-CN" altLang="zh-CN" b="1" dirty="0">
              <a:latin typeface="微软雅黑" panose="020B0503020204020204" pitchFamily="34" charset="-122"/>
              <a:ea typeface="微软雅黑" panose="020B0503020204020204" pitchFamily="34" charset="-122"/>
            </a:endParaRPr>
          </a:p>
        </p:txBody>
      </p:sp>
      <p:sp>
        <p:nvSpPr>
          <p:cNvPr id="221" name="深色2"/>
          <p:cNvSpPr>
            <a:spLocks noChangeAspect="1"/>
          </p:cNvSpPr>
          <p:nvPr/>
        </p:nvSpPr>
        <p:spPr>
          <a:xfrm>
            <a:off x="655070" y="2527616"/>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3</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2" name="文本2"/>
          <p:cNvSpPr>
            <a:spLocks noChangeAspect="1"/>
          </p:cNvSpPr>
          <p:nvPr/>
        </p:nvSpPr>
        <p:spPr>
          <a:xfrm>
            <a:off x="1498358" y="3037429"/>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应当严格遵守“</a:t>
            </a:r>
            <a:r>
              <a:rPr lang="zh-CN" altLang="zh-CN" b="1" dirty="0">
                <a:solidFill>
                  <a:schemeClr val="bg1"/>
                </a:solidFill>
                <a:latin typeface="微软雅黑" panose="020B0503020204020204" pitchFamily="34" charset="-122"/>
                <a:ea typeface="微软雅黑" panose="020B0503020204020204" pitchFamily="34" charset="-122"/>
              </a:rPr>
              <a:t>先通风、再检测、后作业</a:t>
            </a:r>
            <a:r>
              <a:rPr lang="zh-CN" altLang="zh-CN" b="1" dirty="0">
                <a:latin typeface="微软雅黑" panose="020B0503020204020204" pitchFamily="34" charset="-122"/>
                <a:ea typeface="微软雅黑" panose="020B0503020204020204" pitchFamily="34" charset="-122"/>
              </a:rPr>
              <a:t>”的原则</a:t>
            </a:r>
            <a:endPar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3" name="深色2"/>
          <p:cNvSpPr>
            <a:spLocks noChangeAspect="1"/>
          </p:cNvSpPr>
          <p:nvPr/>
        </p:nvSpPr>
        <p:spPr>
          <a:xfrm>
            <a:off x="655070" y="3036104"/>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4</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4" name="文本2"/>
          <p:cNvSpPr>
            <a:spLocks noChangeAspect="1"/>
          </p:cNvSpPr>
          <p:nvPr/>
        </p:nvSpPr>
        <p:spPr>
          <a:xfrm>
            <a:off x="1498358" y="3544592"/>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保持有限空间出入口畅通</a:t>
            </a:r>
            <a:endPar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5" name="深色2"/>
          <p:cNvSpPr>
            <a:spLocks noChangeAspect="1"/>
          </p:cNvSpPr>
          <p:nvPr/>
        </p:nvSpPr>
        <p:spPr>
          <a:xfrm>
            <a:off x="655070" y="3543267"/>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5</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6" name="文本2"/>
          <p:cNvSpPr>
            <a:spLocks noChangeAspect="1"/>
          </p:cNvSpPr>
          <p:nvPr/>
        </p:nvSpPr>
        <p:spPr>
          <a:xfrm>
            <a:off x="1498358" y="4053080"/>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设置明显的</a:t>
            </a:r>
            <a:r>
              <a:rPr lang="zh-CN" altLang="zh-CN" b="1" dirty="0">
                <a:solidFill>
                  <a:schemeClr val="bg1"/>
                </a:solidFill>
                <a:latin typeface="微软雅黑" panose="020B0503020204020204" pitchFamily="34" charset="-122"/>
                <a:ea typeface="微软雅黑" panose="020B0503020204020204" pitchFamily="34" charset="-122"/>
              </a:rPr>
              <a:t>安全警示标志和警示说明</a:t>
            </a:r>
            <a:endParaRPr lang="zh-CN" altLang="zh-CN" b="1" kern="0" dirty="0">
              <a:solidFill>
                <a:schemeClr val="bg1"/>
              </a:solidFill>
              <a:latin typeface="微软雅黑" panose="020B0503020204020204" pitchFamily="34" charset="-122"/>
              <a:ea typeface="微软雅黑" panose="020B0503020204020204" pitchFamily="34" charset="-122"/>
            </a:endParaRPr>
          </a:p>
        </p:txBody>
      </p:sp>
      <p:sp>
        <p:nvSpPr>
          <p:cNvPr id="227" name="深色2"/>
          <p:cNvSpPr>
            <a:spLocks noChangeAspect="1"/>
          </p:cNvSpPr>
          <p:nvPr/>
        </p:nvSpPr>
        <p:spPr>
          <a:xfrm>
            <a:off x="655070" y="4051755"/>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6</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8" name="文本2"/>
          <p:cNvSpPr>
            <a:spLocks noChangeAspect="1"/>
          </p:cNvSpPr>
          <p:nvPr/>
        </p:nvSpPr>
        <p:spPr>
          <a:xfrm>
            <a:off x="1498358" y="4558918"/>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作业前清点</a:t>
            </a:r>
            <a:r>
              <a:rPr lang="zh-CN" altLang="zh-CN" b="1" dirty="0">
                <a:solidFill>
                  <a:schemeClr val="bg1"/>
                </a:solidFill>
                <a:latin typeface="微软雅黑" panose="020B0503020204020204" pitchFamily="34" charset="-122"/>
                <a:ea typeface="微软雅黑" panose="020B0503020204020204" pitchFamily="34" charset="-122"/>
              </a:rPr>
              <a:t>作业人员和工器具</a:t>
            </a:r>
            <a:endParaRPr lang="zh-CN" altLang="zh-CN" b="1" kern="0" dirty="0">
              <a:solidFill>
                <a:schemeClr val="bg1"/>
              </a:solidFill>
              <a:latin typeface="微软雅黑" panose="020B0503020204020204" pitchFamily="34" charset="-122"/>
              <a:ea typeface="微软雅黑" panose="020B0503020204020204" pitchFamily="34" charset="-122"/>
            </a:endParaRPr>
          </a:p>
        </p:txBody>
      </p:sp>
      <p:sp>
        <p:nvSpPr>
          <p:cNvPr id="229" name="深色2"/>
          <p:cNvSpPr>
            <a:spLocks noChangeAspect="1"/>
          </p:cNvSpPr>
          <p:nvPr/>
        </p:nvSpPr>
        <p:spPr>
          <a:xfrm>
            <a:off x="655070" y="4557593"/>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7</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30" name="文本2"/>
          <p:cNvSpPr>
            <a:spLocks noChangeAspect="1"/>
          </p:cNvSpPr>
          <p:nvPr/>
        </p:nvSpPr>
        <p:spPr>
          <a:xfrm>
            <a:off x="1498358" y="5067406"/>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作业人员与外部有可靠的通讯联络</a:t>
            </a:r>
            <a:endPar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1" name="深色2"/>
          <p:cNvSpPr>
            <a:spLocks noChangeAspect="1"/>
          </p:cNvSpPr>
          <p:nvPr/>
        </p:nvSpPr>
        <p:spPr>
          <a:xfrm>
            <a:off x="655070" y="5066081"/>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8</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32" name="文本2"/>
          <p:cNvSpPr>
            <a:spLocks noChangeAspect="1"/>
          </p:cNvSpPr>
          <p:nvPr/>
        </p:nvSpPr>
        <p:spPr>
          <a:xfrm>
            <a:off x="1498358" y="5577933"/>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监护人员不得离开作业现场，并与作业人员保持联系</a:t>
            </a:r>
            <a:endPar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3" name="深色2"/>
          <p:cNvSpPr>
            <a:spLocks noChangeAspect="1"/>
          </p:cNvSpPr>
          <p:nvPr/>
        </p:nvSpPr>
        <p:spPr>
          <a:xfrm>
            <a:off x="655070" y="5576608"/>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9</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34" name="文本2"/>
          <p:cNvSpPr>
            <a:spLocks noChangeAspect="1"/>
          </p:cNvSpPr>
          <p:nvPr/>
        </p:nvSpPr>
        <p:spPr>
          <a:xfrm>
            <a:off x="1498358" y="6086421"/>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存在交叉作业时，采取避免互相伤害的措施</a:t>
            </a:r>
            <a:endPar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5" name="深色2"/>
          <p:cNvSpPr>
            <a:spLocks noChangeAspect="1"/>
          </p:cNvSpPr>
          <p:nvPr/>
        </p:nvSpPr>
        <p:spPr>
          <a:xfrm>
            <a:off x="655070" y="6085096"/>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10</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145" name="矩形 144"/>
          <p:cNvSpPr/>
          <p:nvPr/>
        </p:nvSpPr>
        <p:spPr>
          <a:xfrm>
            <a:off x="1697390" y="117084"/>
            <a:ext cx="41452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企业有限空间的作业安全管理</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3"/>
                                        </p:tgtEl>
                                        <p:attrNameLst>
                                          <p:attrName>style.visibility</p:attrName>
                                        </p:attrNameLst>
                                      </p:cBhvr>
                                      <p:to>
                                        <p:strVal val="visible"/>
                                      </p:to>
                                    </p:set>
                                    <p:anim calcmode="lin" valueType="num">
                                      <p:cBhvr additive="base">
                                        <p:cTn id="7" dur="500" fill="hold"/>
                                        <p:tgtEl>
                                          <p:spTgt spid="203"/>
                                        </p:tgtEl>
                                        <p:attrNameLst>
                                          <p:attrName>ppt_x</p:attrName>
                                        </p:attrNameLst>
                                      </p:cBhvr>
                                      <p:tavLst>
                                        <p:tav tm="0">
                                          <p:val>
                                            <p:strVal val="0-#ppt_w/2"/>
                                          </p:val>
                                        </p:tav>
                                        <p:tav tm="100000">
                                          <p:val>
                                            <p:strVal val="#ppt_x"/>
                                          </p:val>
                                        </p:tav>
                                      </p:tavLst>
                                    </p:anim>
                                    <p:anim calcmode="lin" valueType="num">
                                      <p:cBhvr additive="base">
                                        <p:cTn id="8" dur="500" fill="hold"/>
                                        <p:tgtEl>
                                          <p:spTgt spid="20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02"/>
                                        </p:tgtEl>
                                        <p:attrNameLst>
                                          <p:attrName>style.visibility</p:attrName>
                                        </p:attrNameLst>
                                      </p:cBhvr>
                                      <p:to>
                                        <p:strVal val="visible"/>
                                      </p:to>
                                    </p:set>
                                    <p:animEffect transition="in" filter="wipe(left)">
                                      <p:cBhvr>
                                        <p:cTn id="12" dur="500"/>
                                        <p:tgtEl>
                                          <p:spTgt spid="20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05"/>
                                        </p:tgtEl>
                                        <p:attrNameLst>
                                          <p:attrName>style.visibility</p:attrName>
                                        </p:attrNameLst>
                                      </p:cBhvr>
                                      <p:to>
                                        <p:strVal val="visible"/>
                                      </p:to>
                                    </p:set>
                                    <p:anim calcmode="lin" valueType="num">
                                      <p:cBhvr>
                                        <p:cTn id="16" dur="500" fill="hold"/>
                                        <p:tgtEl>
                                          <p:spTgt spid="205"/>
                                        </p:tgtEl>
                                        <p:attrNameLst>
                                          <p:attrName>ppt_w</p:attrName>
                                        </p:attrNameLst>
                                      </p:cBhvr>
                                      <p:tavLst>
                                        <p:tav tm="0">
                                          <p:val>
                                            <p:fltVal val="0"/>
                                          </p:val>
                                        </p:tav>
                                        <p:tav tm="100000">
                                          <p:val>
                                            <p:strVal val="#ppt_w"/>
                                          </p:val>
                                        </p:tav>
                                      </p:tavLst>
                                    </p:anim>
                                    <p:anim calcmode="lin" valueType="num">
                                      <p:cBhvr>
                                        <p:cTn id="17" dur="500" fill="hold"/>
                                        <p:tgtEl>
                                          <p:spTgt spid="205"/>
                                        </p:tgtEl>
                                        <p:attrNameLst>
                                          <p:attrName>ppt_h</p:attrName>
                                        </p:attrNameLst>
                                      </p:cBhvr>
                                      <p:tavLst>
                                        <p:tav tm="0">
                                          <p:val>
                                            <p:fltVal val="0"/>
                                          </p:val>
                                        </p:tav>
                                        <p:tav tm="100000">
                                          <p:val>
                                            <p:strVal val="#ppt_h"/>
                                          </p:val>
                                        </p:tav>
                                      </p:tavLst>
                                    </p:anim>
                                    <p:animEffect transition="in" filter="fade">
                                      <p:cBhvr>
                                        <p:cTn id="18" dur="500"/>
                                        <p:tgtEl>
                                          <p:spTgt spid="20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04"/>
                                        </p:tgtEl>
                                        <p:attrNameLst>
                                          <p:attrName>style.visibility</p:attrName>
                                        </p:attrNameLst>
                                      </p:cBhvr>
                                      <p:to>
                                        <p:strVal val="visible"/>
                                      </p:to>
                                    </p:set>
                                    <p:animEffect transition="in" filter="wipe(left)">
                                      <p:cBhvr>
                                        <p:cTn id="22" dur="500"/>
                                        <p:tgtEl>
                                          <p:spTgt spid="204"/>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19"/>
                                        </p:tgtEl>
                                        <p:attrNameLst>
                                          <p:attrName>style.visibility</p:attrName>
                                        </p:attrNameLst>
                                      </p:cBhvr>
                                      <p:to>
                                        <p:strVal val="visible"/>
                                      </p:to>
                                    </p:set>
                                    <p:anim calcmode="lin" valueType="num">
                                      <p:cBhvr>
                                        <p:cTn id="26" dur="500" fill="hold"/>
                                        <p:tgtEl>
                                          <p:spTgt spid="219"/>
                                        </p:tgtEl>
                                        <p:attrNameLst>
                                          <p:attrName>ppt_w</p:attrName>
                                        </p:attrNameLst>
                                      </p:cBhvr>
                                      <p:tavLst>
                                        <p:tav tm="0">
                                          <p:val>
                                            <p:fltVal val="0"/>
                                          </p:val>
                                        </p:tav>
                                        <p:tav tm="100000">
                                          <p:val>
                                            <p:strVal val="#ppt_w"/>
                                          </p:val>
                                        </p:tav>
                                      </p:tavLst>
                                    </p:anim>
                                    <p:anim calcmode="lin" valueType="num">
                                      <p:cBhvr>
                                        <p:cTn id="27" dur="500" fill="hold"/>
                                        <p:tgtEl>
                                          <p:spTgt spid="219"/>
                                        </p:tgtEl>
                                        <p:attrNameLst>
                                          <p:attrName>ppt_h</p:attrName>
                                        </p:attrNameLst>
                                      </p:cBhvr>
                                      <p:tavLst>
                                        <p:tav tm="0">
                                          <p:val>
                                            <p:fltVal val="0"/>
                                          </p:val>
                                        </p:tav>
                                        <p:tav tm="100000">
                                          <p:val>
                                            <p:strVal val="#ppt_h"/>
                                          </p:val>
                                        </p:tav>
                                      </p:tavLst>
                                    </p:anim>
                                    <p:animEffect transition="in" filter="fade">
                                      <p:cBhvr>
                                        <p:cTn id="28" dur="500"/>
                                        <p:tgtEl>
                                          <p:spTgt spid="219"/>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18"/>
                                        </p:tgtEl>
                                        <p:attrNameLst>
                                          <p:attrName>style.visibility</p:attrName>
                                        </p:attrNameLst>
                                      </p:cBhvr>
                                      <p:to>
                                        <p:strVal val="visible"/>
                                      </p:to>
                                    </p:set>
                                    <p:animEffect transition="in" filter="wipe(left)">
                                      <p:cBhvr>
                                        <p:cTn id="32" dur="500"/>
                                        <p:tgtEl>
                                          <p:spTgt spid="218"/>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21"/>
                                        </p:tgtEl>
                                        <p:attrNameLst>
                                          <p:attrName>style.visibility</p:attrName>
                                        </p:attrNameLst>
                                      </p:cBhvr>
                                      <p:to>
                                        <p:strVal val="visible"/>
                                      </p:to>
                                    </p:set>
                                    <p:anim calcmode="lin" valueType="num">
                                      <p:cBhvr>
                                        <p:cTn id="36" dur="500" fill="hold"/>
                                        <p:tgtEl>
                                          <p:spTgt spid="221"/>
                                        </p:tgtEl>
                                        <p:attrNameLst>
                                          <p:attrName>ppt_w</p:attrName>
                                        </p:attrNameLst>
                                      </p:cBhvr>
                                      <p:tavLst>
                                        <p:tav tm="0">
                                          <p:val>
                                            <p:fltVal val="0"/>
                                          </p:val>
                                        </p:tav>
                                        <p:tav tm="100000">
                                          <p:val>
                                            <p:strVal val="#ppt_w"/>
                                          </p:val>
                                        </p:tav>
                                      </p:tavLst>
                                    </p:anim>
                                    <p:anim calcmode="lin" valueType="num">
                                      <p:cBhvr>
                                        <p:cTn id="37" dur="500" fill="hold"/>
                                        <p:tgtEl>
                                          <p:spTgt spid="221"/>
                                        </p:tgtEl>
                                        <p:attrNameLst>
                                          <p:attrName>ppt_h</p:attrName>
                                        </p:attrNameLst>
                                      </p:cBhvr>
                                      <p:tavLst>
                                        <p:tav tm="0">
                                          <p:val>
                                            <p:fltVal val="0"/>
                                          </p:val>
                                        </p:tav>
                                        <p:tav tm="100000">
                                          <p:val>
                                            <p:strVal val="#ppt_h"/>
                                          </p:val>
                                        </p:tav>
                                      </p:tavLst>
                                    </p:anim>
                                    <p:animEffect transition="in" filter="fade">
                                      <p:cBhvr>
                                        <p:cTn id="38" dur="500"/>
                                        <p:tgtEl>
                                          <p:spTgt spid="221"/>
                                        </p:tgtEl>
                                      </p:cBhvr>
                                    </p:animEffect>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wipe(left)">
                                      <p:cBhvr>
                                        <p:cTn id="42" dur="500"/>
                                        <p:tgtEl>
                                          <p:spTgt spid="220"/>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223"/>
                                        </p:tgtEl>
                                        <p:attrNameLst>
                                          <p:attrName>style.visibility</p:attrName>
                                        </p:attrNameLst>
                                      </p:cBhvr>
                                      <p:to>
                                        <p:strVal val="visible"/>
                                      </p:to>
                                    </p:set>
                                    <p:anim calcmode="lin" valueType="num">
                                      <p:cBhvr>
                                        <p:cTn id="46" dur="500" fill="hold"/>
                                        <p:tgtEl>
                                          <p:spTgt spid="223"/>
                                        </p:tgtEl>
                                        <p:attrNameLst>
                                          <p:attrName>ppt_w</p:attrName>
                                        </p:attrNameLst>
                                      </p:cBhvr>
                                      <p:tavLst>
                                        <p:tav tm="0">
                                          <p:val>
                                            <p:fltVal val="0"/>
                                          </p:val>
                                        </p:tav>
                                        <p:tav tm="100000">
                                          <p:val>
                                            <p:strVal val="#ppt_w"/>
                                          </p:val>
                                        </p:tav>
                                      </p:tavLst>
                                    </p:anim>
                                    <p:anim calcmode="lin" valueType="num">
                                      <p:cBhvr>
                                        <p:cTn id="47" dur="500" fill="hold"/>
                                        <p:tgtEl>
                                          <p:spTgt spid="223"/>
                                        </p:tgtEl>
                                        <p:attrNameLst>
                                          <p:attrName>ppt_h</p:attrName>
                                        </p:attrNameLst>
                                      </p:cBhvr>
                                      <p:tavLst>
                                        <p:tav tm="0">
                                          <p:val>
                                            <p:fltVal val="0"/>
                                          </p:val>
                                        </p:tav>
                                        <p:tav tm="100000">
                                          <p:val>
                                            <p:strVal val="#ppt_h"/>
                                          </p:val>
                                        </p:tav>
                                      </p:tavLst>
                                    </p:anim>
                                    <p:animEffect transition="in" filter="fade">
                                      <p:cBhvr>
                                        <p:cTn id="48" dur="500"/>
                                        <p:tgtEl>
                                          <p:spTgt spid="223"/>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222"/>
                                        </p:tgtEl>
                                        <p:attrNameLst>
                                          <p:attrName>style.visibility</p:attrName>
                                        </p:attrNameLst>
                                      </p:cBhvr>
                                      <p:to>
                                        <p:strVal val="visible"/>
                                      </p:to>
                                    </p:set>
                                    <p:animEffect transition="in" filter="wipe(left)">
                                      <p:cBhvr>
                                        <p:cTn id="52" dur="500"/>
                                        <p:tgtEl>
                                          <p:spTgt spid="222"/>
                                        </p:tgtEl>
                                      </p:cBhvr>
                                    </p:animEffect>
                                  </p:childTnLst>
                                </p:cTn>
                              </p:par>
                            </p:childTnLst>
                          </p:cTn>
                        </p:par>
                        <p:par>
                          <p:cTn id="53" fill="hold">
                            <p:stCondLst>
                              <p:cond delay="5000"/>
                            </p:stCondLst>
                            <p:childTnLst>
                              <p:par>
                                <p:cTn id="54" presetID="53" presetClass="entr" presetSubtype="16" fill="hold" grpId="0" nodeType="afterEffect">
                                  <p:stCondLst>
                                    <p:cond delay="0"/>
                                  </p:stCondLst>
                                  <p:childTnLst>
                                    <p:set>
                                      <p:cBhvr>
                                        <p:cTn id="55" dur="1" fill="hold">
                                          <p:stCondLst>
                                            <p:cond delay="0"/>
                                          </p:stCondLst>
                                        </p:cTn>
                                        <p:tgtEl>
                                          <p:spTgt spid="225"/>
                                        </p:tgtEl>
                                        <p:attrNameLst>
                                          <p:attrName>style.visibility</p:attrName>
                                        </p:attrNameLst>
                                      </p:cBhvr>
                                      <p:to>
                                        <p:strVal val="visible"/>
                                      </p:to>
                                    </p:set>
                                    <p:anim calcmode="lin" valueType="num">
                                      <p:cBhvr>
                                        <p:cTn id="56" dur="500" fill="hold"/>
                                        <p:tgtEl>
                                          <p:spTgt spid="225"/>
                                        </p:tgtEl>
                                        <p:attrNameLst>
                                          <p:attrName>ppt_w</p:attrName>
                                        </p:attrNameLst>
                                      </p:cBhvr>
                                      <p:tavLst>
                                        <p:tav tm="0">
                                          <p:val>
                                            <p:fltVal val="0"/>
                                          </p:val>
                                        </p:tav>
                                        <p:tav tm="100000">
                                          <p:val>
                                            <p:strVal val="#ppt_w"/>
                                          </p:val>
                                        </p:tav>
                                      </p:tavLst>
                                    </p:anim>
                                    <p:anim calcmode="lin" valueType="num">
                                      <p:cBhvr>
                                        <p:cTn id="57" dur="500" fill="hold"/>
                                        <p:tgtEl>
                                          <p:spTgt spid="225"/>
                                        </p:tgtEl>
                                        <p:attrNameLst>
                                          <p:attrName>ppt_h</p:attrName>
                                        </p:attrNameLst>
                                      </p:cBhvr>
                                      <p:tavLst>
                                        <p:tav tm="0">
                                          <p:val>
                                            <p:fltVal val="0"/>
                                          </p:val>
                                        </p:tav>
                                        <p:tav tm="100000">
                                          <p:val>
                                            <p:strVal val="#ppt_h"/>
                                          </p:val>
                                        </p:tav>
                                      </p:tavLst>
                                    </p:anim>
                                    <p:animEffect transition="in" filter="fade">
                                      <p:cBhvr>
                                        <p:cTn id="58" dur="500"/>
                                        <p:tgtEl>
                                          <p:spTgt spid="225"/>
                                        </p:tgtEl>
                                      </p:cBhvr>
                                    </p:animEffect>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224"/>
                                        </p:tgtEl>
                                        <p:attrNameLst>
                                          <p:attrName>style.visibility</p:attrName>
                                        </p:attrNameLst>
                                      </p:cBhvr>
                                      <p:to>
                                        <p:strVal val="visible"/>
                                      </p:to>
                                    </p:set>
                                    <p:animEffect transition="in" filter="wipe(left)">
                                      <p:cBhvr>
                                        <p:cTn id="62" dur="500"/>
                                        <p:tgtEl>
                                          <p:spTgt spid="224"/>
                                        </p:tgtEl>
                                      </p:cBhvr>
                                    </p:animEffect>
                                  </p:childTnLst>
                                </p:cTn>
                              </p:par>
                            </p:childTnLst>
                          </p:cTn>
                        </p:par>
                        <p:par>
                          <p:cTn id="63" fill="hold">
                            <p:stCondLst>
                              <p:cond delay="6000"/>
                            </p:stCondLst>
                            <p:childTnLst>
                              <p:par>
                                <p:cTn id="64" presetID="53" presetClass="entr" presetSubtype="16" fill="hold" grpId="0" nodeType="afterEffect">
                                  <p:stCondLst>
                                    <p:cond delay="0"/>
                                  </p:stCondLst>
                                  <p:childTnLst>
                                    <p:set>
                                      <p:cBhvr>
                                        <p:cTn id="65" dur="1" fill="hold">
                                          <p:stCondLst>
                                            <p:cond delay="0"/>
                                          </p:stCondLst>
                                        </p:cTn>
                                        <p:tgtEl>
                                          <p:spTgt spid="227"/>
                                        </p:tgtEl>
                                        <p:attrNameLst>
                                          <p:attrName>style.visibility</p:attrName>
                                        </p:attrNameLst>
                                      </p:cBhvr>
                                      <p:to>
                                        <p:strVal val="visible"/>
                                      </p:to>
                                    </p:set>
                                    <p:anim calcmode="lin" valueType="num">
                                      <p:cBhvr>
                                        <p:cTn id="66" dur="500" fill="hold"/>
                                        <p:tgtEl>
                                          <p:spTgt spid="227"/>
                                        </p:tgtEl>
                                        <p:attrNameLst>
                                          <p:attrName>ppt_w</p:attrName>
                                        </p:attrNameLst>
                                      </p:cBhvr>
                                      <p:tavLst>
                                        <p:tav tm="0">
                                          <p:val>
                                            <p:fltVal val="0"/>
                                          </p:val>
                                        </p:tav>
                                        <p:tav tm="100000">
                                          <p:val>
                                            <p:strVal val="#ppt_w"/>
                                          </p:val>
                                        </p:tav>
                                      </p:tavLst>
                                    </p:anim>
                                    <p:anim calcmode="lin" valueType="num">
                                      <p:cBhvr>
                                        <p:cTn id="67" dur="500" fill="hold"/>
                                        <p:tgtEl>
                                          <p:spTgt spid="227"/>
                                        </p:tgtEl>
                                        <p:attrNameLst>
                                          <p:attrName>ppt_h</p:attrName>
                                        </p:attrNameLst>
                                      </p:cBhvr>
                                      <p:tavLst>
                                        <p:tav tm="0">
                                          <p:val>
                                            <p:fltVal val="0"/>
                                          </p:val>
                                        </p:tav>
                                        <p:tav tm="100000">
                                          <p:val>
                                            <p:strVal val="#ppt_h"/>
                                          </p:val>
                                        </p:tav>
                                      </p:tavLst>
                                    </p:anim>
                                    <p:animEffect transition="in" filter="fade">
                                      <p:cBhvr>
                                        <p:cTn id="68" dur="500"/>
                                        <p:tgtEl>
                                          <p:spTgt spid="227"/>
                                        </p:tgtEl>
                                      </p:cBhvr>
                                    </p:animEffect>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226"/>
                                        </p:tgtEl>
                                        <p:attrNameLst>
                                          <p:attrName>style.visibility</p:attrName>
                                        </p:attrNameLst>
                                      </p:cBhvr>
                                      <p:to>
                                        <p:strVal val="visible"/>
                                      </p:to>
                                    </p:set>
                                    <p:animEffect transition="in" filter="wipe(left)">
                                      <p:cBhvr>
                                        <p:cTn id="72" dur="500"/>
                                        <p:tgtEl>
                                          <p:spTgt spid="226"/>
                                        </p:tgtEl>
                                      </p:cBhvr>
                                    </p:animEffect>
                                  </p:childTnLst>
                                </p:cTn>
                              </p:par>
                            </p:childTnLst>
                          </p:cTn>
                        </p:par>
                        <p:par>
                          <p:cTn id="73" fill="hold">
                            <p:stCondLst>
                              <p:cond delay="7000"/>
                            </p:stCondLst>
                            <p:childTnLst>
                              <p:par>
                                <p:cTn id="74" presetID="53" presetClass="entr" presetSubtype="16" fill="hold" grpId="0" nodeType="afterEffect">
                                  <p:stCondLst>
                                    <p:cond delay="0"/>
                                  </p:stCondLst>
                                  <p:childTnLst>
                                    <p:set>
                                      <p:cBhvr>
                                        <p:cTn id="75" dur="1" fill="hold">
                                          <p:stCondLst>
                                            <p:cond delay="0"/>
                                          </p:stCondLst>
                                        </p:cTn>
                                        <p:tgtEl>
                                          <p:spTgt spid="229"/>
                                        </p:tgtEl>
                                        <p:attrNameLst>
                                          <p:attrName>style.visibility</p:attrName>
                                        </p:attrNameLst>
                                      </p:cBhvr>
                                      <p:to>
                                        <p:strVal val="visible"/>
                                      </p:to>
                                    </p:set>
                                    <p:anim calcmode="lin" valueType="num">
                                      <p:cBhvr>
                                        <p:cTn id="76" dur="500" fill="hold"/>
                                        <p:tgtEl>
                                          <p:spTgt spid="229"/>
                                        </p:tgtEl>
                                        <p:attrNameLst>
                                          <p:attrName>ppt_w</p:attrName>
                                        </p:attrNameLst>
                                      </p:cBhvr>
                                      <p:tavLst>
                                        <p:tav tm="0">
                                          <p:val>
                                            <p:fltVal val="0"/>
                                          </p:val>
                                        </p:tav>
                                        <p:tav tm="100000">
                                          <p:val>
                                            <p:strVal val="#ppt_w"/>
                                          </p:val>
                                        </p:tav>
                                      </p:tavLst>
                                    </p:anim>
                                    <p:anim calcmode="lin" valueType="num">
                                      <p:cBhvr>
                                        <p:cTn id="77" dur="500" fill="hold"/>
                                        <p:tgtEl>
                                          <p:spTgt spid="229"/>
                                        </p:tgtEl>
                                        <p:attrNameLst>
                                          <p:attrName>ppt_h</p:attrName>
                                        </p:attrNameLst>
                                      </p:cBhvr>
                                      <p:tavLst>
                                        <p:tav tm="0">
                                          <p:val>
                                            <p:fltVal val="0"/>
                                          </p:val>
                                        </p:tav>
                                        <p:tav tm="100000">
                                          <p:val>
                                            <p:strVal val="#ppt_h"/>
                                          </p:val>
                                        </p:tav>
                                      </p:tavLst>
                                    </p:anim>
                                    <p:animEffect transition="in" filter="fade">
                                      <p:cBhvr>
                                        <p:cTn id="78" dur="500"/>
                                        <p:tgtEl>
                                          <p:spTgt spid="229"/>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228"/>
                                        </p:tgtEl>
                                        <p:attrNameLst>
                                          <p:attrName>style.visibility</p:attrName>
                                        </p:attrNameLst>
                                      </p:cBhvr>
                                      <p:to>
                                        <p:strVal val="visible"/>
                                      </p:to>
                                    </p:set>
                                    <p:animEffect transition="in" filter="wipe(left)">
                                      <p:cBhvr>
                                        <p:cTn id="82" dur="500"/>
                                        <p:tgtEl>
                                          <p:spTgt spid="228"/>
                                        </p:tgtEl>
                                      </p:cBhvr>
                                    </p:animEffect>
                                  </p:childTnLst>
                                </p:cTn>
                              </p:par>
                            </p:childTnLst>
                          </p:cTn>
                        </p:par>
                        <p:par>
                          <p:cTn id="83" fill="hold">
                            <p:stCondLst>
                              <p:cond delay="8000"/>
                            </p:stCondLst>
                            <p:childTnLst>
                              <p:par>
                                <p:cTn id="84" presetID="53" presetClass="entr" presetSubtype="16" fill="hold" grpId="0" nodeType="afterEffect">
                                  <p:stCondLst>
                                    <p:cond delay="0"/>
                                  </p:stCondLst>
                                  <p:childTnLst>
                                    <p:set>
                                      <p:cBhvr>
                                        <p:cTn id="85" dur="1" fill="hold">
                                          <p:stCondLst>
                                            <p:cond delay="0"/>
                                          </p:stCondLst>
                                        </p:cTn>
                                        <p:tgtEl>
                                          <p:spTgt spid="231"/>
                                        </p:tgtEl>
                                        <p:attrNameLst>
                                          <p:attrName>style.visibility</p:attrName>
                                        </p:attrNameLst>
                                      </p:cBhvr>
                                      <p:to>
                                        <p:strVal val="visible"/>
                                      </p:to>
                                    </p:set>
                                    <p:anim calcmode="lin" valueType="num">
                                      <p:cBhvr>
                                        <p:cTn id="86" dur="500" fill="hold"/>
                                        <p:tgtEl>
                                          <p:spTgt spid="231"/>
                                        </p:tgtEl>
                                        <p:attrNameLst>
                                          <p:attrName>ppt_w</p:attrName>
                                        </p:attrNameLst>
                                      </p:cBhvr>
                                      <p:tavLst>
                                        <p:tav tm="0">
                                          <p:val>
                                            <p:fltVal val="0"/>
                                          </p:val>
                                        </p:tav>
                                        <p:tav tm="100000">
                                          <p:val>
                                            <p:strVal val="#ppt_w"/>
                                          </p:val>
                                        </p:tav>
                                      </p:tavLst>
                                    </p:anim>
                                    <p:anim calcmode="lin" valueType="num">
                                      <p:cBhvr>
                                        <p:cTn id="87" dur="500" fill="hold"/>
                                        <p:tgtEl>
                                          <p:spTgt spid="231"/>
                                        </p:tgtEl>
                                        <p:attrNameLst>
                                          <p:attrName>ppt_h</p:attrName>
                                        </p:attrNameLst>
                                      </p:cBhvr>
                                      <p:tavLst>
                                        <p:tav tm="0">
                                          <p:val>
                                            <p:fltVal val="0"/>
                                          </p:val>
                                        </p:tav>
                                        <p:tav tm="100000">
                                          <p:val>
                                            <p:strVal val="#ppt_h"/>
                                          </p:val>
                                        </p:tav>
                                      </p:tavLst>
                                    </p:anim>
                                    <p:animEffect transition="in" filter="fade">
                                      <p:cBhvr>
                                        <p:cTn id="88" dur="500"/>
                                        <p:tgtEl>
                                          <p:spTgt spid="231"/>
                                        </p:tgtEl>
                                      </p:cBhvr>
                                    </p:animEffect>
                                  </p:childTnLst>
                                </p:cTn>
                              </p:par>
                            </p:childTnLst>
                          </p:cTn>
                        </p:par>
                        <p:par>
                          <p:cTn id="89" fill="hold">
                            <p:stCondLst>
                              <p:cond delay="8500"/>
                            </p:stCondLst>
                            <p:childTnLst>
                              <p:par>
                                <p:cTn id="90" presetID="22" presetClass="entr" presetSubtype="8" fill="hold" grpId="0" nodeType="afterEffect">
                                  <p:stCondLst>
                                    <p:cond delay="0"/>
                                  </p:stCondLst>
                                  <p:childTnLst>
                                    <p:set>
                                      <p:cBhvr>
                                        <p:cTn id="91" dur="1" fill="hold">
                                          <p:stCondLst>
                                            <p:cond delay="0"/>
                                          </p:stCondLst>
                                        </p:cTn>
                                        <p:tgtEl>
                                          <p:spTgt spid="230"/>
                                        </p:tgtEl>
                                        <p:attrNameLst>
                                          <p:attrName>style.visibility</p:attrName>
                                        </p:attrNameLst>
                                      </p:cBhvr>
                                      <p:to>
                                        <p:strVal val="visible"/>
                                      </p:to>
                                    </p:set>
                                    <p:animEffect transition="in" filter="wipe(left)">
                                      <p:cBhvr>
                                        <p:cTn id="92" dur="500"/>
                                        <p:tgtEl>
                                          <p:spTgt spid="230"/>
                                        </p:tgtEl>
                                      </p:cBhvr>
                                    </p:animEffect>
                                  </p:childTnLst>
                                </p:cTn>
                              </p:par>
                            </p:childTnLst>
                          </p:cTn>
                        </p:par>
                        <p:par>
                          <p:cTn id="93" fill="hold">
                            <p:stCondLst>
                              <p:cond delay="9000"/>
                            </p:stCondLst>
                            <p:childTnLst>
                              <p:par>
                                <p:cTn id="94" presetID="53" presetClass="entr" presetSubtype="16" fill="hold" grpId="0" nodeType="afterEffect">
                                  <p:stCondLst>
                                    <p:cond delay="0"/>
                                  </p:stCondLst>
                                  <p:childTnLst>
                                    <p:set>
                                      <p:cBhvr>
                                        <p:cTn id="95" dur="1" fill="hold">
                                          <p:stCondLst>
                                            <p:cond delay="0"/>
                                          </p:stCondLst>
                                        </p:cTn>
                                        <p:tgtEl>
                                          <p:spTgt spid="233"/>
                                        </p:tgtEl>
                                        <p:attrNameLst>
                                          <p:attrName>style.visibility</p:attrName>
                                        </p:attrNameLst>
                                      </p:cBhvr>
                                      <p:to>
                                        <p:strVal val="visible"/>
                                      </p:to>
                                    </p:set>
                                    <p:anim calcmode="lin" valueType="num">
                                      <p:cBhvr>
                                        <p:cTn id="96" dur="500" fill="hold"/>
                                        <p:tgtEl>
                                          <p:spTgt spid="233"/>
                                        </p:tgtEl>
                                        <p:attrNameLst>
                                          <p:attrName>ppt_w</p:attrName>
                                        </p:attrNameLst>
                                      </p:cBhvr>
                                      <p:tavLst>
                                        <p:tav tm="0">
                                          <p:val>
                                            <p:fltVal val="0"/>
                                          </p:val>
                                        </p:tav>
                                        <p:tav tm="100000">
                                          <p:val>
                                            <p:strVal val="#ppt_w"/>
                                          </p:val>
                                        </p:tav>
                                      </p:tavLst>
                                    </p:anim>
                                    <p:anim calcmode="lin" valueType="num">
                                      <p:cBhvr>
                                        <p:cTn id="97" dur="500" fill="hold"/>
                                        <p:tgtEl>
                                          <p:spTgt spid="233"/>
                                        </p:tgtEl>
                                        <p:attrNameLst>
                                          <p:attrName>ppt_h</p:attrName>
                                        </p:attrNameLst>
                                      </p:cBhvr>
                                      <p:tavLst>
                                        <p:tav tm="0">
                                          <p:val>
                                            <p:fltVal val="0"/>
                                          </p:val>
                                        </p:tav>
                                        <p:tav tm="100000">
                                          <p:val>
                                            <p:strVal val="#ppt_h"/>
                                          </p:val>
                                        </p:tav>
                                      </p:tavLst>
                                    </p:anim>
                                    <p:animEffect transition="in" filter="fade">
                                      <p:cBhvr>
                                        <p:cTn id="98" dur="500"/>
                                        <p:tgtEl>
                                          <p:spTgt spid="233"/>
                                        </p:tgtEl>
                                      </p:cBhvr>
                                    </p:animEffect>
                                  </p:childTnLst>
                                </p:cTn>
                              </p:par>
                            </p:childTnLst>
                          </p:cTn>
                        </p:par>
                        <p:par>
                          <p:cTn id="99" fill="hold">
                            <p:stCondLst>
                              <p:cond delay="9500"/>
                            </p:stCondLst>
                            <p:childTnLst>
                              <p:par>
                                <p:cTn id="100" presetID="22" presetClass="entr" presetSubtype="8" fill="hold" grpId="0" nodeType="afterEffect">
                                  <p:stCondLst>
                                    <p:cond delay="0"/>
                                  </p:stCondLst>
                                  <p:childTnLst>
                                    <p:set>
                                      <p:cBhvr>
                                        <p:cTn id="101" dur="1" fill="hold">
                                          <p:stCondLst>
                                            <p:cond delay="0"/>
                                          </p:stCondLst>
                                        </p:cTn>
                                        <p:tgtEl>
                                          <p:spTgt spid="232"/>
                                        </p:tgtEl>
                                        <p:attrNameLst>
                                          <p:attrName>style.visibility</p:attrName>
                                        </p:attrNameLst>
                                      </p:cBhvr>
                                      <p:to>
                                        <p:strVal val="visible"/>
                                      </p:to>
                                    </p:set>
                                    <p:animEffect transition="in" filter="wipe(left)">
                                      <p:cBhvr>
                                        <p:cTn id="102" dur="500"/>
                                        <p:tgtEl>
                                          <p:spTgt spid="232"/>
                                        </p:tgtEl>
                                      </p:cBhvr>
                                    </p:animEffect>
                                  </p:childTnLst>
                                </p:cTn>
                              </p:par>
                            </p:childTnLst>
                          </p:cTn>
                        </p:par>
                        <p:par>
                          <p:cTn id="103" fill="hold">
                            <p:stCondLst>
                              <p:cond delay="10000"/>
                            </p:stCondLst>
                            <p:childTnLst>
                              <p:par>
                                <p:cTn id="104" presetID="53" presetClass="entr" presetSubtype="16" fill="hold" grpId="0" nodeType="afterEffect">
                                  <p:stCondLst>
                                    <p:cond delay="0"/>
                                  </p:stCondLst>
                                  <p:childTnLst>
                                    <p:set>
                                      <p:cBhvr>
                                        <p:cTn id="105" dur="1" fill="hold">
                                          <p:stCondLst>
                                            <p:cond delay="0"/>
                                          </p:stCondLst>
                                        </p:cTn>
                                        <p:tgtEl>
                                          <p:spTgt spid="235"/>
                                        </p:tgtEl>
                                        <p:attrNameLst>
                                          <p:attrName>style.visibility</p:attrName>
                                        </p:attrNameLst>
                                      </p:cBhvr>
                                      <p:to>
                                        <p:strVal val="visible"/>
                                      </p:to>
                                    </p:set>
                                    <p:anim calcmode="lin" valueType="num">
                                      <p:cBhvr>
                                        <p:cTn id="106" dur="500" fill="hold"/>
                                        <p:tgtEl>
                                          <p:spTgt spid="235"/>
                                        </p:tgtEl>
                                        <p:attrNameLst>
                                          <p:attrName>ppt_w</p:attrName>
                                        </p:attrNameLst>
                                      </p:cBhvr>
                                      <p:tavLst>
                                        <p:tav tm="0">
                                          <p:val>
                                            <p:fltVal val="0"/>
                                          </p:val>
                                        </p:tav>
                                        <p:tav tm="100000">
                                          <p:val>
                                            <p:strVal val="#ppt_w"/>
                                          </p:val>
                                        </p:tav>
                                      </p:tavLst>
                                    </p:anim>
                                    <p:anim calcmode="lin" valueType="num">
                                      <p:cBhvr>
                                        <p:cTn id="107" dur="500" fill="hold"/>
                                        <p:tgtEl>
                                          <p:spTgt spid="235"/>
                                        </p:tgtEl>
                                        <p:attrNameLst>
                                          <p:attrName>ppt_h</p:attrName>
                                        </p:attrNameLst>
                                      </p:cBhvr>
                                      <p:tavLst>
                                        <p:tav tm="0">
                                          <p:val>
                                            <p:fltVal val="0"/>
                                          </p:val>
                                        </p:tav>
                                        <p:tav tm="100000">
                                          <p:val>
                                            <p:strVal val="#ppt_h"/>
                                          </p:val>
                                        </p:tav>
                                      </p:tavLst>
                                    </p:anim>
                                    <p:animEffect transition="in" filter="fade">
                                      <p:cBhvr>
                                        <p:cTn id="108" dur="500"/>
                                        <p:tgtEl>
                                          <p:spTgt spid="235"/>
                                        </p:tgtEl>
                                      </p:cBhvr>
                                    </p:animEffect>
                                  </p:childTnLst>
                                </p:cTn>
                              </p:par>
                            </p:childTnLst>
                          </p:cTn>
                        </p:par>
                        <p:par>
                          <p:cTn id="109" fill="hold">
                            <p:stCondLst>
                              <p:cond delay="10500"/>
                            </p:stCondLst>
                            <p:childTnLst>
                              <p:par>
                                <p:cTn id="110" presetID="22" presetClass="entr" presetSubtype="8" fill="hold" grpId="0" nodeType="afterEffect">
                                  <p:stCondLst>
                                    <p:cond delay="0"/>
                                  </p:stCondLst>
                                  <p:childTnLst>
                                    <p:set>
                                      <p:cBhvr>
                                        <p:cTn id="111" dur="1" fill="hold">
                                          <p:stCondLst>
                                            <p:cond delay="0"/>
                                          </p:stCondLst>
                                        </p:cTn>
                                        <p:tgtEl>
                                          <p:spTgt spid="234"/>
                                        </p:tgtEl>
                                        <p:attrNameLst>
                                          <p:attrName>style.visibility</p:attrName>
                                        </p:attrNameLst>
                                      </p:cBhvr>
                                      <p:to>
                                        <p:strVal val="visible"/>
                                      </p:to>
                                    </p:set>
                                    <p:animEffect transition="in" filter="wipe(left)">
                                      <p:cBhvr>
                                        <p:cTn id="112"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bldLvl="0" animBg="1"/>
      <p:bldP spid="203" grpId="0" bldLvl="0" animBg="1"/>
      <p:bldP spid="204" grpId="0" bldLvl="0" animBg="1"/>
      <p:bldP spid="205" grpId="0" bldLvl="0" animBg="1"/>
      <p:bldP spid="218" grpId="0" bldLvl="0" animBg="1"/>
      <p:bldP spid="219" grpId="0" bldLvl="0" animBg="1"/>
      <p:bldP spid="220" grpId="0" bldLvl="0" animBg="1"/>
      <p:bldP spid="221" grpId="0" bldLvl="0" animBg="1"/>
      <p:bldP spid="222" grpId="0" bldLvl="0" animBg="1"/>
      <p:bldP spid="223" grpId="0" bldLvl="0" animBg="1"/>
      <p:bldP spid="224" grpId="0" bldLvl="0" animBg="1"/>
      <p:bldP spid="225" grpId="0" bldLvl="0" animBg="1"/>
      <p:bldP spid="226" grpId="0" bldLvl="0" animBg="1"/>
      <p:bldP spid="227" grpId="0" bldLvl="0" animBg="1"/>
      <p:bldP spid="228" grpId="0" bldLvl="0" animBg="1"/>
      <p:bldP spid="229" grpId="0" bldLvl="0" animBg="1"/>
      <p:bldP spid="230" grpId="0" bldLvl="0" animBg="1"/>
      <p:bldP spid="231" grpId="0" bldLvl="0" animBg="1"/>
      <p:bldP spid="232" grpId="0" bldLvl="0" animBg="1"/>
      <p:bldP spid="233" grpId="0" bldLvl="0" animBg="1"/>
      <p:bldP spid="234" grpId="0" bldLvl="0" animBg="1"/>
      <p:bldP spid="235"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文本1"/>
          <p:cNvSpPr>
            <a:spLocks noChangeAspect="1"/>
          </p:cNvSpPr>
          <p:nvPr/>
        </p:nvSpPr>
        <p:spPr>
          <a:xfrm>
            <a:off x="940032" y="1183071"/>
            <a:ext cx="10558164" cy="552885"/>
          </a:xfrm>
          <a:prstGeom prst="rect">
            <a:avLst/>
          </a:prstGeom>
          <a:solidFill>
            <a:schemeClr val="accent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zh-CN" altLang="en-US" sz="2400" b="1" kern="0" dirty="0">
                <a:solidFill>
                  <a:srgbClr val="F9F9F9"/>
                </a:solidFill>
                <a:latin typeface="微软雅黑" panose="020B0503020204020204" pitchFamily="34" charset="-122"/>
                <a:ea typeface="微软雅黑" panose="020B0503020204020204" pitchFamily="34" charset="-122"/>
              </a:rPr>
              <a:t>作业安全要求</a:t>
            </a:r>
            <a:endParaRPr lang="zh-CN" altLang="en-US" sz="2400" b="1" kern="0" dirty="0">
              <a:solidFill>
                <a:srgbClr val="F9F9F9"/>
              </a:solidFill>
              <a:latin typeface="微软雅黑" panose="020B0503020204020204" pitchFamily="34" charset="-122"/>
              <a:ea typeface="微软雅黑" panose="020B0503020204020204" pitchFamily="34" charset="-122"/>
            </a:endParaRPr>
          </a:p>
        </p:txBody>
      </p:sp>
      <p:sp>
        <p:nvSpPr>
          <p:cNvPr id="203" name="深色1"/>
          <p:cNvSpPr>
            <a:spLocks noChangeAspect="1" noChangeArrowheads="1"/>
          </p:cNvSpPr>
          <p:nvPr/>
        </p:nvSpPr>
        <p:spPr bwMode="ltGray">
          <a:xfrm>
            <a:off x="655070" y="1177463"/>
            <a:ext cx="1021841" cy="541150"/>
          </a:xfrm>
          <a:prstGeom prst="homePlate">
            <a:avLst>
              <a:gd name="adj" fmla="val 25000"/>
            </a:avLst>
          </a:prstGeom>
          <a:solidFill>
            <a:srgbClr val="EB6C15"/>
          </a:solidFill>
          <a:ln w="28575"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endParaRPr lang="zh-CN" altLang="zh-CN" sz="2000" kern="0">
              <a:solidFill>
                <a:srgbClr val="F9F9F9"/>
              </a:solidFill>
              <a:latin typeface="微软雅黑" panose="020B0503020204020204" pitchFamily="34" charset="-122"/>
              <a:ea typeface="微软雅黑" panose="020B0503020204020204" pitchFamily="34" charset="-122"/>
            </a:endParaRPr>
          </a:p>
        </p:txBody>
      </p:sp>
      <p:sp>
        <p:nvSpPr>
          <p:cNvPr id="204" name="文本2"/>
          <p:cNvSpPr>
            <a:spLocks noChangeAspect="1"/>
          </p:cNvSpPr>
          <p:nvPr/>
        </p:nvSpPr>
        <p:spPr>
          <a:xfrm>
            <a:off x="1498358" y="1741564"/>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b="1" dirty="0">
                <a:latin typeface="微软雅黑" panose="020B0503020204020204" pitchFamily="34" charset="-122"/>
                <a:ea typeface="微软雅黑" panose="020B0503020204020204" pitchFamily="34" charset="-122"/>
              </a:rPr>
              <a:t>建立</a:t>
            </a:r>
            <a:r>
              <a:rPr lang="zh-CN" altLang="zh-CN" b="1" dirty="0">
                <a:solidFill>
                  <a:schemeClr val="bg1"/>
                </a:solidFill>
                <a:latin typeface="微软雅黑" panose="020B0503020204020204" pitchFamily="34" charset="-122"/>
                <a:ea typeface="微软雅黑" panose="020B0503020204020204" pitchFamily="34" charset="-122"/>
              </a:rPr>
              <a:t>有限空间作业安全责任制度</a:t>
            </a:r>
            <a:r>
              <a:rPr lang="zh-CN" altLang="zh-CN" b="1" dirty="0">
                <a:latin typeface="微软雅黑" panose="020B0503020204020204" pitchFamily="34" charset="-122"/>
                <a:ea typeface="微软雅黑" panose="020B0503020204020204" pitchFamily="34" charset="-122"/>
              </a:rPr>
              <a:t>，明确企业内部各有限空间作业时的负责人</a:t>
            </a:r>
            <a:endParaRPr lang="zh-CN" altLang="zh-CN" b="1" dirty="0">
              <a:latin typeface="微软雅黑" panose="020B0503020204020204" pitchFamily="34" charset="-122"/>
              <a:ea typeface="微软雅黑" panose="020B0503020204020204" pitchFamily="34" charset="-122"/>
            </a:endParaRPr>
          </a:p>
        </p:txBody>
      </p:sp>
      <p:sp>
        <p:nvSpPr>
          <p:cNvPr id="205" name="深色2"/>
          <p:cNvSpPr>
            <a:spLocks noChangeAspect="1"/>
          </p:cNvSpPr>
          <p:nvPr/>
        </p:nvSpPr>
        <p:spPr>
          <a:xfrm>
            <a:off x="655070" y="1739674"/>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11</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18" name="文本2"/>
          <p:cNvSpPr>
            <a:spLocks noChangeAspect="1"/>
          </p:cNvSpPr>
          <p:nvPr/>
        </p:nvSpPr>
        <p:spPr>
          <a:xfrm>
            <a:off x="1498358" y="2467023"/>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b="1" dirty="0">
                <a:latin typeface="微软雅黑" panose="020B0503020204020204" pitchFamily="34" charset="-122"/>
                <a:ea typeface="微软雅黑" panose="020B0503020204020204" pitchFamily="34" charset="-122"/>
              </a:rPr>
              <a:t>建立</a:t>
            </a:r>
            <a:r>
              <a:rPr lang="zh-CN" altLang="zh-CN" b="1" dirty="0">
                <a:solidFill>
                  <a:schemeClr val="bg1"/>
                </a:solidFill>
                <a:latin typeface="微软雅黑" panose="020B0503020204020204" pitchFamily="34" charset="-122"/>
                <a:ea typeface="微软雅黑" panose="020B0503020204020204" pitchFamily="34" charset="-122"/>
              </a:rPr>
              <a:t>有限空间作业审批制度</a:t>
            </a:r>
            <a:r>
              <a:rPr lang="zh-CN" altLang="zh-CN" b="1" dirty="0">
                <a:latin typeface="微软雅黑" panose="020B0503020204020204" pitchFamily="34" charset="-122"/>
                <a:ea typeface="微软雅黑" panose="020B0503020204020204" pitchFamily="34" charset="-122"/>
              </a:rPr>
              <a:t>，严防未经审批就盲目作业的行为</a:t>
            </a:r>
            <a:endParaRPr lang="zh-CN" altLang="zh-CN" b="1" dirty="0">
              <a:latin typeface="微软雅黑" panose="020B0503020204020204" pitchFamily="34" charset="-122"/>
              <a:ea typeface="微软雅黑" panose="020B0503020204020204" pitchFamily="34" charset="-122"/>
            </a:endParaRPr>
          </a:p>
        </p:txBody>
      </p:sp>
      <p:sp>
        <p:nvSpPr>
          <p:cNvPr id="219" name="深色2"/>
          <p:cNvSpPr>
            <a:spLocks noChangeAspect="1"/>
          </p:cNvSpPr>
          <p:nvPr/>
        </p:nvSpPr>
        <p:spPr>
          <a:xfrm>
            <a:off x="655070" y="2465133"/>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12</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0" name="文本2"/>
          <p:cNvSpPr>
            <a:spLocks noChangeAspect="1"/>
          </p:cNvSpPr>
          <p:nvPr/>
        </p:nvSpPr>
        <p:spPr>
          <a:xfrm>
            <a:off x="1498358" y="3191610"/>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b="1" dirty="0">
                <a:latin typeface="微软雅黑" panose="020B0503020204020204" pitchFamily="34" charset="-122"/>
                <a:ea typeface="微软雅黑" panose="020B0503020204020204" pitchFamily="34" charset="-122"/>
              </a:rPr>
              <a:t>建立</a:t>
            </a:r>
            <a:r>
              <a:rPr lang="zh-CN" altLang="zh-CN" b="1" dirty="0">
                <a:solidFill>
                  <a:schemeClr val="bg1"/>
                </a:solidFill>
                <a:latin typeface="微软雅黑" panose="020B0503020204020204" pitchFamily="34" charset="-122"/>
                <a:ea typeface="微软雅黑" panose="020B0503020204020204" pitchFamily="34" charset="-122"/>
              </a:rPr>
              <a:t>有限空间作业现场安全管理制度</a:t>
            </a:r>
            <a:r>
              <a:rPr lang="zh-CN" altLang="zh-CN" b="1" dirty="0">
                <a:latin typeface="微软雅黑" panose="020B0503020204020204" pitchFamily="34" charset="-122"/>
                <a:ea typeface="微软雅黑" panose="020B0503020204020204" pitchFamily="34" charset="-122"/>
              </a:rPr>
              <a:t>，规范作业过程安全管理</a:t>
            </a:r>
            <a:endParaRPr lang="zh-CN" altLang="zh-CN" b="1" dirty="0">
              <a:latin typeface="微软雅黑" panose="020B0503020204020204" pitchFamily="34" charset="-122"/>
              <a:ea typeface="微软雅黑" panose="020B0503020204020204" pitchFamily="34" charset="-122"/>
            </a:endParaRPr>
          </a:p>
        </p:txBody>
      </p:sp>
      <p:sp>
        <p:nvSpPr>
          <p:cNvPr id="221" name="深色2"/>
          <p:cNvSpPr>
            <a:spLocks noChangeAspect="1"/>
          </p:cNvSpPr>
          <p:nvPr/>
        </p:nvSpPr>
        <p:spPr>
          <a:xfrm>
            <a:off x="655070" y="3189720"/>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13</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2" name="文本2"/>
          <p:cNvSpPr>
            <a:spLocks noChangeAspect="1"/>
          </p:cNvSpPr>
          <p:nvPr/>
        </p:nvSpPr>
        <p:spPr>
          <a:xfrm>
            <a:off x="1498358" y="3917069"/>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建立有限空间作业现场负责人、监护人员、作业人员、应急救援</a:t>
            </a:r>
            <a:r>
              <a:rPr lang="zh-CN" altLang="zh-CN" b="1" dirty="0">
                <a:solidFill>
                  <a:schemeClr val="bg1"/>
                </a:solidFill>
                <a:latin typeface="微软雅黑" panose="020B0503020204020204" pitchFamily="34" charset="-122"/>
                <a:ea typeface="微软雅黑" panose="020B0503020204020204" pitchFamily="34" charset="-122"/>
              </a:rPr>
              <a:t>人员安全培训教育制度</a:t>
            </a:r>
            <a:endParaRPr lang="zh-CN" altLang="zh-CN" b="1" kern="0" dirty="0">
              <a:solidFill>
                <a:schemeClr val="bg1"/>
              </a:solidFill>
              <a:latin typeface="微软雅黑" panose="020B0503020204020204" pitchFamily="34" charset="-122"/>
              <a:ea typeface="微软雅黑" panose="020B0503020204020204" pitchFamily="34" charset="-122"/>
            </a:endParaRPr>
          </a:p>
        </p:txBody>
      </p:sp>
      <p:sp>
        <p:nvSpPr>
          <p:cNvPr id="223" name="深色2"/>
          <p:cNvSpPr>
            <a:spLocks noChangeAspect="1"/>
          </p:cNvSpPr>
          <p:nvPr/>
        </p:nvSpPr>
        <p:spPr>
          <a:xfrm>
            <a:off x="655070" y="3915179"/>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14</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4" name="文本2"/>
          <p:cNvSpPr>
            <a:spLocks noChangeAspect="1"/>
          </p:cNvSpPr>
          <p:nvPr/>
        </p:nvSpPr>
        <p:spPr>
          <a:xfrm>
            <a:off x="1498358" y="4640638"/>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建立</a:t>
            </a:r>
            <a:r>
              <a:rPr lang="zh-CN" altLang="zh-CN" b="1" dirty="0">
                <a:solidFill>
                  <a:schemeClr val="bg1"/>
                </a:solidFill>
                <a:latin typeface="微软雅黑" panose="020B0503020204020204" pitchFamily="34" charset="-122"/>
                <a:ea typeface="微软雅黑" panose="020B0503020204020204" pitchFamily="34" charset="-122"/>
              </a:rPr>
              <a:t>有限空间作业应急管理制度，</a:t>
            </a:r>
            <a:r>
              <a:rPr lang="zh-CN" altLang="zh-CN" b="1" dirty="0">
                <a:latin typeface="微软雅黑" panose="020B0503020204020204" pitchFamily="34" charset="-122"/>
                <a:ea typeface="微软雅黑" panose="020B0503020204020204" pitchFamily="34" charset="-122"/>
              </a:rPr>
              <a:t>有了应急救援的制度和预案，并事先进行应急演练</a:t>
            </a:r>
            <a:endPar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5" name="深色2"/>
          <p:cNvSpPr>
            <a:spLocks noChangeAspect="1"/>
          </p:cNvSpPr>
          <p:nvPr/>
        </p:nvSpPr>
        <p:spPr>
          <a:xfrm>
            <a:off x="655070" y="4638747"/>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15</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6" name="文本2"/>
          <p:cNvSpPr>
            <a:spLocks noChangeAspect="1"/>
          </p:cNvSpPr>
          <p:nvPr/>
        </p:nvSpPr>
        <p:spPr>
          <a:xfrm>
            <a:off x="1498358" y="5366096"/>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b="1" dirty="0">
                <a:latin typeface="微软雅黑" panose="020B0503020204020204" pitchFamily="34" charset="-122"/>
                <a:ea typeface="微软雅黑" panose="020B0503020204020204" pitchFamily="34" charset="-122"/>
              </a:rPr>
              <a:t>制定</a:t>
            </a:r>
            <a:r>
              <a:rPr lang="zh-CN" altLang="zh-CN" b="1" dirty="0">
                <a:solidFill>
                  <a:schemeClr val="bg1"/>
                </a:solidFill>
                <a:latin typeface="微软雅黑" panose="020B0503020204020204" pitchFamily="34" charset="-122"/>
                <a:ea typeface="微软雅黑" panose="020B0503020204020204" pitchFamily="34" charset="-122"/>
              </a:rPr>
              <a:t>有限空间作业安全操作规程</a:t>
            </a:r>
            <a:r>
              <a:rPr lang="zh-CN" altLang="zh-CN" b="1" dirty="0">
                <a:latin typeface="微软雅黑" panose="020B0503020204020204" pitchFamily="34" charset="-122"/>
                <a:ea typeface="微软雅黑" panose="020B0503020204020204" pitchFamily="34" charset="-122"/>
              </a:rPr>
              <a:t>，让员工知道如何做才是安全的</a:t>
            </a:r>
            <a:endPar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7" name="深色2"/>
          <p:cNvSpPr>
            <a:spLocks noChangeAspect="1"/>
          </p:cNvSpPr>
          <p:nvPr/>
        </p:nvSpPr>
        <p:spPr>
          <a:xfrm>
            <a:off x="655070" y="5364206"/>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16</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145" name="矩形 144"/>
          <p:cNvSpPr/>
          <p:nvPr/>
        </p:nvSpPr>
        <p:spPr>
          <a:xfrm>
            <a:off x="1697390" y="117084"/>
            <a:ext cx="41452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企业有限空间的作业安全管理</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圆角 19"/>
          <p:cNvSpPr/>
          <p:nvPr/>
        </p:nvSpPr>
        <p:spPr>
          <a:xfrm>
            <a:off x="694762" y="3046094"/>
            <a:ext cx="10543020" cy="3566785"/>
          </a:xfrm>
          <a:prstGeom prst="roundRect">
            <a:avLst>
              <a:gd name="adj" fmla="val 664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圆角 1"/>
          <p:cNvSpPr/>
          <p:nvPr/>
        </p:nvSpPr>
        <p:spPr>
          <a:xfrm>
            <a:off x="647959" y="1574808"/>
            <a:ext cx="10589823" cy="82985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53511" y="1746370"/>
            <a:ext cx="10290277" cy="506730"/>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辨识有限空间，确定其数量、位置和危险有害因素，并建立管理台账，有变化的及时更新。</a:t>
            </a:r>
            <a:endParaRPr lang="zh-CN" altLang="en-US" b="1" dirty="0">
              <a:latin typeface="微软雅黑" panose="020B0503020204020204" pitchFamily="34" charset="-122"/>
              <a:ea typeface="微软雅黑" panose="020B0503020204020204" pitchFamily="34" charset="-122"/>
            </a:endParaRPr>
          </a:p>
        </p:txBody>
      </p:sp>
      <p:sp>
        <p:nvSpPr>
          <p:cNvPr id="12" name="矩形 11"/>
          <p:cNvSpPr/>
          <p:nvPr/>
        </p:nvSpPr>
        <p:spPr>
          <a:xfrm>
            <a:off x="792475" y="3196560"/>
            <a:ext cx="10300787" cy="3415030"/>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评估作业环境，分析存在的危险有害因素，提出消除、控制危害的措施，制定作业方案，并经相关负责人批准。</a:t>
            </a:r>
            <a:endParaRPr lang="zh-CN" altLang="en-US" b="1" dirty="0">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按照作业方案，明确作业现场负责人、监护人员、作业人员及其安全职责。</a:t>
            </a:r>
            <a:endParaRPr lang="zh-CN" altLang="en-US" b="1" dirty="0">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将作业方案、可能存在的危险有害因素、防控措施告知作业人员，监督作业人员按照方案进行作业准备。</a:t>
            </a:r>
            <a:endParaRPr lang="zh-CN" altLang="en-US" b="1" dirty="0">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采取可靠的隔离措施，将可能危及作业安全的设施设备、存在有毒有害物质的空间与作业地点隔开。</a:t>
            </a:r>
            <a:endParaRPr lang="zh-CN" altLang="en-US" b="1" dirty="0">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先对有限空间进行通风，再检测氧气、易燃易爆物质（可燃性气体、爆炸性粉尘）、有毒有害气体等浓度，确保符合相关国家标准或者行业标准的规定后，再开始作业。</a:t>
            </a:r>
            <a:endParaRPr lang="zh-CN" altLang="en-US" b="1" dirty="0">
              <a:latin typeface="微软雅黑" panose="020B0503020204020204" pitchFamily="34" charset="-122"/>
              <a:ea typeface="微软雅黑" panose="020B0503020204020204" pitchFamily="34" charset="-122"/>
            </a:endParaRPr>
          </a:p>
        </p:txBody>
      </p:sp>
      <p:sp>
        <p:nvSpPr>
          <p:cNvPr id="14" name="圆角矩形 15"/>
          <p:cNvSpPr/>
          <p:nvPr/>
        </p:nvSpPr>
        <p:spPr>
          <a:xfrm>
            <a:off x="4739110" y="1216291"/>
            <a:ext cx="2034401"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平时</a:t>
            </a:r>
            <a:endParaRPr lang="zh-CN" altLang="en-US"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圆角矩形 15"/>
          <p:cNvSpPr/>
          <p:nvPr/>
        </p:nvSpPr>
        <p:spPr>
          <a:xfrm>
            <a:off x="4739110" y="2670353"/>
            <a:ext cx="2034401"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作业前</a:t>
            </a:r>
            <a:endParaRPr lang="zh-CN" altLang="en-US"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 name="文本框 3"/>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145" name="矩形 144"/>
          <p:cNvSpPr/>
          <p:nvPr/>
        </p:nvSpPr>
        <p:spPr>
          <a:xfrm>
            <a:off x="1697390" y="117084"/>
            <a:ext cx="41452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企业有限空间的作业安全管理</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585555" y="3862867"/>
            <a:ext cx="1923389" cy="706755"/>
          </a:xfrm>
          <a:prstGeom prst="rect">
            <a:avLst/>
          </a:prstGeom>
        </p:spPr>
        <p:txBody>
          <a:bodyPr wrap="square">
            <a:spAutoFit/>
          </a:bodyPr>
          <a:lstStyle/>
          <a:p>
            <a:pPr>
              <a:lnSpc>
                <a:spcPts val="2400"/>
              </a:lnSpc>
            </a:pPr>
            <a:r>
              <a:rPr lang="zh-CN" altLang="en-US" b="1" kern="0" dirty="0">
                <a:latin typeface="Calibri" panose="020F0502020204030204" pitchFamily="34" charset="0"/>
                <a:ea typeface="微软雅黑" panose="020B0503020204020204" pitchFamily="34" charset="-122"/>
                <a:cs typeface="宋体" panose="02010600030101010101" pitchFamily="2" charset="-122"/>
              </a:rPr>
              <a:t>有限空间作业</a:t>
            </a:r>
            <a:endParaRPr lang="en-US" altLang="zh-CN" b="1" kern="0" dirty="0">
              <a:latin typeface="Calibri" panose="020F0502020204030204" pitchFamily="34" charset="0"/>
              <a:ea typeface="微软雅黑" panose="020B0503020204020204" pitchFamily="34" charset="-122"/>
              <a:cs typeface="宋体" panose="02010600030101010101" pitchFamily="2" charset="-122"/>
            </a:endParaRPr>
          </a:p>
          <a:p>
            <a:pPr>
              <a:lnSpc>
                <a:spcPts val="2400"/>
              </a:lnSpc>
            </a:pPr>
            <a:r>
              <a:rPr lang="zh-CN" altLang="en-US" b="1" kern="0" dirty="0">
                <a:latin typeface="Calibri" panose="020F0502020204030204" pitchFamily="34" charset="0"/>
                <a:ea typeface="微软雅黑" panose="020B0503020204020204" pitchFamily="34" charset="-122"/>
                <a:cs typeface="宋体" panose="02010600030101010101" pitchFamily="2" charset="-122"/>
              </a:rPr>
              <a:t>正确施工流程</a:t>
            </a:r>
            <a:endParaRPr lang="zh-CN" altLang="zh-CN" b="1" kern="100" dirty="0">
              <a:latin typeface="Calibri" panose="020F0502020204030204" pitchFamily="34" charset="0"/>
              <a:cs typeface="Times New Roman" panose="02020603050405020304" pitchFamily="18" charset="0"/>
            </a:endParaRPr>
          </a:p>
        </p:txBody>
      </p:sp>
      <p:sp>
        <p:nvSpPr>
          <p:cNvPr id="58" name="矩形 57"/>
          <p:cNvSpPr/>
          <p:nvPr/>
        </p:nvSpPr>
        <p:spPr bwMode="auto">
          <a:xfrm rot="16200000">
            <a:off x="5934049" y="1162314"/>
            <a:ext cx="335026" cy="38491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1"/>
          <p:cNvSpPr/>
          <p:nvPr/>
        </p:nvSpPr>
        <p:spPr bwMode="auto">
          <a:xfrm>
            <a:off x="290723" y="2919374"/>
            <a:ext cx="3853640" cy="342575"/>
          </a:xfrm>
          <a:custGeom>
            <a:avLst/>
            <a:gdLst/>
            <a:ahLst/>
            <a:cxnLst/>
            <a:rect l="l" t="t" r="r" b="b"/>
            <a:pathLst>
              <a:path w="6854778" h="321898">
                <a:moveTo>
                  <a:pt x="262" y="0"/>
                </a:moveTo>
                <a:lnTo>
                  <a:pt x="6854778" y="0"/>
                </a:lnTo>
                <a:lnTo>
                  <a:pt x="6854778" y="321898"/>
                </a:lnTo>
                <a:lnTo>
                  <a:pt x="0" y="321898"/>
                </a:lnTo>
                <a:lnTo>
                  <a:pt x="0" y="315809"/>
                </a:lnTo>
                <a:lnTo>
                  <a:pt x="158035" y="15777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9" name="直接连接符 8"/>
          <p:cNvCxnSpPr/>
          <p:nvPr/>
        </p:nvCxnSpPr>
        <p:spPr bwMode="auto">
          <a:xfrm>
            <a:off x="4140529" y="2954130"/>
            <a:ext cx="0" cy="287338"/>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bwMode="auto">
          <a:xfrm>
            <a:off x="1184484" y="6020040"/>
            <a:ext cx="0" cy="288925"/>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2" name="TextBox 61"/>
          <p:cNvSpPr txBox="1">
            <a:spLocks noChangeArrowheads="1"/>
          </p:cNvSpPr>
          <p:nvPr/>
        </p:nvSpPr>
        <p:spPr bwMode="auto">
          <a:xfrm>
            <a:off x="1737116" y="2534309"/>
            <a:ext cx="71016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chemeClr val="bg1"/>
                </a:solidFill>
                <a:latin typeface="微软雅黑" panose="020B0503020204020204" pitchFamily="34" charset="-122"/>
                <a:ea typeface="微软雅黑" panose="020B0503020204020204" pitchFamily="34" charset="-122"/>
              </a:rPr>
              <a:t>1</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5" name="TextBox 40"/>
          <p:cNvSpPr txBox="1">
            <a:spLocks noChangeArrowheads="1"/>
          </p:cNvSpPr>
          <p:nvPr/>
        </p:nvSpPr>
        <p:spPr bwMode="auto">
          <a:xfrm rot="5400000">
            <a:off x="9655374" y="3978542"/>
            <a:ext cx="630984"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dirty="0">
                <a:solidFill>
                  <a:srgbClr val="FFFFFF"/>
                </a:solidFill>
                <a:latin typeface="Broadway" panose="04040905080B02020502" pitchFamily="82" charset="0"/>
                <a:ea typeface="微软雅黑" panose="020B0503020204020204" pitchFamily="34" charset="-122"/>
              </a:rPr>
              <a:t>4</a:t>
            </a:r>
            <a:endParaRPr lang="zh-CN" altLang="en-US" sz="1400" dirty="0">
              <a:solidFill>
                <a:srgbClr val="FFFFFF"/>
              </a:solidFill>
              <a:latin typeface="Broadway" panose="04040905080B02020502" pitchFamily="82" charset="0"/>
              <a:ea typeface="微软雅黑" panose="020B0503020204020204" pitchFamily="34" charset="-122"/>
            </a:endParaRPr>
          </a:p>
        </p:txBody>
      </p:sp>
      <p:grpSp>
        <p:nvGrpSpPr>
          <p:cNvPr id="23" name="组合 22"/>
          <p:cNvGrpSpPr/>
          <p:nvPr/>
        </p:nvGrpSpPr>
        <p:grpSpPr>
          <a:xfrm>
            <a:off x="439316" y="1160064"/>
            <a:ext cx="3484717" cy="1521285"/>
            <a:chOff x="3347864" y="1700808"/>
            <a:chExt cx="1828801" cy="1079118"/>
          </a:xfrm>
        </p:grpSpPr>
        <p:sp>
          <p:nvSpPr>
            <p:cNvPr id="24" name="折角形 25"/>
            <p:cNvSpPr>
              <a:spLocks noChangeAspect="1"/>
            </p:cNvSpPr>
            <p:nvPr/>
          </p:nvSpPr>
          <p:spPr bwMode="auto">
            <a:xfrm flipH="1">
              <a:off x="3347864" y="1700808"/>
              <a:ext cx="1828801" cy="1079118"/>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schemeClr val="tx1">
                    <a:lumMod val="65000"/>
                    <a:lumOff val="35000"/>
                  </a:schemeClr>
                </a:solidFill>
              </a:endParaRPr>
            </a:p>
          </p:txBody>
        </p:sp>
        <p:sp>
          <p:nvSpPr>
            <p:cNvPr id="26" name="TextBox 23"/>
            <p:cNvSpPr txBox="1"/>
            <p:nvPr/>
          </p:nvSpPr>
          <p:spPr>
            <a:xfrm>
              <a:off x="3438416" y="1795055"/>
              <a:ext cx="1717055" cy="901771"/>
            </a:xfrm>
            <a:prstGeom prst="rect">
              <a:avLst/>
            </a:prstGeom>
            <a:noFill/>
          </p:spPr>
          <p:txBody>
            <a:bodyPr wrap="square" rtlCol="0">
              <a:spAutoFit/>
            </a:bodyPr>
            <a:lstStyle/>
            <a:p>
              <a:pPr>
                <a:lnSpc>
                  <a:spcPct val="120000"/>
                </a:lnSpc>
              </a:pPr>
              <a:r>
                <a:rPr lang="zh-CN" altLang="en-US" sz="1600" dirty="0">
                  <a:solidFill>
                    <a:schemeClr val="tx1">
                      <a:lumMod val="50000"/>
                    </a:schemeClr>
                  </a:solidFill>
                  <a:latin typeface="微软雅黑" panose="020B0503020204020204" pitchFamily="34" charset="-122"/>
                  <a:ea typeface="微软雅黑" panose="020B0503020204020204" pitchFamily="34" charset="-122"/>
                </a:rPr>
                <a:t>清空作业空间，利用盲板挡好进、出料孔，免费获取资料加微：</a:t>
              </a:r>
              <a:r>
                <a:rPr lang="en-US" altLang="zh-CN" sz="1600" dirty="0">
                  <a:solidFill>
                    <a:schemeClr val="tx1">
                      <a:lumMod val="50000"/>
                    </a:schemeClr>
                  </a:solidFill>
                  <a:latin typeface="微软雅黑" panose="020B0503020204020204" pitchFamily="34" charset="-122"/>
                  <a:ea typeface="微软雅黑" panose="020B0503020204020204" pitchFamily="34" charset="-122"/>
                </a:rPr>
                <a:t>aqxf01</a:t>
              </a:r>
              <a:r>
                <a:rPr lang="zh-CN" altLang="en-US" sz="1600" dirty="0">
                  <a:solidFill>
                    <a:schemeClr val="tx1">
                      <a:lumMod val="50000"/>
                    </a:schemeClr>
                  </a:solidFill>
                  <a:latin typeface="微软雅黑" panose="020B0503020204020204" pitchFamily="34" charset="-122"/>
                  <a:ea typeface="微软雅黑" panose="020B0503020204020204" pitchFamily="34" charset="-122"/>
                </a:rPr>
                <a:t>。阻隔有毒气源以及其他介质，属地安监人员对盲板上锁。</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cxnSp>
        <p:nvCxnSpPr>
          <p:cNvPr id="34" name="直接连接符 33"/>
          <p:cNvCxnSpPr/>
          <p:nvPr/>
        </p:nvCxnSpPr>
        <p:spPr bwMode="auto">
          <a:xfrm>
            <a:off x="1034837" y="4682322"/>
            <a:ext cx="0" cy="287338"/>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bwMode="auto">
          <a:xfrm>
            <a:off x="3074775" y="4682322"/>
            <a:ext cx="0" cy="287338"/>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bwMode="auto">
          <a:xfrm>
            <a:off x="7154650" y="4682322"/>
            <a:ext cx="0" cy="287338"/>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TextBox 61"/>
          <p:cNvSpPr txBox="1">
            <a:spLocks noChangeArrowheads="1"/>
          </p:cNvSpPr>
          <p:nvPr/>
        </p:nvSpPr>
        <p:spPr bwMode="auto">
          <a:xfrm>
            <a:off x="1686416" y="4683583"/>
            <a:ext cx="710161"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dirty="0">
                <a:solidFill>
                  <a:srgbClr val="FFFFFF"/>
                </a:solidFill>
                <a:latin typeface="Broadway" panose="04040905080B02020502" pitchFamily="82" charset="0"/>
                <a:ea typeface="微软雅黑" panose="020B0503020204020204" pitchFamily="34" charset="-122"/>
              </a:rPr>
              <a:t>7</a:t>
            </a:r>
            <a:endParaRPr lang="zh-CN" altLang="en-US" sz="1400" dirty="0">
              <a:solidFill>
                <a:srgbClr val="FFFFFF"/>
              </a:solidFill>
              <a:latin typeface="Broadway" panose="04040905080B02020502" pitchFamily="82" charset="0"/>
              <a:ea typeface="微软雅黑" panose="020B0503020204020204" pitchFamily="34" charset="-122"/>
            </a:endParaRPr>
          </a:p>
        </p:txBody>
      </p:sp>
      <p:sp>
        <p:nvSpPr>
          <p:cNvPr id="38" name="TextBox 64"/>
          <p:cNvSpPr txBox="1">
            <a:spLocks noChangeArrowheads="1"/>
          </p:cNvSpPr>
          <p:nvPr/>
        </p:nvSpPr>
        <p:spPr bwMode="auto">
          <a:xfrm>
            <a:off x="3714038" y="4652781"/>
            <a:ext cx="70706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dirty="0">
                <a:solidFill>
                  <a:srgbClr val="FFFFFF"/>
                </a:solidFill>
                <a:latin typeface="Broadway" panose="04040905080B02020502" pitchFamily="82" charset="0"/>
                <a:ea typeface="微软雅黑" panose="020B0503020204020204" pitchFamily="34" charset="-122"/>
              </a:rPr>
              <a:t>6</a:t>
            </a:r>
            <a:endParaRPr lang="zh-CN" altLang="en-US" sz="1400" dirty="0">
              <a:solidFill>
                <a:srgbClr val="FFFFFF"/>
              </a:solidFill>
              <a:latin typeface="Broadway" panose="04040905080B02020502" pitchFamily="82" charset="0"/>
              <a:ea typeface="微软雅黑" panose="020B0503020204020204" pitchFamily="34" charset="-122"/>
            </a:endParaRPr>
          </a:p>
        </p:txBody>
      </p:sp>
      <p:sp>
        <p:nvSpPr>
          <p:cNvPr id="39" name="TextBox 65"/>
          <p:cNvSpPr txBox="1">
            <a:spLocks noChangeArrowheads="1"/>
          </p:cNvSpPr>
          <p:nvPr/>
        </p:nvSpPr>
        <p:spPr bwMode="auto">
          <a:xfrm>
            <a:off x="5806359" y="4682364"/>
            <a:ext cx="630964"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dirty="0">
                <a:solidFill>
                  <a:srgbClr val="FFFFFF"/>
                </a:solidFill>
                <a:latin typeface="Broadway" panose="04040905080B02020502" pitchFamily="82" charset="0"/>
                <a:ea typeface="微软雅黑" panose="020B0503020204020204" pitchFamily="34" charset="-122"/>
              </a:rPr>
              <a:t>5</a:t>
            </a:r>
            <a:endParaRPr lang="zh-CN" altLang="en-US" sz="1400" dirty="0">
              <a:solidFill>
                <a:srgbClr val="FFFFFF"/>
              </a:solidFill>
              <a:latin typeface="Broadway" panose="04040905080B02020502" pitchFamily="82" charset="0"/>
              <a:ea typeface="微软雅黑" panose="020B0503020204020204" pitchFamily="34" charset="-122"/>
            </a:endParaRPr>
          </a:p>
        </p:txBody>
      </p:sp>
      <p:grpSp>
        <p:nvGrpSpPr>
          <p:cNvPr id="40" name="组合 39"/>
          <p:cNvGrpSpPr/>
          <p:nvPr/>
        </p:nvGrpSpPr>
        <p:grpSpPr>
          <a:xfrm>
            <a:off x="8058761" y="5124128"/>
            <a:ext cx="3469280" cy="1509272"/>
            <a:chOff x="5292078" y="5132140"/>
            <a:chExt cx="1841605" cy="1509272"/>
          </a:xfrm>
        </p:grpSpPr>
        <p:sp>
          <p:nvSpPr>
            <p:cNvPr id="41" name="TextBox 38"/>
            <p:cNvSpPr txBox="1"/>
            <p:nvPr/>
          </p:nvSpPr>
          <p:spPr>
            <a:xfrm>
              <a:off x="5357431" y="5418092"/>
              <a:ext cx="1776252" cy="829945"/>
            </a:xfrm>
            <a:prstGeom prst="rect">
              <a:avLst/>
            </a:prstGeom>
            <a:noFill/>
          </p:spPr>
          <p:txBody>
            <a:bodyPr wrap="square" rtlCol="0">
              <a:spAutoFit/>
            </a:bodyPr>
            <a:lstStyle/>
            <a:p>
              <a:pPr>
                <a:lnSpc>
                  <a:spcPct val="150000"/>
                </a:lnSpc>
              </a:pPr>
              <a:r>
                <a:rPr lang="zh-CN" altLang="zh-CN" sz="1600" dirty="0">
                  <a:latin typeface="微软雅黑" panose="020B0503020204020204" pitchFamily="34" charset="-122"/>
                  <a:ea typeface="微软雅黑" panose="020B0503020204020204" pitchFamily="34" charset="-122"/>
                </a:rPr>
                <a:t>属地安监人员打开人孔锁，解除人孔警戒隔离，施工人员进入施工。</a:t>
              </a:r>
              <a:endParaRPr lang="zh-CN" altLang="zh-CN" sz="1600" dirty="0">
                <a:latin typeface="微软雅黑" panose="020B0503020204020204" pitchFamily="34" charset="-122"/>
                <a:ea typeface="微软雅黑" panose="020B0503020204020204" pitchFamily="34" charset="-122"/>
              </a:endParaRPr>
            </a:p>
          </p:txBody>
        </p:sp>
        <p:sp>
          <p:nvSpPr>
            <p:cNvPr id="42" name="折角形 25"/>
            <p:cNvSpPr>
              <a:spLocks noChangeAspect="1"/>
            </p:cNvSpPr>
            <p:nvPr/>
          </p:nvSpPr>
          <p:spPr bwMode="auto">
            <a:xfrm flipH="1" flipV="1">
              <a:off x="5292078" y="5132140"/>
              <a:ext cx="1828801" cy="1509272"/>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grpSp>
      <p:sp>
        <p:nvSpPr>
          <p:cNvPr id="56" name="矩形 55"/>
          <p:cNvSpPr/>
          <p:nvPr/>
        </p:nvSpPr>
        <p:spPr>
          <a:xfrm>
            <a:off x="1551871" y="2916291"/>
            <a:ext cx="1097280" cy="368300"/>
          </a:xfrm>
          <a:prstGeom prst="rect">
            <a:avLst/>
          </a:prstGeom>
        </p:spPr>
        <p:txBody>
          <a:bodyPr wrap="none">
            <a:spAutoFit/>
          </a:bodyPr>
          <a:lstStyle/>
          <a:p>
            <a:r>
              <a:rPr lang="zh-CN" altLang="zh-CN" b="1" kern="0" dirty="0">
                <a:solidFill>
                  <a:schemeClr val="accent2"/>
                </a:solidFill>
                <a:ea typeface="微软雅黑" panose="020B0503020204020204" pitchFamily="34" charset="-122"/>
                <a:cs typeface="宋体" panose="02010600030101010101" pitchFamily="2" charset="-122"/>
              </a:rPr>
              <a:t>封闭场地</a:t>
            </a:r>
            <a:endParaRPr lang="zh-CN" altLang="zh-CN" b="1" kern="0" dirty="0">
              <a:solidFill>
                <a:schemeClr val="accent2"/>
              </a:solidFill>
              <a:ea typeface="微软雅黑" panose="020B0503020204020204" pitchFamily="34" charset="-122"/>
              <a:cs typeface="宋体" panose="02010600030101010101" pitchFamily="2" charset="-122"/>
            </a:endParaRPr>
          </a:p>
        </p:txBody>
      </p:sp>
      <p:sp>
        <p:nvSpPr>
          <p:cNvPr id="57" name="矩形 56"/>
          <p:cNvSpPr/>
          <p:nvPr/>
        </p:nvSpPr>
        <p:spPr>
          <a:xfrm>
            <a:off x="5567843" y="2893214"/>
            <a:ext cx="1097280" cy="368300"/>
          </a:xfrm>
          <a:prstGeom prst="rect">
            <a:avLst/>
          </a:prstGeom>
        </p:spPr>
        <p:txBody>
          <a:bodyPr wrap="none">
            <a:spAutoFit/>
          </a:bodyPr>
          <a:lstStyle/>
          <a:p>
            <a:r>
              <a:rPr lang="zh-CN" altLang="zh-CN" b="1" kern="0" dirty="0">
                <a:solidFill>
                  <a:schemeClr val="accent2"/>
                </a:solidFill>
                <a:ea typeface="微软雅黑" panose="020B0503020204020204" pitchFamily="34" charset="-122"/>
                <a:cs typeface="宋体" panose="02010600030101010101" pitchFamily="2" charset="-122"/>
              </a:rPr>
              <a:t>危害评估</a:t>
            </a:r>
            <a:endParaRPr lang="zh-CN" altLang="zh-CN" b="1" kern="0" dirty="0">
              <a:solidFill>
                <a:schemeClr val="accent2"/>
              </a:solidFill>
              <a:ea typeface="微软雅黑" panose="020B0503020204020204" pitchFamily="34" charset="-122"/>
              <a:cs typeface="宋体" panose="02010600030101010101" pitchFamily="2" charset="-122"/>
            </a:endParaRPr>
          </a:p>
        </p:txBody>
      </p:sp>
      <p:sp>
        <p:nvSpPr>
          <p:cNvPr id="59" name="TextBox 64"/>
          <p:cNvSpPr txBox="1">
            <a:spLocks noChangeArrowheads="1"/>
          </p:cNvSpPr>
          <p:nvPr/>
        </p:nvSpPr>
        <p:spPr bwMode="auto">
          <a:xfrm>
            <a:off x="5440397" y="2504668"/>
            <a:ext cx="7070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chemeClr val="bg1"/>
                </a:solidFill>
                <a:latin typeface="微软雅黑" panose="020B0503020204020204" pitchFamily="34" charset="-122"/>
                <a:ea typeface="微软雅黑" panose="020B0503020204020204" pitchFamily="34" charset="-122"/>
              </a:rPr>
              <a:t>2</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bwMode="auto">
          <a:xfrm rot="16200000">
            <a:off x="9638079" y="1336974"/>
            <a:ext cx="345655" cy="35042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5" name="TextBox 64"/>
          <p:cNvSpPr txBox="1">
            <a:spLocks noChangeArrowheads="1"/>
          </p:cNvSpPr>
          <p:nvPr/>
        </p:nvSpPr>
        <p:spPr bwMode="auto">
          <a:xfrm>
            <a:off x="9315482" y="2496683"/>
            <a:ext cx="7070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chemeClr val="bg1"/>
                </a:solidFill>
                <a:latin typeface="微软雅黑" panose="020B0503020204020204" pitchFamily="34" charset="-122"/>
                <a:ea typeface="微软雅黑" panose="020B0503020204020204" pitchFamily="34" charset="-122"/>
              </a:rPr>
              <a:t>3</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9300959" y="2904822"/>
            <a:ext cx="1097280" cy="368300"/>
          </a:xfrm>
          <a:prstGeom prst="rect">
            <a:avLst/>
          </a:prstGeom>
        </p:spPr>
        <p:txBody>
          <a:bodyPr wrap="none">
            <a:spAutoFit/>
          </a:bodyPr>
          <a:lstStyle/>
          <a:p>
            <a:r>
              <a:rPr lang="zh-CN" altLang="zh-CN" b="1" kern="0" dirty="0">
                <a:solidFill>
                  <a:schemeClr val="accent2"/>
                </a:solidFill>
                <a:ea typeface="微软雅黑" panose="020B0503020204020204" pitchFamily="34" charset="-122"/>
                <a:cs typeface="宋体" panose="02010600030101010101" pitchFamily="2" charset="-122"/>
              </a:rPr>
              <a:t>通风换气</a:t>
            </a:r>
            <a:endParaRPr lang="zh-CN" altLang="zh-CN" b="1" kern="0" dirty="0">
              <a:solidFill>
                <a:schemeClr val="accent2"/>
              </a:solidFill>
              <a:ea typeface="微软雅黑" panose="020B0503020204020204" pitchFamily="34" charset="-122"/>
              <a:cs typeface="宋体" panose="02010600030101010101" pitchFamily="2" charset="-122"/>
            </a:endParaRPr>
          </a:p>
        </p:txBody>
      </p:sp>
      <p:grpSp>
        <p:nvGrpSpPr>
          <p:cNvPr id="60" name="组合 59"/>
          <p:cNvGrpSpPr/>
          <p:nvPr/>
        </p:nvGrpSpPr>
        <p:grpSpPr>
          <a:xfrm>
            <a:off x="4014575" y="1160066"/>
            <a:ext cx="3832617" cy="1521284"/>
            <a:chOff x="3347864" y="1700808"/>
            <a:chExt cx="1828801" cy="1646819"/>
          </a:xfrm>
        </p:grpSpPr>
        <p:sp>
          <p:nvSpPr>
            <p:cNvPr id="61" name="折角形 25"/>
            <p:cNvSpPr>
              <a:spLocks noChangeAspect="1"/>
            </p:cNvSpPr>
            <p:nvPr/>
          </p:nvSpPr>
          <p:spPr bwMode="auto">
            <a:xfrm flipH="1">
              <a:off x="3347864" y="1700808"/>
              <a:ext cx="1828801" cy="1646819"/>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schemeClr val="tx1">
                    <a:lumMod val="65000"/>
                    <a:lumOff val="35000"/>
                  </a:schemeClr>
                </a:solidFill>
              </a:endParaRPr>
            </a:p>
          </p:txBody>
        </p:sp>
        <p:sp>
          <p:nvSpPr>
            <p:cNvPr id="63" name="TextBox 23"/>
            <p:cNvSpPr txBox="1"/>
            <p:nvPr/>
          </p:nvSpPr>
          <p:spPr>
            <a:xfrm>
              <a:off x="3361860" y="1700808"/>
              <a:ext cx="1809877" cy="417939"/>
            </a:xfrm>
            <a:prstGeom prst="rect">
              <a:avLst/>
            </a:prstGeom>
            <a:noFill/>
          </p:spPr>
          <p:txBody>
            <a:bodyPr wrap="square" rtlCol="0">
              <a:spAutoFit/>
            </a:bodyPr>
            <a:lstStyle/>
            <a:p>
              <a:pPr>
                <a:lnSpc>
                  <a:spcPct val="120000"/>
                </a:lnSpc>
              </a:pP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1" name="矩形 70"/>
          <p:cNvSpPr/>
          <p:nvPr/>
        </p:nvSpPr>
        <p:spPr>
          <a:xfrm>
            <a:off x="4003586" y="1049535"/>
            <a:ext cx="3907604" cy="1568450"/>
          </a:xfrm>
          <a:prstGeom prst="rect">
            <a:avLst/>
          </a:prstGeom>
        </p:spPr>
        <p:txBody>
          <a:bodyPr wrap="square">
            <a:spAutoFit/>
          </a:bodyPr>
          <a:lstStyle/>
          <a:p>
            <a:pPr indent="304800" algn="just">
              <a:lnSpc>
                <a:spcPct val="150000"/>
              </a:lnSpc>
              <a:spcAft>
                <a:spcPts val="0"/>
              </a:spcAft>
            </a:pPr>
            <a:r>
              <a:rPr lang="zh-CN" altLang="zh-CN" sz="1600" kern="0" dirty="0">
                <a:solidFill>
                  <a:srgbClr val="3E3E3E"/>
                </a:solidFill>
                <a:latin typeface="Calibri" panose="020F0502020204030204" pitchFamily="34" charset="0"/>
                <a:ea typeface="微软雅黑" panose="020B0503020204020204" pitchFamily="34" charset="-122"/>
                <a:cs typeface="宋体" panose="02010600030101010101" pitchFamily="2" charset="-122"/>
              </a:rPr>
              <a:t>施工方、组织方、属地方、安全监督方签署作业许可，并共同完成“作业分析表”以及“受限空间作业许证”，根据检测结果对作业环境危害状况进行评估。</a:t>
            </a:r>
            <a:endParaRPr lang="zh-CN" altLang="zh-CN" sz="1600" kern="100" dirty="0">
              <a:latin typeface="Calibri" panose="020F0502020204030204" pitchFamily="34" charset="0"/>
              <a:cs typeface="Times New Roman" panose="02020603050405020304" pitchFamily="18" charset="0"/>
            </a:endParaRPr>
          </a:p>
        </p:txBody>
      </p:sp>
      <p:grpSp>
        <p:nvGrpSpPr>
          <p:cNvPr id="72" name="组合 71"/>
          <p:cNvGrpSpPr/>
          <p:nvPr/>
        </p:nvGrpSpPr>
        <p:grpSpPr>
          <a:xfrm>
            <a:off x="7937269" y="1168050"/>
            <a:ext cx="3625783" cy="1521284"/>
            <a:chOff x="3347864" y="1700808"/>
            <a:chExt cx="1828801" cy="1646819"/>
          </a:xfrm>
          <a:noFill/>
        </p:grpSpPr>
        <p:sp>
          <p:nvSpPr>
            <p:cNvPr id="73" name="折角形 25"/>
            <p:cNvSpPr>
              <a:spLocks noChangeAspect="1"/>
            </p:cNvSpPr>
            <p:nvPr/>
          </p:nvSpPr>
          <p:spPr bwMode="auto">
            <a:xfrm flipH="1">
              <a:off x="3347864" y="1700808"/>
              <a:ext cx="1828801" cy="1646819"/>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grp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schemeClr val="tx1">
                    <a:lumMod val="65000"/>
                    <a:lumOff val="35000"/>
                  </a:schemeClr>
                </a:solidFill>
              </a:endParaRPr>
            </a:p>
          </p:txBody>
        </p:sp>
        <p:sp>
          <p:nvSpPr>
            <p:cNvPr id="74" name="TextBox 23"/>
            <p:cNvSpPr txBox="1"/>
            <p:nvPr/>
          </p:nvSpPr>
          <p:spPr>
            <a:xfrm>
              <a:off x="3361860" y="1700808"/>
              <a:ext cx="1809877" cy="417939"/>
            </a:xfrm>
            <a:prstGeom prst="rect">
              <a:avLst/>
            </a:prstGeom>
            <a:grpFill/>
          </p:spPr>
          <p:txBody>
            <a:bodyPr wrap="square" rtlCol="0">
              <a:spAutoFit/>
            </a:bodyPr>
            <a:lstStyle/>
            <a:p>
              <a:pPr>
                <a:lnSpc>
                  <a:spcPct val="120000"/>
                </a:lnSpc>
              </a:pP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5" name="矩形 74"/>
          <p:cNvSpPr/>
          <p:nvPr/>
        </p:nvSpPr>
        <p:spPr>
          <a:xfrm>
            <a:off x="7956610" y="1078786"/>
            <a:ext cx="3696519" cy="1568450"/>
          </a:xfrm>
          <a:prstGeom prst="rect">
            <a:avLst/>
          </a:prstGeom>
        </p:spPr>
        <p:txBody>
          <a:bodyPr wrap="square">
            <a:spAutoFit/>
          </a:bodyPr>
          <a:lstStyle/>
          <a:p>
            <a:pPr>
              <a:lnSpc>
                <a:spcPct val="150000"/>
              </a:lnSpc>
            </a:pPr>
            <a:r>
              <a:rPr lang="zh-CN" altLang="zh-CN" sz="1600" kern="0" dirty="0">
                <a:solidFill>
                  <a:srgbClr val="3E3E3E"/>
                </a:solidFill>
                <a:ea typeface="微软雅黑" panose="020B0503020204020204" pitchFamily="34" charset="-122"/>
                <a:cs typeface="宋体" panose="02010600030101010101" pitchFamily="2" charset="-122"/>
              </a:rPr>
              <a:t>打开人孔进行自然通风，一段时间后进行空气检测，确认作业空间内有毒气体已排除干净；随后，在人孔口张贴警示标识并上锁，禁止外人进入该空间。</a:t>
            </a:r>
            <a:endParaRPr lang="zh-CN" altLang="en-US" sz="1600" dirty="0"/>
          </a:p>
        </p:txBody>
      </p:sp>
      <p:sp>
        <p:nvSpPr>
          <p:cNvPr id="77" name="折角形 25"/>
          <p:cNvSpPr>
            <a:spLocks noChangeAspect="1"/>
          </p:cNvSpPr>
          <p:nvPr/>
        </p:nvSpPr>
        <p:spPr bwMode="auto">
          <a:xfrm rot="16200000" flipH="1">
            <a:off x="6326639" y="-228550"/>
            <a:ext cx="1177482" cy="8403066"/>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schemeClr val="tx1">
                  <a:lumMod val="65000"/>
                  <a:lumOff val="35000"/>
                </a:schemeClr>
              </a:solidFill>
            </a:endParaRPr>
          </a:p>
        </p:txBody>
      </p:sp>
      <p:sp>
        <p:nvSpPr>
          <p:cNvPr id="79" name="矩形 78"/>
          <p:cNvSpPr/>
          <p:nvPr/>
        </p:nvSpPr>
        <p:spPr>
          <a:xfrm>
            <a:off x="2857863" y="3360420"/>
            <a:ext cx="7186994" cy="1198880"/>
          </a:xfrm>
          <a:prstGeom prst="rect">
            <a:avLst/>
          </a:prstGeom>
        </p:spPr>
        <p:txBody>
          <a:bodyPr wrap="square">
            <a:spAutoFit/>
          </a:bodyPr>
          <a:lstStyle/>
          <a:p>
            <a:pPr indent="304800" algn="just">
              <a:lnSpc>
                <a:spcPct val="150000"/>
              </a:lnSpc>
              <a:spcAft>
                <a:spcPts val="0"/>
              </a:spcAft>
            </a:pPr>
            <a:r>
              <a:rPr lang="zh-CN" altLang="zh-CN" sz="1600" kern="0" dirty="0">
                <a:solidFill>
                  <a:srgbClr val="3E3E3E"/>
                </a:solidFill>
                <a:latin typeface="Calibri" panose="020F0502020204030204" pitchFamily="34" charset="0"/>
                <a:ea typeface="微软雅黑" panose="020B0503020204020204" pitchFamily="34" charset="-122"/>
                <a:cs typeface="宋体" panose="02010600030101010101" pitchFamily="2" charset="-122"/>
              </a:rPr>
              <a:t>一是属地方为防护人员配备符合国家标准要求的通风、检测、照明、通讯、应急救援设备和个人防护用品、呼吸防护用品。二是防护装备以及应急救援设备设施应妥善保管，并按规定定期进行检验、维护，以保证设施的正常运行。</a:t>
            </a:r>
            <a:endParaRPr lang="zh-CN" altLang="zh-CN" sz="1600" kern="100" dirty="0">
              <a:latin typeface="Calibri" panose="020F0502020204030204" pitchFamily="34" charset="0"/>
              <a:cs typeface="Times New Roman" panose="02020603050405020304" pitchFamily="18" charset="0"/>
            </a:endParaRPr>
          </a:p>
        </p:txBody>
      </p:sp>
      <p:sp>
        <p:nvSpPr>
          <p:cNvPr id="80" name="TextBox 64"/>
          <p:cNvSpPr txBox="1">
            <a:spLocks noChangeArrowheads="1"/>
          </p:cNvSpPr>
          <p:nvPr/>
        </p:nvSpPr>
        <p:spPr bwMode="auto">
          <a:xfrm>
            <a:off x="10587506" y="3819285"/>
            <a:ext cx="7070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chemeClr val="bg1"/>
                </a:solidFill>
                <a:latin typeface="微软雅黑" panose="020B0503020204020204" pitchFamily="34" charset="-122"/>
                <a:ea typeface="微软雅黑" panose="020B0503020204020204" pitchFamily="34" charset="-122"/>
              </a:rPr>
              <a:t>4</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81" name="矩形 80"/>
          <p:cNvSpPr/>
          <p:nvPr/>
        </p:nvSpPr>
        <p:spPr bwMode="auto">
          <a:xfrm rot="16200000">
            <a:off x="9638079" y="3092689"/>
            <a:ext cx="345655" cy="35042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6" name="矩形 5"/>
          <p:cNvSpPr/>
          <p:nvPr/>
        </p:nvSpPr>
        <p:spPr bwMode="auto">
          <a:xfrm>
            <a:off x="11240790" y="3261947"/>
            <a:ext cx="322262" cy="1420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zh-CN" b="1" dirty="0">
                <a:solidFill>
                  <a:schemeClr val="accent2"/>
                </a:solidFill>
                <a:latin typeface="微软雅黑" panose="020B0503020204020204" pitchFamily="34" charset="-122"/>
                <a:ea typeface="微软雅黑" panose="020B0503020204020204" pitchFamily="34" charset="-122"/>
              </a:rPr>
              <a:t>配备防护设备</a:t>
            </a:r>
            <a:endParaRPr lang="zh-CN" altLang="zh-CN" b="1" dirty="0">
              <a:solidFill>
                <a:schemeClr val="accent2"/>
              </a:solidFill>
              <a:latin typeface="微软雅黑" panose="020B0503020204020204" pitchFamily="34" charset="-122"/>
              <a:ea typeface="微软雅黑" panose="020B0503020204020204" pitchFamily="34" charset="-122"/>
            </a:endParaRPr>
          </a:p>
        </p:txBody>
      </p:sp>
      <p:sp>
        <p:nvSpPr>
          <p:cNvPr id="82" name="矩形 81"/>
          <p:cNvSpPr/>
          <p:nvPr/>
        </p:nvSpPr>
        <p:spPr>
          <a:xfrm>
            <a:off x="9299579" y="4648330"/>
            <a:ext cx="1097280" cy="368300"/>
          </a:xfrm>
          <a:prstGeom prst="rect">
            <a:avLst/>
          </a:prstGeom>
        </p:spPr>
        <p:txBody>
          <a:bodyPr wrap="none">
            <a:spAutoFit/>
          </a:bodyPr>
          <a:lstStyle/>
          <a:p>
            <a:r>
              <a:rPr lang="zh-CN" altLang="zh-CN" b="1" dirty="0">
                <a:solidFill>
                  <a:schemeClr val="accent2"/>
                </a:solidFill>
                <a:latin typeface="微软雅黑" panose="020B0503020204020204" pitchFamily="34" charset="-122"/>
                <a:ea typeface="微软雅黑" panose="020B0503020204020204" pitchFamily="34" charset="-122"/>
              </a:rPr>
              <a:t>解除封闭</a:t>
            </a:r>
            <a:endParaRPr lang="zh-CN" altLang="zh-CN" b="1" dirty="0">
              <a:solidFill>
                <a:schemeClr val="accent2"/>
              </a:solidFill>
              <a:latin typeface="微软雅黑" panose="020B0503020204020204" pitchFamily="34" charset="-122"/>
              <a:ea typeface="微软雅黑" panose="020B0503020204020204" pitchFamily="34" charset="-122"/>
            </a:endParaRPr>
          </a:p>
        </p:txBody>
      </p:sp>
      <p:sp>
        <p:nvSpPr>
          <p:cNvPr id="87" name="TextBox 64"/>
          <p:cNvSpPr txBox="1">
            <a:spLocks noChangeArrowheads="1"/>
          </p:cNvSpPr>
          <p:nvPr/>
        </p:nvSpPr>
        <p:spPr bwMode="auto">
          <a:xfrm>
            <a:off x="9332313" y="4946970"/>
            <a:ext cx="7070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chemeClr val="bg1"/>
                </a:solidFill>
                <a:latin typeface="微软雅黑" panose="020B0503020204020204" pitchFamily="34" charset="-122"/>
                <a:ea typeface="微软雅黑" panose="020B0503020204020204" pitchFamily="34" charset="-122"/>
              </a:rPr>
              <a:t>5</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cxnSp>
        <p:nvCxnSpPr>
          <p:cNvPr id="88" name="直接连接符 87"/>
          <p:cNvCxnSpPr/>
          <p:nvPr/>
        </p:nvCxnSpPr>
        <p:spPr bwMode="auto">
          <a:xfrm flipH="1">
            <a:off x="11235758" y="2916291"/>
            <a:ext cx="317524" cy="356541"/>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bwMode="auto">
          <a:xfrm>
            <a:off x="11235758" y="4689116"/>
            <a:ext cx="317523" cy="326212"/>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94" name="矩形 93"/>
          <p:cNvSpPr/>
          <p:nvPr/>
        </p:nvSpPr>
        <p:spPr bwMode="auto">
          <a:xfrm rot="16200000">
            <a:off x="5929346" y="2921879"/>
            <a:ext cx="341096" cy="38458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5" name="折角形 25"/>
          <p:cNvSpPr>
            <a:spLocks noChangeAspect="1"/>
          </p:cNvSpPr>
          <p:nvPr/>
        </p:nvSpPr>
        <p:spPr bwMode="auto">
          <a:xfrm flipH="1" flipV="1">
            <a:off x="4043904" y="5131635"/>
            <a:ext cx="3912703" cy="1501765"/>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sp>
        <p:nvSpPr>
          <p:cNvPr id="96" name="TextBox 64"/>
          <p:cNvSpPr txBox="1">
            <a:spLocks noChangeArrowheads="1"/>
          </p:cNvSpPr>
          <p:nvPr/>
        </p:nvSpPr>
        <p:spPr bwMode="auto">
          <a:xfrm>
            <a:off x="5529565" y="4933423"/>
            <a:ext cx="7070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chemeClr val="bg1"/>
                </a:solidFill>
                <a:latin typeface="微软雅黑" panose="020B0503020204020204" pitchFamily="34" charset="-122"/>
                <a:ea typeface="微软雅黑" panose="020B0503020204020204" pitchFamily="34" charset="-122"/>
              </a:rPr>
              <a:t>6</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97" name="矩形 96"/>
          <p:cNvSpPr/>
          <p:nvPr/>
        </p:nvSpPr>
        <p:spPr>
          <a:xfrm>
            <a:off x="4043904" y="5183735"/>
            <a:ext cx="3953302" cy="1568450"/>
          </a:xfrm>
          <a:prstGeom prst="rect">
            <a:avLst/>
          </a:prstGeom>
        </p:spPr>
        <p:txBody>
          <a:bodyPr wrap="square">
            <a:spAutoFit/>
          </a:bodyPr>
          <a:lstStyle/>
          <a:p>
            <a:pPr indent="304800" algn="just">
              <a:lnSpc>
                <a:spcPct val="150000"/>
              </a:lnSpc>
              <a:spcAft>
                <a:spcPts val="0"/>
              </a:spcAft>
            </a:pPr>
            <a:r>
              <a:rPr lang="zh-CN" altLang="zh-CN" sz="1600" kern="0" dirty="0">
                <a:solidFill>
                  <a:srgbClr val="3E3E3E"/>
                </a:solidFill>
                <a:latin typeface="Calibri" panose="020F0502020204030204" pitchFamily="34" charset="0"/>
                <a:ea typeface="微软雅黑" panose="020B0503020204020204" pitchFamily="34" charset="-122"/>
                <a:cs typeface="宋体" panose="02010600030101010101" pitchFamily="2" charset="-122"/>
              </a:rPr>
              <a:t>施工过程中，外部监护人须每隔</a:t>
            </a:r>
            <a:r>
              <a:rPr lang="en-US" altLang="zh-CN" sz="1600" kern="0" dirty="0">
                <a:solidFill>
                  <a:srgbClr val="3E3E3E"/>
                </a:solidFill>
                <a:latin typeface="Calibri" panose="020F0502020204030204" pitchFamily="34" charset="0"/>
                <a:ea typeface="微软雅黑" panose="020B0503020204020204" pitchFamily="34" charset="-122"/>
                <a:cs typeface="宋体" panose="02010600030101010101" pitchFamily="2" charset="-122"/>
              </a:rPr>
              <a:t>15</a:t>
            </a:r>
            <a:r>
              <a:rPr lang="zh-CN" altLang="zh-CN" sz="1600" kern="0" dirty="0">
                <a:solidFill>
                  <a:srgbClr val="3E3E3E"/>
                </a:solidFill>
                <a:latin typeface="Calibri" panose="020F0502020204030204" pitchFamily="34" charset="0"/>
                <a:ea typeface="微软雅黑" panose="020B0503020204020204" pitchFamily="34" charset="-122"/>
                <a:cs typeface="宋体" panose="02010600030101010101" pitchFamily="2" charset="-122"/>
              </a:rPr>
              <a:t>分钟与施工人员进行沟通，每隔两个小时对施工空间内的空气进行复测，每次复测结果均作详细记录。</a:t>
            </a:r>
            <a:endParaRPr lang="zh-CN" altLang="zh-CN" sz="1600" kern="100" dirty="0">
              <a:latin typeface="Calibri" panose="020F0502020204030204" pitchFamily="34" charset="0"/>
              <a:cs typeface="Times New Roman" panose="02020603050405020304" pitchFamily="18" charset="0"/>
            </a:endParaRPr>
          </a:p>
        </p:txBody>
      </p:sp>
      <p:sp>
        <p:nvSpPr>
          <p:cNvPr id="98" name="矩形 97"/>
          <p:cNvSpPr/>
          <p:nvPr/>
        </p:nvSpPr>
        <p:spPr>
          <a:xfrm>
            <a:off x="5588150" y="4648330"/>
            <a:ext cx="1097280" cy="368300"/>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沟通复测</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99" name="矩形 1"/>
          <p:cNvSpPr/>
          <p:nvPr/>
        </p:nvSpPr>
        <p:spPr bwMode="auto">
          <a:xfrm>
            <a:off x="290523" y="4666686"/>
            <a:ext cx="3853640" cy="342575"/>
          </a:xfrm>
          <a:custGeom>
            <a:avLst/>
            <a:gdLst/>
            <a:ahLst/>
            <a:cxnLst/>
            <a:rect l="l" t="t" r="r" b="b"/>
            <a:pathLst>
              <a:path w="6854778" h="321898">
                <a:moveTo>
                  <a:pt x="262" y="0"/>
                </a:moveTo>
                <a:lnTo>
                  <a:pt x="6854778" y="0"/>
                </a:lnTo>
                <a:lnTo>
                  <a:pt x="6854778" y="321898"/>
                </a:lnTo>
                <a:lnTo>
                  <a:pt x="0" y="321898"/>
                </a:lnTo>
                <a:lnTo>
                  <a:pt x="0" y="315809"/>
                </a:lnTo>
                <a:lnTo>
                  <a:pt x="158035" y="15777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0" name="折角形 25"/>
          <p:cNvSpPr>
            <a:spLocks noChangeAspect="1"/>
          </p:cNvSpPr>
          <p:nvPr/>
        </p:nvSpPr>
        <p:spPr bwMode="auto">
          <a:xfrm flipH="1" flipV="1">
            <a:off x="439316" y="5170356"/>
            <a:ext cx="3514306" cy="1501765"/>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sp>
        <p:nvSpPr>
          <p:cNvPr id="101" name="矩形 100"/>
          <p:cNvSpPr/>
          <p:nvPr/>
        </p:nvSpPr>
        <p:spPr>
          <a:xfrm>
            <a:off x="420951" y="5183337"/>
            <a:ext cx="3505999" cy="1568450"/>
          </a:xfrm>
          <a:prstGeom prst="rect">
            <a:avLst/>
          </a:prstGeom>
        </p:spPr>
        <p:txBody>
          <a:bodyPr wrap="square">
            <a:spAutoFit/>
          </a:bodyPr>
          <a:lstStyle/>
          <a:p>
            <a:pPr indent="304800" algn="just">
              <a:lnSpc>
                <a:spcPct val="150000"/>
              </a:lnSpc>
              <a:spcAft>
                <a:spcPts val="0"/>
              </a:spcAft>
            </a:pPr>
            <a:r>
              <a:rPr lang="zh-CN" altLang="zh-CN" sz="1600" kern="0" dirty="0">
                <a:solidFill>
                  <a:srgbClr val="3E3E3E"/>
                </a:solidFill>
                <a:latin typeface="Calibri" panose="020F0502020204030204" pitchFamily="34" charset="0"/>
                <a:ea typeface="微软雅黑" panose="020B0503020204020204" pitchFamily="34" charset="-122"/>
                <a:cs typeface="宋体" panose="02010600030101010101" pitchFamily="2" charset="-122"/>
              </a:rPr>
              <a:t>作业结束后，须施工方和监护人把票交给属地安监人员，安监人员对人孔进行警戒隔离，再次上锁，现场所有器具带走。</a:t>
            </a:r>
            <a:endParaRPr lang="zh-CN" altLang="zh-CN" sz="1600" kern="100" dirty="0">
              <a:latin typeface="Calibri" panose="020F0502020204030204" pitchFamily="34" charset="0"/>
              <a:cs typeface="Times New Roman" panose="02020603050405020304" pitchFamily="18" charset="0"/>
            </a:endParaRPr>
          </a:p>
        </p:txBody>
      </p:sp>
      <p:sp>
        <p:nvSpPr>
          <p:cNvPr id="102" name="TextBox 64"/>
          <p:cNvSpPr txBox="1">
            <a:spLocks noChangeArrowheads="1"/>
          </p:cNvSpPr>
          <p:nvPr/>
        </p:nvSpPr>
        <p:spPr bwMode="auto">
          <a:xfrm>
            <a:off x="1716054" y="4933423"/>
            <a:ext cx="7070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chemeClr val="bg1"/>
                </a:solidFill>
                <a:latin typeface="微软雅黑" panose="020B0503020204020204" pitchFamily="34" charset="-122"/>
                <a:ea typeface="微软雅黑" panose="020B0503020204020204" pitchFamily="34" charset="-122"/>
              </a:rPr>
              <a:t>7</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1516781" y="4663414"/>
            <a:ext cx="1097280" cy="368300"/>
          </a:xfrm>
          <a:prstGeom prst="rect">
            <a:avLst/>
          </a:prstGeom>
        </p:spPr>
        <p:txBody>
          <a:bodyPr wrap="none">
            <a:spAutoFit/>
          </a:bodyPr>
          <a:lstStyle/>
          <a:p>
            <a:r>
              <a:rPr lang="zh-CN" altLang="zh-CN" b="1" kern="0" dirty="0">
                <a:solidFill>
                  <a:schemeClr val="accent2"/>
                </a:solidFill>
                <a:ea typeface="微软雅黑" panose="020B0503020204020204" pitchFamily="34" charset="-122"/>
                <a:cs typeface="宋体" panose="02010600030101010101" pitchFamily="2" charset="-122"/>
              </a:rPr>
              <a:t>结束工作</a:t>
            </a:r>
            <a:endParaRPr lang="zh-CN" altLang="zh-CN" b="1" kern="0" dirty="0">
              <a:solidFill>
                <a:schemeClr val="accent2"/>
              </a:solidFill>
              <a:ea typeface="微软雅黑" panose="020B0503020204020204" pitchFamily="34" charset="-122"/>
              <a:cs typeface="宋体" panose="02010600030101010101" pitchFamily="2" charset="-122"/>
            </a:endParaRPr>
          </a:p>
        </p:txBody>
      </p:sp>
      <p:sp>
        <p:nvSpPr>
          <p:cNvPr id="84" name="矩形 83"/>
          <p:cNvSpPr/>
          <p:nvPr/>
        </p:nvSpPr>
        <p:spPr>
          <a:xfrm>
            <a:off x="592007" y="3444559"/>
            <a:ext cx="1383030" cy="460375"/>
          </a:xfrm>
          <a:prstGeom prst="rect">
            <a:avLst/>
          </a:prstGeom>
        </p:spPr>
        <p:txBody>
          <a:bodyPr wrap="none">
            <a:spAutoFit/>
          </a:bodyPr>
          <a:lstStyle/>
          <a:p>
            <a:pPr marL="285750" indent="-28575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作业时</a:t>
            </a:r>
            <a:endParaRPr lang="zh-CN" altLang="en-US" sz="24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145" name="矩形 144"/>
          <p:cNvSpPr/>
          <p:nvPr/>
        </p:nvSpPr>
        <p:spPr>
          <a:xfrm>
            <a:off x="1715805" y="44694"/>
            <a:ext cx="4145280" cy="460375"/>
          </a:xfrm>
          <a:prstGeom prst="rect">
            <a:avLst/>
          </a:prstGeom>
        </p:spPr>
        <p:txBody>
          <a:bodyPr wrap="none">
            <a:spAutoFit/>
          </a:bodyPr>
          <a:lstStyle/>
          <a:p>
            <a:pPr algn="ctr"/>
            <a:r>
              <a:rPr lang="zh-CN" altLang="en-US" sz="2400" b="1">
                <a:solidFill>
                  <a:schemeClr val="accent2"/>
                </a:solidFill>
                <a:latin typeface="微软雅黑" panose="020B0503020204020204" pitchFamily="34" charset="-122"/>
                <a:ea typeface="微软雅黑" panose="020B0503020204020204" pitchFamily="34" charset="-122"/>
                <a:sym typeface="+mn-ea"/>
              </a:rPr>
              <a:t>有限空间作业正确的施工流程</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458623" y="4372858"/>
            <a:ext cx="2052233" cy="1980762"/>
          </a:xfrm>
          <a:prstGeom prst="rect">
            <a:avLst/>
          </a:prstGeom>
        </p:spPr>
      </p:pic>
      <p:sp>
        <p:nvSpPr>
          <p:cNvPr id="2" name="矩形 1"/>
          <p:cNvSpPr/>
          <p:nvPr/>
        </p:nvSpPr>
        <p:spPr>
          <a:xfrm>
            <a:off x="5018362" y="980313"/>
            <a:ext cx="6657654" cy="1476375"/>
          </a:xfrm>
          <a:prstGeom prst="rect">
            <a:avLst/>
          </a:prstGeom>
        </p:spPr>
        <p:txBody>
          <a:bodyPr wrap="square">
            <a:spAutoFit/>
          </a:bodyPr>
          <a:lstStyle/>
          <a:p>
            <a:pPr algn="just">
              <a:lnSpc>
                <a:spcPct val="150000"/>
              </a:lnSpc>
            </a:pPr>
            <a:r>
              <a:rPr lang="zh-CN" altLang="zh-CN" sz="2000" b="1" kern="0" dirty="0">
                <a:latin typeface="微软雅黑" panose="020B0503020204020204" pitchFamily="34" charset="-122"/>
                <a:ea typeface="微软雅黑" panose="020B0503020204020204" pitchFamily="34" charset="-122"/>
                <a:cs typeface="宋体" panose="02010600030101010101" pitchFamily="2" charset="-122"/>
              </a:rPr>
              <a:t>进入密闭场所作业前要制定详细的作业方案，并且填报《</a:t>
            </a:r>
            <a:r>
              <a:rPr lang="zh-CN" altLang="en-US" sz="2000" b="1" kern="0" dirty="0">
                <a:latin typeface="微软雅黑" panose="020B0503020204020204" pitchFamily="34" charset="-122"/>
                <a:ea typeface="微软雅黑" panose="020B0503020204020204" pitchFamily="34" charset="-122"/>
                <a:cs typeface="宋体" panose="02010600030101010101" pitchFamily="2" charset="-122"/>
              </a:rPr>
              <a:t>有限空间</a:t>
            </a:r>
            <a:r>
              <a:rPr lang="zh-CN" altLang="zh-CN" sz="2000" b="1" kern="0" dirty="0">
                <a:latin typeface="微软雅黑" panose="020B0503020204020204" pitchFamily="34" charset="-122"/>
                <a:ea typeface="微软雅黑" panose="020B0503020204020204" pitchFamily="34" charset="-122"/>
                <a:cs typeface="宋体" panose="02010600030101010101" pitchFamily="2" charset="-122"/>
              </a:rPr>
              <a:t>作业审批表》，经所在单位安全部门审核和单位负责人批准后方可实施作业。</a:t>
            </a:r>
            <a:endPar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7" name="图片 6"/>
          <p:cNvPicPr/>
          <p:nvPr/>
        </p:nvPicPr>
        <p:blipFill>
          <a:blip r:embed="rId2" cstate="print"/>
          <a:srcRect l="30998" t="30132" r="30912" b="25047"/>
          <a:stretch>
            <a:fillRect/>
          </a:stretch>
        </p:blipFill>
        <p:spPr bwMode="auto">
          <a:xfrm>
            <a:off x="5003122" y="2618532"/>
            <a:ext cx="3969250" cy="3871097"/>
          </a:xfrm>
          <a:prstGeom prst="rect">
            <a:avLst/>
          </a:prstGeom>
          <a:noFill/>
          <a:ln w="9525">
            <a:noFill/>
            <a:miter lim="800000"/>
            <a:headEnd/>
            <a:tailEnd/>
          </a:ln>
        </p:spPr>
      </p:pic>
      <p:sp>
        <p:nvSpPr>
          <p:cNvPr id="3" name="矩形 2"/>
          <p:cNvSpPr/>
          <p:nvPr/>
        </p:nvSpPr>
        <p:spPr>
          <a:xfrm>
            <a:off x="9139903" y="2434382"/>
            <a:ext cx="2688405" cy="1938020"/>
          </a:xfrm>
          <a:prstGeom prst="rect">
            <a:avLst/>
          </a:prstGeom>
        </p:spPr>
        <p:txBody>
          <a:bodyPr wrap="square">
            <a:spAutoFit/>
          </a:bodyPr>
          <a:lstStyle/>
          <a:p>
            <a:pPr>
              <a:lnSpc>
                <a:spcPct val="150000"/>
              </a:lnSpc>
            </a:pPr>
            <a:r>
              <a:rPr lang="zh-CN" altLang="zh-CN" sz="2000" b="1" kern="0" dirty="0">
                <a:latin typeface="微软雅黑" panose="020B0503020204020204" pitchFamily="34" charset="-122"/>
                <a:ea typeface="微软雅黑" panose="020B0503020204020204" pitchFamily="34" charset="-122"/>
                <a:cs typeface="宋体" panose="02010600030101010101" pitchFamily="2" charset="-122"/>
              </a:rPr>
              <a:t>确认可能发生中毒、窒息等事故的场所，在这些场所悬挂或张贴警示标志。</a:t>
            </a:r>
            <a:r>
              <a:rPr lang="en-US" altLang="zh-CN" sz="2000" b="1" kern="0" dirty="0">
                <a:latin typeface="微软雅黑" panose="020B0503020204020204" pitchFamily="34" charset="-122"/>
                <a:ea typeface="微软雅黑" panose="020B0503020204020204" pitchFamily="34" charset="-122"/>
                <a:cs typeface="宋体" panose="02010600030101010101" pitchFamily="2" charset="-122"/>
              </a:rPr>
              <a:t>  </a:t>
            </a:r>
            <a:endPar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9" name="表格 8"/>
          <p:cNvGraphicFramePr>
            <a:graphicFrameLocks noGrp="1"/>
          </p:cNvGraphicFramePr>
          <p:nvPr/>
        </p:nvGraphicFramePr>
        <p:xfrm>
          <a:off x="662997" y="1623847"/>
          <a:ext cx="3926840" cy="4800600"/>
        </p:xfrm>
        <a:graphic>
          <a:graphicData uri="http://schemas.openxmlformats.org/drawingml/2006/table">
            <a:tbl>
              <a:tblPr/>
              <a:tblGrid>
                <a:gridCol w="384810"/>
                <a:gridCol w="1424940"/>
                <a:gridCol w="398780"/>
                <a:gridCol w="1012190"/>
                <a:gridCol w="706120"/>
              </a:tblGrid>
              <a:tr h="0">
                <a:tc gridSpan="3">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工作内容</a:t>
                      </a:r>
                      <a:r>
                        <a:rPr lang="en-US" sz="1050" kern="100" dirty="0">
                          <a:latin typeface="Calibri" panose="020F0502020204030204"/>
                          <a:ea typeface="宋体" panose="02010600030101010101" pitchFamily="2" charset="-122"/>
                          <a:cs typeface="Times New Roman" panose="02020603050405020304"/>
                        </a:rPr>
                        <a:t>:</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gridSpan="2">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作业地点：</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0">
                <a:tc gridSpan="5">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作业单位</a:t>
                      </a:r>
                      <a:r>
                        <a:rPr lang="en-US" sz="1050" kern="100">
                          <a:latin typeface="Calibri" panose="020F0502020204030204"/>
                          <a:ea typeface="宋体" panose="02010600030101010101" pitchFamily="2" charset="-122"/>
                          <a:cs typeface="Times New Roman" panose="02020603050405020304"/>
                        </a:rPr>
                        <a:t>:</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r>
              <a:tr h="0">
                <a:tc gridSpan="3">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作业负责人：</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gridSpan="2">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安全监护人：</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0">
                <a:tc gridSpan="5">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作业人员：</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r>
              <a:tr h="0">
                <a:tc gridSpan="5">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作业时间：</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月</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日</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时</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分至</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月</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日</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时</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r>
              <a:tr h="152072">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序号</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安全措施</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主要内容</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签字</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1</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作业人员安全交底</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2</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氧气浓度</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3</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有害气体检测</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4</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个人防护用品使用</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5</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照明措施</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6</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应急器材配备</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7</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现场监护</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8</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其他补充措施</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8287">
                <a:tc gridSpan="5">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作业安全条件及现场确认</a:t>
                      </a:r>
                      <a:endParaRPr 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r>
                        <a:rPr lang="zh-CN" sz="1050" kern="100" dirty="0">
                          <a:latin typeface="Calibri" panose="020F0502020204030204"/>
                          <a:ea typeface="宋体" panose="02010600030101010101" pitchFamily="2" charset="-122"/>
                          <a:cs typeface="Times New Roman" panose="02020603050405020304"/>
                        </a:rPr>
                        <a:t>作业负责人：</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年  </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月</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日</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r>
              <a:tr h="684322">
                <a:tc gridSpan="5">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审批部门审核意见：</a:t>
                      </a:r>
                      <a:endParaRPr 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r>
                        <a:rPr lang="zh-CN" sz="1050" kern="100" dirty="0">
                          <a:latin typeface="Calibri" panose="020F0502020204030204"/>
                          <a:ea typeface="宋体" panose="02010600030101010101" pitchFamily="2" charset="-122"/>
                          <a:cs typeface="Times New Roman" panose="02020603050405020304"/>
                        </a:rPr>
                        <a:t>审核人：</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年  </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月</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日</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r>
            </a:tbl>
          </a:graphicData>
        </a:graphic>
      </p:graphicFrame>
      <p:sp>
        <p:nvSpPr>
          <p:cNvPr id="10" name="矩形 9"/>
          <p:cNvSpPr/>
          <p:nvPr/>
        </p:nvSpPr>
        <p:spPr>
          <a:xfrm>
            <a:off x="1092520" y="1184783"/>
            <a:ext cx="3154680" cy="368300"/>
          </a:xfrm>
          <a:prstGeom prst="rect">
            <a:avLst/>
          </a:prstGeom>
        </p:spPr>
        <p:txBody>
          <a:bodyPr wrap="none">
            <a:spAutoFit/>
          </a:bodyPr>
          <a:lstStyle/>
          <a:p>
            <a:r>
              <a:rPr lang="zh-CN" altLang="en-US" kern="0" dirty="0">
                <a:latin typeface="微软雅黑" panose="020B0503020204020204" pitchFamily="34" charset="-122"/>
                <a:ea typeface="微软雅黑" panose="020B0503020204020204" pitchFamily="34" charset="-122"/>
                <a:cs typeface="宋体" panose="02010600030101010101" pitchFamily="2" charset="-122"/>
              </a:rPr>
              <a:t>有限空间</a:t>
            </a:r>
            <a:r>
              <a:rPr lang="zh-CN" altLang="zh-CN" kern="0" dirty="0">
                <a:latin typeface="微软雅黑" panose="020B0503020204020204" pitchFamily="34" charset="-122"/>
                <a:ea typeface="微软雅黑" panose="020B0503020204020204" pitchFamily="34" charset="-122"/>
                <a:cs typeface="宋体" panose="02010600030101010101" pitchFamily="2" charset="-122"/>
              </a:rPr>
              <a:t>作业审批表</a:t>
            </a:r>
            <a:r>
              <a:rPr lang="zh-CN" altLang="en-US" kern="0" dirty="0">
                <a:latin typeface="微软雅黑" panose="020B0503020204020204" pitchFamily="34" charset="-122"/>
                <a:ea typeface="微软雅黑" panose="020B0503020204020204" pitchFamily="34" charset="-122"/>
                <a:cs typeface="宋体" panose="02010600030101010101" pitchFamily="2" charset="-122"/>
              </a:rPr>
              <a:t>（样表）</a:t>
            </a:r>
            <a:endParaRPr lang="zh-CN" altLang="en-US" dirty="0"/>
          </a:p>
        </p:txBody>
      </p:sp>
      <p:sp>
        <p:nvSpPr>
          <p:cNvPr id="4" name="文本框 3"/>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145" name="矩形 144"/>
          <p:cNvSpPr/>
          <p:nvPr/>
        </p:nvSpPr>
        <p:spPr>
          <a:xfrm>
            <a:off x="1849790" y="117084"/>
            <a:ext cx="38404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企业有限空间的审批与检查</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custDataLst>
              <p:tags r:id="rId1"/>
            </p:custDataLst>
          </p:nvPr>
        </p:nvGraphicFramePr>
        <p:xfrm>
          <a:off x="555062" y="1269239"/>
          <a:ext cx="10868660" cy="5425440"/>
        </p:xfrm>
        <a:graphic>
          <a:graphicData uri="http://schemas.openxmlformats.org/drawingml/2006/table">
            <a:tbl>
              <a:tblPr firstRow="1" firstCol="1" bandRow="1"/>
              <a:tblGrid>
                <a:gridCol w="1069340"/>
                <a:gridCol w="8522335"/>
                <a:gridCol w="1276985"/>
              </a:tblGrid>
              <a:tr h="264795">
                <a:tc>
                  <a:txBody>
                    <a:bodyPr/>
                    <a:lstStyle/>
                    <a:p>
                      <a:pPr algn="ctr">
                        <a:spcAft>
                          <a:spcPts val="0"/>
                        </a:spcAft>
                      </a:pPr>
                      <a:r>
                        <a:rPr lang="zh-CN" sz="1400" b="1" kern="0" dirty="0">
                          <a:effectLst/>
                          <a:latin typeface="Calibri" panose="020F0502020204030204" pitchFamily="34" charset="0"/>
                          <a:ea typeface="微软雅黑" panose="020B0503020204020204" pitchFamily="34" charset="-122"/>
                          <a:cs typeface="宋体" panose="02010600030101010101" pitchFamily="2" charset="-122"/>
                        </a:rPr>
                        <a:t>检查项</a:t>
                      </a:r>
                      <a:endParaRPr lang="zh-CN" sz="14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400" b="1" kern="0" dirty="0">
                          <a:effectLst/>
                          <a:latin typeface="Calibri" panose="020F0502020204030204" pitchFamily="34" charset="0"/>
                          <a:ea typeface="微软雅黑" panose="020B0503020204020204" pitchFamily="34" charset="-122"/>
                          <a:cs typeface="宋体" panose="02010600030101010101" pitchFamily="2" charset="-122"/>
                        </a:rPr>
                        <a:t>作业标准</a:t>
                      </a:r>
                      <a:endParaRPr lang="zh-CN" sz="14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400" b="1" kern="0" dirty="0">
                          <a:effectLst/>
                          <a:latin typeface="Calibri" panose="020F0502020204030204" pitchFamily="34" charset="0"/>
                          <a:ea typeface="微软雅黑" panose="020B0503020204020204" pitchFamily="34" charset="-122"/>
                          <a:cs typeface="宋体" panose="02010600030101010101" pitchFamily="2" charset="-122"/>
                        </a:rPr>
                        <a:t>检查结果</a:t>
                      </a:r>
                      <a:endParaRPr lang="zh-CN" sz="14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rowSpan="4">
                  <a:txBody>
                    <a:bodyPr/>
                    <a:lstStyle/>
                    <a:p>
                      <a:pPr algn="ctr">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文件</a:t>
                      </a:r>
                      <a:endParaRPr lang="en-US" altLang="zh-CN" sz="1400" kern="0" dirty="0">
                        <a:effectLst/>
                        <a:latin typeface="Calibri" panose="020F0502020204030204" pitchFamily="34" charset="0"/>
                        <a:ea typeface="微软雅黑" panose="020B0503020204020204" pitchFamily="34" charset="-122"/>
                        <a:cs typeface="宋体" panose="02010600030101010101" pitchFamily="2" charset="-122"/>
                      </a:endParaRPr>
                    </a:p>
                    <a:p>
                      <a:pPr algn="ctr">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审核</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开工前，施工单位须编报专项作业安全管控方案。内容包括：人员安排及岗位职责、安全施工操作规程、施工安全管理措施、安全防护管理措施、应急救援保护措施等。</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3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作业或者监护人员应根据规定，持有效上岗作业证。</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30">
                <a:tc vMerge="1">
                  <a:tcPr/>
                </a:tc>
                <a:tc>
                  <a:txBody>
                    <a:bodyPr/>
                    <a:lstStyle/>
                    <a:p>
                      <a:pPr algn="l">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每日开工作业前须进行岗前安全培训，严禁教育培训不合格上岗作业。</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5">
                <a:tc vMerge="1">
                  <a:tcPr/>
                </a:tc>
                <a:tc>
                  <a:txBody>
                    <a:bodyPr/>
                    <a:lstStyle/>
                    <a:p>
                      <a:pPr algn="l">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施工单位须严格实行作业审批制度，进出施工现场人员须进行登记，未经许可严禁擅自进入有限作业空间。</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30">
                <a:tc rowSpan="6">
                  <a:txBody>
                    <a:bodyPr/>
                    <a:lstStyle/>
                    <a:p>
                      <a:pPr algn="ctr">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人员防护及监护</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施工单位必须根据作业实际需要为施工人员配备符合国家标准、有效的个人防护用品。</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作业人员使用的工具必须确保安全可靠。</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严禁无防护、监护措施作业。</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监护人员数量应能够进行危急情况处理。</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3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施工单位现场应配备应急救援设备。一旦发生紧急情况，应立即启动应急救预案。</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vMerge="1">
                  <a:tcPr/>
                </a:tc>
                <a:tc>
                  <a:txBody>
                    <a:bodyPr/>
                    <a:lstStyle/>
                    <a:p>
                      <a:pPr algn="l">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夜间作业，地面作业人员应穿戴高可视警示服。</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rowSpan="3">
                  <a:txBody>
                    <a:bodyPr/>
                    <a:lstStyle/>
                    <a:p>
                      <a:pPr algn="ctr">
                        <a:spcAft>
                          <a:spcPts val="0"/>
                        </a:spcAft>
                      </a:pP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ctr">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安全警示标志</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施工现场需进行隔离。</a:t>
                      </a:r>
                      <a:r>
                        <a:rPr lang="en-US" altLang="zh-CN" sz="1400" kern="0">
                          <a:effectLst/>
                          <a:latin typeface="Calibri" panose="020F0502020204030204" pitchFamily="34" charset="0"/>
                          <a:ea typeface="微软雅黑" panose="020B0503020204020204" pitchFamily="34" charset="-122"/>
                          <a:cs typeface="宋体" panose="02010600030101010101" pitchFamily="2" charset="-122"/>
                        </a:rPr>
                        <a:t> </a:t>
                      </a:r>
                      <a:r>
                        <a:rPr lang="zh-CN" altLang="en-US" sz="1400" dirty="0">
                          <a:solidFill>
                            <a:schemeClr val="tx1">
                              <a:lumMod val="50000"/>
                            </a:schemeClr>
                          </a:solidFill>
                          <a:latin typeface="微软雅黑" panose="020B0503020204020204" pitchFamily="34" charset="-122"/>
                          <a:ea typeface="微软雅黑" panose="020B0503020204020204" pitchFamily="34" charset="-122"/>
                          <a:sym typeface="+mn-ea"/>
                        </a:rPr>
                        <a:t>免费获取资料加微：</a:t>
                      </a:r>
                      <a:r>
                        <a:rPr lang="en-US" altLang="zh-CN" sz="1400" dirty="0">
                          <a:solidFill>
                            <a:schemeClr val="tx1">
                              <a:lumMod val="50000"/>
                            </a:schemeClr>
                          </a:solidFill>
                          <a:latin typeface="微软雅黑" panose="020B0503020204020204" pitchFamily="34" charset="-122"/>
                          <a:ea typeface="微软雅黑" panose="020B0503020204020204" pitchFamily="34" charset="-122"/>
                          <a:sym typeface="+mn-ea"/>
                        </a:rPr>
                        <a:t>aqxf01</a:t>
                      </a:r>
                      <a:endParaRPr lang="en-US" altLang="zh-CN" sz="1400" kern="0">
                        <a:effectLst/>
                        <a:latin typeface="Calibri" panose="020F0502020204030204" pitchFamily="34" charset="0"/>
                        <a:ea typeface="微软雅黑" panose="020B0503020204020204" pitchFamily="34" charset="-122"/>
                        <a:cs typeface="宋体" panose="02010600030101010101" pitchFamily="2" charset="-122"/>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0060">
                <a:tc vMerge="1">
                  <a:tcPr/>
                </a:tc>
                <a:tc>
                  <a:txBody>
                    <a:bodyPr/>
                    <a:lstStyle/>
                    <a:p>
                      <a:pPr algn="l">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在显著位置设置安全标志和警示标识，内容至少包括：严禁无关人员进入有限空间、作业场所危险因素、安全操作注意事项、急救措施，并应明确标识应急负责人及联系方式。</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3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夜间实施作业，应在作业区域周边显著位置设置警示灯</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410">
                <a:tc rowSpan="6">
                  <a:txBody>
                    <a:bodyPr/>
                    <a:lstStyle/>
                    <a:p>
                      <a:pPr algn="ctr">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安全</a:t>
                      </a:r>
                      <a:endParaRPr lang="en-US" altLang="zh-CN" sz="1400" kern="0" dirty="0">
                        <a:effectLst/>
                        <a:latin typeface="Calibri" panose="020F0502020204030204" pitchFamily="34" charset="0"/>
                        <a:ea typeface="微软雅黑" panose="020B0503020204020204" pitchFamily="34" charset="-122"/>
                        <a:cs typeface="宋体" panose="02010600030101010101" pitchFamily="2" charset="-122"/>
                      </a:endParaRPr>
                    </a:p>
                    <a:p>
                      <a:pPr algn="ctr">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操作</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作业人员班前不得喝酒，在禁止吸烟的区域不得吸烟，不应疲劳作业，不得在作业面上睡觉。</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3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“先通风，再检测、后作业”。严禁使用纯氧进行通风换气。</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68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进入有限空间作业前，检测有限空间可能存在的危险因素。未经检测或检测不合格严禁进入有限空间。</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实施检测时，检测人员应处于安全环境。</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30">
                <a:tc vMerge="1">
                  <a:tcPr/>
                </a:tc>
                <a:tc>
                  <a:txBody>
                    <a:bodyPr/>
                    <a:lstStyle/>
                    <a:p>
                      <a:pPr algn="l">
                        <a:spcAft>
                          <a:spcPts val="0"/>
                        </a:spcAft>
                      </a:pPr>
                      <a:r>
                        <a:rPr lang="zh-CN" sz="1400" kern="0">
                          <a:effectLst/>
                          <a:latin typeface="Calibri" panose="020F0502020204030204" pitchFamily="34" charset="0"/>
                          <a:ea typeface="微软雅黑" panose="020B0503020204020204" pitchFamily="34" charset="-122"/>
                          <a:cs typeface="宋体" panose="02010600030101010101" pitchFamily="2" charset="-122"/>
                        </a:rPr>
                        <a:t>做好检测记录，包括检测时间、地点、气体种类和检测浓度等。</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vMerge="1">
                  <a:tcPr/>
                </a:tc>
                <a:tc>
                  <a:txBody>
                    <a:bodyPr/>
                    <a:lstStyle/>
                    <a:p>
                      <a:pPr algn="l">
                        <a:spcAft>
                          <a:spcPts val="0"/>
                        </a:spcAft>
                      </a:pPr>
                      <a:r>
                        <a:rPr lang="zh-CN" sz="1400" kern="0" dirty="0">
                          <a:effectLst/>
                          <a:latin typeface="Calibri" panose="020F0502020204030204" pitchFamily="34" charset="0"/>
                          <a:ea typeface="微软雅黑" panose="020B0503020204020204" pitchFamily="34" charset="-122"/>
                          <a:cs typeface="宋体" panose="02010600030101010101" pitchFamily="2" charset="-122"/>
                        </a:rPr>
                        <a:t>夜间作业需加装夜间示警照明设备；</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矩形 12"/>
          <p:cNvSpPr/>
          <p:nvPr/>
        </p:nvSpPr>
        <p:spPr>
          <a:xfrm>
            <a:off x="4356560" y="822993"/>
            <a:ext cx="4589967" cy="398780"/>
          </a:xfrm>
          <a:prstGeom prst="rect">
            <a:avLst/>
          </a:prstGeom>
        </p:spPr>
        <p:txBody>
          <a:bodyPr wrap="square">
            <a:spAutoFit/>
          </a:bodyPr>
          <a:lstStyle/>
          <a:p>
            <a:pPr algn="just">
              <a:spcAft>
                <a:spcPts val="0"/>
              </a:spcAft>
            </a:pPr>
            <a:r>
              <a:rPr lang="zh-CN" altLang="en-US" sz="2000" b="1" kern="100" dirty="0">
                <a:latin typeface="微软雅黑" panose="020B0503020204020204" pitchFamily="34" charset="-122"/>
                <a:ea typeface="微软雅黑" panose="020B0503020204020204" pitchFamily="34" charset="-122"/>
                <a:cs typeface="Times New Roman" panose="02020603050405020304" pitchFamily="18" charset="0"/>
              </a:rPr>
              <a:t>有限空间作业检查表（</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样表</a:t>
            </a:r>
            <a:r>
              <a:rPr lang="zh-CN" altLang="en-US" sz="2000" b="1"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145" name="矩形 144"/>
          <p:cNvSpPr/>
          <p:nvPr/>
        </p:nvSpPr>
        <p:spPr>
          <a:xfrm>
            <a:off x="1849790" y="117084"/>
            <a:ext cx="38404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企业有限空间的审批与检查</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圆角 21"/>
          <p:cNvSpPr/>
          <p:nvPr/>
        </p:nvSpPr>
        <p:spPr>
          <a:xfrm>
            <a:off x="647959" y="3723713"/>
            <a:ext cx="10589823" cy="1100533"/>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p:cNvSpPr/>
          <p:nvPr/>
        </p:nvSpPr>
        <p:spPr>
          <a:xfrm>
            <a:off x="647959" y="1795523"/>
            <a:ext cx="10589823" cy="1063011"/>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12261" y="2124931"/>
            <a:ext cx="10290277" cy="506730"/>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zh-CN" b="1" dirty="0">
                <a:latin typeface="微软雅黑" panose="020B0503020204020204" pitchFamily="34" charset="-122"/>
                <a:ea typeface="微软雅黑" panose="020B0503020204020204" pitchFamily="34" charset="-122"/>
              </a:rPr>
              <a:t>一旦作业中断超过</a:t>
            </a:r>
            <a:r>
              <a:rPr lang="en-US" altLang="zh-CN" b="1" dirty="0">
                <a:latin typeface="微软雅黑" panose="020B0503020204020204" pitchFamily="34" charset="-122"/>
                <a:ea typeface="微软雅黑" panose="020B0503020204020204" pitchFamily="34" charset="-122"/>
              </a:rPr>
              <a:t>30</a:t>
            </a:r>
            <a:r>
              <a:rPr lang="zh-CN" altLang="zh-CN" b="1" dirty="0">
                <a:latin typeface="微软雅黑" panose="020B0503020204020204" pitchFamily="34" charset="-122"/>
                <a:ea typeface="微软雅黑" panose="020B0503020204020204" pitchFamily="34" charset="-122"/>
              </a:rPr>
              <a:t>分钟，再次进入有限空间作业前，必须重新通风、检测合格后方可进入</a:t>
            </a:r>
            <a:r>
              <a:rPr lang="zh-CN" altLang="en-US"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
        <p:nvSpPr>
          <p:cNvPr id="17" name="圆角矩形 15"/>
          <p:cNvSpPr/>
          <p:nvPr/>
        </p:nvSpPr>
        <p:spPr>
          <a:xfrm>
            <a:off x="4925669" y="1415658"/>
            <a:ext cx="2034401"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作业中断时</a:t>
            </a:r>
            <a:endParaRPr lang="zh-CN" altLang="en-US"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8" name="圆角矩形 15"/>
          <p:cNvSpPr/>
          <p:nvPr/>
        </p:nvSpPr>
        <p:spPr>
          <a:xfrm>
            <a:off x="4925669" y="3375548"/>
            <a:ext cx="2034401"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作业结束后</a:t>
            </a:r>
            <a:endParaRPr lang="zh-CN" altLang="en-US"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矩形 18"/>
          <p:cNvSpPr/>
          <p:nvPr/>
        </p:nvSpPr>
        <p:spPr>
          <a:xfrm>
            <a:off x="1012261" y="4116526"/>
            <a:ext cx="10290277" cy="506730"/>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作业结束后，作业现场负责人、监护人员应当对作业现场进行清理，撤离作业人员。</a:t>
            </a:r>
            <a:endParaRPr lang="zh-CN" altLang="en-US"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145" name="矩形 144"/>
          <p:cNvSpPr/>
          <p:nvPr/>
        </p:nvSpPr>
        <p:spPr>
          <a:xfrm>
            <a:off x="1849790" y="117084"/>
            <a:ext cx="38404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企业有限空间的审批与检查</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7"/>
          <p:cNvGrpSpPr/>
          <p:nvPr/>
        </p:nvGrpSpPr>
        <p:grpSpPr>
          <a:xfrm>
            <a:off x="1548157" y="1834782"/>
            <a:ext cx="1216041" cy="619258"/>
            <a:chOff x="2159496" y="1391204"/>
            <a:chExt cx="5460503" cy="590105"/>
          </a:xfrm>
        </p:grpSpPr>
        <p:sp>
          <p:nvSpPr>
            <p:cNvPr id="45" name="任意多边形 44"/>
            <p:cNvSpPr/>
            <p:nvPr/>
          </p:nvSpPr>
          <p:spPr>
            <a:xfrm>
              <a:off x="2159496" y="1391204"/>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2184896" y="1403904"/>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solidFill>
                    <a:schemeClr val="bg1"/>
                  </a:solidFill>
                  <a:latin typeface="微软雅黑" panose="020B0503020204020204" pitchFamily="34" charset="-122"/>
                  <a:ea typeface="微软雅黑" panose="020B0503020204020204" pitchFamily="34" charset="-122"/>
                </a:rPr>
                <a:t>沟通复测</a:t>
              </a:r>
              <a:endParaRPr lang="zh-CN" altLang="zh-CN" b="1" kern="0" dirty="0">
                <a:solidFill>
                  <a:schemeClr val="bg1"/>
                </a:solidFill>
                <a:latin typeface="微软雅黑" panose="020B0503020204020204" pitchFamily="34" charset="-122"/>
                <a:ea typeface="微软雅黑" panose="020B0503020204020204" pitchFamily="34" charset="-122"/>
              </a:endParaRPr>
            </a:p>
          </p:txBody>
        </p:sp>
      </p:grpSp>
      <p:sp>
        <p:nvSpPr>
          <p:cNvPr id="44" name="任意多边形 43"/>
          <p:cNvSpPr/>
          <p:nvPr/>
        </p:nvSpPr>
        <p:spPr>
          <a:xfrm>
            <a:off x="688819" y="1878419"/>
            <a:ext cx="845648" cy="877338"/>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35" name="组合 48"/>
          <p:cNvGrpSpPr/>
          <p:nvPr/>
        </p:nvGrpSpPr>
        <p:grpSpPr>
          <a:xfrm>
            <a:off x="1548157" y="2595725"/>
            <a:ext cx="1216041" cy="619258"/>
            <a:chOff x="2159496" y="2179391"/>
            <a:chExt cx="5460503" cy="590105"/>
          </a:xfrm>
        </p:grpSpPr>
        <p:sp>
          <p:nvSpPr>
            <p:cNvPr id="39" name="任意多边形 38"/>
            <p:cNvSpPr/>
            <p:nvPr/>
          </p:nvSpPr>
          <p:spPr>
            <a:xfrm>
              <a:off x="2159496" y="2179391"/>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a:solidFill>
                  <a:srgbClr val="888888"/>
                </a:solidFill>
                <a:latin typeface="微软雅黑" panose="020B0503020204020204" pitchFamily="34" charset="-122"/>
                <a:ea typeface="微软雅黑" panose="020B0503020204020204" pitchFamily="34" charset="-122"/>
              </a:endParaRPr>
            </a:p>
          </p:txBody>
        </p:sp>
        <p:sp>
          <p:nvSpPr>
            <p:cNvPr id="40" name="任意多边形 39"/>
            <p:cNvSpPr/>
            <p:nvPr/>
          </p:nvSpPr>
          <p:spPr>
            <a:xfrm>
              <a:off x="2184896" y="2192091"/>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solidFill>
                    <a:schemeClr val="bg1"/>
                  </a:solidFill>
                  <a:latin typeface="微软雅黑" panose="020B0503020204020204" pitchFamily="34" charset="-122"/>
                  <a:ea typeface="微软雅黑" panose="020B0503020204020204" pitchFamily="34" charset="-122"/>
                </a:rPr>
                <a:t>及时通知</a:t>
              </a:r>
              <a:endParaRPr lang="zh-CN" altLang="zh-CN" b="1" kern="0" dirty="0">
                <a:solidFill>
                  <a:schemeClr val="bg1"/>
                </a:solidFill>
                <a:latin typeface="微软雅黑" panose="020B0503020204020204" pitchFamily="34" charset="-122"/>
                <a:ea typeface="微软雅黑" panose="020B0503020204020204" pitchFamily="34" charset="-122"/>
              </a:endParaRPr>
            </a:p>
          </p:txBody>
        </p:sp>
      </p:grpSp>
      <p:sp>
        <p:nvSpPr>
          <p:cNvPr id="38" name="任意多边形 37"/>
          <p:cNvSpPr/>
          <p:nvPr/>
        </p:nvSpPr>
        <p:spPr>
          <a:xfrm>
            <a:off x="688819" y="2639362"/>
            <a:ext cx="845648" cy="877338"/>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2</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29" name="组合 49"/>
          <p:cNvGrpSpPr/>
          <p:nvPr/>
        </p:nvGrpSpPr>
        <p:grpSpPr>
          <a:xfrm>
            <a:off x="1548157" y="3356668"/>
            <a:ext cx="1216041" cy="619257"/>
            <a:chOff x="2159496" y="2967579"/>
            <a:chExt cx="5460503" cy="590104"/>
          </a:xfrm>
        </p:grpSpPr>
        <p:sp>
          <p:nvSpPr>
            <p:cNvPr id="33" name="任意多边形 32"/>
            <p:cNvSpPr/>
            <p:nvPr/>
          </p:nvSpPr>
          <p:spPr>
            <a:xfrm>
              <a:off x="2159496" y="2967579"/>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34" name="任意多边形 33"/>
            <p:cNvSpPr/>
            <p:nvPr/>
          </p:nvSpPr>
          <p:spPr>
            <a:xfrm>
              <a:off x="2184896" y="2980279"/>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solidFill>
                    <a:schemeClr val="bg1"/>
                  </a:solidFill>
                  <a:latin typeface="微软雅黑" panose="020B0503020204020204" pitchFamily="34" charset="-122"/>
                  <a:ea typeface="微软雅黑" panose="020B0503020204020204" pitchFamily="34" charset="-122"/>
                </a:rPr>
                <a:t>请求支援</a:t>
              </a:r>
              <a:endParaRPr lang="zh-CN" altLang="zh-CN" b="1" kern="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54"/>
          <p:cNvGrpSpPr/>
          <p:nvPr/>
        </p:nvGrpSpPr>
        <p:grpSpPr>
          <a:xfrm>
            <a:off x="655070" y="3356480"/>
            <a:ext cx="889119" cy="947241"/>
            <a:chOff x="1523998" y="1398178"/>
            <a:chExt cx="1039020" cy="1484313"/>
          </a:xfrm>
        </p:grpSpPr>
        <p:sp>
          <p:nvSpPr>
            <p:cNvPr id="31" name="任意多边形 30"/>
            <p:cNvSpPr/>
            <p:nvPr/>
          </p:nvSpPr>
          <p:spPr>
            <a:xfrm>
              <a:off x="1523998" y="1398178"/>
              <a:ext cx="1039020" cy="1484313"/>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32" name="任意多边形 31"/>
            <p:cNvSpPr/>
            <p:nvPr/>
          </p:nvSpPr>
          <p:spPr>
            <a:xfrm>
              <a:off x="1549398" y="1466850"/>
              <a:ext cx="988220" cy="1374776"/>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3</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3" name="组合 50"/>
          <p:cNvGrpSpPr/>
          <p:nvPr/>
        </p:nvGrpSpPr>
        <p:grpSpPr>
          <a:xfrm>
            <a:off x="1548157" y="4117611"/>
            <a:ext cx="1216041" cy="619257"/>
            <a:chOff x="2159496" y="3755765"/>
            <a:chExt cx="5460503" cy="590104"/>
          </a:xfrm>
        </p:grpSpPr>
        <p:sp>
          <p:nvSpPr>
            <p:cNvPr id="27" name="任意多边形 26"/>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algn="ctr"/>
              <a:r>
                <a:rPr lang="zh-CN" altLang="zh-CN" b="1" dirty="0">
                  <a:solidFill>
                    <a:schemeClr val="bg1"/>
                  </a:solidFill>
                  <a:latin typeface="微软雅黑" panose="020B0503020204020204" pitchFamily="34" charset="-122"/>
                  <a:ea typeface="微软雅黑" panose="020B0503020204020204" pitchFamily="34" charset="-122"/>
                </a:rPr>
                <a:t>组织救援</a:t>
              </a:r>
              <a:endParaRPr lang="zh-CN"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57"/>
          <p:cNvGrpSpPr/>
          <p:nvPr/>
        </p:nvGrpSpPr>
        <p:grpSpPr>
          <a:xfrm>
            <a:off x="655070" y="4117423"/>
            <a:ext cx="889119" cy="947241"/>
            <a:chOff x="1523998" y="1398178"/>
            <a:chExt cx="1039020" cy="1484313"/>
          </a:xfrm>
        </p:grpSpPr>
        <p:sp>
          <p:nvSpPr>
            <p:cNvPr id="25" name="任意多边形 24"/>
            <p:cNvSpPr/>
            <p:nvPr/>
          </p:nvSpPr>
          <p:spPr>
            <a:xfrm>
              <a:off x="1523998" y="1398178"/>
              <a:ext cx="1039020" cy="1484313"/>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6" name="任意多边形 25"/>
            <p:cNvSpPr/>
            <p:nvPr/>
          </p:nvSpPr>
          <p:spPr>
            <a:xfrm>
              <a:off x="1549398" y="1466850"/>
              <a:ext cx="988220" cy="1374776"/>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4</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7" name="组合 70"/>
          <p:cNvGrpSpPr/>
          <p:nvPr/>
        </p:nvGrpSpPr>
        <p:grpSpPr>
          <a:xfrm>
            <a:off x="1548157" y="4878553"/>
            <a:ext cx="1216041" cy="619257"/>
            <a:chOff x="2159496" y="3755765"/>
            <a:chExt cx="5460503" cy="590104"/>
          </a:xfrm>
        </p:grpSpPr>
        <p:sp>
          <p:nvSpPr>
            <p:cNvPr id="21" name="任意多边形 20"/>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22" name="任意多边形 21"/>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solidFill>
                    <a:schemeClr val="bg1"/>
                  </a:solidFill>
                  <a:latin typeface="微软雅黑" panose="020B0503020204020204" pitchFamily="34" charset="-122"/>
                  <a:ea typeface="微软雅黑" panose="020B0503020204020204" pitchFamily="34" charset="-122"/>
                </a:rPr>
                <a:t>封锁场地</a:t>
              </a:r>
              <a:endParaRPr lang="zh-CN" altLang="zh-CN" b="1" kern="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60"/>
          <p:cNvGrpSpPr/>
          <p:nvPr/>
        </p:nvGrpSpPr>
        <p:grpSpPr>
          <a:xfrm>
            <a:off x="655070" y="4878363"/>
            <a:ext cx="889119" cy="947241"/>
            <a:chOff x="1523998" y="1398178"/>
            <a:chExt cx="1039020" cy="1484313"/>
          </a:xfrm>
        </p:grpSpPr>
        <p:sp>
          <p:nvSpPr>
            <p:cNvPr id="19" name="任意多边形 18"/>
            <p:cNvSpPr/>
            <p:nvPr/>
          </p:nvSpPr>
          <p:spPr>
            <a:xfrm>
              <a:off x="1523998" y="1398178"/>
              <a:ext cx="1039020" cy="1484313"/>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0" name="任意多边形 19"/>
            <p:cNvSpPr/>
            <p:nvPr/>
          </p:nvSpPr>
          <p:spPr>
            <a:xfrm>
              <a:off x="1549398" y="1466850"/>
              <a:ext cx="988220" cy="1374776"/>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5</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1" name="组合 70"/>
          <p:cNvGrpSpPr/>
          <p:nvPr/>
        </p:nvGrpSpPr>
        <p:grpSpPr>
          <a:xfrm>
            <a:off x="1548157" y="5639495"/>
            <a:ext cx="1216041" cy="619257"/>
            <a:chOff x="2159496" y="3755765"/>
            <a:chExt cx="5460503" cy="590104"/>
          </a:xfrm>
        </p:grpSpPr>
        <p:sp>
          <p:nvSpPr>
            <p:cNvPr id="15" name="任意多边形 14"/>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solidFill>
                    <a:schemeClr val="bg1"/>
                  </a:solidFill>
                  <a:latin typeface="微软雅黑" panose="020B0503020204020204" pitchFamily="34" charset="-122"/>
                  <a:ea typeface="微软雅黑" panose="020B0503020204020204" pitchFamily="34" charset="-122"/>
                </a:rPr>
                <a:t>救援完成</a:t>
              </a:r>
              <a:endParaRPr lang="zh-CN" altLang="zh-CN" b="1" kern="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60"/>
          <p:cNvGrpSpPr/>
          <p:nvPr/>
        </p:nvGrpSpPr>
        <p:grpSpPr>
          <a:xfrm>
            <a:off x="655070" y="5639307"/>
            <a:ext cx="889119" cy="947241"/>
            <a:chOff x="1523998" y="1398178"/>
            <a:chExt cx="1039020" cy="1484313"/>
          </a:xfrm>
        </p:grpSpPr>
        <p:sp>
          <p:nvSpPr>
            <p:cNvPr id="13" name="任意多边形 12"/>
            <p:cNvSpPr/>
            <p:nvPr/>
          </p:nvSpPr>
          <p:spPr>
            <a:xfrm>
              <a:off x="1523998" y="1398178"/>
              <a:ext cx="1039020" cy="1484313"/>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14" name="任意多边形 13"/>
            <p:cNvSpPr/>
            <p:nvPr/>
          </p:nvSpPr>
          <p:spPr>
            <a:xfrm>
              <a:off x="1549398" y="1466850"/>
              <a:ext cx="988220" cy="1374776"/>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6</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sp>
        <p:nvSpPr>
          <p:cNvPr id="2" name="矩形 1"/>
          <p:cNvSpPr/>
          <p:nvPr/>
        </p:nvSpPr>
        <p:spPr>
          <a:xfrm>
            <a:off x="644795" y="679042"/>
            <a:ext cx="11157512" cy="1014730"/>
          </a:xfrm>
          <a:prstGeom prst="rect">
            <a:avLst/>
          </a:prstGeom>
        </p:spPr>
        <p:txBody>
          <a:bodyPr wrap="square">
            <a:spAutoFit/>
          </a:bodyPr>
          <a:lstStyle/>
          <a:p>
            <a:pPr algn="just">
              <a:lnSpc>
                <a:spcPct val="150000"/>
              </a:lnSpc>
              <a:spcBef>
                <a:spcPts val="940"/>
              </a:spcBef>
              <a:spcAft>
                <a:spcPts val="625"/>
              </a:spcAft>
            </a:pPr>
            <a:r>
              <a:rPr lang="en-US" altLang="zh-CN" sz="2000" b="1" kern="0" dirty="0">
                <a:solidFill>
                  <a:srgbClr val="3E3E3E"/>
                </a:solidFill>
                <a:latin typeface="Calibri" panose="020F0502020204030204" pitchFamily="34" charset="0"/>
                <a:ea typeface="微软雅黑" panose="020B0503020204020204" pitchFamily="34" charset="-122"/>
                <a:cs typeface="宋体" panose="02010600030101010101" pitchFamily="2" charset="-122"/>
              </a:rPr>
              <a:t>         </a:t>
            </a:r>
            <a:r>
              <a:rPr lang="zh-CN" altLang="zh-CN" sz="2000" b="1" kern="0" dirty="0">
                <a:solidFill>
                  <a:srgbClr val="3E3E3E"/>
                </a:solidFill>
                <a:latin typeface="Calibri" panose="020F0502020204030204" pitchFamily="34" charset="0"/>
                <a:ea typeface="微软雅黑" panose="020B0503020204020204" pitchFamily="34" charset="-122"/>
                <a:cs typeface="宋体" panose="02010600030101010101" pitchFamily="2" charset="-122"/>
              </a:rPr>
              <a:t>进行有限空间作业的施工人员发生中毒、窒息等危险后，外部监护人应按照有限空间作业应急预案展开救援，切忌前赴后继式施救。</a:t>
            </a:r>
            <a:endParaRPr lang="zh-CN" altLang="zh-CN" sz="2000" b="1" kern="100" dirty="0">
              <a:latin typeface="Calibri" panose="020F0502020204030204" pitchFamily="34" charset="0"/>
              <a:cs typeface="Times New Roman" panose="02020603050405020304" pitchFamily="18" charset="0"/>
            </a:endParaRPr>
          </a:p>
        </p:txBody>
      </p:sp>
      <p:sp>
        <p:nvSpPr>
          <p:cNvPr id="47" name="矩形 46"/>
          <p:cNvSpPr/>
          <p:nvPr/>
        </p:nvSpPr>
        <p:spPr>
          <a:xfrm>
            <a:off x="2758541" y="5865097"/>
            <a:ext cx="9043766" cy="297180"/>
          </a:xfrm>
          <a:prstGeom prst="rect">
            <a:avLst/>
          </a:prstGeom>
        </p:spPr>
        <p:txBody>
          <a:bodyPr wrap="square">
            <a:spAutoFit/>
          </a:bodyPr>
          <a:lstStyle/>
          <a:p>
            <a:pPr>
              <a:lnSpc>
                <a:spcPts val="1605"/>
              </a:lnSpc>
              <a:spcAft>
                <a:spcPts val="0"/>
              </a:spcAft>
            </a:pPr>
            <a:r>
              <a:rPr lang="zh-CN" altLang="zh-CN" b="1" kern="0" dirty="0">
                <a:solidFill>
                  <a:schemeClr val="tx1"/>
                </a:solidFill>
                <a:latin typeface="Calibri" panose="020F0502020204030204" pitchFamily="34" charset="0"/>
                <a:ea typeface="微软雅黑" panose="020B0503020204020204" pitchFamily="34" charset="-122"/>
                <a:cs typeface="宋体" panose="02010600030101010101" pitchFamily="2" charset="-122"/>
              </a:rPr>
              <a:t>监护人及属地安监人员成功救出被困施工人员，由等候旁边的急救车将其送往附近医院。</a:t>
            </a:r>
            <a:endParaRPr lang="zh-CN" altLang="zh-CN" sz="2000" b="1" kern="0" dirty="0">
              <a:solidFill>
                <a:schemeClr val="tx1"/>
              </a:solidFill>
              <a:latin typeface="Calibri" panose="020F0502020204030204" pitchFamily="34" charset="0"/>
              <a:ea typeface="微软雅黑" panose="020B0503020204020204" pitchFamily="34" charset="-122"/>
              <a:cs typeface="宋体" panose="02010600030101010101" pitchFamily="2" charset="-122"/>
            </a:endParaRPr>
          </a:p>
        </p:txBody>
      </p:sp>
      <p:sp>
        <p:nvSpPr>
          <p:cNvPr id="48" name="矩形 47"/>
          <p:cNvSpPr/>
          <p:nvPr/>
        </p:nvSpPr>
        <p:spPr>
          <a:xfrm>
            <a:off x="2777956" y="5095487"/>
            <a:ext cx="9024352" cy="297180"/>
          </a:xfrm>
          <a:prstGeom prst="rect">
            <a:avLst/>
          </a:prstGeom>
        </p:spPr>
        <p:txBody>
          <a:bodyPr wrap="square">
            <a:spAutoFit/>
          </a:bodyPr>
          <a:lstStyle/>
          <a:p>
            <a:pPr>
              <a:lnSpc>
                <a:spcPts val="1605"/>
              </a:lnSpc>
              <a:spcAft>
                <a:spcPts val="0"/>
              </a:spcAft>
            </a:pPr>
            <a:r>
              <a:rPr lang="zh-CN" altLang="zh-CN" b="1" kern="0" dirty="0">
                <a:solidFill>
                  <a:schemeClr val="tx1"/>
                </a:solidFill>
                <a:latin typeface="Calibri" panose="020F0502020204030204" pitchFamily="34" charset="0"/>
                <a:ea typeface="微软雅黑" panose="020B0503020204020204" pitchFamily="34" charset="-122"/>
                <a:cs typeface="宋体" panose="02010600030101010101" pitchFamily="2" charset="-122"/>
              </a:rPr>
              <a:t>属地安监人员对施工现场实行封锁，防止其他人员无故进入影响救援工作。</a:t>
            </a:r>
            <a:endParaRPr lang="zh-CN" altLang="zh-CN" sz="2000" b="1" kern="0" dirty="0">
              <a:solidFill>
                <a:schemeClr val="tx1"/>
              </a:solidFill>
              <a:latin typeface="Calibri" panose="020F0502020204030204" pitchFamily="34" charset="0"/>
              <a:ea typeface="微软雅黑" panose="020B0503020204020204" pitchFamily="34" charset="-122"/>
              <a:cs typeface="宋体" panose="02010600030101010101" pitchFamily="2" charset="-122"/>
            </a:endParaRPr>
          </a:p>
        </p:txBody>
      </p:sp>
      <p:sp>
        <p:nvSpPr>
          <p:cNvPr id="49" name="矩形 48"/>
          <p:cNvSpPr/>
          <p:nvPr/>
        </p:nvSpPr>
        <p:spPr>
          <a:xfrm>
            <a:off x="2777956" y="3987718"/>
            <a:ext cx="9024352" cy="922020"/>
          </a:xfrm>
          <a:prstGeom prst="rect">
            <a:avLst/>
          </a:prstGeom>
        </p:spPr>
        <p:txBody>
          <a:bodyPr wrap="square">
            <a:spAutoFit/>
          </a:bodyPr>
          <a:lstStyle/>
          <a:p>
            <a:pPr algn="just"/>
            <a:r>
              <a:rPr lang="zh-CN" altLang="en-US" b="1" dirty="0">
                <a:solidFill>
                  <a:schemeClr val="tx1"/>
                </a:solidFill>
                <a:latin typeface="微软雅黑" panose="020B0503020204020204" pitchFamily="34" charset="-122"/>
                <a:ea typeface="微软雅黑" panose="020B0503020204020204" pitchFamily="34" charset="-122"/>
              </a:rPr>
              <a:t>外部监护人迅速将外部准备好的防护设施穿戴整齐先行实施救援。若施工人员仍有意识，监护人员可在外部直接传递通气式呼吸器面罩，使其自救；若施工人员已失去意识，监护人带面罩进入作业空间进行救援。</a:t>
            </a:r>
            <a:r>
              <a:rPr lang="zh-CN" altLang="en-US" sz="1800" b="1" dirty="0">
                <a:latin typeface="微软雅黑" panose="020B0503020204020204" pitchFamily="34" charset="-122"/>
                <a:ea typeface="微软雅黑" panose="020B0503020204020204" pitchFamily="34" charset="-122"/>
                <a:sym typeface="+mn-ea"/>
              </a:rPr>
              <a:t>免费获取资料加微：aqxf01</a:t>
            </a:r>
            <a:endParaRPr lang="zh-CN" altLang="en-US" sz="1800" b="1" dirty="0">
              <a:solidFill>
                <a:schemeClr val="tx1"/>
              </a:solidFill>
              <a:latin typeface="微软雅黑" panose="020B0503020204020204" pitchFamily="34" charset="-122"/>
              <a:ea typeface="微软雅黑" panose="020B0503020204020204" pitchFamily="34" charset="-122"/>
            </a:endParaRPr>
          </a:p>
        </p:txBody>
      </p:sp>
      <p:sp>
        <p:nvSpPr>
          <p:cNvPr id="50" name="矩形 49"/>
          <p:cNvSpPr/>
          <p:nvPr/>
        </p:nvSpPr>
        <p:spPr>
          <a:xfrm>
            <a:off x="2758542" y="3557249"/>
            <a:ext cx="8366589" cy="297180"/>
          </a:xfrm>
          <a:prstGeom prst="rect">
            <a:avLst/>
          </a:prstGeom>
        </p:spPr>
        <p:txBody>
          <a:bodyPr wrap="square">
            <a:spAutoFit/>
          </a:bodyPr>
          <a:lstStyle/>
          <a:p>
            <a:pPr algn="just">
              <a:lnSpc>
                <a:spcPts val="1605"/>
              </a:lnSpc>
              <a:spcAft>
                <a:spcPts val="0"/>
              </a:spcAft>
            </a:pPr>
            <a:r>
              <a:rPr lang="zh-CN" altLang="zh-CN" b="1" kern="0" dirty="0">
                <a:solidFill>
                  <a:schemeClr val="tx1"/>
                </a:solidFill>
                <a:latin typeface="Calibri" panose="020F0502020204030204" pitchFamily="34" charset="0"/>
                <a:ea typeface="微软雅黑" panose="020B0503020204020204" pitchFamily="34" charset="-122"/>
                <a:cs typeface="宋体" panose="02010600030101010101" pitchFamily="2" charset="-122"/>
              </a:rPr>
              <a:t>监护人接到呼救信号后，及时发出警报，通过对讲机向属地安监人员请求支援。</a:t>
            </a:r>
            <a:endParaRPr lang="zh-CN" altLang="zh-CN" sz="2000" b="1" kern="0" dirty="0">
              <a:solidFill>
                <a:schemeClr val="tx1"/>
              </a:solidFill>
              <a:latin typeface="Calibri" panose="020F0502020204030204" pitchFamily="34" charset="0"/>
              <a:ea typeface="微软雅黑" panose="020B0503020204020204" pitchFamily="34" charset="-122"/>
              <a:cs typeface="宋体" panose="02010600030101010101" pitchFamily="2" charset="-122"/>
            </a:endParaRPr>
          </a:p>
        </p:txBody>
      </p:sp>
      <p:sp>
        <p:nvSpPr>
          <p:cNvPr id="51" name="矩形 50"/>
          <p:cNvSpPr/>
          <p:nvPr/>
        </p:nvSpPr>
        <p:spPr>
          <a:xfrm>
            <a:off x="2777888" y="2631154"/>
            <a:ext cx="9024420" cy="675640"/>
          </a:xfrm>
          <a:prstGeom prst="rect">
            <a:avLst/>
          </a:prstGeom>
        </p:spPr>
        <p:txBody>
          <a:bodyPr wrap="square">
            <a:spAutoFit/>
          </a:bodyPr>
          <a:lstStyle/>
          <a:p>
            <a:pPr algn="just">
              <a:spcAft>
                <a:spcPts val="0"/>
              </a:spcAft>
            </a:pPr>
            <a:r>
              <a:rPr lang="zh-CN" altLang="zh-CN" b="1" kern="0" dirty="0">
                <a:solidFill>
                  <a:schemeClr val="tx1"/>
                </a:solidFill>
                <a:latin typeface="Calibri" panose="020F0502020204030204" pitchFamily="34" charset="0"/>
                <a:ea typeface="微软雅黑" panose="020B0503020204020204" pitchFamily="34" charset="-122"/>
                <a:cs typeface="宋体" panose="02010600030101010101" pitchFamily="2" charset="-122"/>
              </a:rPr>
              <a:t>作业空间内施工人员发生中毒、窒息等危险，在有意识的情况下，自行及时通知外部监护人，或者外部监护人按时进行沟通复测，及时发现事故。</a:t>
            </a:r>
            <a:endParaRPr lang="zh-CN" altLang="zh-CN" sz="2000" b="1" kern="0" dirty="0">
              <a:solidFill>
                <a:schemeClr val="tx1"/>
              </a:solidFill>
              <a:latin typeface="Calibri" panose="020F0502020204030204" pitchFamily="34" charset="0"/>
              <a:ea typeface="微软雅黑" panose="020B0503020204020204" pitchFamily="34" charset="-122"/>
              <a:cs typeface="宋体" panose="02010600030101010101" pitchFamily="2" charset="-122"/>
            </a:endParaRPr>
          </a:p>
        </p:txBody>
      </p:sp>
      <p:sp>
        <p:nvSpPr>
          <p:cNvPr id="52" name="矩形 51"/>
          <p:cNvSpPr/>
          <p:nvPr/>
        </p:nvSpPr>
        <p:spPr>
          <a:xfrm>
            <a:off x="2777888" y="1833912"/>
            <a:ext cx="9024420" cy="675640"/>
          </a:xfrm>
          <a:prstGeom prst="rect">
            <a:avLst/>
          </a:prstGeom>
        </p:spPr>
        <p:txBody>
          <a:bodyPr wrap="square">
            <a:spAutoFit/>
          </a:bodyPr>
          <a:lstStyle/>
          <a:p>
            <a:pPr algn="just">
              <a:spcAft>
                <a:spcPts val="0"/>
              </a:spcAft>
            </a:pPr>
            <a:r>
              <a:rPr lang="zh-CN" altLang="zh-CN" b="1" kern="0" dirty="0">
                <a:solidFill>
                  <a:schemeClr val="tx1"/>
                </a:solidFill>
                <a:latin typeface="Calibri" panose="020F0502020204030204" pitchFamily="34" charset="0"/>
                <a:ea typeface="微软雅黑" panose="020B0503020204020204" pitchFamily="34" charset="-122"/>
                <a:cs typeface="宋体" panose="02010600030101010101" pitchFamily="2" charset="-122"/>
              </a:rPr>
              <a:t>施工过程中，外部监护人严格执行每隔十五分钟与施工人员沟通一次，每隔两个小时对施工空间内的空气进行复测。</a:t>
            </a:r>
            <a:endParaRPr lang="zh-CN" altLang="zh-CN" sz="2000" b="1" kern="0" dirty="0">
              <a:solidFill>
                <a:schemeClr val="tx1"/>
              </a:solidFill>
              <a:latin typeface="Calibri" panose="020F0502020204030204" pitchFamily="34" charset="0"/>
              <a:ea typeface="微软雅黑" panose="020B0503020204020204" pitchFamily="34" charset="-122"/>
              <a:cs typeface="宋体" panose="02010600030101010101" pitchFamily="2" charset="-122"/>
            </a:endParaRPr>
          </a:p>
        </p:txBody>
      </p:sp>
      <p:sp>
        <p:nvSpPr>
          <p:cNvPr id="59" name="矩形 58"/>
          <p:cNvSpPr/>
          <p:nvPr/>
        </p:nvSpPr>
        <p:spPr>
          <a:xfrm>
            <a:off x="1922175" y="117084"/>
            <a:ext cx="29260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有限空间的施救程序</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文本框 2"/>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7924" t="4189" r="4367"/>
          <a:stretch>
            <a:fillRect/>
          </a:stretch>
        </p:blipFill>
        <p:spPr>
          <a:xfrm>
            <a:off x="3708056" y="2192867"/>
            <a:ext cx="4782207" cy="3470188"/>
          </a:xfrm>
          <a:prstGeom prst="ellipse">
            <a:avLst/>
          </a:prstGeom>
          <a:ln>
            <a:noFill/>
          </a:ln>
          <a:effectLst>
            <a:softEdge rad="112500"/>
          </a:effectLst>
        </p:spPr>
      </p:pic>
      <p:cxnSp>
        <p:nvCxnSpPr>
          <p:cNvPr id="12" name="直接连接符 11"/>
          <p:cNvCxnSpPr/>
          <p:nvPr/>
        </p:nvCxnSpPr>
        <p:spPr>
          <a:xfrm flipH="1" flipV="1">
            <a:off x="3491657" y="1833395"/>
            <a:ext cx="948268" cy="8676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799492" y="1833395"/>
            <a:ext cx="169216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012261" y="1945910"/>
            <a:ext cx="2631821" cy="1999615"/>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告知员工：</a:t>
            </a:r>
            <a:endParaRPr lang="zh-CN" altLang="en-US" sz="2800" b="1" dirty="0">
              <a:solidFill>
                <a:schemeClr val="bg1"/>
              </a:solidFill>
              <a:latin typeface="微软雅黑" panose="020B0503020204020204" pitchFamily="34" charset="-122"/>
              <a:ea typeface="微软雅黑" panose="020B0503020204020204" pitchFamily="34" charset="-122"/>
            </a:endParaRPr>
          </a:p>
          <a:p>
            <a:endParaRPr lang="en-US" altLang="zh-CN" sz="2400" b="1" dirty="0">
              <a:solidFill>
                <a:schemeClr val="bg1"/>
              </a:solidFill>
              <a:latin typeface="微软雅黑" panose="020B0503020204020204" pitchFamily="34" charset="-122"/>
              <a:ea typeface="微软雅黑" panose="020B0503020204020204" pitchFamily="34" charset="-122"/>
            </a:endParaRPr>
          </a:p>
          <a:p>
            <a:r>
              <a:rPr lang="zh-CN" altLang="zh-CN" sz="2400" b="1" dirty="0">
                <a:latin typeface="微软雅黑" panose="020B0503020204020204" pitchFamily="34" charset="-122"/>
                <a:ea typeface="微软雅黑" panose="020B0503020204020204" pitchFamily="34" charset="-122"/>
              </a:rPr>
              <a:t>有限空间作业的危险有害因素和安全防范措施</a:t>
            </a:r>
            <a:endParaRPr lang="zh-CN" altLang="en-US" sz="2400" b="1" dirty="0"/>
          </a:p>
        </p:txBody>
      </p:sp>
      <p:cxnSp>
        <p:nvCxnSpPr>
          <p:cNvPr id="32" name="直接连接符 31"/>
          <p:cNvCxnSpPr/>
          <p:nvPr/>
        </p:nvCxnSpPr>
        <p:spPr>
          <a:xfrm flipV="1">
            <a:off x="7900287" y="1988256"/>
            <a:ext cx="930626" cy="86767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8820403" y="1980538"/>
            <a:ext cx="169216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8762333" y="1629008"/>
            <a:ext cx="2631821" cy="153797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让员工学习：</a:t>
            </a:r>
            <a:endParaRPr lang="zh-CN" altLang="en-US" sz="2800" b="1" dirty="0">
              <a:solidFill>
                <a:schemeClr val="bg1"/>
              </a:solidFill>
              <a:latin typeface="微软雅黑" panose="020B0503020204020204" pitchFamily="34" charset="-122"/>
              <a:ea typeface="微软雅黑" panose="020B0503020204020204" pitchFamily="34" charset="-122"/>
            </a:endParaRPr>
          </a:p>
          <a:p>
            <a:endParaRPr lang="en-US" altLang="zh-CN" b="1" dirty="0">
              <a:latin typeface="微软雅黑" panose="020B0503020204020204" pitchFamily="34" charset="-122"/>
              <a:ea typeface="微软雅黑" panose="020B0503020204020204" pitchFamily="34" charset="-122"/>
            </a:endParaRPr>
          </a:p>
          <a:p>
            <a:r>
              <a:rPr lang="zh-CN" altLang="zh-CN" sz="2400" b="1" dirty="0">
                <a:latin typeface="微软雅黑" panose="020B0503020204020204" pitchFamily="34" charset="-122"/>
                <a:ea typeface="微软雅黑" panose="020B0503020204020204" pitchFamily="34" charset="-122"/>
              </a:rPr>
              <a:t>有限空间作业的安全操作规程</a:t>
            </a:r>
            <a:endParaRPr lang="zh-CN" altLang="en-US" sz="2400" dirty="0"/>
          </a:p>
        </p:txBody>
      </p:sp>
      <p:cxnSp>
        <p:nvCxnSpPr>
          <p:cNvPr id="38" name="直接连接符 37"/>
          <p:cNvCxnSpPr/>
          <p:nvPr/>
        </p:nvCxnSpPr>
        <p:spPr>
          <a:xfrm flipH="1" flipV="1">
            <a:off x="7871813" y="5002338"/>
            <a:ext cx="948268" cy="8676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8820081" y="5870007"/>
            <a:ext cx="169216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8848354" y="4332037"/>
            <a:ext cx="2631821" cy="1537970"/>
          </a:xfrm>
          <a:prstGeom prst="rect">
            <a:avLst/>
          </a:prstGeom>
        </p:spPr>
        <p:txBody>
          <a:bodyPr wrap="square">
            <a:spAutoFit/>
          </a:bodyPr>
          <a:lstStyle/>
          <a:p>
            <a:r>
              <a:rPr lang="zh-CN" altLang="zh-CN" sz="2800" b="1" dirty="0">
                <a:solidFill>
                  <a:schemeClr val="bg1"/>
                </a:solidFill>
                <a:latin typeface="微软雅黑" panose="020B0503020204020204" pitchFamily="34" charset="-122"/>
                <a:ea typeface="微软雅黑" panose="020B0503020204020204" pitchFamily="34" charset="-122"/>
              </a:rPr>
              <a:t>教会员工</a:t>
            </a:r>
            <a:r>
              <a:rPr lang="zh-CN" altLang="en-US" sz="2800" b="1" dirty="0">
                <a:solidFill>
                  <a:schemeClr val="bg1"/>
                </a:solidFill>
                <a:latin typeface="微软雅黑" panose="020B0503020204020204" pitchFamily="34" charset="-122"/>
                <a:ea typeface="微软雅黑" panose="020B0503020204020204" pitchFamily="34" charset="-122"/>
              </a:rPr>
              <a:t>：</a:t>
            </a:r>
            <a:endParaRPr lang="zh-CN" altLang="en-US" sz="2800" b="1" dirty="0">
              <a:solidFill>
                <a:schemeClr val="bg1"/>
              </a:solidFill>
              <a:latin typeface="微软雅黑" panose="020B0503020204020204" pitchFamily="34" charset="-122"/>
              <a:ea typeface="微软雅黑" panose="020B0503020204020204" pitchFamily="34" charset="-122"/>
            </a:endParaRPr>
          </a:p>
          <a:p>
            <a:endParaRPr lang="en-US" altLang="zh-CN" b="1" dirty="0">
              <a:latin typeface="微软雅黑" panose="020B0503020204020204" pitchFamily="34" charset="-122"/>
              <a:ea typeface="微软雅黑" panose="020B0503020204020204" pitchFamily="34" charset="-122"/>
            </a:endParaRPr>
          </a:p>
          <a:p>
            <a:r>
              <a:rPr lang="zh-CN" altLang="zh-CN" sz="2400" b="1" kern="0" dirty="0">
                <a:latin typeface="微软雅黑" panose="020B0503020204020204" pitchFamily="34" charset="-122"/>
                <a:ea typeface="微软雅黑" panose="020B0503020204020204" pitchFamily="34" charset="-122"/>
                <a:cs typeface="宋体" panose="02010600030101010101" pitchFamily="2" charset="-122"/>
              </a:rPr>
              <a:t>紧急情况下的应急处置措施</a:t>
            </a:r>
            <a:endParaRPr lang="zh-CN" altLang="en-US" sz="2400" dirty="0"/>
          </a:p>
        </p:txBody>
      </p:sp>
      <p:sp>
        <p:nvSpPr>
          <p:cNvPr id="36" name="矩形 35"/>
          <p:cNvSpPr/>
          <p:nvPr/>
        </p:nvSpPr>
        <p:spPr>
          <a:xfrm>
            <a:off x="1012261" y="4476556"/>
            <a:ext cx="2777033" cy="1537970"/>
          </a:xfrm>
          <a:prstGeom prst="rect">
            <a:avLst/>
          </a:prstGeom>
        </p:spPr>
        <p:txBody>
          <a:bodyPr wrap="square">
            <a:spAutoFit/>
          </a:bodyPr>
          <a:lstStyle/>
          <a:p>
            <a:r>
              <a:rPr lang="zh-CN" altLang="zh-CN" sz="28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教会员工</a:t>
            </a:r>
            <a:r>
              <a:rPr lang="zh-CN" altLang="en-US" sz="28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8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endParaRPr lang="en-US" altLang="zh-CN" b="1" kern="0" dirty="0">
              <a:latin typeface="微软雅黑" panose="020B0503020204020204" pitchFamily="34" charset="-122"/>
              <a:ea typeface="微软雅黑" panose="020B0503020204020204" pitchFamily="34" charset="-122"/>
              <a:cs typeface="宋体" panose="02010600030101010101" pitchFamily="2" charset="-122"/>
            </a:endParaRPr>
          </a:p>
          <a:p>
            <a:r>
              <a:rPr lang="zh-CN" altLang="zh-CN" sz="2400" b="1" kern="0" dirty="0">
                <a:latin typeface="微软雅黑" panose="020B0503020204020204" pitchFamily="34" charset="-122"/>
                <a:ea typeface="微软雅黑" panose="020B0503020204020204" pitchFamily="34" charset="-122"/>
                <a:cs typeface="宋体" panose="02010600030101010101" pitchFamily="2" charset="-122"/>
              </a:rPr>
              <a:t>正确使用检测仪器、劳动防护用品</a:t>
            </a:r>
            <a:endParaRPr lang="zh-CN" altLang="en-US" sz="2400" dirty="0"/>
          </a:p>
        </p:txBody>
      </p:sp>
      <p:cxnSp>
        <p:nvCxnSpPr>
          <p:cNvPr id="42" name="直接连接符 41"/>
          <p:cNvCxnSpPr/>
          <p:nvPr/>
        </p:nvCxnSpPr>
        <p:spPr>
          <a:xfrm flipV="1">
            <a:off x="3526912" y="5146856"/>
            <a:ext cx="930626" cy="867670"/>
          </a:xfrm>
          <a:prstGeom prst="line">
            <a:avLst/>
          </a:prstGeom>
          <a:ln w="19050">
            <a:solidFill>
              <a:srgbClr val="32323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834747" y="6024615"/>
            <a:ext cx="1692165" cy="0"/>
          </a:xfrm>
          <a:prstGeom prst="line">
            <a:avLst/>
          </a:prstGeom>
          <a:ln w="19050">
            <a:solidFill>
              <a:srgbClr val="323232"/>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635" y="66675"/>
            <a:ext cx="1289685" cy="398780"/>
          </a:xfrm>
          <a:prstGeom prst="rect">
            <a:avLst/>
          </a:prstGeom>
          <a:noFill/>
        </p:spPr>
        <p:txBody>
          <a:bodyPr wrap="square" rtlCol="0">
            <a:spAutoFit/>
          </a:bodyPr>
          <a:lstStyle>
            <a:defPPr>
              <a:defRPr lang="zh-CN"/>
            </a:defPPr>
            <a:lvl1pPr>
              <a:defRPr sz="2800" b="0">
                <a:solidFill>
                  <a:schemeClr val="accent2"/>
                </a:solidFill>
                <a:latin typeface="微软雅黑 Light" panose="020B0502040204020203" pitchFamily="34" charset="-122"/>
                <a:ea typeface="微软雅黑 Light" panose="020B0502040204020203" pitchFamily="34" charset="-122"/>
                <a:cs typeface="+mn-ea"/>
              </a:defRPr>
            </a:lvl1pPr>
          </a:lstStyle>
          <a:p>
            <a:pPr algn="ctr"/>
            <a:r>
              <a:rPr lang="zh-CN" altLang="en-US" sz="2000" b="1">
                <a:latin typeface="微软雅黑" panose="020B0503020204020204" pitchFamily="34" charset="-122"/>
                <a:ea typeface="微软雅黑" panose="020B0503020204020204" pitchFamily="34" charset="-122"/>
              </a:rPr>
              <a:t>作业概述</a:t>
            </a:r>
            <a:endParaRPr lang="zh-CN" altLang="en-US" sz="2000" b="1">
              <a:latin typeface="微软雅黑" panose="020B0503020204020204" pitchFamily="34" charset="-122"/>
              <a:ea typeface="微软雅黑" panose="020B0503020204020204" pitchFamily="34" charset="-122"/>
            </a:endParaRPr>
          </a:p>
        </p:txBody>
      </p:sp>
      <p:sp>
        <p:nvSpPr>
          <p:cNvPr id="59" name="矩形 58"/>
          <p:cNvSpPr/>
          <p:nvPr/>
        </p:nvSpPr>
        <p:spPr>
          <a:xfrm>
            <a:off x="1922175" y="117084"/>
            <a:ext cx="2926080" cy="398780"/>
          </a:xfrm>
          <a:prstGeom prst="rect">
            <a:avLst/>
          </a:prstGeom>
        </p:spPr>
        <p:txBody>
          <a:bodyPr wrap="none">
            <a:spAutoFit/>
          </a:bodyPr>
          <a:lstStyle/>
          <a:p>
            <a:pPr algn="ctr">
              <a:lnSpc>
                <a:spcPts val="2400"/>
              </a:lnSpc>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有限空间的培训管理</a:t>
            </a:r>
            <a:endPar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31" name="文本框 30"/>
          <p:cNvSpPr txBox="1"/>
          <p:nvPr/>
        </p:nvSpPr>
        <p:spPr>
          <a:xfrm>
            <a:off x="5306293" y="2805455"/>
            <a:ext cx="6428884" cy="922020"/>
          </a:xfrm>
          <a:prstGeom prst="rect">
            <a:avLst/>
          </a:prstGeom>
          <a:noFill/>
        </p:spPr>
        <p:txBody>
          <a:bodyPr wrap="square" rtlCol="0">
            <a:spAutoFit/>
          </a:bodyPr>
          <a:lstStyle/>
          <a:p>
            <a:pPr lvl="0" algn="r"/>
            <a:r>
              <a:rPr lang="zh-CN" altLang="en-US" sz="5400" b="1">
                <a:solidFill>
                  <a:srgbClr val="FFFFFF"/>
                </a:solidFill>
                <a:latin typeface="微软雅黑" panose="020B0503020204020204" pitchFamily="34" charset="-122"/>
                <a:ea typeface="微软雅黑" panose="020B0503020204020204" pitchFamily="34" charset="-122"/>
              </a:rPr>
              <a:t>感谢观看</a:t>
            </a:r>
            <a:endParaRPr lang="zh-CN" altLang="en-US" sz="5400" b="1">
              <a:solidFill>
                <a:srgbClr val="FFFFFF"/>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403824" y="3779840"/>
            <a:ext cx="7554925" cy="368300"/>
          </a:xfrm>
          <a:prstGeom prst="rect">
            <a:avLst/>
          </a:prstGeom>
          <a:noFill/>
        </p:spPr>
        <p:txBody>
          <a:bodyPr wrap="square" rtlCol="0">
            <a:spAutoFit/>
          </a:bodyPr>
          <a:lstStyle>
            <a:defPPr>
              <a:defRPr lang="zh-CN"/>
            </a:defPPr>
            <a:lvl1pPr algn="ctr">
              <a:defRPr sz="2400">
                <a:solidFill>
                  <a:schemeClr val="accent2"/>
                </a:solidFill>
                <a:latin typeface="+mj-ea"/>
                <a:ea typeface="+mj-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rPr>
              <a:t>感谢您的关注</a:t>
            </a:r>
            <a:endParaRPr kumimoji="0" lang="zh-CN" altLang="en-US" sz="18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
        <p:nvSpPr>
          <p:cNvPr id="33" name="文本框 32"/>
          <p:cNvSpPr txBox="1"/>
          <p:nvPr/>
        </p:nvSpPr>
        <p:spPr>
          <a:xfrm>
            <a:off x="10299192" y="4327929"/>
            <a:ext cx="1291466" cy="389010"/>
          </a:xfrm>
          <a:prstGeom prst="rect">
            <a:avLst/>
          </a:prstGeom>
          <a:gradFill>
            <a:gsLst>
              <a:gs pos="50000">
                <a:schemeClr val="bg1"/>
              </a:gs>
              <a:gs pos="0">
                <a:srgbClr val="E8380E"/>
              </a:gs>
              <a:gs pos="100000">
                <a:srgbClr val="B92C0B"/>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400">
                <a:solidFill>
                  <a:schemeClr val="accent2"/>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rPr>
              <a:t>aqxf01</a:t>
            </a:r>
            <a:endParaRPr kumimoji="0" lang="zh-CN" altLang="en-US" sz="20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
        <p:nvSpPr>
          <p:cNvPr id="35" name="文本框 34"/>
          <p:cNvSpPr txBox="1"/>
          <p:nvPr/>
        </p:nvSpPr>
        <p:spPr>
          <a:xfrm>
            <a:off x="8991387" y="4327929"/>
            <a:ext cx="1190674" cy="389010"/>
          </a:xfrm>
          <a:prstGeom prst="rect">
            <a:avLst/>
          </a:prstGeom>
          <a:gradFill>
            <a:gsLst>
              <a:gs pos="61000">
                <a:schemeClr val="tx1"/>
              </a:gs>
              <a:gs pos="0">
                <a:srgbClr val="5E5E5E"/>
              </a:gs>
              <a:gs pos="100000">
                <a:srgbClr val="323232"/>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400">
                <a:solidFill>
                  <a:schemeClr val="accent2"/>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rPr>
              <a:t>讲师名</a:t>
            </a:r>
            <a:endParaRPr kumimoji="0" lang="zh-CN" altLang="en-US" sz="20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
        <p:nvSpPr>
          <p:cNvPr id="36" name="Rectangle 4"/>
          <p:cNvSpPr txBox="1">
            <a:spLocks noChangeArrowheads="1"/>
          </p:cNvSpPr>
          <p:nvPr/>
        </p:nvSpPr>
        <p:spPr bwMode="auto">
          <a:xfrm>
            <a:off x="6499641" y="6169131"/>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cs typeface="+mj-cs"/>
              </a:rPr>
              <a:t>让</a:t>
            </a:r>
            <a:r>
              <a:rPr kumimoji="0" lang="zh-CN" altLang="en-US" sz="2400" b="0" i="0" u="none" strike="noStrike" kern="120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cs typeface="+mj-cs"/>
              </a:rPr>
              <a:t>安全人更有安全感</a:t>
            </a:r>
            <a:endParaRPr kumimoji="0" lang="zh-CN" altLang="en-US" sz="2400" b="0" i="0" u="none" strike="noStrike" kern="120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mc:AlternateContent xmlns:mc="http://schemas.openxmlformats.org/markup-compatibility/2006">
    <mc:Choice xmlns:p14="http://schemas.microsoft.com/office/powerpoint/2010/main" Requires="p14">
      <p:transition spd="slow" p14:dur="2000" advTm="5327">
        <p:blinds dir="vert"/>
      </p:transition>
    </mc:Choice>
    <mc:Fallback>
      <p:transition spd="slow" advTm="5327">
        <p:blinds dir="vert"/>
      </p:transition>
    </mc:Fallback>
  </mc:AlternateContent>
</p:sld>
</file>

<file path=ppt/tags/tag1.xml><?xml version="1.0" encoding="utf-8"?>
<p:tagLst xmlns:p="http://schemas.openxmlformats.org/presentationml/2006/main">
  <p:tag name="MH" val="20170109233147"/>
  <p:tag name="MH_LIBRARY" val="GRAPHIC"/>
  <p:tag name="MH_ORDER" val="文本框 19"/>
</p:tagLst>
</file>

<file path=ppt/tags/tag2.xml><?xml version="1.0" encoding="utf-8"?>
<p:tagLst xmlns:p="http://schemas.openxmlformats.org/presentationml/2006/main">
  <p:tag name="MH" val="20170109233147"/>
  <p:tag name="MH_LIBRARY" val="GRAPHIC"/>
  <p:tag name="MH_ORDER" val="文本框 19"/>
</p:tagLst>
</file>

<file path=ppt/tags/tag3.xml><?xml version="1.0" encoding="utf-8"?>
<p:tagLst xmlns:p="http://schemas.openxmlformats.org/presentationml/2006/main">
  <p:tag name="MH" val="20170109233147"/>
  <p:tag name="MH_LIBRARY" val="GRAPHIC"/>
  <p:tag name="MH_ORDER" val="文本框 19"/>
</p:tagLst>
</file>

<file path=ppt/tags/tag4.xml><?xml version="1.0" encoding="utf-8"?>
<p:tagLst xmlns:p="http://schemas.openxmlformats.org/presentationml/2006/main">
  <p:tag name="KSO_WM_UNIT_TABLE_BEAUTIFY" val="smartTable{a121811e-74ef-41f1-b194-9f0e58b1d14f}"/>
</p:tagLst>
</file>

<file path=ppt/tags/tag5.xml><?xml version="1.0" encoding="utf-8"?>
<p:tagLst xmlns:p="http://schemas.openxmlformats.org/presentationml/2006/main">
  <p:tag name="KSO_WM_UNIT_TABLE_BEAUTIFY" val="smartTable{89aa4c24-21ae-428e-944e-c83363399954}"/>
</p:tagLst>
</file>

<file path=ppt/tags/tag6.xml><?xml version="1.0" encoding="utf-8"?>
<p:tagLst xmlns:p="http://schemas.openxmlformats.org/presentationml/2006/main">
  <p:tag name="KSO_WM_UNIT_TABLE_BEAUTIFY" val="smartTable{c0018ba3-1cd8-4cee-86d0-cfbfbf8da6d3}"/>
</p:tagLst>
</file>

<file path=ppt/tags/tag7.xml><?xml version="1.0" encoding="utf-8"?>
<p:tagLst xmlns:p="http://schemas.openxmlformats.org/presentationml/2006/main">
  <p:tag name="KSO_WM_UNIT_TABLE_BEAUTIFY" val="smartTable{952dd00c-fa7a-4408-9969-ae6aa70b8b45}"/>
</p:tagLst>
</file>

<file path=ppt/tags/tag8.xml><?xml version="1.0" encoding="utf-8"?>
<p:tagLst xmlns:p="http://schemas.openxmlformats.org/presentationml/2006/main">
  <p:tag name="KSO_WM_UNIT_TABLE_BEAUTIFY" val="smartTable{c161c151-4d06-4bdc-b430-2b5196adfebd}"/>
</p:tagLst>
</file>

<file path=ppt/tags/tag9.xml><?xml version="1.0" encoding="utf-8"?>
<p:tagLst xmlns:p="http://schemas.openxmlformats.org/presentationml/2006/main">
  <p:tag name="ISPRING_ULTRA_SCORM_COURSE_ID" val="9C5CD29A-3ACC-4FB8-9CFB-5F9A5988C3F9"/>
  <p:tag name="ISPRING_SCORM_RATE_SLIDES" val="1"/>
  <p:tag name="ISPRINGONLINEFOLDERID" val="0"/>
  <p:tag name="ISPRINGONLINEFOLDERPATH" val="Content List"/>
  <p:tag name="ISPRINGCLOUDFOLDERID" val="0"/>
  <p:tag name="ISPRINGCLOUDFOLDERPATH" val="Repository"/>
  <p:tag name="ISPRING_PLAYERS_CUSTOMIZATION" val="UEsDBBQAAgAIADZb6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2W+t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DZb60i+fNZIuQIAAFEKAAAhAAAAdW5pdmVyc2FsL2ZsYXNoX3NraW5fc2V0dGluZ3MueG1slVbbTuMwEH3nK6ruO2GvZSVTCUpXQmIXBIh3p5kmVh07sp2y/fv1ODax24ZmO0KqZ87xXDwzhegNE/OzyYSsJJfqGYxhotSoCboJK66meWuMFOcrKQwIcy6kqimfzj/9ch+SOeQpltyCGstZ0xX0bmbuM4bifXyfoQwRVrJuqNjdy1Ke53S1KZVsRXEytGrXgOJMbCzy4udssRx0wJk2dwbqJKblJco4SqNAa8CQfixRTrI4zYEHTxfuM5LTu/o4+z3almlmHO36M8oQraElpEW+vEYZxgt7e/oqM5SPCQb+Ggv9+gVlEMrpDlR6+e03lEGGbNrmf3qkUbLEgqacjx/xncMlLez4YVQXKCcJmBA6OvkKvjwu19sI5L/Gc09wXJXkj1jXvYWAj55zmBvVAsnCqbPpSr49tMbOB8zXlGsLiFU96NEG/UhbHa5JdT3uCd6YKCKQV/SIV8nbGhZdvBEw1ff4xeLGrYo4vnddFKCCrVdGEfbKHvnHlvUAGSl75DNnBTwIvjuA71s6TnjiG+ofM6q+jz4pvzWDoPYYChZOwYqu7nFydeTbKwKmlgXMNcbzwmrAZyOZ03UxZQdBEUG3rKSGSfEbcfnOZaNJtmfwrXa8sYhhhsOxfnMx2i0dP5g7n50sCOl+FfrkuvPE2CV+NaXG0FVV218lPZ14np0SW5hpdpyBa9LCQd2JtRzJqanagHqRko/1IqSBGOsyGwLLbrSG4CSLSkCy40Um/pJj1RdtnYNa2kdjELom1XW4ipUVt3/mlcEbFClhwNgxTWWvE5S9N2Wk8B0AVK2q0LLdobPULTeMwxbC5EcKl/BQZkTbFh3qtmtzD2sT95vXjGpIvyj6RolxqeEI4dXGJdOVExtG9LyhuXaZJWMfVnB/c7KUwy7D1ovXmDv7TkoutvbDClol/iv5D1BLAwQUAAIACAA2W+tIKpYPZ/4CAACXCwAAJgAAAHVuaXZlcnNhbC9odG1sX3B1Ymxpc2hpbmdfc2V0dGluZ3MueG1szZZvTxoxGMDf8ymaLr6UU+emI3cYIxiJToiwTV+Zci1cY6+9tT3wfLVPsw+2T7KnV0CIjp1GloUQ6NM+v+df+7Th0X0q0IRpw5WM8G59ByMmY0W5HEf4y+B0+xAjY4mkRCjJIiwVRkfNWpjlQ8FN0mfWwlKDACNNI7MRTqzNGkEwnU7r3GTazSqRW+CbeqzSINPMMGmZDjJBCvixRcYMnhEqAOCbKjlTa9ZqCIWe9FnRXDDEKXguuQuKiDObChz4VUMS3421yiU9UUJppMfDCL87PHaf+RpPavGUSZcS0wShE9sGoZQ7J4jo8weGEsbHCXh7sI/RlFObRHhv31FgdfCUUrJ95MRRThSkQNoZPmWWUGKJH3p7lt1bMxd4ES0kSXk8gBnkwo9wa3B7dtNrX110Ls9vB93uxaDT806UOsEqJwxWDYXgkMp1zBZ2QmItiRPwG3RGRBgWBsui+bKRkivOuTEaKgGpL7UwGoGnoojwseZEYMQtETxezFqix8yecgExON3d+kha/Aj08cYJ0YYtG5rPGJfFuPlN5YKiQuVI8DuGrEIQUZ7Cv4Sh5XSjkVZpKRXEWGQEpwxNOJsyelRmaQb8k6EbMJHmoAmbLxPMegvfc/6AhmykNHAZmcBWBTk3nl9/ETgjxjxCydzHrf5Fp9W+7Vy22tdbLkBCJ0TGL4RDCVma2Y3wSYGksnM9SEdMcsPKolBOy7kqsdVfXwbD01z4Mr91MZbQGyzJZqy8pDB/9aCy2YRMyoPoDleJhiPIoSSeCRMxHHcuc1YVGBOJlBQFIjE0KuOO9YSr3IDEH2CPNq/30OsjLsvRGG4OsKgp05WQO7t77/c/fDw4/NSoB79+/NxeqzRr4T1BnDnfw0/WNvFFI3/aDcPA9c7n27DV+b/qwr2r9tcqmbpsXw8qFandr4TrVlnVPa+y6spfG72lK6OSC9Bmxv7YQKMRPOWW0bfcNK8o/Pr712+LNyr8BqNYu33/3yD8aPHcWnlfhcGzD8AayFcf083ab1BLAwQUAAIACAA2W+tItIcUDKABAAAuBgAAHwAAAHVuaXZlcnNhbC9odG1sX3NraW5fc2V0dGluZ3MuanONlE1vwjAMhu/8CpRdJ8Q+YbuhwSQkDpPGbdohFFMq0jhKAoMh/vvq8NWk6SC+NK+evo4dOdtGs1gsYc3X5tZ9u/2Hv3cakGb1Em59XdToOenMiGwK4ywHkUlgAbIiZMaFgZO+OyMxZyad62TzSb6mZMjwZFYSVcRCRzQT0VYR7SeirWOJf49go1TVvqJSnydLa1G2EpQWpG1J1Dl3DLt5d6tcYADjCvQFdMYT8Ew7btWRZ8enDkWZSzBXXG5GmGJrwpNFqnEpp3X55xsFurjxxR5ov3TeBp6dyIwdWsjDxIMuRT2pNBgDh7zPA4ooLPgERMm37dY/qGdcLSigV5nJ7JHu3VGUacVTqHSp26PwMVl4VbrZoahyFtZ2TzzcU3iE4BvQFav+I4UHolqqKy5QaUypIxW02vMTKpBPM5keUrcpohwdlmzruncu1B2/z7wRwmCE5pGJzOsejium3kYH1wRZR7GZFzExlhcjmor9HDyQx9PY8Bmh/VeTcWt5Ms+L16F4GanjYIpv0EM5QxJyrhegx4iiqOf70snD5I3dH1BLAwQUAAIACAA2W+t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2W+tI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NlvrSD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A3W+tIzZF56aEOAADyXgAAFwAAAHVuaXZlcnNhbC91bml2ZXJzYWwucG5n7dx5VNLbvgBwy6HJTnUalDJJTbunCdRKKZRs0DzZeE3rlIJD0mm4ZJSCMaTlTdPkqCl4NGny1r1mZB0PDihiKVEG1dXMVMggKRIRUQEZfpfee2sd1Hfe/2+tH2vxc/32z9+ePpu9v/ufnbl3d8jsmYtn2tjYzA7dsW2/jY1dmI2NbeJ0B0uKecvqEMufKfj9IVtsHghdvlhu7LBBu4JsbCpps4wx9pb7Gad3HMLb2Hz35Nt3Ch93L97GJvpy6LagcEK0sodLK2m/2ZIIdFy79ipXeGtL+I6f3ctu3tgRFHRxW5zg1o5jedW+S1F5N+q1y3YPvDiPHeWI+oU+LzSVl6pjOr6qEcwqFcnUOtbc09eVLCEna7VcwDSAoxq6RAAnZeQ5SnhhioMzZtyFQndIAJzXxK/LVbKdNFSjhgkYo8yy7dDXWZP+N8fZ+VQ8xYBgcMiGiNX7ZkEwE/K7IW48tlzalQWlGivN8JxwL9XtYJ9GG1tH+B+XVzGY3/KcpOc2ruVIm3oen0+YkAfm1LfnaKqpChN7pnn8u98uxthvz5+/qV2N8MA+nfB8M30Kz9KXcyfVDIPdDFeH9uanTWqUXf6DGbkChmFiPZb5YWJuuf8rY2L5cExMXqSnp7DIe2LDjjY2bdsePm9S2Y1Nd8ozfrgxUDyh7NTuC+mZV+65T+yhxgvpodEF1/yxLZNbN2v+wn3b4ycxzsp/4P6PC7W4iY07Y7vIa+WtK88mdeMiL+KB/R9LIBPToxxWh4VvW5g7qZtWh9VeYUxVNExs3bPZBxn3Mla6T3I6yJAdCM3EJ0xMPwt5CN8378C2iQU4P4R/WRk78x4IAUKAECAECAFCgBAgBAgBQoAQIAQIAUKAECAECAFCgBAgBAgBQoAQIAQIAUKAECAECAFCgBAgBAgBQoAQIAQIAUKAECAECAFCgBAgBAgBQoAQIAQIAUKAECAECAFCgBAgBAgBQoAQIAQIAUKAECAECAFCgBAgBAgBQoAQIAQIAUKAECDE/0+IRkrMkEkrkej5kImFWy4A9kP6k8EZvP/llL33FzCxMXExTyc92mSblrlnJnPBpMYsYzAOFR3ynlQD05+D/FmyT9m1ScnuttF5tmF2wanhNyd0y2LH6V5pmZimSVWlqdeHNZhGu+r2oEzDA59e0JNV9VpxzyYVB48HsvnrXSWEEql6QxsMFVJAH1dgtaRxVN+/JpAeMMZo0fSoRUzz8N3PCJVOT1P5coHXUNUiieq9SC9NFxT74QbEZG1P8azl2igxgSNNNKQ/wbmOH/asVFyDvi8BeAW4BcUi5UtR7AKlOlCk1Btz8ZCLmR4ooF3fL3Gdlr8nUC871JxHrJYmQhEl/GjRkdqzav8U6jzUxzbDoBXU5gSM0W2somHLxx0LDtaLQqDk30jCTWLsSGLp1y5+T+DoXvfvvERVwVf59WP2n95/Lbq904nmYUjHnWOJB5BWPfh5A9y8eezinEBdT0saBBEhZJ5wRIxV85ei+uiyjIuC19NSslTsJs2Cr0UelixuG5w0BX/FyS9aDb7WRt37QrbOZaQS+u/nzXEAga1Tt0SxhL2fu+zzX0byyFdGWnPLsvi5po/JC+q0+AdWnTMMcUZ3fVzEfIeWeleQ0FI+p4pGHP5ac194nBMF77TLv1v7ub2Z4ELmZrDCCJvmW70qc2h54UsRodnxQHfiUdk/S0+Y36KEhJ+FitU5lnfnhQm3bEw3DrSyUWY1zSmyy2Nv/R5z8UVf61+00sGSgWy4TVPVTgbeukl/oBrVkStYwriRJN5yRy+o5banPJI1YB7r4IqjFs+IoA+FZ6wlutxNEZTJTw/Pml/hepdtoNqNO2sS9yEL1lCtm3OOqUB0xgH+5aKLfLP6byYpeaQ9cs4VL+4heCdKLXYdJuPOP0tH2omg5sHLdVSjFMpNOcYkj3ZuZ16YQ3SRU8xy1xeERnmDyJMWR/Wjl/JGvStcL7MNL2nWo/V72w5zcQh0iDP8qyT5XHCHsRKnjoOaio+LrhdjzmBifL7TK7vYwCl7KRBYBdd/O+FTY7ja3ExGV494z6NBschCfIzsPU9Wp2qoW+L9xY3pUq4ZTOIirGeTzbEf3Kjpg7qtvSaUtMBBgxAZVFygnE2Tp0Ipul7gfPRZhTQb2FAKE9ISj1egAt8SuGrVMPGtIvsNzU9MRRaq8d0Uid6ZL4ozatUaf61mKQ4q9xM3BPDVEj5/KUBGsgK0JlhAlp4AHRoJs8u35cU7ZM6DDhwOz6YrTnLJ+k/0FXFNcW6uO0IeMiSjq66ruayFYS2iU5QltF436mORAsnpweVY//JOt1mG5kL6pVQ9WUjuaYHMbtE8xEta8E3tfIgIxje0ys8Y5Ps1BbN9g5ej6O0QT+gJQPPOoUTNIZCKgVOGEn3bquAW6CMarkue41GajdMgha6Kj0RdLvPfZWjRNvghu/x9z/vY82YM1GXjnTi01XOCSNBbd2d6PU77myiBtB+9eFeEvFdJwVuveKkeDtFciunGQR/gFTEwk7kqQznfAAn7XaQJ7mawfmTcjDOQdwfQSqjT66Nw2apNDVflkSFbGs3kCOxZAb9EFMQX4SgAnidroKG4Ih2RJs/xdVY+eYWUKJceGarWSrDvDl4XmZVpAndGa/uzxkT0XMa5k3W1zst2H+C1e0Z9f7QvT9bN3UNu3enKp/hs+LH3gvkXet/9/xpaueNPfCVkcxfKwz8zymlqjiIcDgFMGpFltlLELgzrU8QuCQlGQiRrTVnrLVULJbwz3zRlb6Pb5avjRPiSrGt/ZX2ojoBDNkTIPRgnpwrM8N29Rf4OZsPpU+hbj1amle+s/YQ5o6i8umf4MmlpfjuRUCdxsZ7cP2Sk7kxrNFuY8NJMgw7791/Ul592YXxKh0WsukoqsyYcMTIz9dRyRvk1Pem4Q/qJCi0MwYRQWuKWYOFc83Odqpwu64909/3+qqou6v5JaEdVmkDnneP8voGWLoiN8UllmTcw9PYnE34u3knj/5TUj0YlKebjKPtLx7RxqJz2FT8NpdQtqNBqiz2tF5cSn4cppWdkSnmDY5MxrUwzwzQKc4C4xXA2xhiQx0glaknIunfmx1G01lc+5gB0zuOx/XO1JpcIplMIxXx36huCUSMPoJTKF3kZmF8phIfkH4Q19O7pXlyS95s1T5Vl/anRZ/5JWzg9Z21YH82P5zctXz2DovDcKI/4S/me4zhtsZt1bVy8B8XnVVHDVahRUQj/19i1YaPUwy/Nnghf135po8ITIeV3U7zb9GdKTJLl+Uho9PV9Q5W/U4+hpC2ko82k0JeUmEdjui4Y0VuIBdiqfidkOY3OIVvGEI0uuwQTFM0VvkwfdVq3IlxLzi1t9+xJ/iI/Lg981c8tFMTZ31n4TBmZLQ7O11fttkyM5ZqhJC7ReuZohA/SucZP+9IEZPTp4bYOeJHIVkvdKcyFHamN+pcLWUwcIHYqNJgR0kBbF7sXWzcXMZJXYgg0G3dubSk6ufW1ec5bVtX/jKJLvHiDH+9+dOFjUxPr7o+dTx/X3rmdwYYBNQUYH1fDaGvwOghwnmIfz3uKi18FiIXT/6jHVkcOST8U9Dq+yhGhZctaUd2l5Vl4mKAz5FrNaoiKO/a+qFx+pRx/mAwcgENwkkBVDyxs1NL+xHhO9zHzUTfN0Z0aeT10yREPhuP88seIkST0k3hLjOGQcUq9yWmXw68Q+9+p7GHP1GVBSHiPk8eDkTc32uO6g/PxsPqNi39Zm6o06HYVWs0Du20lFIOynvrki6KmlZBHRVc7Z2WoAw1cQYLdBX06hk9LXOnaCvxOdvRY1gqUktY8O4HqKIECbcRsel+rs48YV9JRw1T5s9TIFA4ZtZoBxRp87hAb5lwN0ahpB1rhiQLWtDRBKsYHvduHqaNN3cBdPKTTkpa+JRkU67HlWT+Rp6okgTYlxSmmCF48ssU0ta877tD1y+xkc7DcEin90Xll/z1lFYSOlfRHiKnnotlD/syhRJJlRXNqzksstKxpxOe2G2vjq1XeV9/4oelJA18zssv45llTAw6M1MmQLL3gN1qYpnUtgtYuHU7i5o4bI+LGu0zKT067IpjT6EgcSSiRW0KhGv/C6V51LOyjNHihS9yW38iZwulTpFQR1+H4iHdLF85eXeXKrzkYG/PRr7IAgcNe+mPi8J5NGuRNO/A6/lxSSCnLHC3GGiv86Q0LsKW30wWpdBlyA+NwkPGIK1+RmFInCR836VxL9cOJkZ+/FiFH8bwTVE67nFdFNR4e00lImpdn7j/cCOPFzw9rSZO9d0JSstvLCC6USjREnRRsFQT4J2BIs7NOoER1BTSuT+IqmuY9TWqJCg4GqqKvtxPqMI9meElHdnU0VHuwbg7555iaku2qtYmF1ovX4AJR5QPTkaFnfPQh1JB3qcHgQhTWb7yrH/VnIJvHehc7nY3vTFTWvCU4SvkHo3L4vU7DBfOsu+FbaPaCDmOZp8k6CGvPD8flsDorfbzF8s/88zkqvwHCOQdBlxQzdORF9+vn66LlZ6/uuaP2zu/YS3TphFFmpKi+nrSOFH1PK1EMc4Xtk1w5RzRiiV0fB2zcuyNQa8nBJTdK+iFv62gDmetch08WWtEqIc5UuOkIen0iep3/WIkWEchELd6Zl9r0WvTSn5E9h1Qx8iT34g7JiqgklwB/VfJ5rq5mfvK4aH6VreiLvj9Xzv2CF48ygef8UaWTfb5s2mADhRc7cSuZKk/YDO80rkGIlEPIaO6HifuU00stOxjM0D309ncrFOcC910vxx8dl0fp2wsYd8Z0r0k7nIe+gx8vQymn/xLoPXHrZykW7ZgdMfQRDYzRbdWhvD87uNyyE8n/v54nA4aXz2U/c09nw9qknIkbwOpdtrdzs3Eoy4KglABmdt4dr0lbvs0Vqa+D+9iAQ74aarYEe90mnZRWNe32QE9CDx42kD6+3h9+dQieBdkVb1BSbd5hbP0kkeQMG8sndPvubQ+2YNL+A1BLAwQUAAIACAA3W+tIle6RfksAAABrAAAAGwAAAHVuaXZlcnNhbC91bml2ZXJzYWwucG5nLnhtbLOxr8jNUShLLSrOzM+zVTLUM1Cyt+PlsikoSi3LTC1XqACKAQUhQEmhEsg1QnDLM1NKMoBCBuZmCMGM1Mz0jBJbJQsDc7igPtBMAFBLAQIAABQAAgAIADZb60gVDq0oZAQAAAcRAAAdAAAAAAAAAAEAAAAAAAAAAAB1bml2ZXJzYWwvY29tbW9uX21lc3NhZ2VzLmxuZ1BLAQIAABQAAgAIADZb60gIfgsjKQMAAIYMAAAnAAAAAAAAAAEAAAAAAJ8EAAB1bml2ZXJzYWwvZmxhc2hfcHVibGlzaGluZ19zZXR0aW5ncy54bWxQSwECAAAUAAIACAA2W+tIvnzWSLkCAABRCgAAIQAAAAAAAAABAAAAAAANCAAAdW5pdmVyc2FsL2ZsYXNoX3NraW5fc2V0dGluZ3MueG1sUEsBAgAAFAACAAgANlvrSCqWD2f+AgAAlwsAACYAAAAAAAAAAQAAAAAABQsAAHVuaXZlcnNhbC9odG1sX3B1Ymxpc2hpbmdfc2V0dGluZ3MueG1sUEsBAgAAFAACAAgANlvrSLSHFAygAQAALgYAAB8AAAAAAAAAAQAAAAAARw4AAHVuaXZlcnNhbC9odG1sX3NraW5fc2V0dGluZ3MuanNQSwECAAAUAAIACAA2W+tIPTwv0cEAAADlAQAAGgAAAAAAAAABAAAAAAAkEAAAdW5pdmVyc2FsL2kxOG5fcHJlc2V0cy54bWxQSwECAAAUAAIACAA2W+tIlBOzImkAAABuAAAAHAAAAAAAAAABAAAAAAAdEQAAdW5pdmVyc2FsL2xvY2FsX3NldHRpbmdzLnhtbFBLAQIAABQAAgAIAESUV0cjtE77+wIAALAIAAAUAAAAAAAAAAEAAAAAAMARAAB1bml2ZXJzYWwvcGxheWVyLnhtbFBLAQIAABQAAgAIADZb60g129mtaAEAAPMCAAApAAAAAAAAAAEAAAAAAO0UAAB1bml2ZXJzYWwvc2tpbl9jdXN0b21pemF0aW9uX3NldHRpbmdzLnhtbFBLAQIAABQAAgAIADdb60jNkXnpoQ4AAPJeAAAXAAAAAAAAAAAAAAAAAJwWAAB1bml2ZXJzYWwvdW5pdmVyc2FsLnBuZ1BLAQIAABQAAgAIADdb60iV7pF+SwAAAGsAAAAbAAAAAAAAAAEAAAAAAHIlAAB1bml2ZXJzYWwvdW5pdmVyc2FsLnBuZy54bWxQSwUGAAAAAAsACwBJAwAA9iUAAAAA"/>
  <p:tag name="ISPRING_SCORM_ENDPOINT" val="&lt;endpoint&gt;&lt;enable&gt;0&lt;/enable&gt;&lt;lrs&gt;http://&lt;/lrs&gt;&lt;auth&gt;0&lt;/auth&gt;&lt;login&gt;&lt;/login&gt;&lt;password&gt;&lt;/password&gt;&lt;key&gt;&lt;/key&gt;&lt;name&gt;&lt;/name&gt;&lt;email&gt;&lt;/email&gt;&lt;/endpoint&gt;&#10;"/>
  <p:tag name="ISPRING_PRESENTATION_TITLE" val="导出"/>
  <p:tag name="ISLIDE.GUIDESSETTING" val="{&quot;Id&quot;:&quot;GuidesStyle_None&quot;,&quot;Name&quot;:&quot;无&quot;,&quot;HeaderHeight&quot;:0.0,&quot;FooterHeight&quot;:0.0,&quot;SideMargin&quot;:0.0,&quot;TopMargin&quot;:0.0,&quot;BottomMargin&quot;:0.0,&quot;IntervalMargin&quot;:0.0}"/>
  <p:tag name="KSO_WPP_MARK_KEY" val="4bf3e390-2509-449f-9aa6-04016a999543"/>
  <p:tag name="COMMONDATA" val="eyJjb3VudCI6MSwiaGRpZCI6IjNhMmZhOTA3MjA3ZDAwMDcwNjM1YTExMjU0Yjg1ZWMwIiwidXNlckNvdW50IjoxfQ=="/>
</p:tagLst>
</file>

<file path=ppt/theme/theme1.xml><?xml version="1.0" encoding="utf-8"?>
<a:theme xmlns:a="http://schemas.openxmlformats.org/drawingml/2006/main" name="免费获取资料加微：aqxf01">
  <a:themeElements>
    <a:clrScheme name="自定义 33">
      <a:dk1>
        <a:srgbClr val="494848"/>
      </a:dk1>
      <a:lt1>
        <a:srgbClr val="D4350D"/>
      </a:lt1>
      <a:dk2>
        <a:srgbClr val="3F3F3F"/>
      </a:dk2>
      <a:lt2>
        <a:srgbClr val="D4350D"/>
      </a:lt2>
      <a:accent1>
        <a:srgbClr val="484849"/>
      </a:accent1>
      <a:accent2>
        <a:srgbClr val="FFFFFF"/>
      </a:accent2>
      <a:accent3>
        <a:srgbClr val="969696"/>
      </a:accent3>
      <a:accent4>
        <a:srgbClr val="3F3F3F"/>
      </a:accent4>
      <a:accent5>
        <a:srgbClr val="D4350D"/>
      </a:accent5>
      <a:accent6>
        <a:srgbClr val="3F3F3F"/>
      </a:accent6>
      <a:hlink>
        <a:srgbClr val="D4350D"/>
      </a:hlink>
      <a:folHlink>
        <a:srgbClr val="3F3F3F"/>
      </a:folHlink>
    </a:clrScheme>
    <a:fontScheme name="Temp">
      <a:majorFont>
        <a:latin typeface="微软雅黑 Light"/>
        <a:ea typeface="微软雅黑 Light"/>
        <a:cs typeface=""/>
      </a:majorFont>
      <a:minorFont>
        <a:latin typeface="微软雅黑 Light"/>
        <a:ea typeface="微软雅黑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撞色方框版红灰版</Template>
  <TotalTime>0</TotalTime>
  <Words>10314</Words>
  <Application>WPS 演示</Application>
  <PresentationFormat>自定义</PresentationFormat>
  <Paragraphs>1162</Paragraphs>
  <Slides>40</Slides>
  <Notes>29</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40</vt:i4>
      </vt:variant>
    </vt:vector>
  </HeadingPairs>
  <TitlesOfParts>
    <vt:vector size="58" baseType="lpstr">
      <vt:lpstr>Arial</vt:lpstr>
      <vt:lpstr>宋体</vt:lpstr>
      <vt:lpstr>Wingdings</vt:lpstr>
      <vt:lpstr>微软雅黑</vt:lpstr>
      <vt:lpstr>仿宋_GB2312</vt:lpstr>
      <vt:lpstr>仿宋</vt:lpstr>
      <vt:lpstr>Calibri</vt:lpstr>
      <vt:lpstr>MS PGothic</vt:lpstr>
      <vt:lpstr>微软雅黑 Light</vt:lpstr>
      <vt:lpstr>黑体</vt:lpstr>
      <vt:lpstr>Impact</vt:lpstr>
      <vt:lpstr>Arial Unicode MS</vt:lpstr>
      <vt:lpstr>Times New Roman</vt:lpstr>
      <vt:lpstr>Broadway</vt:lpstr>
      <vt:lpstr>Gabriola</vt:lpstr>
      <vt:lpstr>Calibri</vt:lpstr>
      <vt:lpstr>Times New Roman</vt:lpstr>
      <vt:lpstr>免费获取资料加微：aqxf01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枫格</cp:lastModifiedBy>
  <cp:revision>136</cp:revision>
  <dcterms:created xsi:type="dcterms:W3CDTF">2018-04-17T00:19:00Z</dcterms:created>
  <dcterms:modified xsi:type="dcterms:W3CDTF">2023-03-04T12:13:00Z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2052-11.1.0.13020</vt:lpwstr>
  </property>
  <property fmtid="{D5CDD505-2E9C-101B-9397-08002B2CF9AE}" pid="3" name="KSOTemplateUUID">
    <vt:lpwstr>v1.0_mb_t2fyd6sXAbYid/I31CuqGw==</vt:lpwstr>
  </property>
  <property fmtid="{D5CDD505-2E9C-101B-9397-08002B2CF9AE}" pid="4" name="ICV">
    <vt:lpwstr>19ECA96A1F7443F899DDE740EE875536</vt:lpwstr>
  </property>
</Properties>
</file>